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19" r:id="rId2"/>
    <p:sldId id="257" r:id="rId3"/>
    <p:sldId id="318" r:id="rId4"/>
    <p:sldId id="258" r:id="rId5"/>
    <p:sldId id="260" r:id="rId6"/>
    <p:sldId id="262" r:id="rId7"/>
    <p:sldId id="263" r:id="rId8"/>
    <p:sldId id="264" r:id="rId9"/>
    <p:sldId id="267" r:id="rId10"/>
    <p:sldId id="266" r:id="rId11"/>
    <p:sldId id="265" r:id="rId12"/>
    <p:sldId id="271" r:id="rId13"/>
    <p:sldId id="270" r:id="rId14"/>
    <p:sldId id="269" r:id="rId15"/>
    <p:sldId id="268" r:id="rId16"/>
    <p:sldId id="275" r:id="rId17"/>
    <p:sldId id="274" r:id="rId18"/>
    <p:sldId id="289" r:id="rId19"/>
    <p:sldId id="273" r:id="rId20"/>
    <p:sldId id="272" r:id="rId21"/>
    <p:sldId id="277" r:id="rId22"/>
    <p:sldId id="276" r:id="rId23"/>
    <p:sldId id="278" r:id="rId24"/>
    <p:sldId id="279" r:id="rId25"/>
    <p:sldId id="283" r:id="rId26"/>
    <p:sldId id="280" r:id="rId27"/>
    <p:sldId id="284" r:id="rId28"/>
    <p:sldId id="285" r:id="rId29"/>
    <p:sldId id="288" r:id="rId30"/>
    <p:sldId id="287" r:id="rId31"/>
    <p:sldId id="286" r:id="rId32"/>
    <p:sldId id="293" r:id="rId33"/>
    <p:sldId id="291" r:id="rId34"/>
    <p:sldId id="295" r:id="rId35"/>
    <p:sldId id="297" r:id="rId36"/>
    <p:sldId id="298" r:id="rId37"/>
    <p:sldId id="261" r:id="rId38"/>
    <p:sldId id="300" r:id="rId39"/>
    <p:sldId id="301" r:id="rId40"/>
    <p:sldId id="302" r:id="rId41"/>
    <p:sldId id="303" r:id="rId42"/>
    <p:sldId id="304" r:id="rId43"/>
    <p:sldId id="305" r:id="rId44"/>
    <p:sldId id="308" r:id="rId45"/>
    <p:sldId id="309" r:id="rId46"/>
    <p:sldId id="312" r:id="rId47"/>
    <p:sldId id="306" r:id="rId48"/>
    <p:sldId id="313" r:id="rId49"/>
    <p:sldId id="314" r:id="rId50"/>
    <p:sldId id="317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87D1290-0060-4362-A313-DB8673708811}">
          <p14:sldIdLst>
            <p14:sldId id="319"/>
            <p14:sldId id="257"/>
            <p14:sldId id="318"/>
            <p14:sldId id="258"/>
            <p14:sldId id="260"/>
            <p14:sldId id="262"/>
            <p14:sldId id="263"/>
            <p14:sldId id="264"/>
            <p14:sldId id="267"/>
            <p14:sldId id="266"/>
            <p14:sldId id="265"/>
            <p14:sldId id="271"/>
            <p14:sldId id="270"/>
            <p14:sldId id="269"/>
            <p14:sldId id="268"/>
            <p14:sldId id="275"/>
            <p14:sldId id="274"/>
            <p14:sldId id="289"/>
            <p14:sldId id="273"/>
            <p14:sldId id="272"/>
            <p14:sldId id="277"/>
            <p14:sldId id="276"/>
            <p14:sldId id="278"/>
            <p14:sldId id="279"/>
            <p14:sldId id="283"/>
            <p14:sldId id="280"/>
            <p14:sldId id="284"/>
            <p14:sldId id="285"/>
            <p14:sldId id="288"/>
            <p14:sldId id="287"/>
            <p14:sldId id="286"/>
            <p14:sldId id="293"/>
            <p14:sldId id="291"/>
            <p14:sldId id="295"/>
            <p14:sldId id="297"/>
            <p14:sldId id="298"/>
            <p14:sldId id="261"/>
            <p14:sldId id="300"/>
            <p14:sldId id="301"/>
            <p14:sldId id="302"/>
            <p14:sldId id="303"/>
            <p14:sldId id="304"/>
            <p14:sldId id="305"/>
            <p14:sldId id="308"/>
            <p14:sldId id="309"/>
            <p14:sldId id="312"/>
            <p14:sldId id="306"/>
            <p14:sldId id="313"/>
            <p14:sldId id="314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" initials="С" lastIdx="1" clrIdx="0">
    <p:extLst>
      <p:ext uri="{19B8F6BF-5375-455C-9EA6-DF929625EA0E}">
        <p15:presenceInfo xmlns:p15="http://schemas.microsoft.com/office/powerpoint/2012/main" userId="Светла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1F6"/>
    <a:srgbClr val="1F27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6C7DB-7A47-47D7-B5B2-7ABB4721C066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6E004-B31D-4D7F-95ED-9DF88E9D0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66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6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8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3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6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2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8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5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5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03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9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048C8-E691-4958-A795-B98ED27CAA9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77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8"/>
            <a:ext cx="12199568" cy="6862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5219" y="2183907"/>
            <a:ext cx="103158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Архитектура  - </a:t>
            </a:r>
            <a:r>
              <a:rPr lang="ru-RU" sz="3200" dirty="0"/>
              <a:t>это искусство проектирования и строительства зданий и сооружений разнообразного назначения</a:t>
            </a:r>
            <a:endParaRPr lang="ru-RU" sz="3200" b="1" dirty="0">
              <a:solidFill>
                <a:srgbClr val="1F2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55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064" y="0"/>
            <a:ext cx="12192000" cy="6858000"/>
          </a:xfrm>
          <a:prstGeom prst="rect">
            <a:avLst/>
          </a:prstGeom>
        </p:spPr>
      </p:pic>
      <p:pic>
        <p:nvPicPr>
          <p:cNvPr id="4" name="Picture 7" descr="&amp;Pcy;&amp;Ocy;&amp;Vcy;&amp;IEcy;&amp;Tcy;&amp;Lcy;&amp;Ucy;&amp;ZHcy;&amp;SOFTcy;&amp;IEcy; &amp;Vcy; &amp;Icy;&amp;Scy;&amp;Tcy;&amp;Ocy;&amp;Rcy;&amp;Icy;&amp;Icy; &amp;Rcy;&amp;Ocy;&amp;Scy;&amp;Scy;&amp;Icy;&amp;Icy; - &amp;Vcy;&amp;lcy;&amp;acy;&amp;dcy;&amp;icy;&amp;mcy;&amp;icy;&amp;rcy; &amp;Acy;&amp;lcy;&amp;iecy;&amp;kcy;&amp;scy;&amp;acy;&amp;ncy;&amp;dcy;&amp;rcy;&amp;ocy;&amp;vcy;&amp;icy;&amp;chcy; &amp;Kcy;&amp;ocy;&amp;mcy;&amp;icy;&amp;scy;&amp;scy;&amp;acy;…">
            <a:extLst>
              <a:ext uri="{FF2B5EF4-FFF2-40B4-BE49-F238E27FC236}">
                <a16:creationId xmlns:a16="http://schemas.microsoft.com/office/drawing/2014/main" id="{CD6B52AE-C833-46CC-8F59-F20CD235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4289" y="11123"/>
            <a:ext cx="9836459" cy="5495278"/>
          </a:xfrm>
          <a:prstGeom prst="rect">
            <a:avLst/>
          </a:prstGeom>
          <a:noFill/>
          <a:ln w="9525">
            <a:solidFill>
              <a:srgbClr val="006699"/>
            </a:solidFill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182C439-F0BD-4F05-8073-4E7B8486EDBE}"/>
              </a:ext>
            </a:extLst>
          </p:cNvPr>
          <p:cNvSpPr/>
          <p:nvPr/>
        </p:nvSpPr>
        <p:spPr>
          <a:xfrm>
            <a:off x="0" y="5592932"/>
            <a:ext cx="10324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1374 г. - первое упоминание о городе на Вятской земле в общерусских летописях, в связи с походом новгородских ушкуйников на столицу Волжской </a:t>
            </a:r>
            <a:r>
              <a:rPr lang="ru-RU" sz="2400" b="1" dirty="0" err="1"/>
              <a:t>Булгарии</a:t>
            </a:r>
            <a:r>
              <a:rPr lang="ru-RU" sz="2400" b="1" dirty="0"/>
              <a:t> город  Булгар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10901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:\d\Краеведение\история\369.jpg">
            <a:extLst>
              <a:ext uri="{FF2B5EF4-FFF2-40B4-BE49-F238E27FC236}">
                <a16:creationId xmlns:a16="http://schemas.microsoft.com/office/drawing/2014/main" id="{9C80B38D-2B12-4CF3-B05A-583F5B984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97655" y="18210"/>
            <a:ext cx="7394005" cy="4759891"/>
          </a:xfrm>
          <a:prstGeom prst="rect">
            <a:avLst/>
          </a:prstGeom>
          <a:noFill/>
          <a:ln w="9525">
            <a:solidFill>
              <a:srgbClr val="006699"/>
            </a:solidFill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68302C-4BDD-4403-874D-E6563737AD05}"/>
              </a:ext>
            </a:extLst>
          </p:cNvPr>
          <p:cNvSpPr/>
          <p:nvPr/>
        </p:nvSpPr>
        <p:spPr>
          <a:xfrm>
            <a:off x="5941150" y="3244334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«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9A3913-A0B5-4517-AE6B-B5884ABBD588}"/>
              </a:ext>
            </a:extLst>
          </p:cNvPr>
          <p:cNvSpPr/>
          <p:nvPr/>
        </p:nvSpPr>
        <p:spPr>
          <a:xfrm>
            <a:off x="5941150" y="3244334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«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C23BF-1FCE-448D-B560-F2DCFC296D4F}"/>
              </a:ext>
            </a:extLst>
          </p:cNvPr>
          <p:cNvSpPr txBox="1"/>
          <p:nvPr/>
        </p:nvSpPr>
        <p:spPr>
          <a:xfrm>
            <a:off x="230821" y="5171719"/>
            <a:ext cx="72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 1374  по 1489 гг. русские летописи заполняются известиями о «подвигах» </a:t>
            </a:r>
            <a:r>
              <a:rPr lang="ru-RU" sz="2400" b="1" dirty="0" err="1"/>
              <a:t>вятчан</a:t>
            </a:r>
            <a:r>
              <a:rPr lang="ru-RU" sz="2400" b="1" dirty="0"/>
              <a:t> чисто </a:t>
            </a:r>
            <a:r>
              <a:rPr lang="ru-RU" sz="2400" b="1" dirty="0" err="1"/>
              <a:t>ушкуйнического</a:t>
            </a:r>
            <a:r>
              <a:rPr lang="ru-RU" sz="2400" b="1" dirty="0"/>
              <a:t> характера</a:t>
            </a:r>
            <a:endParaRPr lang="ru-RU" sz="2400" dirty="0"/>
          </a:p>
        </p:txBody>
      </p:sp>
      <p:pic>
        <p:nvPicPr>
          <p:cNvPr id="7" name="Picture 5" descr="fdeff6eeee88">
            <a:extLst>
              <a:ext uri="{FF2B5EF4-FFF2-40B4-BE49-F238E27FC236}">
                <a16:creationId xmlns:a16="http://schemas.microsoft.com/office/drawing/2014/main" id="{6B58F276-0CFF-43F8-BB5C-826A81B7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31115" y="2982897"/>
            <a:ext cx="4518332" cy="3783245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2B7A5E-C31E-4338-8406-A0BD3042B855}"/>
              </a:ext>
            </a:extLst>
          </p:cNvPr>
          <p:cNvSpPr txBox="1"/>
          <p:nvPr/>
        </p:nvSpPr>
        <p:spPr>
          <a:xfrm>
            <a:off x="7491660" y="230820"/>
            <a:ext cx="40577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Волжская </a:t>
            </a:r>
            <a:r>
              <a:rPr lang="ru-RU" sz="2000" b="1" dirty="0" err="1"/>
              <a:t>Булгария</a:t>
            </a:r>
            <a:r>
              <a:rPr lang="ru-RU" sz="2000" b="1" dirty="0"/>
              <a:t> и Золотая Орда, Новгород и великий князь московский, суздальские, галицкие и нижегородские князья, - все пытались использовать </a:t>
            </a:r>
            <a:r>
              <a:rPr lang="ru-RU" sz="2000" b="1" dirty="0" err="1"/>
              <a:t>вятчан</a:t>
            </a:r>
            <a:r>
              <a:rPr lang="ru-RU" sz="2000" b="1" dirty="0"/>
              <a:t> в своих политических комбинациях. А </a:t>
            </a:r>
            <a:r>
              <a:rPr lang="ru-RU" sz="2000" b="1" dirty="0" err="1"/>
              <a:t>вятчане</a:t>
            </a:r>
            <a:r>
              <a:rPr lang="ru-RU" sz="2000" b="1" dirty="0"/>
              <a:t> и оборонялись, и сами нападали.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60840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https://arttube.ru/wp-content/uploads/2017/12/Tatyana-Dedova-2.jpg">
            <a:extLst>
              <a:ext uri="{FF2B5EF4-FFF2-40B4-BE49-F238E27FC236}">
                <a16:creationId xmlns:a16="http://schemas.microsoft.com/office/drawing/2014/main" id="{1906AA11-A69E-4F31-8CF6-7B7B68DA1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88" y="-1"/>
            <a:ext cx="797505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BFAA8E-0E28-4115-9A95-9B9463E982E6}"/>
              </a:ext>
            </a:extLst>
          </p:cNvPr>
          <p:cNvSpPr txBox="1"/>
          <p:nvPr/>
        </p:nvSpPr>
        <p:spPr>
          <a:xfrm>
            <a:off x="8151633" y="1170432"/>
            <a:ext cx="32875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1457 году</a:t>
            </a:r>
            <a:r>
              <a:rPr lang="ru-RU" sz="2400" b="1" dirty="0">
                <a:solidFill>
                  <a:srgbClr val="996600"/>
                </a:solidFill>
              </a:rPr>
              <a:t> </a:t>
            </a:r>
            <a:r>
              <a:rPr lang="ru-RU" sz="2400" b="1" dirty="0"/>
              <a:t>в Вятке для оборонительных целей построили деревянный  кремль  с земляным валом, которому дали имя Хлынов. Впоследствии название Хлынов распространилось на посадскую часть города.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83802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" y="0"/>
            <a:ext cx="12126311" cy="6745997"/>
          </a:xfrm>
          <a:prstGeom prst="rect">
            <a:avLst/>
          </a:prstGeom>
        </p:spPr>
      </p:pic>
      <p:pic>
        <p:nvPicPr>
          <p:cNvPr id="3" name="Picture 2" descr="D:\d\Краеведение\история\муз.jpg">
            <a:extLst>
              <a:ext uri="{FF2B5EF4-FFF2-40B4-BE49-F238E27FC236}">
                <a16:creationId xmlns:a16="http://schemas.microsoft.com/office/drawing/2014/main" id="{0A624971-7503-48DF-A91B-40FE0CF3D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89" y="-1"/>
            <a:ext cx="8519018" cy="674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2E3AB-3B05-49C3-8A95-BBAD01FD09AF}"/>
              </a:ext>
            </a:extLst>
          </p:cNvPr>
          <p:cNvSpPr txBox="1"/>
          <p:nvPr/>
        </p:nvSpPr>
        <p:spPr>
          <a:xfrm>
            <a:off x="8584707" y="328474"/>
            <a:ext cx="3009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Архитектурный стиль – русское деревянное зодчество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1A652-84EA-44CF-A969-C25B8041AE13}"/>
              </a:ext>
            </a:extLst>
          </p:cNvPr>
          <p:cNvSpPr txBox="1"/>
          <p:nvPr/>
        </p:nvSpPr>
        <p:spPr>
          <a:xfrm>
            <a:off x="8655728" y="2226608"/>
            <a:ext cx="28586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/>
              <a:t>В Кировском областном краеведческом музее хранится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/>
              <a:t>реконструкция башен </a:t>
            </a:r>
            <a:r>
              <a:rPr lang="ru-RU" sz="2400" b="1" dirty="0" err="1"/>
              <a:t>Хлыновского</a:t>
            </a:r>
            <a:r>
              <a:rPr lang="ru-RU" sz="2400" b="1" dirty="0"/>
              <a:t> кремля.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/>
              <a:t>Автор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/>
              <a:t>А.Г. </a:t>
            </a:r>
            <a:r>
              <a:rPr lang="ru-RU" sz="2400" b="1" dirty="0" err="1"/>
              <a:t>Тинский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170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233" y="0"/>
            <a:ext cx="12192000" cy="6858000"/>
          </a:xfrm>
          <a:prstGeom prst="rect">
            <a:avLst/>
          </a:prstGeom>
        </p:spPr>
      </p:pic>
      <p:pic>
        <p:nvPicPr>
          <p:cNvPr id="3" name="Picture 2" descr="D:\d\Краеведение\история\карта.jpg">
            <a:extLst>
              <a:ext uri="{FF2B5EF4-FFF2-40B4-BE49-F238E27FC236}">
                <a16:creationId xmlns:a16="http://schemas.microsoft.com/office/drawing/2014/main" id="{BB97BE04-A503-403D-93B7-E26D73346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40823" y="28852"/>
            <a:ext cx="6135596" cy="6700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B2E58-E04A-4E61-93D7-9BACD28BECF5}"/>
              </a:ext>
            </a:extLst>
          </p:cNvPr>
          <p:cNvSpPr txBox="1"/>
          <p:nvPr/>
        </p:nvSpPr>
        <p:spPr>
          <a:xfrm>
            <a:off x="6297229" y="754602"/>
            <a:ext cx="44269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    План города Хлынова</a:t>
            </a:r>
          </a:p>
          <a:p>
            <a:endParaRPr lang="ru-RU" sz="2800" b="1" dirty="0"/>
          </a:p>
          <a:p>
            <a:pPr>
              <a:buFont typeface="Wingdings" pitchFamily="2" charset="2"/>
              <a:buChar char="Ø"/>
            </a:pPr>
            <a:r>
              <a:rPr lang="ru-RU" sz="2400" b="1" dirty="0"/>
              <a:t>Расположен город между </a:t>
            </a:r>
            <a:r>
              <a:rPr lang="ru-RU" sz="2400" b="1" dirty="0" err="1"/>
              <a:t>Раздерихинским</a:t>
            </a:r>
            <a:r>
              <a:rPr lang="ru-RU" sz="2400" b="1" dirty="0"/>
              <a:t> оврагом и речкой </a:t>
            </a:r>
            <a:r>
              <a:rPr lang="ru-RU" sz="2400" b="1" dirty="0" err="1"/>
              <a:t>Сорой</a:t>
            </a:r>
            <a:r>
              <a:rPr lang="ru-RU" sz="2400" b="1" dirty="0"/>
              <a:t> </a:t>
            </a:r>
          </a:p>
          <a:p>
            <a:endParaRPr lang="ru-RU" sz="2400" b="1" dirty="0"/>
          </a:p>
          <a:p>
            <a:pPr>
              <a:buFont typeface="Wingdings" pitchFamily="2" charset="2"/>
              <a:buChar char="Ø"/>
            </a:pPr>
            <a:r>
              <a:rPr lang="ru-RU" sz="2400" b="1" dirty="0"/>
              <a:t> Центр города – укреплённый кремль</a:t>
            </a:r>
          </a:p>
          <a:p>
            <a:endParaRPr lang="ru-RU" sz="2400" b="1" dirty="0"/>
          </a:p>
          <a:p>
            <a:pPr>
              <a:buFont typeface="Wingdings" pitchFamily="2" charset="2"/>
              <a:buChar char="Ø"/>
            </a:pPr>
            <a:r>
              <a:rPr lang="ru-RU" sz="2400" b="1" dirty="0"/>
              <a:t> Улицы веером расходятся от кремля во все стороны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55904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84"/>
            <a:ext cx="12192000" cy="6858000"/>
          </a:xfrm>
          <a:prstGeom prst="rect">
            <a:avLst/>
          </a:prstGeom>
        </p:spPr>
      </p:pic>
      <p:pic>
        <p:nvPicPr>
          <p:cNvPr id="3" name="Picture 6" descr="1228127914_ot_vnsox">
            <a:extLst>
              <a:ext uri="{FF2B5EF4-FFF2-40B4-BE49-F238E27FC236}">
                <a16:creationId xmlns:a16="http://schemas.microsoft.com/office/drawing/2014/main" id="{41572D1A-0EC9-4601-B07B-D0A8EB416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50" y="1207008"/>
            <a:ext cx="6763993" cy="57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9191B5-BD1E-47EC-AEA5-D9E2790B52CC}"/>
              </a:ext>
            </a:extLst>
          </p:cNvPr>
          <p:cNvSpPr txBox="1"/>
          <p:nvPr/>
        </p:nvSpPr>
        <p:spPr>
          <a:xfrm>
            <a:off x="7132320" y="1508760"/>
            <a:ext cx="4407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 1489 г. –</a:t>
            </a:r>
          </a:p>
          <a:p>
            <a:r>
              <a:rPr lang="ru-RU" sz="2800" b="1" dirty="0"/>
              <a:t>Вятская земля была окончательно включена в состав Московского государства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73299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646C8E6-0530-4A25-AFC1-DD76E56F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872" y="1298448"/>
            <a:ext cx="4376928" cy="4878514"/>
          </a:xfrm>
        </p:spPr>
        <p:txBody>
          <a:bodyPr/>
          <a:lstStyle/>
          <a:p>
            <a:r>
              <a:rPr lang="ru-RU" b="1" dirty="0"/>
              <a:t>В 1580 г. Хлынов получил от Ивана Грозного грамоту на построение в городе монастыря, названного в честь игумена – основателя Трифоновым</a:t>
            </a:r>
          </a:p>
          <a:p>
            <a:endParaRPr lang="ru-RU" b="1" dirty="0"/>
          </a:p>
          <a:p>
            <a:r>
              <a:rPr lang="ru-RU" b="1" dirty="0"/>
              <a:t>С  этого времени город начал быстро расти</a:t>
            </a:r>
            <a:endParaRPr lang="ru-RU" dirty="0"/>
          </a:p>
        </p:txBody>
      </p:sp>
      <p:pic>
        <p:nvPicPr>
          <p:cNvPr id="4" name="Picture 4" descr="D:\d\Краеведение\история\i.jpg">
            <a:extLst>
              <a:ext uri="{FF2B5EF4-FFF2-40B4-BE49-F238E27FC236}">
                <a16:creationId xmlns:a16="http://schemas.microsoft.com/office/drawing/2014/main" id="{53BD538D-EE76-4916-A08E-6F8CE853A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" y="0"/>
            <a:ext cx="6775704" cy="676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4952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72"/>
            <a:ext cx="12192000" cy="6858000"/>
          </a:xfrm>
          <a:prstGeom prst="rect">
            <a:avLst/>
          </a:prstGeom>
        </p:spPr>
      </p:pic>
      <p:pic>
        <p:nvPicPr>
          <p:cNvPr id="3" name="Picture 2" descr="https://img-fotki.yandex.ru/get/5702/174326890.81/0_f2a84_d781240_XL.jpg">
            <a:extLst>
              <a:ext uri="{FF2B5EF4-FFF2-40B4-BE49-F238E27FC236}">
                <a16:creationId xmlns:a16="http://schemas.microsoft.com/office/drawing/2014/main" id="{90A164B9-ED97-4ACA-A04C-50F293A6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03" y="0"/>
            <a:ext cx="7620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67462-CB1E-4BD2-8784-27E59F3269EC}"/>
              </a:ext>
            </a:extLst>
          </p:cNvPr>
          <p:cNvSpPr txBox="1"/>
          <p:nvPr/>
        </p:nvSpPr>
        <p:spPr>
          <a:xfrm>
            <a:off x="7764806" y="2743200"/>
            <a:ext cx="3447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Виктор Попов. </a:t>
            </a:r>
            <a:br>
              <a:rPr lang="ru-RU" sz="2400" b="1" dirty="0"/>
            </a:br>
            <a:r>
              <a:rPr lang="ru-RU" sz="2400" b="1" dirty="0"/>
              <a:t>Успенский собор Трифонова монастыря, середина ХVII века.</a:t>
            </a:r>
            <a:endParaRPr lang="ru-RU" sz="2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224650-5251-44B3-A5DC-5B5FFE983932}"/>
              </a:ext>
            </a:extLst>
          </p:cNvPr>
          <p:cNvSpPr/>
          <p:nvPr/>
        </p:nvSpPr>
        <p:spPr>
          <a:xfrm>
            <a:off x="7692403" y="5104661"/>
            <a:ext cx="3830812" cy="30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https://tornado-84.livejournal.com/249362.html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39877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67462-CB1E-4BD2-8784-27E59F3269EC}"/>
              </a:ext>
            </a:extLst>
          </p:cNvPr>
          <p:cNvSpPr txBox="1"/>
          <p:nvPr/>
        </p:nvSpPr>
        <p:spPr>
          <a:xfrm>
            <a:off x="8868794" y="4971495"/>
            <a:ext cx="2547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Рисунок </a:t>
            </a:r>
          </a:p>
          <a:p>
            <a:r>
              <a:rPr lang="ru-RU" sz="2000" dirty="0"/>
              <a:t>Т.П. Дедовой</a:t>
            </a:r>
          </a:p>
        </p:txBody>
      </p:sp>
      <p:pic>
        <p:nvPicPr>
          <p:cNvPr id="7" name="Picture 4" descr="Кремль города Хлынова в 1692 году">
            <a:extLst>
              <a:ext uri="{FF2B5EF4-FFF2-40B4-BE49-F238E27FC236}">
                <a16:creationId xmlns:a16="http://schemas.microsoft.com/office/drawing/2014/main" id="{B330C266-E7CD-40F4-84A9-86C6FAD8B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80" y="0"/>
            <a:ext cx="8770814" cy="587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02490A-4342-4C82-B637-63577B85A3B5}"/>
              </a:ext>
            </a:extLst>
          </p:cNvPr>
          <p:cNvSpPr txBox="1"/>
          <p:nvPr/>
        </p:nvSpPr>
        <p:spPr>
          <a:xfrm>
            <a:off x="177553" y="5938934"/>
            <a:ext cx="980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 конца </a:t>
            </a:r>
            <a:r>
              <a:rPr lang="en-US" sz="2000" b="1" dirty="0"/>
              <a:t>XVII </a:t>
            </a:r>
            <a:r>
              <a:rPr lang="ru-RU" sz="2000" b="1" dirty="0"/>
              <a:t>до середины </a:t>
            </a:r>
            <a:r>
              <a:rPr lang="en-US" sz="2000" b="1" dirty="0"/>
              <a:t>XVIII</a:t>
            </a:r>
            <a:r>
              <a:rPr lang="ru-RU" sz="2000" b="1" dirty="0"/>
              <a:t> вв. в камне строились только культовые сооружения . </a:t>
            </a:r>
            <a:br>
              <a:rPr lang="ru-RU" sz="2000" b="1" dirty="0"/>
            </a:br>
            <a:r>
              <a:rPr lang="ru-RU" sz="2000" b="1" dirty="0"/>
              <a:t>Первый – Троицкий собор  в кремле , строили московские  мастера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99126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abc694cdebde73168e12e4b9ba7aecd7_58dd15730c4ba55b02d53066c7d0bff8">
            <a:extLst>
              <a:ext uri="{FF2B5EF4-FFF2-40B4-BE49-F238E27FC236}">
                <a16:creationId xmlns:a16="http://schemas.microsoft.com/office/drawing/2014/main" id="{32F1CF75-53DF-4C0E-8943-C3D098412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67" y="-1"/>
            <a:ext cx="8621927" cy="674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2CC3E-B0DF-4BA2-BEB4-C6B2DEAEFF1A}"/>
              </a:ext>
            </a:extLst>
          </p:cNvPr>
          <p:cNvSpPr txBox="1"/>
          <p:nvPr/>
        </p:nvSpPr>
        <p:spPr>
          <a:xfrm>
            <a:off x="8748061" y="2175029"/>
            <a:ext cx="26686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Собор Успения Богоматери Трифонова монастыря, </a:t>
            </a:r>
            <a:r>
              <a:rPr lang="ru-RU" sz="2800" dirty="0"/>
              <a:t>1684-1689 гг.</a:t>
            </a:r>
          </a:p>
        </p:txBody>
      </p:sp>
    </p:spTree>
    <p:extLst>
      <p:ext uri="{BB962C8B-B14F-4D97-AF65-F5344CB8AC3E}">
        <p14:creationId xmlns:p14="http://schemas.microsoft.com/office/powerpoint/2010/main" val="41588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8"/>
            <a:ext cx="12199568" cy="6862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6453" y="2982897"/>
            <a:ext cx="6753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Архитектура Вятского края</a:t>
            </a:r>
            <a:endParaRPr lang="ru-RU" sz="4400" b="1" dirty="0">
              <a:solidFill>
                <a:srgbClr val="1F2794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32" y="1385336"/>
            <a:ext cx="1789023" cy="9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1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https://img-fotki.yandex.ru/get/9516/174326890.42/0_b3ebc_f1b5e4a6_XL.jpg">
            <a:extLst>
              <a:ext uri="{FF2B5EF4-FFF2-40B4-BE49-F238E27FC236}">
                <a16:creationId xmlns:a16="http://schemas.microsoft.com/office/drawing/2014/main" id="{E1B2368C-7FBB-427D-9A8F-43FBC5BDC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67287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FF4453-D7DA-403E-B358-EDB9AE7AF143}"/>
              </a:ext>
            </a:extLst>
          </p:cNvPr>
          <p:cNvSpPr txBox="1"/>
          <p:nvPr/>
        </p:nvSpPr>
        <p:spPr>
          <a:xfrm>
            <a:off x="7267287" y="2267712"/>
            <a:ext cx="4245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Виктор Попов.</a:t>
            </a:r>
            <a:br>
              <a:rPr lang="ru-RU" sz="2400" b="1" dirty="0"/>
            </a:br>
            <a:r>
              <a:rPr lang="ru-RU" sz="2400" b="1" dirty="0"/>
              <a:t>Торг  перед Спасской  башней </a:t>
            </a:r>
            <a:r>
              <a:rPr lang="ru-RU" sz="2400" b="1" dirty="0" err="1"/>
              <a:t>Хлыновского</a:t>
            </a:r>
            <a:r>
              <a:rPr lang="ru-RU" sz="2400" b="1" dirty="0"/>
              <a:t>  кремля. </a:t>
            </a:r>
            <a:br>
              <a:rPr lang="ru-RU" sz="2400" b="1" dirty="0"/>
            </a:br>
            <a:r>
              <a:rPr lang="ru-RU" sz="2400" b="1" dirty="0"/>
              <a:t>1683-1690 гг.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0E066-6A59-4226-A6E4-55F21091CA60}"/>
              </a:ext>
            </a:extLst>
          </p:cNvPr>
          <p:cNvSpPr txBox="1"/>
          <p:nvPr/>
        </p:nvSpPr>
        <p:spPr>
          <a:xfrm>
            <a:off x="7267287" y="4782312"/>
            <a:ext cx="4391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https://tornado-84.livejournal.com/249362.html</a:t>
            </a:r>
            <a:endParaRPr lang="ru-RU" sz="1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93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 descr="D:\d\Вектор\17-18\Медведева\фото вятское барокко\617_0161780b.jpg">
            <a:extLst>
              <a:ext uri="{FF2B5EF4-FFF2-40B4-BE49-F238E27FC236}">
                <a16:creationId xmlns:a16="http://schemas.microsoft.com/office/drawing/2014/main" id="{DE981AE1-0BC4-458E-9124-D89E8AB6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40885" cy="545896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F25FA-D319-45FF-946C-98ABEF2BB17A}"/>
              </a:ext>
            </a:extLst>
          </p:cNvPr>
          <p:cNvSpPr txBox="1"/>
          <p:nvPr/>
        </p:nvSpPr>
        <p:spPr>
          <a:xfrm>
            <a:off x="6986726" y="2246050"/>
            <a:ext cx="45712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0161F6"/>
                </a:solidFill>
              </a:rPr>
              <a:t>Это оригинальный местный стиль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0161F6"/>
                </a:solidFill>
                <a:ea typeface="Calibri" pitchFamily="34" charset="0"/>
                <a:cs typeface="Times New Roman" pitchFamily="18" charset="0"/>
              </a:rPr>
              <a:t> Специалисты считают  вятский стиль одним из направлений сибирского барокко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0161F6"/>
                </a:solidFill>
                <a:ea typeface="Calibri" pitchFamily="34" charset="0"/>
                <a:cs typeface="Times New Roman" pitchFamily="18" charset="0"/>
              </a:rPr>
              <a:t> Белокаменное строительство примечательно настоящим буйством форм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F438C-3D50-4F64-9C29-767265DAA01E}"/>
              </a:ext>
            </a:extLst>
          </p:cNvPr>
          <p:cNvSpPr txBox="1"/>
          <p:nvPr/>
        </p:nvSpPr>
        <p:spPr>
          <a:xfrm>
            <a:off x="7093257" y="1669002"/>
            <a:ext cx="391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161F6"/>
                </a:solidFill>
              </a:rPr>
              <a:t>Вятское барокко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F6305-DB1E-4DA6-9985-DA0D14B4E596}"/>
              </a:ext>
            </a:extLst>
          </p:cNvPr>
          <p:cNvSpPr txBox="1"/>
          <p:nvPr/>
        </p:nvSpPr>
        <p:spPr>
          <a:xfrm>
            <a:off x="48188" y="5591530"/>
            <a:ext cx="6986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Святые ворота с надвратной Никольской церковью Трифонова монастыря. </a:t>
            </a:r>
          </a:p>
          <a:p>
            <a:r>
              <a:rPr lang="ru-RU" sz="2400" b="1" dirty="0"/>
              <a:t>1692-1695 гг.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6411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https://avatars.mds.yandex.net/get-zen_doc/1591494/pub_5dc0399bd5bbc300b275ae9d_5dc03d3d92414d00ac7d7da9/scale_1200">
            <a:extLst>
              <a:ext uri="{FF2B5EF4-FFF2-40B4-BE49-F238E27FC236}">
                <a16:creationId xmlns:a16="http://schemas.microsoft.com/office/drawing/2014/main" id="{35B39FE5-F1EB-4D3E-BC35-49729120036C}"/>
              </a:ext>
            </a:extLst>
          </p:cNvPr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021" y="0"/>
            <a:ext cx="5807089" cy="437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:\d\Вектор\17-18\Медведева\фото вятское барокко\Триф м.jpg">
            <a:extLst>
              <a:ext uri="{FF2B5EF4-FFF2-40B4-BE49-F238E27FC236}">
                <a16:creationId xmlns:a16="http://schemas.microsoft.com/office/drawing/2014/main" id="{08148B32-DD31-44F3-8281-6A76BEECB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1910"/>
          <a:stretch>
            <a:fillRect/>
          </a:stretch>
        </p:blipFill>
        <p:spPr bwMode="auto">
          <a:xfrm>
            <a:off x="5949132" y="2574524"/>
            <a:ext cx="5577996" cy="422133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5831F6-027D-419D-91B3-D41164615257}"/>
              </a:ext>
            </a:extLst>
          </p:cNvPr>
          <p:cNvSpPr txBox="1"/>
          <p:nvPr/>
        </p:nvSpPr>
        <p:spPr>
          <a:xfrm>
            <a:off x="372862" y="4589755"/>
            <a:ext cx="543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Преображенская церковь </a:t>
            </a:r>
          </a:p>
          <a:p>
            <a:r>
              <a:rPr lang="ru-RU" dirty="0" err="1"/>
              <a:t>Спасо</a:t>
            </a:r>
            <a:r>
              <a:rPr lang="ru-RU" dirty="0"/>
              <a:t>-Преображенского женского монастыря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330816-503A-4C24-A56B-2830D10E9316}"/>
              </a:ext>
            </a:extLst>
          </p:cNvPr>
          <p:cNvSpPr txBox="1"/>
          <p:nvPr/>
        </p:nvSpPr>
        <p:spPr>
          <a:xfrm>
            <a:off x="6021246" y="2104008"/>
            <a:ext cx="519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Трёхсветительская</a:t>
            </a:r>
            <a:r>
              <a:rPr lang="ru-RU" dirty="0"/>
              <a:t> церковь Трифонова монастыря</a:t>
            </a:r>
          </a:p>
        </p:txBody>
      </p:sp>
    </p:spTree>
    <p:extLst>
      <p:ext uri="{BB962C8B-B14F-4D97-AF65-F5344CB8AC3E}">
        <p14:creationId xmlns:p14="http://schemas.microsoft.com/office/powerpoint/2010/main" val="1466610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:\d\Вектор\17-18\Медведева\фото вятское барокко\Слободской.jpg">
            <a:extLst>
              <a:ext uri="{FF2B5EF4-FFF2-40B4-BE49-F238E27FC236}">
                <a16:creationId xmlns:a16="http://schemas.microsoft.com/office/drawing/2014/main" id="{91A88F8B-2C2A-4733-BF55-AA98FA49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877" y="0"/>
            <a:ext cx="5672831" cy="4234649"/>
          </a:xfrm>
          <a:prstGeom prst="rect">
            <a:avLst/>
          </a:prstGeom>
          <a:noFill/>
        </p:spPr>
      </p:pic>
      <p:pic>
        <p:nvPicPr>
          <p:cNvPr id="4" name="Picture 4" descr="D:\d\Вектор\17-18\Медведева\фото вятское барокко\пасег.jpg">
            <a:extLst>
              <a:ext uri="{FF2B5EF4-FFF2-40B4-BE49-F238E27FC236}">
                <a16:creationId xmlns:a16="http://schemas.microsoft.com/office/drawing/2014/main" id="{28DA2C89-49E6-4C85-BF3D-B70C47B58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0384" y="3112717"/>
            <a:ext cx="5736095" cy="3745283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870A9B-CAA9-4DEB-981D-C9866ECF7080}"/>
              </a:ext>
            </a:extLst>
          </p:cNvPr>
          <p:cNvSpPr/>
          <p:nvPr/>
        </p:nvSpPr>
        <p:spPr>
          <a:xfrm>
            <a:off x="417250" y="4341180"/>
            <a:ext cx="4598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Екатерининская церковь г. Слободской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F395D1-22BE-4B11-8385-08DBDE47DDEF}"/>
              </a:ext>
            </a:extLst>
          </p:cNvPr>
          <p:cNvSpPr/>
          <p:nvPr/>
        </p:nvSpPr>
        <p:spPr>
          <a:xfrm>
            <a:off x="6439272" y="2645546"/>
            <a:ext cx="5147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Знаменско</a:t>
            </a:r>
            <a:r>
              <a:rPr lang="ru-RU" dirty="0"/>
              <a:t>-Богородицкая церковь с. </a:t>
            </a:r>
            <a:r>
              <a:rPr lang="ru-RU" dirty="0" err="1"/>
              <a:t>Пасегово</a:t>
            </a:r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276E9E-EFD0-464E-9D66-61EC16082CA2}"/>
              </a:ext>
            </a:extLst>
          </p:cNvPr>
          <p:cNvSpPr/>
          <p:nvPr/>
        </p:nvSpPr>
        <p:spPr>
          <a:xfrm>
            <a:off x="0" y="5060272"/>
            <a:ext cx="5663954" cy="1036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  <a:spcBef>
                <a:spcPct val="0"/>
              </a:spcBef>
              <a:defRPr/>
            </a:pPr>
            <a:r>
              <a:rPr lang="ru-RU" sz="2400" b="1" spc="-120" dirty="0">
                <a:ea typeface="Calibri" pitchFamily="34" charset="0"/>
                <a:cs typeface="Times New Roman" pitchFamily="18" charset="0"/>
              </a:rPr>
              <a:t>Вятское каменное узорочье отличается самобытным, сложным и многофигурным декоративным оформлением фасадов</a:t>
            </a:r>
            <a:endParaRPr lang="ru-RU" sz="2400" b="1" spc="-120" dirty="0"/>
          </a:p>
        </p:txBody>
      </p:sp>
    </p:spTree>
    <p:extLst>
      <p:ext uri="{BB962C8B-B14F-4D97-AF65-F5344CB8AC3E}">
        <p14:creationId xmlns:p14="http://schemas.microsoft.com/office/powerpoint/2010/main" val="1684593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:\d\Вектор\17-18\Медведева\181___02\IMG_2788.JPG">
            <a:extLst>
              <a:ext uri="{FF2B5EF4-FFF2-40B4-BE49-F238E27FC236}">
                <a16:creationId xmlns:a16="http://schemas.microsoft.com/office/drawing/2014/main" id="{9887401D-476A-48E3-A8B2-7BEB2AAC6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8778"/>
            <a:ext cx="7111014" cy="555742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B8CDE-3D92-467F-99BE-DBA6CF1AC149}"/>
              </a:ext>
            </a:extLst>
          </p:cNvPr>
          <p:cNvSpPr txBox="1"/>
          <p:nvPr/>
        </p:nvSpPr>
        <p:spPr>
          <a:xfrm>
            <a:off x="142043" y="5468645"/>
            <a:ext cx="69689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Церковь Рождества Иоанна Предтечи</a:t>
            </a:r>
          </a:p>
          <a:p>
            <a:endParaRPr lang="ru-RU" sz="2400" dirty="0"/>
          </a:p>
          <a:p>
            <a:r>
              <a:rPr lang="ru-RU" sz="2400" dirty="0"/>
              <a:t>Кирпичная кладка похожа на деревянную резьбу</a:t>
            </a:r>
          </a:p>
        </p:txBody>
      </p:sp>
      <p:pic>
        <p:nvPicPr>
          <p:cNvPr id="5" name="Picture 3" descr="D:\d\Вектор\17-18\Медведева\фото вятское барокко\э.jpg">
            <a:extLst>
              <a:ext uri="{FF2B5EF4-FFF2-40B4-BE49-F238E27FC236}">
                <a16:creationId xmlns:a16="http://schemas.microsoft.com/office/drawing/2014/main" id="{2EAF6D6C-B689-4484-AA22-EF60BF2FB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1934" y="1083075"/>
            <a:ext cx="4263132" cy="567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7942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Объект 6">
            <a:extLst>
              <a:ext uri="{FF2B5EF4-FFF2-40B4-BE49-F238E27FC236}">
                <a16:creationId xmlns:a16="http://schemas.microsoft.com/office/drawing/2014/main" id="{EC0B7CDA-4921-4677-8CC5-3F353761AE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75" y="0"/>
            <a:ext cx="5440780" cy="51036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3226B-2630-45D0-96D7-364661865A9D}"/>
              </a:ext>
            </a:extLst>
          </p:cNvPr>
          <p:cNvSpPr txBox="1"/>
          <p:nvPr/>
        </p:nvSpPr>
        <p:spPr>
          <a:xfrm>
            <a:off x="133165" y="5308847"/>
            <a:ext cx="5112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Никольская церковь с. </a:t>
            </a:r>
            <a:r>
              <a:rPr lang="ru-RU" dirty="0" err="1"/>
              <a:t>Истобенское</a:t>
            </a:r>
            <a:r>
              <a:rPr lang="ru-RU" dirty="0"/>
              <a:t>,</a:t>
            </a:r>
            <a:r>
              <a:rPr lang="ru-RU" b="1" dirty="0"/>
              <a:t> </a:t>
            </a:r>
            <a:r>
              <a:rPr lang="ru-RU" dirty="0"/>
              <a:t>1765-1768</a:t>
            </a:r>
          </a:p>
          <a:p>
            <a:endParaRPr lang="ru-RU" b="1" dirty="0"/>
          </a:p>
          <a:p>
            <a:r>
              <a:rPr lang="ru-RU" dirty="0"/>
              <a:t>И. </a:t>
            </a:r>
            <a:r>
              <a:rPr lang="ru-RU" dirty="0" err="1"/>
              <a:t>Берова</a:t>
            </a:r>
            <a:r>
              <a:rPr lang="ru-RU" dirty="0"/>
              <a:t>. Вятское барокко. </a:t>
            </a:r>
            <a:r>
              <a:rPr lang="en-US" dirty="0"/>
              <a:t>http://nauka.relis.ru/11/0409/11409064.htm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0235E-6A71-41A7-801B-BFC40F4E3E26}"/>
              </a:ext>
            </a:extLst>
          </p:cNvPr>
          <p:cNvSpPr txBox="1"/>
          <p:nvPr/>
        </p:nvSpPr>
        <p:spPr>
          <a:xfrm>
            <a:off x="5665185" y="1003178"/>
            <a:ext cx="5929052" cy="4449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Никита </a:t>
            </a:r>
            <a:r>
              <a:rPr lang="ru-RU" sz="2400" b="1" dirty="0" err="1"/>
              <a:t>Горынцев</a:t>
            </a:r>
            <a:r>
              <a:rPr lang="ru-RU" sz="2400" b="1" dirty="0"/>
              <a:t> с сыновьями – </a:t>
            </a:r>
            <a:br>
              <a:rPr lang="ru-RU" sz="2400" b="1" dirty="0"/>
            </a:br>
            <a:r>
              <a:rPr lang="ru-RU" sz="2400" b="1" dirty="0"/>
              <a:t>устюжские мастера вятского барокко</a:t>
            </a:r>
          </a:p>
          <a:p>
            <a:endParaRPr lang="ru-RU" sz="2400" b="1" dirty="0"/>
          </a:p>
          <a:p>
            <a:endParaRPr lang="ru-RU" sz="2400" b="1" dirty="0"/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строили по всей Вятской земле с 1765 по 1779 гг.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 без предварительных чертежей по словесному заказу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 узнаваема трехъярусная конструкция храмов</a:t>
            </a:r>
          </a:p>
          <a:p>
            <a:r>
              <a:rPr lang="ru-RU" sz="2400" b="1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460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D:\d\Вектор\17-18\Медведева\фото вятское барокко\Макар.jpg">
            <a:extLst>
              <a:ext uri="{FF2B5EF4-FFF2-40B4-BE49-F238E27FC236}">
                <a16:creationId xmlns:a16="http://schemas.microsoft.com/office/drawing/2014/main" id="{E4EAB08A-A04B-4B41-96D2-7AB47CF9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813" r="5360"/>
          <a:stretch>
            <a:fillRect/>
          </a:stretch>
        </p:blipFill>
        <p:spPr bwMode="auto">
          <a:xfrm>
            <a:off x="-1" y="0"/>
            <a:ext cx="5903651" cy="497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6FA755-46D4-4A7B-9604-3336D0922BDE}"/>
              </a:ext>
            </a:extLst>
          </p:cNvPr>
          <p:cNvSpPr/>
          <p:nvPr/>
        </p:nvSpPr>
        <p:spPr>
          <a:xfrm>
            <a:off x="221942" y="5069150"/>
            <a:ext cx="53887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Троицкая церковь в с. Макарье, 1768 – 1770 гг.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Все сооружения вытянуты в одну линию «кораблём»</a:t>
            </a:r>
            <a:endParaRPr lang="ru-RU" sz="1200" dirty="0"/>
          </a:p>
          <a:p>
            <a:endParaRPr lang="ru-RU" dirty="0"/>
          </a:p>
        </p:txBody>
      </p:sp>
      <p:pic>
        <p:nvPicPr>
          <p:cNvPr id="6" name="Picture 3" descr="D:\d\Вектор\17-18\Медведева\фото вятское барокко\Ильи Пророка Юрьево.jpg">
            <a:extLst>
              <a:ext uri="{FF2B5EF4-FFF2-40B4-BE49-F238E27FC236}">
                <a16:creationId xmlns:a16="http://schemas.microsoft.com/office/drawing/2014/main" id="{80D20E32-0E13-4CE2-9729-5707D193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975"/>
          <a:stretch>
            <a:fillRect/>
          </a:stretch>
        </p:blipFill>
        <p:spPr bwMode="auto">
          <a:xfrm>
            <a:off x="5903650" y="2485747"/>
            <a:ext cx="5630494" cy="4283902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C8833A-A787-4C83-BA37-2224BA410BEC}"/>
              </a:ext>
            </a:extLst>
          </p:cNvPr>
          <p:cNvSpPr/>
          <p:nvPr/>
        </p:nvSpPr>
        <p:spPr>
          <a:xfrm>
            <a:off x="6096000" y="1802167"/>
            <a:ext cx="5294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Ильи Пророка с. Юрьево </a:t>
            </a:r>
            <a:r>
              <a:rPr lang="ru-RU" dirty="0" err="1"/>
              <a:t>Котельничского</a:t>
            </a:r>
            <a:r>
              <a:rPr lang="ru-RU" dirty="0"/>
              <a:t> р-на, </a:t>
            </a:r>
          </a:p>
          <a:p>
            <a:r>
              <a:rPr lang="ru-RU" dirty="0"/>
              <a:t>1767-1774</a:t>
            </a:r>
          </a:p>
        </p:txBody>
      </p:sp>
    </p:spTree>
    <p:extLst>
      <p:ext uri="{BB962C8B-B14F-4D97-AF65-F5344CB8AC3E}">
        <p14:creationId xmlns:p14="http://schemas.microsoft.com/office/powerpoint/2010/main" val="587595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3226B-2630-45D0-96D7-364661865A9D}"/>
              </a:ext>
            </a:extLst>
          </p:cNvPr>
          <p:cNvSpPr txBox="1"/>
          <p:nvPr/>
        </p:nvSpPr>
        <p:spPr>
          <a:xfrm>
            <a:off x="168675" y="3266983"/>
            <a:ext cx="5076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0235E-6A71-41A7-801B-BFC40F4E3E26}"/>
              </a:ext>
            </a:extLst>
          </p:cNvPr>
          <p:cNvSpPr txBox="1"/>
          <p:nvPr/>
        </p:nvSpPr>
        <p:spPr>
          <a:xfrm>
            <a:off x="8380520" y="3266983"/>
            <a:ext cx="3213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 </a:t>
            </a:r>
          </a:p>
          <a:p>
            <a:endParaRPr lang="ru-RU" dirty="0"/>
          </a:p>
        </p:txBody>
      </p:sp>
      <p:pic>
        <p:nvPicPr>
          <p:cNvPr id="6" name="Picture 7" descr="D:\d\Вектор\17-18\Медведева\фото вятское барокко\Троицкая Раменье.jpg">
            <a:extLst>
              <a:ext uri="{FF2B5EF4-FFF2-40B4-BE49-F238E27FC236}">
                <a16:creationId xmlns:a16="http://schemas.microsoft.com/office/drawing/2014/main" id="{2FEFBA7F-2357-4F01-A639-70DFB2F0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232" r="4369"/>
          <a:stretch>
            <a:fillRect/>
          </a:stretch>
        </p:blipFill>
        <p:spPr bwMode="auto">
          <a:xfrm>
            <a:off x="89141" y="0"/>
            <a:ext cx="4307920" cy="3144032"/>
          </a:xfrm>
          <a:prstGeom prst="rect">
            <a:avLst/>
          </a:prstGeom>
          <a:noFill/>
        </p:spPr>
      </p:pic>
      <p:pic>
        <p:nvPicPr>
          <p:cNvPr id="7" name="Picture 5" descr="D:\d\Вектор\17-18\Медведева\фото вятское барокко\Вяз Спасская.jpg">
            <a:extLst>
              <a:ext uri="{FF2B5EF4-FFF2-40B4-BE49-F238E27FC236}">
                <a16:creationId xmlns:a16="http://schemas.microsoft.com/office/drawing/2014/main" id="{8A28D67A-1D6B-449A-93A8-37E20C3D1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4031" y="3349683"/>
            <a:ext cx="4334858" cy="3077749"/>
          </a:xfrm>
          <a:prstGeom prst="rect">
            <a:avLst/>
          </a:prstGeom>
          <a:noFill/>
        </p:spPr>
      </p:pic>
      <p:pic>
        <p:nvPicPr>
          <p:cNvPr id="8" name="Picture 4" descr="D:\d\Вектор\17-18\Медведева\фото вятское барокко\Верхкумён.jpg">
            <a:extLst>
              <a:ext uri="{FF2B5EF4-FFF2-40B4-BE49-F238E27FC236}">
                <a16:creationId xmlns:a16="http://schemas.microsoft.com/office/drawing/2014/main" id="{9CCD2267-2239-4D33-98EE-C42ABD5BC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r="7642"/>
          <a:stretch>
            <a:fillRect/>
          </a:stretch>
        </p:blipFill>
        <p:spPr bwMode="auto">
          <a:xfrm>
            <a:off x="7327813" y="6264"/>
            <a:ext cx="4238543" cy="3131504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6E6C33-8BD6-40BE-8F98-6B8AE9735555}"/>
              </a:ext>
            </a:extLst>
          </p:cNvPr>
          <p:cNvSpPr txBox="1"/>
          <p:nvPr/>
        </p:nvSpPr>
        <p:spPr>
          <a:xfrm>
            <a:off x="89142" y="3137768"/>
            <a:ext cx="348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Троицкая церковь в с. Раменье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B1DD0D-E54F-4E00-9BA6-55B53B9BDBB4}"/>
              </a:ext>
            </a:extLst>
          </p:cNvPr>
          <p:cNvSpPr txBox="1"/>
          <p:nvPr/>
        </p:nvSpPr>
        <p:spPr>
          <a:xfrm>
            <a:off x="7305072" y="3071674"/>
            <a:ext cx="400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Владимирская церковь с. </a:t>
            </a:r>
            <a:r>
              <a:rPr lang="ru-RU" dirty="0" err="1"/>
              <a:t>Верхкумёны</a:t>
            </a:r>
            <a:endParaRPr lang="ru-RU" dirty="0"/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9A647-3630-44B7-9DAB-4E230FB37D00}"/>
              </a:ext>
            </a:extLst>
          </p:cNvPr>
          <p:cNvSpPr txBox="1"/>
          <p:nvPr/>
        </p:nvSpPr>
        <p:spPr>
          <a:xfrm>
            <a:off x="3844031" y="6371280"/>
            <a:ext cx="4403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Храм Спаса Всемилостивого с. Вяз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94A0F-1896-49FB-B461-A47F89811054}"/>
              </a:ext>
            </a:extLst>
          </p:cNvPr>
          <p:cNvSpPr txBox="1"/>
          <p:nvPr/>
        </p:nvSpPr>
        <p:spPr>
          <a:xfrm>
            <a:off x="4486202" y="613708"/>
            <a:ext cx="2818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Характерно каменное узорочье из фигурного кирпича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853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965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3226B-2630-45D0-96D7-364661865A9D}"/>
              </a:ext>
            </a:extLst>
          </p:cNvPr>
          <p:cNvSpPr txBox="1"/>
          <p:nvPr/>
        </p:nvSpPr>
        <p:spPr>
          <a:xfrm>
            <a:off x="195308" y="4421947"/>
            <a:ext cx="52467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Собор Спаса Нерукотворного Образа в Хлынове, 1763 – 1818</a:t>
            </a:r>
          </a:p>
          <a:p>
            <a:r>
              <a:rPr lang="ru-RU" sz="2400" b="1" dirty="0"/>
              <a:t>Со второй половины </a:t>
            </a:r>
            <a:r>
              <a:rPr lang="en-US" sz="2400" b="1" dirty="0"/>
              <a:t>XVIII </a:t>
            </a:r>
            <a:r>
              <a:rPr lang="ru-RU" sz="2400" b="1" dirty="0"/>
              <a:t>века </a:t>
            </a:r>
            <a:r>
              <a:rPr lang="en-US" sz="2400" b="1" dirty="0"/>
              <a:t> </a:t>
            </a:r>
            <a:r>
              <a:rPr lang="ru-RU" sz="2400" b="1" dirty="0"/>
              <a:t>строительство храмов  ведётся согласно архитекторским  проектам  в  стиле Классицизм</a:t>
            </a:r>
            <a:endParaRPr lang="ru-RU" sz="2400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0235E-6A71-41A7-801B-BFC40F4E3E26}"/>
              </a:ext>
            </a:extLst>
          </p:cNvPr>
          <p:cNvSpPr txBox="1"/>
          <p:nvPr/>
        </p:nvSpPr>
        <p:spPr>
          <a:xfrm>
            <a:off x="6096000" y="2104008"/>
            <a:ext cx="53798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Троицкая церковь с. </a:t>
            </a:r>
            <a:r>
              <a:rPr lang="ru-RU" sz="2000" dirty="0" err="1"/>
              <a:t>Истобенского</a:t>
            </a:r>
            <a:endParaRPr lang="ru-RU" sz="2000" dirty="0"/>
          </a:p>
          <a:p>
            <a:endParaRPr lang="ru-RU" sz="2400" b="1" dirty="0"/>
          </a:p>
          <a:p>
            <a:r>
              <a:rPr lang="ru-RU" sz="2400" b="1" dirty="0"/>
              <a:t> </a:t>
            </a:r>
          </a:p>
          <a:p>
            <a:endParaRPr lang="ru-RU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3CE0FBC-55F2-427E-9CD3-AABF374E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6027" t="27098" r="39281" b="23844"/>
          <a:stretch>
            <a:fillRect/>
          </a:stretch>
        </p:blipFill>
        <p:spPr bwMode="auto">
          <a:xfrm>
            <a:off x="97654" y="0"/>
            <a:ext cx="5035463" cy="442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d\Вектор\17-18\Медведева\фото вятское барокко\09094_20160320_111706.jpg">
            <a:extLst>
              <a:ext uri="{FF2B5EF4-FFF2-40B4-BE49-F238E27FC236}">
                <a16:creationId xmlns:a16="http://schemas.microsoft.com/office/drawing/2014/main" id="{5281C3B4-A976-4F07-8E4A-CD5638274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888" b="6555"/>
          <a:stretch>
            <a:fillRect/>
          </a:stretch>
        </p:blipFill>
        <p:spPr bwMode="auto">
          <a:xfrm>
            <a:off x="5287020" y="2436053"/>
            <a:ext cx="6342751" cy="4359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163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89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3226B-2630-45D0-96D7-364661865A9D}"/>
              </a:ext>
            </a:extLst>
          </p:cNvPr>
          <p:cNvSpPr txBox="1"/>
          <p:nvPr/>
        </p:nvSpPr>
        <p:spPr>
          <a:xfrm>
            <a:off x="133165" y="5544970"/>
            <a:ext cx="9889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1780 </a:t>
            </a:r>
            <a:r>
              <a:rPr lang="ru-RU" sz="2000" b="1" dirty="0"/>
              <a:t>году высочайшим указом императрицы Екатерины II городу было присвоено имя Вятка.</a:t>
            </a:r>
          </a:p>
          <a:p>
            <a:r>
              <a:rPr lang="ru-RU" sz="2000" b="1" dirty="0"/>
              <a:t>В 1784 г. была образована Вятская губерния.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0235E-6A71-41A7-801B-BFC40F4E3E26}"/>
              </a:ext>
            </a:extLst>
          </p:cNvPr>
          <p:cNvSpPr txBox="1"/>
          <p:nvPr/>
        </p:nvSpPr>
        <p:spPr>
          <a:xfrm>
            <a:off x="4801340" y="2432482"/>
            <a:ext cx="7028156" cy="234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/>
              <a:t>Улицы выпрямить.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 Из продольных и поперечных улиц создать прямоугольные кварталы.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 Строить только по утверждённым проектам.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 Из камня делать не только храмы, но и общественные здания и дома обывателей.</a:t>
            </a:r>
          </a:p>
        </p:txBody>
      </p:sp>
      <p:pic>
        <p:nvPicPr>
          <p:cNvPr id="6" name="Picture 6" descr="&amp;ocy;&amp;bcy;&amp;ocy;&amp;rcy;&amp;ocy;&amp;tcy; II">
            <a:extLst>
              <a:ext uri="{FF2B5EF4-FFF2-40B4-BE49-F238E27FC236}">
                <a16:creationId xmlns:a16="http://schemas.microsoft.com/office/drawing/2014/main" id="{44CC74C5-55EC-4B5D-9316-DAD2DD42B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3165" y="-236123"/>
            <a:ext cx="4535009" cy="5781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EDB44-3968-4F0F-98A7-A90E852ACFA7}"/>
              </a:ext>
            </a:extLst>
          </p:cNvPr>
          <p:cNvSpPr txBox="1"/>
          <p:nvPr/>
        </p:nvSpPr>
        <p:spPr>
          <a:xfrm>
            <a:off x="4801339" y="1667775"/>
            <a:ext cx="6508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связи с этим требовалось перестроить город: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68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8" y="-63512"/>
            <a:ext cx="12199568" cy="6862257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3FA55E-DDA6-4B7B-A3F5-2722C9135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401278"/>
              </p:ext>
            </p:extLst>
          </p:nvPr>
        </p:nvGraphicFramePr>
        <p:xfrm>
          <a:off x="727970" y="0"/>
          <a:ext cx="10555548" cy="66503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9563">
                  <a:extLst>
                    <a:ext uri="{9D8B030D-6E8A-4147-A177-3AD203B41FA5}">
                      <a16:colId xmlns:a16="http://schemas.microsoft.com/office/drawing/2014/main" val="874911166"/>
                    </a:ext>
                  </a:extLst>
                </a:gridCol>
                <a:gridCol w="1496941">
                  <a:extLst>
                    <a:ext uri="{9D8B030D-6E8A-4147-A177-3AD203B41FA5}">
                      <a16:colId xmlns:a16="http://schemas.microsoft.com/office/drawing/2014/main" val="3639365464"/>
                    </a:ext>
                  </a:extLst>
                </a:gridCol>
                <a:gridCol w="5139044">
                  <a:extLst>
                    <a:ext uri="{9D8B030D-6E8A-4147-A177-3AD203B41FA5}">
                      <a16:colId xmlns:a16="http://schemas.microsoft.com/office/drawing/2014/main" val="1499483297"/>
                    </a:ext>
                  </a:extLst>
                </a:gridCol>
              </a:tblGrid>
              <a:tr h="178332">
                <a:tc>
                  <a:txBody>
                    <a:bodyPr/>
                    <a:lstStyle/>
                    <a:p>
                      <a:pPr marL="111760" indent="901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Исторические события и факты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marL="13843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66750" algn="r"/>
                        </a:tabLs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Дата	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marL="4108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Особенности построек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extLst>
                  <a:ext uri="{0D108BD9-81ED-4DB2-BD59-A6C34878D82A}">
                    <a16:rowId xmlns:a16="http://schemas.microsoft.com/office/drawing/2014/main" val="3060571209"/>
                  </a:ext>
                </a:extLst>
              </a:tr>
              <a:tr h="3648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Проникновение новгородцев (ушкуйников) в бассейн р. Вятки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XII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9839610"/>
                  </a:ext>
                </a:extLst>
              </a:tr>
              <a:tr h="356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Официальная дата образования города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1374 г.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334092"/>
                  </a:ext>
                </a:extLst>
              </a:tr>
              <a:tr h="1824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Оборона г. Хлынова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1457 г.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631483"/>
                  </a:ext>
                </a:extLst>
              </a:tr>
              <a:tr h="551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Вятская земля была окончательно включена в состав Московского государства 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1489 г.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0286063"/>
                  </a:ext>
                </a:extLst>
              </a:tr>
              <a:tr h="1824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Основание Трифонова монастыря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1580 г.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6143519"/>
                  </a:ext>
                </a:extLst>
              </a:tr>
              <a:tr h="364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Постройка Успенского храма Трифонова монастыря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1689 г.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8381675"/>
                  </a:ext>
                </a:extLst>
              </a:tr>
              <a:tr h="5641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Желание спасти многочисленные храмы от пожаров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конец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XVII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– середина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XVIII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328981"/>
                  </a:ext>
                </a:extLst>
              </a:tr>
              <a:tr h="755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Образование Вятской губернии с центром в г. Вятке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1784 г. – первая половина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XIX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060729"/>
                  </a:ext>
                </a:extLst>
              </a:tr>
              <a:tr h="924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Государственные реформы во время царствования Александра </a:t>
                      </a:r>
                      <a:r>
                        <a:rPr lang="en-US" sz="1050">
                          <a:effectLst/>
                        </a:rPr>
                        <a:t>II</a:t>
                      </a:r>
                      <a:r>
                        <a:rPr lang="ru-RU" sz="1050">
                          <a:effectLst/>
                        </a:rPr>
                        <a:t> Освободителя. Подъем национального самосознания, патриотических чувств во время царствования Александра </a:t>
                      </a:r>
                      <a:r>
                        <a:rPr lang="en-US" sz="1050">
                          <a:effectLst/>
                        </a:rPr>
                        <a:t>III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1855 – 1881 гг</a:t>
                      </a: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</a:rPr>
                        <a:t>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</a:rPr>
                        <a:t>–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1894 гг.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4948135"/>
                  </a:ext>
                </a:extLst>
              </a:tr>
              <a:tr h="535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Бурное развитие капитализма и революционных настроений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конец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XIX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–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начало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2150947"/>
                  </a:ext>
                </a:extLst>
              </a:tr>
              <a:tr h="373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Октябрьская революция 1917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20 – 30 – е гг.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 XX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9468731"/>
                  </a:ext>
                </a:extLst>
              </a:tr>
              <a:tr h="373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Великая Отечественная война 1941 – 45 гг. и годы восстановления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50-60-е гг.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104309"/>
                  </a:ext>
                </a:extLst>
              </a:tr>
              <a:tr h="373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Годы развитого социализма в СССР и правление Л. Брежнева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70 – 80–е гг.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866941"/>
                  </a:ext>
                </a:extLst>
              </a:tr>
              <a:tr h="551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Перестройка в России и последующий экономический рост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конец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–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начало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XXI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0410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94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3226B-2630-45D0-96D7-364661865A9D}"/>
              </a:ext>
            </a:extLst>
          </p:cNvPr>
          <p:cNvSpPr txBox="1"/>
          <p:nvPr/>
        </p:nvSpPr>
        <p:spPr>
          <a:xfrm>
            <a:off x="133165" y="5308847"/>
            <a:ext cx="511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0235E-6A71-41A7-801B-BFC40F4E3E26}"/>
              </a:ext>
            </a:extLst>
          </p:cNvPr>
          <p:cNvSpPr txBox="1"/>
          <p:nvPr/>
        </p:nvSpPr>
        <p:spPr>
          <a:xfrm>
            <a:off x="5655076" y="1269507"/>
            <a:ext cx="629426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Планы перестройки Вятки</a:t>
            </a:r>
          </a:p>
          <a:p>
            <a:endParaRPr lang="ru-RU" sz="2400" b="1" dirty="0"/>
          </a:p>
          <a:p>
            <a:endParaRPr lang="ru-RU" sz="2400" dirty="0"/>
          </a:p>
          <a:p>
            <a:r>
              <a:rPr lang="ru-RU" sz="2400" dirty="0"/>
              <a:t>Высочайше утвержденный проектный план города Хлынова Вятского наместничества, подписан 13.08.1784</a:t>
            </a:r>
          </a:p>
          <a:p>
            <a:r>
              <a:rPr lang="ru-RU" sz="2400" b="1" dirty="0"/>
              <a:t>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F7D31F-EB5B-4E77-AEE4-4D7F956F45F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067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48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0235E-6A71-41A7-801B-BFC40F4E3E26}"/>
              </a:ext>
            </a:extLst>
          </p:cNvPr>
          <p:cNvSpPr txBox="1"/>
          <p:nvPr/>
        </p:nvSpPr>
        <p:spPr>
          <a:xfrm>
            <a:off x="5665185" y="1003178"/>
            <a:ext cx="592905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Первый губернский архитектор – </a:t>
            </a:r>
            <a:br>
              <a:rPr lang="ru-RU" sz="2800" b="1" dirty="0"/>
            </a:br>
            <a:r>
              <a:rPr lang="ru-RU" sz="2800" b="1" dirty="0"/>
              <a:t>Филимон </a:t>
            </a:r>
            <a:r>
              <a:rPr lang="ru-RU" sz="2800" b="1" dirty="0" err="1"/>
              <a:t>Меркурьевич</a:t>
            </a:r>
            <a:r>
              <a:rPr lang="ru-RU" sz="2800" b="1" dirty="0"/>
              <a:t> Росляков (1758 – 1806)</a:t>
            </a:r>
          </a:p>
          <a:p>
            <a:r>
              <a:rPr lang="ru-RU" sz="2400" b="1" dirty="0"/>
              <a:t>18 декабря 1785 г. определен на вакансию губернского архитектора в Вятку </a:t>
            </a:r>
          </a:p>
          <a:p>
            <a:r>
              <a:rPr lang="ru-RU" sz="2400" b="1" dirty="0"/>
              <a:t>1786 – 1806 - двадцать лет напряженной беспорочной службы губернским архитектором</a:t>
            </a:r>
          </a:p>
          <a:p>
            <a:r>
              <a:rPr lang="ru-RU" sz="2400" b="1" dirty="0"/>
              <a:t>Использует архитектурный стиль – </a:t>
            </a:r>
            <a:r>
              <a:rPr lang="ru-RU" sz="3600" b="1" dirty="0"/>
              <a:t>провинциальный классицизм</a:t>
            </a:r>
          </a:p>
          <a:p>
            <a:endParaRPr lang="ru-RU" dirty="0"/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CD2DE7DD-9EB3-435E-8539-C3B508AD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8" y="0"/>
            <a:ext cx="555509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076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53" y="-159798"/>
            <a:ext cx="11312380" cy="81401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Здания, построенные Ф.М. </a:t>
            </a:r>
            <a:r>
              <a:rPr lang="ru-RU" sz="2800" b="1" dirty="0" err="1">
                <a:solidFill>
                  <a:schemeClr val="bg1"/>
                </a:solidFill>
              </a:rPr>
              <a:t>Росляковым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21452" y="3022239"/>
            <a:ext cx="5078482" cy="68546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200" dirty="0"/>
              <a:t>В доме М.Т. Окулова (Казанская, 52) архитектор жил и работал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CE1236-5171-432C-8D4D-5043737486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l="10385" r="15027"/>
          <a:stretch/>
        </p:blipFill>
        <p:spPr>
          <a:xfrm>
            <a:off x="7729200" y="751422"/>
            <a:ext cx="3523989" cy="227081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705" y="3714968"/>
            <a:ext cx="3344093" cy="2567836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8" name="Рисунок 7" descr="http://rasfokus.ru/images/photos/medium/37ba6de31500fdb2d1d014872edc7307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4533" y="3670751"/>
            <a:ext cx="3643095" cy="2589399"/>
          </a:xfrm>
          <a:prstGeom prst="rect">
            <a:avLst/>
          </a:prstGeom>
          <a:noFill/>
          <a:ln w="9525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7" y="3692314"/>
            <a:ext cx="3331923" cy="2567836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6" y="677977"/>
            <a:ext cx="3331923" cy="239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17250" y="3064470"/>
            <a:ext cx="31276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 Ф.И.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Злыгостева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Герцена 39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143673" y="6339164"/>
            <a:ext cx="32967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 В.Б. Хохрякова, Герцена 50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350711" y="6187428"/>
            <a:ext cx="4511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Комплекс домов служителей кафедрального собора,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Набережная Грина 15, 17, 19, 21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4151" y="6282804"/>
            <a:ext cx="32967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П. Г. Аршаулова, Спасская 34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705" y="727664"/>
            <a:ext cx="3344093" cy="2270817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23989" y="3022239"/>
            <a:ext cx="37578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 купца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Машковцева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Спасская 12а, 12б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0235E-6A71-41A7-801B-BFC40F4E3E26}"/>
              </a:ext>
            </a:extLst>
          </p:cNvPr>
          <p:cNvSpPr txBox="1"/>
          <p:nvPr/>
        </p:nvSpPr>
        <p:spPr>
          <a:xfrm>
            <a:off x="6853561" y="124289"/>
            <a:ext cx="4740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Расположение сохранившихся домов Ф.М. Рослякова на современных улицах Кирова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50CC49-5FAE-4D84-BE68-770BBBCFC2C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3"/>
          <a:stretch>
            <a:fillRect/>
          </a:stretch>
        </p:blipFill>
        <p:spPr>
          <a:xfrm>
            <a:off x="0" y="0"/>
            <a:ext cx="6784849" cy="6733711"/>
          </a:xfrm>
          <a:prstGeom prst="rect">
            <a:avLst/>
          </a:prstGeom>
          <a:ln>
            <a:solidFill>
              <a:srgbClr val="006699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C0B35-F51E-4261-9871-B39232A2664F}"/>
              </a:ext>
            </a:extLst>
          </p:cNvPr>
          <p:cNvSpPr txBox="1"/>
          <p:nvPr/>
        </p:nvSpPr>
        <p:spPr>
          <a:xfrm>
            <a:off x="7039499" y="5095784"/>
            <a:ext cx="4454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Первые его сооружения – </a:t>
            </a:r>
          </a:p>
          <a:p>
            <a:r>
              <a:rPr lang="ru-RU" b="1" dirty="0"/>
              <a:t>здания Присутственных мест               (Динамовский проезд 2, 4)</a:t>
            </a:r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277FF2-7877-4B32-A29D-099E2750F50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039499" y="2248606"/>
            <a:ext cx="4268572" cy="28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14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718" y="213065"/>
            <a:ext cx="6317374" cy="4172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Адреса зданий, построенных Ф. М. </a:t>
            </a:r>
            <a:r>
              <a:rPr lang="ru-RU" sz="2400" b="1" dirty="0" err="1">
                <a:solidFill>
                  <a:schemeClr val="bg1"/>
                </a:solidFill>
              </a:rPr>
              <a:t>Росляковым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296813"/>
              </p:ext>
            </p:extLst>
          </p:nvPr>
        </p:nvGraphicFramePr>
        <p:xfrm>
          <a:off x="310717" y="878891"/>
          <a:ext cx="5442014" cy="5874699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31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7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7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8030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№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Дата постройки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Здание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200"/>
                        <a:t>адрес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Объект культурного наследия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30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1787 - 1790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здания Присутственных мест, северный и южный корпус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200"/>
                        <a:t>проезд Динамовский, 2, 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регионального значения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396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1799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1897 - 1899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Дом купца А. Я. Машковцева (Мариинская женская гимназия)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Московская, 35</a:t>
                      </a:r>
                      <a:endParaRPr lang="ru-RU" sz="12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регионального значения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121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1791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Дом Г.С. Колошина (Дом со львами)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200"/>
                        <a:t>Московская, 33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выявленный объект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121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1792-1796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Усадьба И.С. Колошина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200" dirty="0"/>
                        <a:t>Московская, 30, 32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федерального значения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212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1799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Дом Г.С. Колошина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Московская, 31</a:t>
                      </a:r>
                      <a:endParaRPr lang="ru-RU" sz="1200" b="1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121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1791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Дом Рязанцева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200" dirty="0"/>
                        <a:t>Московская, 28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федерального значения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121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1792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Дом Ф. М. Рязанцева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800" dirty="0"/>
                        <a:t>Московская, 26б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федерального значения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121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1798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Дом А.Е. Калашникова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Московская, 27</a:t>
                      </a:r>
                      <a:endParaRPr lang="ru-RU" sz="12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федерального значения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739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1795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Дом купца П.С. Хохрякова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Московская, 21</a:t>
                      </a:r>
                      <a:endParaRPr lang="ru-RU" sz="12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-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121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1805-1807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Дом И. Кочурова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200" dirty="0"/>
                        <a:t>Московская, 7 / Ленина, 69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18007"/>
              </p:ext>
            </p:extLst>
          </p:nvPr>
        </p:nvGraphicFramePr>
        <p:xfrm>
          <a:off x="5948039" y="878892"/>
          <a:ext cx="5557422" cy="589478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38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3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5819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1789-1831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Ансамбль Вятской духовной семинарии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 dirty="0"/>
                        <a:t>Ул. Р. </a:t>
                      </a:r>
                      <a:r>
                        <a:rPr lang="ru-RU" sz="1100" dirty="0" err="1"/>
                        <a:t>Ердякова</a:t>
                      </a:r>
                      <a:r>
                        <a:rPr lang="ru-RU" sz="1100" dirty="0"/>
                        <a:t>, 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федерального значения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102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1796-1799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Дом В.Б. Хохрякова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(Вятская публичная библиотека)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 dirty="0"/>
                        <a:t>Герцена, 50/ Карла Либкнехта, 96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819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1796-1798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Дом Ф.И. </a:t>
                      </a:r>
                      <a:r>
                        <a:rPr lang="ru-RU" sz="1100" dirty="0" err="1"/>
                        <a:t>Злыгостева</a:t>
                      </a:r>
                      <a:r>
                        <a:rPr lang="ru-RU" sz="1100" dirty="0"/>
                        <a:t>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/>
                        <a:t>Герцена, 39/ К. Маркса, 75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выявленный объект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862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1796,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 рек. 1867, рек.1957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Дом И. Шестакова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/>
                        <a:t>Спасская, 39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819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1799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рек. 1903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Дом П. Г. </a:t>
                      </a:r>
                      <a:r>
                        <a:rPr lang="ru-RU" sz="1100" dirty="0" err="1"/>
                        <a:t>Аршаулова</a:t>
                      </a:r>
                      <a:r>
                        <a:rPr lang="ru-RU" sz="1100" dirty="0"/>
                        <a:t> </a:t>
                      </a:r>
                      <a:endParaRPr lang="ru-RU" sz="1100" b="1" dirty="0">
                        <a:latin typeface="Calibri"/>
                        <a:ea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Спасская, 34/ К.Маркса, 73</a:t>
                      </a:r>
                      <a:endParaRPr lang="ru-RU" sz="1100" b="1">
                        <a:latin typeface="Calibri"/>
                        <a:ea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1802-1804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Дом Дарьи Бабиной</a:t>
                      </a:r>
                      <a:endParaRPr lang="ru-RU" sz="1100" b="1" dirty="0">
                        <a:latin typeface="Calibri"/>
                        <a:ea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Спасская, 31</a:t>
                      </a:r>
                      <a:endParaRPr lang="ru-RU" sz="1100" b="1">
                        <a:latin typeface="Calibri"/>
                        <a:ea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819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1792-1795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Дом купца Калинина (Губернаторский дом)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/>
                        <a:t>Спасская, 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регионального значения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083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1798-1799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рек. 1950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Корпус торговых лавок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Спасская, 15а</a:t>
                      </a:r>
                      <a:endParaRPr lang="ru-RU" sz="1100" b="1" dirty="0">
                        <a:latin typeface="Calibri"/>
                        <a:ea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регионального значения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819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1796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Дом купца </a:t>
                      </a:r>
                      <a:r>
                        <a:rPr lang="ru-RU" sz="1100" dirty="0" err="1"/>
                        <a:t>Машковцева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 dirty="0"/>
                        <a:t> Спасская,12а, 12б/ Свободы, 74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федерального значения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819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1795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Дом И. И. Татаурова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 dirty="0"/>
                        <a:t>Спасская, 8/  Ленина, 77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регионального значения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819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1802-1803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Корпус торгового комплекса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Спасская, 6</a:t>
                      </a:r>
                      <a:endParaRPr lang="ru-RU" sz="1100" b="1" dirty="0">
                        <a:latin typeface="Calibri"/>
                        <a:ea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регионального значения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819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22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1795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Дом М. Т. Окулова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 dirty="0"/>
                        <a:t>Казанская, 52/  Горбачёва 14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федерального значения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39102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1804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Комплекс домов служителей кафедрального собора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 dirty="0"/>
                        <a:t>Набережная Грина, 15, 17, 19,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 dirty="0"/>
                        <a:t>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федерального значения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5819">
                <a:tc>
                  <a:txBody>
                    <a:bodyPr/>
                    <a:lstStyle/>
                    <a:p>
                      <a:pPr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1805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Дом А.И. Пыхтеева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1895" algn="l"/>
                          <a:tab pos="1482725" algn="l"/>
                        </a:tabLst>
                      </a:pPr>
                      <a:r>
                        <a:rPr lang="ru-RU" sz="1100" dirty="0"/>
                        <a:t>Преображенская, 46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выявленный объект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9" marR="56999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687" y="288099"/>
            <a:ext cx="6714926" cy="35997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Провинциальный классицизм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36133" y="4205462"/>
            <a:ext cx="4286558" cy="1143151"/>
          </a:xfrm>
        </p:spPr>
        <p:txBody>
          <a:bodyPr>
            <a:normAutofit/>
          </a:bodyPr>
          <a:lstStyle/>
          <a:p>
            <a:r>
              <a:rPr lang="ru-RU" sz="1800" dirty="0"/>
              <a:t>Дом купца И. Репина, 1816</a:t>
            </a:r>
          </a:p>
        </p:txBody>
      </p:sp>
      <p:pic>
        <p:nvPicPr>
          <p:cNvPr id="6" name="Рисунок 5" descr="K:\Пособие по МХК\ДЕМИНА МХК\МКХ\ТЮЗ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54" y="682118"/>
            <a:ext cx="6797359" cy="261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3553" y="3301559"/>
            <a:ext cx="6343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Здание общественного собрания (Театр на Спасской), 1816</a:t>
            </a:r>
          </a:p>
        </p:txBody>
      </p:sp>
      <p:pic>
        <p:nvPicPr>
          <p:cNvPr id="5" name="Рисунок 4" descr="K:\Пособие по МХК\ДЕМИНА МХК\МКХ\Дом купца Репи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6133" y="648071"/>
            <a:ext cx="3883069" cy="355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hotos.wikimapia.org/p/00/07/43/35/65_big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99792" y="3631077"/>
            <a:ext cx="3627314" cy="243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899793" y="6065772"/>
            <a:ext cx="8075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Дом В.Я. Жмакиной, 1815 (рек. 2014)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552" y="3626821"/>
            <a:ext cx="3627314" cy="24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3551" y="6065772"/>
            <a:ext cx="3547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Дом </a:t>
            </a:r>
            <a:r>
              <a:rPr lang="ru-RU" dirty="0" err="1"/>
              <a:t>Фармаковских</a:t>
            </a:r>
            <a:r>
              <a:rPr lang="ru-RU" dirty="0"/>
              <a:t>, 1825-1826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CFCC6-0070-4EBB-94CA-8FDF75E7AD91}"/>
              </a:ext>
            </a:extLst>
          </p:cNvPr>
          <p:cNvSpPr txBox="1"/>
          <p:nvPr/>
        </p:nvSpPr>
        <p:spPr>
          <a:xfrm>
            <a:off x="7580794" y="288099"/>
            <a:ext cx="388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Вятский художественный музей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886" y="594804"/>
            <a:ext cx="6116957" cy="457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Александровский сад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781888"/>
            <a:ext cx="3883069" cy="2268184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Входной портал и решётка ограды. Архитектор А. </a:t>
            </a:r>
            <a:r>
              <a:rPr lang="ru-RU" sz="1800" dirty="0" err="1"/>
              <a:t>Витберг</a:t>
            </a:r>
            <a:endParaRPr lang="ru-RU" sz="1800" dirty="0"/>
          </a:p>
        </p:txBody>
      </p:sp>
      <p:pic>
        <p:nvPicPr>
          <p:cNvPr id="5" name="Рисунок 4" descr="K:\Пособие по МХК\ДЕМИНА МХК\МКХ\Ротонда Александровского сада_центральная.jpg"/>
          <p:cNvPicPr/>
          <p:nvPr/>
        </p:nvPicPr>
        <p:blipFill>
          <a:blip r:embed="rId2" cstate="print"/>
          <a:srcRect l="25804" t="33184" r="21637" b="10314"/>
          <a:stretch>
            <a:fillRect/>
          </a:stretch>
        </p:blipFill>
        <p:spPr bwMode="auto">
          <a:xfrm>
            <a:off x="3965563" y="1258284"/>
            <a:ext cx="3983276" cy="292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755254" y="4647578"/>
            <a:ext cx="7695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Внутренняя и береговая ротонды Александровского сада. </a:t>
            </a:r>
          </a:p>
          <a:p>
            <a:r>
              <a:rPr lang="ru-RU" dirty="0"/>
              <a:t>Архитектор А. Трофимов</a:t>
            </a:r>
          </a:p>
        </p:txBody>
      </p:sp>
      <p:pic>
        <p:nvPicPr>
          <p:cNvPr id="7" name="Рисунок 6" descr="K:\Пособие по МХК\ДЕМИНА МХК\МКХ\Ротонда Александровского сада_береговая.jpg"/>
          <p:cNvPicPr/>
          <p:nvPr/>
        </p:nvPicPr>
        <p:blipFill>
          <a:blip r:embed="rId3" cstate="print"/>
          <a:srcRect l="26664" t="26996" r="27805" b="19011"/>
          <a:stretch>
            <a:fillRect/>
          </a:stretch>
        </p:blipFill>
        <p:spPr bwMode="auto">
          <a:xfrm>
            <a:off x="8031332" y="1632899"/>
            <a:ext cx="3545149" cy="301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K:\Пособие по МХК\ДЕМИНА МХК\МКХ\Портал Александровского сада.jpeg"/>
          <p:cNvPicPr/>
          <p:nvPr/>
        </p:nvPicPr>
        <p:blipFill>
          <a:blip r:embed="rId4" cstate="print"/>
          <a:srcRect l="9661" t="8814" r="12797" b="10847"/>
          <a:stretch>
            <a:fillRect/>
          </a:stretch>
        </p:blipFill>
        <p:spPr bwMode="auto">
          <a:xfrm>
            <a:off x="175615" y="807929"/>
            <a:ext cx="3579639" cy="290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3460" y="843378"/>
            <a:ext cx="4671903" cy="183755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Вид на город со стороны реки        Вятки  в</a:t>
            </a:r>
            <a:r>
              <a:rPr lang="en-US" sz="2800" b="1" dirty="0"/>
              <a:t> </a:t>
            </a:r>
            <a:r>
              <a:rPr lang="ru-RU" sz="2800" b="1" dirty="0"/>
              <a:t>середине </a:t>
            </a:r>
            <a:r>
              <a:rPr lang="en-US" sz="2800" b="1" dirty="0"/>
              <a:t>XIX </a:t>
            </a:r>
            <a:r>
              <a:rPr lang="ru-RU" sz="2800" b="1" dirty="0"/>
              <a:t>в</a:t>
            </a:r>
            <a:r>
              <a:rPr lang="ru-RU" sz="3100" b="1" dirty="0"/>
              <a:t>ека</a:t>
            </a:r>
            <a:endParaRPr lang="ru-RU" sz="2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905" y="6371506"/>
            <a:ext cx="11132215" cy="334676"/>
          </a:xfrm>
        </p:spPr>
        <p:txBody>
          <a:bodyPr>
            <a:normAutofit/>
          </a:bodyPr>
          <a:lstStyle/>
          <a:p>
            <a:r>
              <a:rPr lang="ru-RU" b="1" dirty="0"/>
              <a:t>В. Попов. Проводы иконы Николая Чудотворца на реку Великую в Вятке.</a:t>
            </a:r>
            <a:endParaRPr lang="ru-RU" dirty="0"/>
          </a:p>
        </p:txBody>
      </p:sp>
      <p:pic>
        <p:nvPicPr>
          <p:cNvPr id="18434" name="Picture 2" descr="https://img-fotki.yandex.ru/get/15496/174326890.9c/0_10a221_83ceb327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98" y="1648578"/>
            <a:ext cx="11461073" cy="4722927"/>
          </a:xfrm>
          <a:prstGeom prst="rect">
            <a:avLst/>
          </a:prstGeom>
          <a:noFill/>
        </p:spPr>
      </p:pic>
      <p:pic>
        <p:nvPicPr>
          <p:cNvPr id="4098" name="Picture 2" descr="D:\d\Вектор\17-18\Медведева\фото вятское барокко\Вятка из-за ре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33"/>
            <a:ext cx="6773662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35" y="292964"/>
            <a:ext cx="6233087" cy="301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Смешение  архитектурных стилей - ЭКЛЕКТИКА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3984" y="5339735"/>
            <a:ext cx="6233086" cy="1040770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/>
              <a:t>Собор Александра Невского. 1839 - 1864 </a:t>
            </a:r>
          </a:p>
          <a:p>
            <a:r>
              <a:rPr lang="ru-RU" sz="2000" dirty="0"/>
              <a:t>(Архитектор А. </a:t>
            </a:r>
            <a:r>
              <a:rPr lang="ru-RU" sz="2000" dirty="0" err="1"/>
              <a:t>Витберг</a:t>
            </a:r>
            <a:r>
              <a:rPr lang="ru-RU" sz="2000" dirty="0"/>
              <a:t>) </a:t>
            </a:r>
          </a:p>
          <a:p>
            <a:r>
              <a:rPr lang="ru-RU" sz="2000" dirty="0"/>
              <a:t>Собор не сохранился</a:t>
            </a:r>
          </a:p>
        </p:txBody>
      </p:sp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882" y="781478"/>
            <a:ext cx="6233086" cy="437158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809173" y="967667"/>
            <a:ext cx="47774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Крестообразный план собора характерен для византийской храмовой архитектуры.</a:t>
            </a:r>
          </a:p>
          <a:p>
            <a:endParaRPr lang="ru-RU" sz="2000" b="1" dirty="0"/>
          </a:p>
          <a:p>
            <a:r>
              <a:rPr lang="ru-RU" sz="2000" b="1" dirty="0"/>
              <a:t>В облике собора видим черты разных эпох и стилей: </a:t>
            </a:r>
          </a:p>
          <a:p>
            <a:endParaRPr lang="ru-RU" sz="2000" b="1" dirty="0"/>
          </a:p>
          <a:p>
            <a:pPr>
              <a:buFont typeface="Wingdings" pitchFamily="2" charset="2"/>
              <a:buChar char="§"/>
            </a:pPr>
            <a:r>
              <a:rPr lang="ru-RU" sz="2000" b="1" dirty="0"/>
              <a:t>романских храмов средних веков, 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/>
              <a:t>элементы готики, 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/>
              <a:t>декор </a:t>
            </a:r>
            <a:r>
              <a:rPr lang="ru-RU" sz="2000" b="1" dirty="0" err="1"/>
              <a:t>старо-русских</a:t>
            </a:r>
            <a:r>
              <a:rPr lang="ru-RU" sz="2000" b="1" dirty="0"/>
              <a:t>  церквей,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/>
              <a:t> элементы поздних «ампирных» храмов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330" y="470887"/>
            <a:ext cx="10875571" cy="61773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Исторический стиль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0013" y="5921406"/>
            <a:ext cx="4767310" cy="860197"/>
          </a:xfrm>
        </p:spPr>
        <p:txBody>
          <a:bodyPr>
            <a:normAutofit fontScale="92500"/>
          </a:bodyPr>
          <a:lstStyle/>
          <a:p>
            <a:r>
              <a:rPr lang="ru-RU" sz="1800" dirty="0"/>
              <a:t>Западный келейный корпус с домовой церковью                      в честь иконы Божией Матери                                           «Утоли моя печали»  1870 - 1883</a:t>
            </a:r>
          </a:p>
        </p:txBody>
      </p:sp>
      <p:pic>
        <p:nvPicPr>
          <p:cNvPr id="5" name="Рисунок 4" descr="G:\НИР 19-20\Демина Пособие по МХК\Фото зданий\5550606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370" y="76395"/>
            <a:ext cx="6605148" cy="408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g-fotki.yandex.ru/get/25826/174326890.bd/0_121225_d233855e_XL.jpg"/>
          <p:cNvPicPr/>
          <p:nvPr/>
        </p:nvPicPr>
        <p:blipFill>
          <a:blip r:embed="rId3" cstate="screen"/>
          <a:srcRect l="27334" t="25083" r="18936" b="4922"/>
          <a:stretch>
            <a:fillRect/>
          </a:stretch>
        </p:blipFill>
        <p:spPr bwMode="auto">
          <a:xfrm>
            <a:off x="5734975" y="2875993"/>
            <a:ext cx="5830823" cy="39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6370" y="4163628"/>
            <a:ext cx="5054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Северо-западный келейный корпус с ремесленными мастерскими, 1870 - 1883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806" y="1207363"/>
            <a:ext cx="4262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Архитектор А.С. Андреев:  яркий пример русского стиля в постройках Преображенского монастыря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static.panoramio.com/photos/large/8285921.jpg">
            <a:extLst>
              <a:ext uri="{FF2B5EF4-FFF2-40B4-BE49-F238E27FC236}">
                <a16:creationId xmlns:a16="http://schemas.microsoft.com/office/drawing/2014/main" id="{EAE1FFFE-F41F-48EF-9E78-EADBFCD8E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83" y="0"/>
            <a:ext cx="8305800" cy="694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s://mtdata.ru/u14/photo4DE7/20835294238-0/original.jpg">
            <a:extLst>
              <a:ext uri="{FF2B5EF4-FFF2-40B4-BE49-F238E27FC236}">
                <a16:creationId xmlns:a16="http://schemas.microsoft.com/office/drawing/2014/main" id="{EE514CAC-1D89-4B85-BBE9-936E6C566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06126" y="86557"/>
            <a:ext cx="1747838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&amp;Scy;&amp;scy;&amp;ycy;&amp;lcy;&amp;kcy;&amp;icy; &amp;ocy; &amp;Tcy;&amp;acy;&amp;rcy;&amp;ncy;&amp;ocy;&amp;gcy;&amp;iecy; &amp;icy; &amp;rcy;&amp;acy;&amp;jcy;&amp;ocy;&amp;ncy;&amp;iecy;">
            <a:extLst>
              <a:ext uri="{FF2B5EF4-FFF2-40B4-BE49-F238E27FC236}">
                <a16:creationId xmlns:a16="http://schemas.microsoft.com/office/drawing/2014/main" id="{892E4BED-1627-4158-A93F-C4C8B113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3472278"/>
            <a:ext cx="282747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DC65C3-688F-4C8A-9984-53051A722348}"/>
              </a:ext>
            </a:extLst>
          </p:cNvPr>
          <p:cNvSpPr txBox="1"/>
          <p:nvPr/>
        </p:nvSpPr>
        <p:spPr>
          <a:xfrm>
            <a:off x="4128117" y="3249227"/>
            <a:ext cx="3604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 </a:t>
            </a:r>
            <a:r>
              <a:rPr lang="en-US" sz="2800" b="1" dirty="0">
                <a:solidFill>
                  <a:schemeClr val="bg1"/>
                </a:solidFill>
              </a:rPr>
              <a:t>XII </a:t>
            </a:r>
            <a:r>
              <a:rPr lang="ru-RU" sz="2800" b="1" dirty="0">
                <a:solidFill>
                  <a:schemeClr val="bg1"/>
                </a:solidFill>
              </a:rPr>
              <a:t>веке происходит проникновение новгородских ушкуйников в бассейн реки Вятки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3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561" y="346229"/>
            <a:ext cx="4465468" cy="1074198"/>
          </a:xfrm>
        </p:spPr>
        <p:txBody>
          <a:bodyPr>
            <a:noAutofit/>
          </a:bodyPr>
          <a:lstStyle/>
          <a:p>
            <a:r>
              <a:rPr lang="ru-RU" sz="2000" b="1" dirty="0"/>
              <a:t>Некоторые архитекторы  выбирали  за основу  один какой-нибудь исторический стиль</a:t>
            </a:r>
          </a:p>
        </p:txBody>
      </p:sp>
      <p:pic>
        <p:nvPicPr>
          <p:cNvPr id="6" name="Рисунок 5" descr="K:\Пособие по МХК\ДЕМИНА МХК\МКХ\Училище им. Рылова.jpg"/>
          <p:cNvPicPr/>
          <p:nvPr/>
        </p:nvPicPr>
        <p:blipFill rotWithShape="1">
          <a:blip r:embed="rId2" cstate="screen">
            <a:lum bright="10000" contrast="10000"/>
          </a:blip>
          <a:srcRect l="14401" t="10620"/>
          <a:stretch/>
        </p:blipFill>
        <p:spPr bwMode="auto">
          <a:xfrm>
            <a:off x="6853560" y="2291593"/>
            <a:ext cx="4669655" cy="444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НИР 19-20\Демина\Фото зданий\32666b951178.jpg"/>
          <p:cNvPicPr/>
          <p:nvPr/>
        </p:nvPicPr>
        <p:blipFill>
          <a:blip r:embed="rId3" cstate="print"/>
          <a:srcRect b="10156"/>
          <a:stretch>
            <a:fillRect/>
          </a:stretch>
        </p:blipFill>
        <p:spPr bwMode="auto">
          <a:xfrm>
            <a:off x="92750" y="0"/>
            <a:ext cx="6672034" cy="473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91953" y="5610686"/>
            <a:ext cx="107952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             Дом для П.В. </a:t>
            </a:r>
            <a:r>
              <a:rPr lang="ru-RU" sz="2000" b="1" dirty="0" err="1"/>
              <a:t>Алцыбеева</a:t>
            </a:r>
            <a:r>
              <a:rPr lang="ru-RU" sz="2000" b="1" dirty="0"/>
              <a:t> (1872 – 1875) </a:t>
            </a:r>
          </a:p>
          <a:p>
            <a:r>
              <a:rPr lang="ru-RU" sz="2000" b="1" dirty="0"/>
              <a:t>             архитектор В.М. Дружинин </a:t>
            </a:r>
          </a:p>
          <a:p>
            <a:r>
              <a:rPr lang="ru-RU" sz="2000" b="1" dirty="0"/>
              <a:t>  (Вятское художественное училище им. </a:t>
            </a:r>
            <a:r>
              <a:rPr lang="ru-RU" sz="2000" b="1" dirty="0" err="1"/>
              <a:t>А.Рылова</a:t>
            </a:r>
            <a:r>
              <a:rPr lang="ru-RU" sz="2000" b="1" dirty="0"/>
              <a:t>)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5915" y="4739520"/>
            <a:ext cx="561121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/>
              <a:t>Краснокирпичный особняк для Я. А. </a:t>
            </a:r>
            <a:r>
              <a:rPr lang="ru-RU" sz="2000" b="1" i="1" dirty="0" err="1"/>
              <a:t>Прозорова</a:t>
            </a:r>
            <a:r>
              <a:rPr lang="ru-RU" sz="2000" b="1" i="1" dirty="0"/>
              <a:t> (1872)</a:t>
            </a:r>
            <a:r>
              <a:rPr lang="ru-RU" sz="2000" b="1" dirty="0"/>
              <a:t> архитектор А.С Андреев </a:t>
            </a:r>
            <a:r>
              <a:rPr lang="ru-RU" sz="2000" b="1" dirty="0">
                <a:ea typeface="Calibri" pitchFamily="34" charset="0"/>
                <a:cs typeface="Times New Roman" pitchFamily="18" charset="0"/>
              </a:rPr>
              <a:t>(Филиал МФЮА)</a:t>
            </a:r>
            <a:r>
              <a:rPr lang="ru-RU" sz="2000" b="1" dirty="0"/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12657" y="4834447"/>
            <a:ext cx="4946784" cy="2023554"/>
          </a:xfrm>
        </p:spPr>
        <p:txBody>
          <a:bodyPr>
            <a:normAutofit/>
          </a:bodyPr>
          <a:lstStyle/>
          <a:p>
            <a:r>
              <a:rPr lang="ru-RU" sz="2000" dirty="0"/>
              <a:t>Екатерининская домовая церковь при Мариинской гимназии, 1899 - </a:t>
            </a:r>
            <a:r>
              <a:rPr lang="ru-RU" sz="2000" b="1" dirty="0"/>
              <a:t>НЕОБАРОККО</a:t>
            </a:r>
          </a:p>
        </p:txBody>
      </p:sp>
      <p:pic>
        <p:nvPicPr>
          <p:cNvPr id="5" name="Рисунок 4" descr="K:\Пособие по МХК\Фото зданий\Екатериниская домовая церковь.jpg"/>
          <p:cNvPicPr/>
          <p:nvPr/>
        </p:nvPicPr>
        <p:blipFill>
          <a:blip r:embed="rId2" cstate="screen"/>
          <a:srcRect r="2676"/>
          <a:stretch>
            <a:fillRect/>
          </a:stretch>
        </p:blipFill>
        <p:spPr bwMode="auto">
          <a:xfrm>
            <a:off x="5688640" y="1349436"/>
            <a:ext cx="5173249" cy="345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1.photo.2gis.com/images/geo/58/8162774347157181_295a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29939" y="1349436"/>
            <a:ext cx="4587785" cy="358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63984" y="5307520"/>
            <a:ext cx="571113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Русский для внешней торговли банк</a:t>
            </a:r>
            <a:r>
              <a:rPr kumimoji="0" lang="ru-RU" sz="2000" b="0" i="0" u="none" strike="noStrike" cap="none" normalizeH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1912,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рек. 1926, 1937, 1980 (Центральный банк)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– в</a:t>
            </a:r>
            <a:r>
              <a:rPr kumimoji="0" lang="ru-RU" sz="2000" b="0" i="0" u="none" strike="noStrike" cap="none" normalizeH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стиле </a:t>
            </a:r>
            <a:r>
              <a:rPr kumimoji="0" lang="ru-RU" sz="2000" b="1" i="0" u="none" strike="noStrike" cap="all" normalizeH="0" dirty="0" err="1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неоклассицизм</a:t>
            </a:r>
            <a:r>
              <a:rPr kumimoji="0" lang="ru-RU" sz="2000" b="1" i="0" u="none" strike="noStrike" cap="none" normalizeH="0" dirty="0" err="1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А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633491" y="613724"/>
            <a:ext cx="97276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Прекрасные работы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Чарушина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разной стилистике и сегодня являются подлинными украшениями нашего города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EC9DF-1C51-410C-873B-FC4F532CD546}"/>
              </a:ext>
            </a:extLst>
          </p:cNvPr>
          <p:cNvSpPr txBox="1"/>
          <p:nvPr/>
        </p:nvSpPr>
        <p:spPr>
          <a:xfrm>
            <a:off x="898614" y="265257"/>
            <a:ext cx="4714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Иван Аполлонович Чарушин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122" y="5193437"/>
            <a:ext cx="4713373" cy="120032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Для рубежа </a:t>
            </a:r>
            <a:r>
              <a:rPr lang="en-US" sz="2400" b="1" dirty="0"/>
              <a:t>XIX</a:t>
            </a:r>
            <a:r>
              <a:rPr lang="ru-RU" sz="2400" b="1" dirty="0"/>
              <a:t>  и </a:t>
            </a:r>
            <a:r>
              <a:rPr lang="en-US" sz="2400" b="1" dirty="0"/>
              <a:t>XX </a:t>
            </a:r>
            <a:r>
              <a:rPr lang="ru-RU" sz="2400" b="1" dirty="0"/>
              <a:t>века  характерны постройки в </a:t>
            </a:r>
            <a:r>
              <a:rPr lang="ru-RU" sz="2400" b="1" cap="all" dirty="0"/>
              <a:t>краснокирпичном</a:t>
            </a:r>
            <a:r>
              <a:rPr lang="ru-RU" sz="2400" b="1" cap="al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r>
              <a:rPr lang="ru-RU" sz="2400" b="1" dirty="0"/>
              <a:t>исполнении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021" y="4572000"/>
            <a:ext cx="5157258" cy="701458"/>
          </a:xfrm>
        </p:spPr>
        <p:txBody>
          <a:bodyPr>
            <a:normAutofit fontScale="47500" lnSpcReduction="20000"/>
          </a:bodyPr>
          <a:lstStyle/>
          <a:p>
            <a:r>
              <a:rPr lang="ru-RU" sz="3800" dirty="0"/>
              <a:t>Казённый спиртоочистительный склад, 1901 – архитектор И.А. Чарушин (бывший завод КРИН)</a:t>
            </a:r>
          </a:p>
          <a:p>
            <a:endParaRPr lang="ru-RU" sz="2000" dirty="0"/>
          </a:p>
        </p:txBody>
      </p:sp>
      <p:pic>
        <p:nvPicPr>
          <p:cNvPr id="5" name="Рисунок 4" descr="Именем Карла Маркса. Как за столетие изменилась кировская улица, названная в честь немецкого философа"/>
          <p:cNvPicPr/>
          <p:nvPr/>
        </p:nvPicPr>
        <p:blipFill>
          <a:blip r:embed="rId2" cstate="print"/>
          <a:srcRect b="3347"/>
          <a:stretch>
            <a:fillRect/>
          </a:stretch>
        </p:blipFill>
        <p:spPr bwMode="auto">
          <a:xfrm>
            <a:off x="-1" y="0"/>
            <a:ext cx="5415379" cy="45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7kholmov.ru/wp-content/gallery/o37-6/o37-6-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5132" y="125261"/>
            <a:ext cx="3107722" cy="2600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498928" y="2849732"/>
            <a:ext cx="3344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Церковно-приходская школа при церкви Иоанна Предтечи, 1901 – 1903. </a:t>
            </a:r>
          </a:p>
          <a:p>
            <a:r>
              <a:rPr lang="ru-RU" dirty="0"/>
              <a:t>Архитектор И.А. </a:t>
            </a:r>
            <a:r>
              <a:rPr lang="ru-RU" dirty="0" err="1"/>
              <a:t>Чарушин</a:t>
            </a:r>
            <a:endParaRPr lang="ru-RU" dirty="0"/>
          </a:p>
        </p:txBody>
      </p:sp>
      <p:pic>
        <p:nvPicPr>
          <p:cNvPr id="11" name="Рисунок 10" descr="K:\Пособие по МХК\ДЕМИНА МХК\МКХ\дом Ездакова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198586" y="3897297"/>
            <a:ext cx="3344447" cy="285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592932" y="6045693"/>
            <a:ext cx="2605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Дом Ф. </a:t>
            </a:r>
            <a:r>
              <a:rPr lang="ru-RU" dirty="0" err="1"/>
              <a:t>Ездакова</a:t>
            </a:r>
            <a:r>
              <a:rPr lang="ru-RU" dirty="0"/>
              <a:t>, 1905. Архитектор Э.К. </a:t>
            </a:r>
            <a:r>
              <a:rPr lang="ru-RU" dirty="0" err="1"/>
              <a:t>Нюквист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avatars.mds.yandex.net/get-pdb/1754666/4047c9be-8e4f-4dff-9a43-4c8102a5f105/s1200?webp=false"/>
          <p:cNvPicPr/>
          <p:nvPr/>
        </p:nvPicPr>
        <p:blipFill rotWithShape="1">
          <a:blip r:embed="rId2" cstate="print"/>
          <a:srcRect l="20743" t="7801" r="26310" b="3901"/>
          <a:stretch/>
        </p:blipFill>
        <p:spPr bwMode="auto">
          <a:xfrm>
            <a:off x="8559735" y="181535"/>
            <a:ext cx="2652762" cy="396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89" y="5866938"/>
            <a:ext cx="3875973" cy="5334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В краснокирпичном  исполнении  встречаются разные по назначению постройки в разных стилях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30462" y="3852909"/>
            <a:ext cx="2971588" cy="2014029"/>
          </a:xfrm>
        </p:spPr>
        <p:txBody>
          <a:bodyPr>
            <a:noAutofit/>
          </a:bodyPr>
          <a:lstStyle/>
          <a:p>
            <a:r>
              <a:rPr lang="ru-RU" sz="1800" dirty="0"/>
              <a:t>Особняк Т.Ф. </a:t>
            </a:r>
            <a:r>
              <a:rPr lang="ru-RU" sz="1800" dirty="0" err="1"/>
              <a:t>Булычева</a:t>
            </a:r>
            <a:r>
              <a:rPr lang="ru-RU" sz="1800" dirty="0"/>
              <a:t>, 1908 – 1911 (Управление ФСБ). Архитектор И.А. </a:t>
            </a:r>
            <a:r>
              <a:rPr lang="ru-RU" sz="1800" dirty="0" err="1"/>
              <a:t>Чарушин</a:t>
            </a:r>
            <a:r>
              <a:rPr lang="ru-RU" sz="1800" dirty="0"/>
              <a:t> – неоготический стиль</a:t>
            </a:r>
          </a:p>
          <a:p>
            <a:endParaRPr lang="ru-RU" sz="1800" dirty="0"/>
          </a:p>
        </p:txBody>
      </p:sp>
      <p:pic>
        <p:nvPicPr>
          <p:cNvPr id="7" name="Рисунок 6" descr="https://upload.wikimedia.org/wikipedia/commons/2/23/%D0%A1%D0%B5%D1%80%D0%B0%D1%84%D0%B8%D0%BC%D0%BE%D0%B2%D1%81%D0%BA%D0%B0%D1%8F_%D1%86%D0%B5%D1%80%D0%BA%D0%BE%D0%B2%D1%8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489" y="181535"/>
            <a:ext cx="3797482" cy="32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4489" y="3429000"/>
            <a:ext cx="36408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Свято-Серафимовская</a:t>
            </a:r>
            <a:r>
              <a:rPr lang="ru-RU" dirty="0"/>
              <a:t> единоверческая </a:t>
            </a:r>
            <a:r>
              <a:rPr lang="ru-RU" dirty="0" err="1"/>
              <a:t>церквь</a:t>
            </a:r>
            <a:r>
              <a:rPr lang="ru-RU" dirty="0"/>
              <a:t>, 1905. Архитектор И.А. </a:t>
            </a:r>
            <a:r>
              <a:rPr lang="ru-RU" dirty="0" err="1"/>
              <a:t>Чарушин</a:t>
            </a:r>
            <a:r>
              <a:rPr lang="ru-RU" dirty="0"/>
              <a:t> – </a:t>
            </a:r>
            <a:r>
              <a:rPr lang="ru-RU" dirty="0" err="1"/>
              <a:t>неорусский</a:t>
            </a:r>
            <a:r>
              <a:rPr lang="ru-RU" dirty="0"/>
              <a:t> стиль</a:t>
            </a:r>
          </a:p>
          <a:p>
            <a:endParaRPr lang="ru-RU" dirty="0"/>
          </a:p>
        </p:txBody>
      </p:sp>
      <p:pic>
        <p:nvPicPr>
          <p:cNvPr id="6" name="Рисунок 5" descr="G:\НИР 19-20\Демина\Фото зданий\26398936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8754" y="181535"/>
            <a:ext cx="4279037" cy="348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412854" y="4145872"/>
            <a:ext cx="43991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Александровский костел, 1899-1903. Архитектор К. Войцеховский, строительными работами руководил архитектор И.А. Чарушин – </a:t>
            </a:r>
          </a:p>
          <a:p>
            <a:r>
              <a:rPr lang="ru-RU" dirty="0"/>
              <a:t>черты барокко, классицизма </a:t>
            </a:r>
          </a:p>
          <a:p>
            <a:r>
              <a:rPr lang="ru-RU" dirty="0"/>
              <a:t>и  модерна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4897" y="1233996"/>
            <a:ext cx="4217003" cy="143867"/>
          </a:xfrm>
        </p:spPr>
        <p:txBody>
          <a:bodyPr>
            <a:normAutofit fontScale="90000"/>
          </a:bodyPr>
          <a:lstStyle/>
          <a:p>
            <a:pPr algn="ctr"/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67794" y="3994951"/>
            <a:ext cx="3581619" cy="1779547"/>
          </a:xfrm>
        </p:spPr>
        <p:txBody>
          <a:bodyPr>
            <a:noAutofit/>
          </a:bodyPr>
          <a:lstStyle/>
          <a:p>
            <a:r>
              <a:rPr lang="ru-RU" sz="1800" dirty="0"/>
              <a:t>Мастерские учебных пособий, 1916-1920 </a:t>
            </a:r>
          </a:p>
          <a:p>
            <a:r>
              <a:rPr lang="ru-RU" sz="1800" dirty="0"/>
              <a:t>(бывший завод </a:t>
            </a:r>
            <a:r>
              <a:rPr lang="ru-RU" sz="1800" dirty="0" err="1"/>
              <a:t>Физприбор</a:t>
            </a:r>
            <a:r>
              <a:rPr lang="ru-RU" sz="1800" dirty="0"/>
              <a:t>). </a:t>
            </a:r>
          </a:p>
          <a:p>
            <a:r>
              <a:rPr lang="ru-RU" sz="1800" dirty="0"/>
              <a:t>Архитектор И.И. Горбунов</a:t>
            </a: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79585" y="4106319"/>
            <a:ext cx="353615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Бактериологический институт Вятского губернского земства (Центр гигиены и эпидемиологии в Кировской области), 1914. Архитектор И.И. Горбунов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https://xn--80ady5a5d.xn--p1ai/upload/medialibrary/024/024fde5f8671e6af0cb5ffbe5e5d8452.jpg"/>
          <p:cNvPicPr/>
          <p:nvPr/>
        </p:nvPicPr>
        <p:blipFill>
          <a:blip r:embed="rId2" cstate="screen"/>
          <a:srcRect l="10237"/>
          <a:stretch>
            <a:fillRect/>
          </a:stretch>
        </p:blipFill>
        <p:spPr bwMode="auto">
          <a:xfrm>
            <a:off x="179584" y="707633"/>
            <a:ext cx="3954004" cy="322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Дом Клабукова (Московская,6/ Ленина,71) сейчас Поликлиника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59261" y="707633"/>
            <a:ext cx="3782860" cy="322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259261" y="3994951"/>
            <a:ext cx="36571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Дом купца </a:t>
            </a:r>
            <a:r>
              <a:rPr lang="ru-RU" dirty="0" err="1"/>
              <a:t>Клабукова</a:t>
            </a:r>
            <a:r>
              <a:rPr lang="ru-RU" dirty="0"/>
              <a:t>, 1915-1925 (Центральная поликлиника). Архитектор Ф. Ф. </a:t>
            </a:r>
            <a:r>
              <a:rPr lang="ru-RU" dirty="0" err="1"/>
              <a:t>Яголковский</a:t>
            </a:r>
            <a:endParaRPr lang="ru-RU" dirty="0"/>
          </a:p>
        </p:txBody>
      </p:sp>
      <p:pic>
        <p:nvPicPr>
          <p:cNvPr id="8" name="Рисунок 7" descr="https://avatars.mds.yandex.net/get-pdb/1348397/946e25a2-2c72-4912-b95f-73f18e952b69/s1200"/>
          <p:cNvPicPr/>
          <p:nvPr/>
        </p:nvPicPr>
        <p:blipFill rotWithShape="1">
          <a:blip r:embed="rId4" cstate="print"/>
          <a:srcRect l="10206" t="14951" r="13351"/>
          <a:stretch/>
        </p:blipFill>
        <p:spPr bwMode="auto">
          <a:xfrm>
            <a:off x="8167794" y="707633"/>
            <a:ext cx="3223642" cy="322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EA3995-B1CE-4B58-AF92-B242246739A1}"/>
              </a:ext>
            </a:extLst>
          </p:cNvPr>
          <p:cNvSpPr txBox="1"/>
          <p:nvPr/>
        </p:nvSpPr>
        <p:spPr>
          <a:xfrm>
            <a:off x="2254928" y="230819"/>
            <a:ext cx="182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Эклектика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96855" y="3006705"/>
            <a:ext cx="36363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Дом связи, 1930  (Главпочтамт). Архитектор Б. Коршунов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https://i0.photo.2gis.com/images/branch/58/8162774347146780_7a1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55" y="757827"/>
            <a:ext cx="3519814" cy="215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pics.livejournal.com/tornado_84/pic/0014wpa0/s640x480"/>
          <p:cNvPicPr/>
          <p:nvPr/>
        </p:nvPicPr>
        <p:blipFill>
          <a:blip r:embed="rId3" cstate="print"/>
          <a:srcRect t="4079" b="9881"/>
          <a:stretch>
            <a:fillRect/>
          </a:stretch>
        </p:blipFill>
        <p:spPr bwMode="auto">
          <a:xfrm>
            <a:off x="3970750" y="757827"/>
            <a:ext cx="3248084" cy="21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33173" y="2905941"/>
            <a:ext cx="40834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Административное здание КУТШО - завод </a:t>
            </a:r>
            <a:r>
              <a:rPr lang="ru-RU" dirty="0" err="1"/>
              <a:t>учполитехоборудования</a:t>
            </a:r>
            <a:r>
              <a:rPr lang="ru-RU" dirty="0"/>
              <a:t> №1, 1932 (Завод им. </a:t>
            </a:r>
            <a:r>
              <a:rPr lang="ru-RU" dirty="0" err="1"/>
              <a:t>Лепсе</a:t>
            </a:r>
            <a:r>
              <a:rPr lang="ru-RU" dirty="0"/>
              <a:t>)</a:t>
            </a:r>
          </a:p>
        </p:txBody>
      </p:sp>
      <p:pic>
        <p:nvPicPr>
          <p:cNvPr id="11" name="Рисунок 10" descr="https://pics.livejournal.com/tornado_84/pic/0014g7h4/s640x480"/>
          <p:cNvPicPr/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970750" y="3865678"/>
            <a:ext cx="3248084" cy="230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933173" y="6173777"/>
            <a:ext cx="4125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Административное здание КУТШО № 2, 1936 (Заводоуправление «</a:t>
            </a:r>
            <a:r>
              <a:rPr lang="ru-RU" dirty="0" err="1"/>
              <a:t>Физприбор</a:t>
            </a:r>
            <a:r>
              <a:rPr lang="ru-RU" dirty="0"/>
              <a:t>»)</a:t>
            </a:r>
          </a:p>
        </p:txBody>
      </p:sp>
      <p:pic>
        <p:nvPicPr>
          <p:cNvPr id="16" name="Рисунок 15" descr="https://img-fotki.yandex.ru/get/9354/174326890.40/0_b3187_5b295c91_X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578" y="3803917"/>
            <a:ext cx="3519814" cy="230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86578" y="6100174"/>
            <a:ext cx="3847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Кинотеатр «Октябрь», 1938. Архитектор В.П. Калмыков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6" cstate="print"/>
          <a:srcRect l="1066" t="18717" r="29608" b="25815"/>
          <a:stretch>
            <a:fillRect/>
          </a:stretch>
        </p:blipFill>
        <p:spPr bwMode="auto">
          <a:xfrm>
            <a:off x="7636200" y="751465"/>
            <a:ext cx="3594970" cy="215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7607068" y="2925027"/>
            <a:ext cx="3779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Магазин «Вознесенский», 1938. Архитектор Е.И. </a:t>
            </a:r>
            <a:r>
              <a:rPr lang="ru-RU" dirty="0" err="1"/>
              <a:t>Громаковский</a:t>
            </a:r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A1034-0375-4C56-837C-FE268484D1A6}"/>
              </a:ext>
            </a:extLst>
          </p:cNvPr>
          <p:cNvSpPr txBox="1"/>
          <p:nvPr/>
        </p:nvSpPr>
        <p:spPr>
          <a:xfrm>
            <a:off x="1926453" y="186431"/>
            <a:ext cx="3000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Конструктивизм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7309" y="4128117"/>
            <a:ext cx="4110361" cy="1965797"/>
          </a:xfrm>
        </p:spPr>
        <p:txBody>
          <a:bodyPr>
            <a:normAutofit/>
          </a:bodyPr>
          <a:lstStyle/>
          <a:p>
            <a:r>
              <a:rPr lang="ru-RU" sz="2400" b="1" dirty="0"/>
              <a:t>Последние  здания, построенные  архитектором И.А. Чарушиным  </a:t>
            </a:r>
            <a:br>
              <a:rPr lang="ru-RU" sz="2400" b="1" dirty="0"/>
            </a:br>
            <a:r>
              <a:rPr lang="ru-RU" sz="2400" b="1" dirty="0"/>
              <a:t>имеют циркульные  </a:t>
            </a:r>
            <a:br>
              <a:rPr lang="ru-RU" sz="2400" b="1" dirty="0"/>
            </a:br>
            <a:r>
              <a:rPr lang="ru-RU" sz="2400" b="1" dirty="0"/>
              <a:t>линии  фасадов</a:t>
            </a:r>
            <a:endParaRPr lang="ru-RU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0953" y="3293104"/>
            <a:ext cx="3585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Центральная гостиница, 1937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70953" y="6294267"/>
            <a:ext cx="6204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Дом чекистов, 1939</a:t>
            </a:r>
          </a:p>
        </p:txBody>
      </p:sp>
      <p:pic>
        <p:nvPicPr>
          <p:cNvPr id="15" name="Рисунок 14" descr="фото 1.jpg"/>
          <p:cNvPicPr/>
          <p:nvPr/>
        </p:nvPicPr>
        <p:blipFill>
          <a:blip r:embed="rId2" cstate="print"/>
          <a:srcRect b="9266"/>
          <a:stretch>
            <a:fillRect/>
          </a:stretch>
        </p:blipFill>
        <p:spPr bwMode="auto">
          <a:xfrm>
            <a:off x="154932" y="44791"/>
            <a:ext cx="4354924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00833" y="3293104"/>
            <a:ext cx="2075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«Начальственный дом», 1935</a:t>
            </a:r>
          </a:p>
        </p:txBody>
      </p:sp>
      <p:pic>
        <p:nvPicPr>
          <p:cNvPr id="9" name="Рисунок 8" descr="https://img-fotki.yandex.ru/get/5641/105507102.8c/0_7e39d_1fe3c455_XXL.jpg"/>
          <p:cNvPicPr/>
          <p:nvPr/>
        </p:nvPicPr>
        <p:blipFill>
          <a:blip r:embed="rId3" cstate="print"/>
          <a:srcRect l="4806" t="7683" r="1941" b="20009"/>
          <a:stretch>
            <a:fillRect/>
          </a:stretch>
        </p:blipFill>
        <p:spPr bwMode="auto">
          <a:xfrm>
            <a:off x="4670954" y="44791"/>
            <a:ext cx="4668355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i.ytimg.com/vi/JcJybTPYYY0/maxresdefault.jpg"/>
          <p:cNvPicPr/>
          <p:nvPr/>
        </p:nvPicPr>
        <p:blipFill>
          <a:blip r:embed="rId4" cstate="print">
            <a:lum bright="10000" contrast="10000"/>
          </a:blip>
          <a:srcRect l="6885" t="4686" r="6703" b="7530"/>
          <a:stretch>
            <a:fillRect/>
          </a:stretch>
        </p:blipFill>
        <p:spPr bwMode="auto">
          <a:xfrm>
            <a:off x="217055" y="3939435"/>
            <a:ext cx="4292802" cy="271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7249" y="631304"/>
            <a:ext cx="7519386" cy="457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Сталинский ампир</a:t>
            </a:r>
          </a:p>
        </p:txBody>
      </p:sp>
      <p:pic>
        <p:nvPicPr>
          <p:cNvPr id="9" name="Рисунок 8" descr="K:\Пособие по МХК\ДЕМИНА МХК\МКХ\Драматический театр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18997" y="759981"/>
            <a:ext cx="3719167" cy="237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504677" y="3151575"/>
            <a:ext cx="4445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Областной драматический театр, </a:t>
            </a:r>
          </a:p>
          <a:p>
            <a:r>
              <a:rPr lang="ru-RU" sz="1600" dirty="0"/>
              <a:t>1939 – 1959. </a:t>
            </a:r>
          </a:p>
          <a:p>
            <a:r>
              <a:rPr lang="ru-RU" sz="1600" dirty="0"/>
              <a:t>Архитекторы К. Ф. Буров, А. П. Федоров</a:t>
            </a:r>
          </a:p>
        </p:txBody>
      </p:sp>
      <p:pic>
        <p:nvPicPr>
          <p:cNvPr id="11" name="Рисунок 10" descr="https://vyatskaya-eparhia.ru/upload/iblock/4c0/4c0ee1ecd0e7d88150d5b8ab449ef5f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7597" y="737464"/>
            <a:ext cx="3407080" cy="223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956755" y="2915566"/>
            <a:ext cx="3662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Дом политического просвещения, 1953 (корпус </a:t>
            </a:r>
            <a:r>
              <a:rPr lang="ru-RU" sz="1600" dirty="0" err="1"/>
              <a:t>ВятГУ</a:t>
            </a:r>
            <a:r>
              <a:rPr lang="ru-RU" sz="1600" dirty="0"/>
              <a:t> № 11 </a:t>
            </a:r>
            <a:r>
              <a:rPr lang="ru-RU" sz="1600" dirty="0" err="1"/>
              <a:t>Инженериум</a:t>
            </a:r>
            <a:r>
              <a:rPr lang="ru-RU" sz="1600" dirty="0"/>
              <a:t>)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2171" y="3517508"/>
            <a:ext cx="3714584" cy="247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7553" y="5992060"/>
            <a:ext cx="3542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Политехнический техникум (Лесопромышленный колледж), 1957. Архитектор Н.И. Козлов</a:t>
            </a:r>
          </a:p>
        </p:txBody>
      </p:sp>
      <p:pic>
        <p:nvPicPr>
          <p:cNvPr id="15" name="Рисунок 14" descr="https://fototerra.ru/photo/Russia/Kirov/large-2705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7201" y="3528355"/>
            <a:ext cx="3401350" cy="249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flipH="1">
            <a:off x="3956755" y="6009226"/>
            <a:ext cx="4515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Главный корпус ВГАТУ, 1960</a:t>
            </a:r>
          </a:p>
        </p:txBody>
      </p:sp>
      <p:pic>
        <p:nvPicPr>
          <p:cNvPr id="17" name="Рисунок 16" descr="https://img-fotki.yandex.ru/get/9262/174326890.3e/0_b298f_4d1b4b1a_XL.jpg"/>
          <p:cNvPicPr/>
          <p:nvPr/>
        </p:nvPicPr>
        <p:blipFill rotWithShape="1">
          <a:blip r:embed="rId6" cstate="print"/>
          <a:srcRect b="7057"/>
          <a:stretch/>
        </p:blipFill>
        <p:spPr bwMode="auto">
          <a:xfrm>
            <a:off x="242171" y="706917"/>
            <a:ext cx="3714584" cy="227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77553" y="2977122"/>
            <a:ext cx="4043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Дом Советов, 1937-1949, </a:t>
            </a:r>
          </a:p>
          <a:p>
            <a:r>
              <a:rPr lang="ru-RU" sz="1600" dirty="0"/>
              <a:t>Архитектор Е.И. </a:t>
            </a:r>
            <a:r>
              <a:rPr lang="ru-RU" sz="1600" dirty="0" err="1"/>
              <a:t>Громаковский</a:t>
            </a:r>
            <a:endParaRPr lang="ru-RU" sz="16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309" y="577049"/>
            <a:ext cx="6391922" cy="805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Советский модернизм</a:t>
            </a:r>
          </a:p>
        </p:txBody>
      </p:sp>
      <p:pic>
        <p:nvPicPr>
          <p:cNvPr id="10" name="Рисунок 9" descr="https://i2.photo.2gis.com/images/branch/58/8162774347145822_980f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30320" y="840914"/>
            <a:ext cx="3405605" cy="231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053731" y="3151573"/>
            <a:ext cx="3973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Дворец Пионеров – Мемориал, 1974</a:t>
            </a:r>
          </a:p>
        </p:txBody>
      </p:sp>
      <p:pic>
        <p:nvPicPr>
          <p:cNvPr id="12" name="Рисунок 11" descr="https://img-fotki.yandex.ru/get/4800/174326890.98/0_10231f_ce711d2e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8084" y="3797904"/>
            <a:ext cx="3287120" cy="232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869600" y="6108563"/>
            <a:ext cx="2428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Диорама, 1977</a:t>
            </a:r>
          </a:p>
        </p:txBody>
      </p:sp>
      <p:pic>
        <p:nvPicPr>
          <p:cNvPr id="14" name="Рисунок 13" descr=" "/>
          <p:cNvPicPr/>
          <p:nvPr/>
        </p:nvPicPr>
        <p:blipFill>
          <a:blip r:embed="rId4" cstate="screen"/>
          <a:srcRect b="5986"/>
          <a:stretch>
            <a:fillRect/>
          </a:stretch>
        </p:blipFill>
        <p:spPr bwMode="auto">
          <a:xfrm>
            <a:off x="7869599" y="840914"/>
            <a:ext cx="3405605" cy="231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7869600" y="3151573"/>
            <a:ext cx="4117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Административное здание горкома и горисполкома, 1979</a:t>
            </a:r>
          </a:p>
        </p:txBody>
      </p:sp>
      <p:pic>
        <p:nvPicPr>
          <p:cNvPr id="16" name="Рисунок 15" descr="https://i7.photo.2gis.com/images/branch/58/8162774347167907_eb41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543" y="796583"/>
            <a:ext cx="3511102" cy="235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85543" y="3151573"/>
            <a:ext cx="2752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ДК Родина, 1987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5309" y="5936717"/>
            <a:ext cx="3800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Вятский художественный музей </a:t>
            </a:r>
          </a:p>
          <a:p>
            <a:r>
              <a:rPr lang="ru-RU" dirty="0"/>
              <a:t>им. В.М. и А.М. Васнецовых, 1992</a:t>
            </a:r>
          </a:p>
        </p:txBody>
      </p:sp>
      <p:pic>
        <p:nvPicPr>
          <p:cNvPr id="20" name="Рисунок 19" descr="http://vyatkawalks.ru/upload/iblock/111/11199e92eef0b31ed3782d2aa6d2d476.jpg"/>
          <p:cNvPicPr/>
          <p:nvPr/>
        </p:nvPicPr>
        <p:blipFill>
          <a:blip r:embed="rId6" cstate="print"/>
          <a:srcRect l="10440" b="16527"/>
          <a:stretch>
            <a:fillRect/>
          </a:stretch>
        </p:blipFill>
        <p:spPr bwMode="auto">
          <a:xfrm>
            <a:off x="4172215" y="3612764"/>
            <a:ext cx="3440297" cy="232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4130320" y="6014886"/>
            <a:ext cx="2129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Цирк, 1977</a:t>
            </a:r>
          </a:p>
        </p:txBody>
      </p:sp>
      <p:pic>
        <p:nvPicPr>
          <p:cNvPr id="2050" name="Picture 2" descr="https://kirov-artmuzeum.ru/assets/templates/images/all/2018041916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542" y="3612764"/>
            <a:ext cx="3511101" cy="2323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379" y="-284084"/>
            <a:ext cx="4967958" cy="104233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Постмодернизм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42171" t="28049" r="5458" b="37940"/>
          <a:stretch>
            <a:fillRect/>
          </a:stretch>
        </p:blipFill>
        <p:spPr bwMode="auto">
          <a:xfrm>
            <a:off x="281410" y="758250"/>
            <a:ext cx="3858017" cy="246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81410" y="3222592"/>
            <a:ext cx="3153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ЦУМ, рек. 2015</a:t>
            </a:r>
          </a:p>
        </p:txBody>
      </p:sp>
      <p:pic>
        <p:nvPicPr>
          <p:cNvPr id="12" name="Рисунок 11" descr="https://www.beboss.pro/listings/kn/2209770/bg_frJHhbAh.jpg"/>
          <p:cNvPicPr/>
          <p:nvPr/>
        </p:nvPicPr>
        <p:blipFill>
          <a:blip r:embed="rId3" cstate="print"/>
          <a:srcRect r="2074" b="2542"/>
          <a:stretch>
            <a:fillRect/>
          </a:stretch>
        </p:blipFill>
        <p:spPr bwMode="auto">
          <a:xfrm>
            <a:off x="4348165" y="768457"/>
            <a:ext cx="3585726" cy="244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348165" y="3237530"/>
            <a:ext cx="3310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ТЦ «Крым», 2015</a:t>
            </a:r>
          </a:p>
        </p:txBody>
      </p:sp>
      <p:pic>
        <p:nvPicPr>
          <p:cNvPr id="14" name="Рисунок 13" descr="https://avatars.mds.yandex.net/get-altay/1903890/2a0000016ab59e8d7f3c93fc0a714c91e71c/XXX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2629" y="3760197"/>
            <a:ext cx="3398342" cy="234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8099889" y="6109676"/>
            <a:ext cx="3869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Бизнес-центр «Кристалл», 2015</a:t>
            </a:r>
          </a:p>
        </p:txBody>
      </p:sp>
      <p:pic>
        <p:nvPicPr>
          <p:cNvPr id="16" name="Рисунок 15" descr="https://img-s3.onedio.com/id-5b076f8990b7ce613c63e848/rev-0/raw/s-3a62cb3ba9398e10317b87013c0d575d1b6f697c.jpg"/>
          <p:cNvPicPr/>
          <p:nvPr/>
        </p:nvPicPr>
        <p:blipFill>
          <a:blip r:embed="rId5" cstate="print"/>
          <a:srcRect r="2356"/>
          <a:stretch>
            <a:fillRect/>
          </a:stretch>
        </p:blipFill>
        <p:spPr bwMode="auto">
          <a:xfrm>
            <a:off x="281411" y="3750271"/>
            <a:ext cx="3858016" cy="234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39351" y="6089543"/>
            <a:ext cx="4369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Детский космический центр, 2018</a:t>
            </a:r>
          </a:p>
        </p:txBody>
      </p:sp>
      <p:pic>
        <p:nvPicPr>
          <p:cNvPr id="19" name="Рисунок 18" descr="https://i.ytimg.com/vi/nI-cwjvPhfQ/maxresdefault.jpg"/>
          <p:cNvPicPr/>
          <p:nvPr/>
        </p:nvPicPr>
        <p:blipFill>
          <a:blip r:embed="rId6" cstate="print"/>
          <a:srcRect l="1927" t="5861" r="2955"/>
          <a:stretch>
            <a:fillRect/>
          </a:stretch>
        </p:blipFill>
        <p:spPr bwMode="auto">
          <a:xfrm>
            <a:off x="4348165" y="3750270"/>
            <a:ext cx="3585726" cy="234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4348165" y="6099748"/>
            <a:ext cx="3869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ЖК «Алые паруса», 2017</a:t>
            </a:r>
          </a:p>
        </p:txBody>
      </p:sp>
      <p:pic>
        <p:nvPicPr>
          <p:cNvPr id="18" name="Рисунок 17" descr="https://cdn.tinggly.com/public/photos/products/02/12/44/289582_photo_xl.jpg?version=1564579354"/>
          <p:cNvPicPr/>
          <p:nvPr/>
        </p:nvPicPr>
        <p:blipFill>
          <a:blip r:embed="rId7" cstate="print"/>
          <a:srcRect l="20371"/>
          <a:stretch>
            <a:fillRect/>
          </a:stretch>
        </p:blipFill>
        <p:spPr bwMode="auto">
          <a:xfrm>
            <a:off x="8142629" y="768456"/>
            <a:ext cx="3398342" cy="244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8086495" y="3212383"/>
            <a:ext cx="358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Отель </a:t>
            </a:r>
            <a:r>
              <a:rPr lang="ru-RU" dirty="0" err="1"/>
              <a:t>Hilton</a:t>
            </a:r>
            <a:r>
              <a:rPr lang="ru-RU" dirty="0"/>
              <a:t> </a:t>
            </a:r>
            <a:r>
              <a:rPr lang="ru-RU" dirty="0" err="1"/>
              <a:t>Garden</a:t>
            </a:r>
            <a:r>
              <a:rPr lang="ru-RU" dirty="0"/>
              <a:t> </a:t>
            </a:r>
            <a:r>
              <a:rPr lang="ru-RU" dirty="0" err="1"/>
              <a:t>Inn</a:t>
            </a:r>
            <a:r>
              <a:rPr lang="ru-RU" dirty="0"/>
              <a:t>, 2014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61"/>
            <a:ext cx="12192000" cy="6858000"/>
          </a:xfrm>
          <a:prstGeom prst="rect">
            <a:avLst/>
          </a:prstGeom>
        </p:spPr>
      </p:pic>
      <p:pic>
        <p:nvPicPr>
          <p:cNvPr id="5" name="Picture 2" descr="https://kirov-portal.ru/upload/resize_cache/site_afisha_event_1/624_396_1/8e4/8e4dbef067182664c0cc305ea1fad34b.jpg">
            <a:extLst>
              <a:ext uri="{FF2B5EF4-FFF2-40B4-BE49-F238E27FC236}">
                <a16:creationId xmlns:a16="http://schemas.microsoft.com/office/drawing/2014/main" id="{4606A3D8-0BE1-4365-B814-E7CDD0ADB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361"/>
            <a:ext cx="8606425" cy="703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324ED2-7F56-4962-B796-F16D30FD119F}"/>
              </a:ext>
            </a:extLst>
          </p:cNvPr>
          <p:cNvSpPr txBox="1"/>
          <p:nvPr/>
        </p:nvSpPr>
        <p:spPr>
          <a:xfrm>
            <a:off x="8606424" y="275208"/>
            <a:ext cx="30055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/>
              <a:t>«Повесть о стране Вятской» рассказывает:               в 1174/1181 году отряд новгородцев овладел  </a:t>
            </a:r>
            <a:r>
              <a:rPr lang="ru-RU" sz="2400" b="1" dirty="0" err="1"/>
              <a:t>отяцким</a:t>
            </a:r>
            <a:r>
              <a:rPr lang="ru-RU" sz="2400" b="1" dirty="0"/>
              <a:t> городком Болваном, стоявшим на правом берегу Вятки близ впадения в нее Чепцы, поселился в нем, назвав его городом </a:t>
            </a:r>
            <a:r>
              <a:rPr lang="ru-RU" sz="2400" b="1" dirty="0" err="1"/>
              <a:t>Никулицыным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055618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8" y="-63512"/>
            <a:ext cx="12199568" cy="6862257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3FA55E-DDA6-4B7B-A3F5-2722C9135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581840"/>
              </p:ext>
            </p:extLst>
          </p:nvPr>
        </p:nvGraphicFramePr>
        <p:xfrm>
          <a:off x="727970" y="0"/>
          <a:ext cx="10555548" cy="6651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9563">
                  <a:extLst>
                    <a:ext uri="{9D8B030D-6E8A-4147-A177-3AD203B41FA5}">
                      <a16:colId xmlns:a16="http://schemas.microsoft.com/office/drawing/2014/main" val="874911166"/>
                    </a:ext>
                  </a:extLst>
                </a:gridCol>
                <a:gridCol w="1496941">
                  <a:extLst>
                    <a:ext uri="{9D8B030D-6E8A-4147-A177-3AD203B41FA5}">
                      <a16:colId xmlns:a16="http://schemas.microsoft.com/office/drawing/2014/main" val="3639365464"/>
                    </a:ext>
                  </a:extLst>
                </a:gridCol>
                <a:gridCol w="5139044">
                  <a:extLst>
                    <a:ext uri="{9D8B030D-6E8A-4147-A177-3AD203B41FA5}">
                      <a16:colId xmlns:a16="http://schemas.microsoft.com/office/drawing/2014/main" val="1499483297"/>
                    </a:ext>
                  </a:extLst>
                </a:gridCol>
              </a:tblGrid>
              <a:tr h="178332">
                <a:tc>
                  <a:txBody>
                    <a:bodyPr/>
                    <a:lstStyle/>
                    <a:p>
                      <a:pPr marL="111760" indent="901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Исторические события и факты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marL="13843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66750" algn="r"/>
                        </a:tabLs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Дата	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marL="4108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Особенности построек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extLst>
                  <a:ext uri="{0D108BD9-81ED-4DB2-BD59-A6C34878D82A}">
                    <a16:rowId xmlns:a16="http://schemas.microsoft.com/office/drawing/2014/main" val="3060571209"/>
                  </a:ext>
                </a:extLst>
              </a:tr>
              <a:tr h="3648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Проникновение новгородцев (ушкуйников) в бассейн р. Вятки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XII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Деревянные городища</a:t>
                      </a: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9839610"/>
                  </a:ext>
                </a:extLst>
              </a:tr>
              <a:tr h="356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Официальная дата образования города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1374 г.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Строительство деревянных храмов, теремов, жилых изб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334092"/>
                  </a:ext>
                </a:extLst>
              </a:tr>
              <a:tr h="1824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Оборона г. Хлынова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1457 г.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Деревянный кремль с земляным валом, посад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631483"/>
                  </a:ext>
                </a:extLst>
              </a:tr>
              <a:tr h="551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Вятская земля была окончательно включена в состав Московского государства 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1489 г.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Стихийный рост посада вокруг кремля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0286063"/>
                  </a:ext>
                </a:extLst>
              </a:tr>
              <a:tr h="1824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Основание Трифонова монастыря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1580 г.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Традиционное  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русское деревянное зодчество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6143519"/>
                  </a:ext>
                </a:extLst>
              </a:tr>
              <a:tr h="364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Постройка Успенского храма Трифонова монастыря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1689 г.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Каменное строительство храмов в традициях 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русского узорочья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(московская школа)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8381675"/>
                  </a:ext>
                </a:extLst>
              </a:tr>
              <a:tr h="5641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Желание спасти многочисленные храмы от пожаров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конец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XVII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– середина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XVIII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Храмы в стиле 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вятское барокко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328981"/>
                  </a:ext>
                </a:extLst>
              </a:tr>
              <a:tr h="755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Образование Вятской губернии с центром в г. Вятке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1784 г. – первая половина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XIX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Перестройка улиц по прямоугольной сетке. Постройки общественных и жилых зданий в стиле 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провинциальный классицизм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060729"/>
                  </a:ext>
                </a:extLst>
              </a:tr>
              <a:tr h="924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Государственные реформы во время царствования Александра </a:t>
                      </a:r>
                      <a:r>
                        <a:rPr lang="en-US" sz="1050">
                          <a:effectLst/>
                        </a:rPr>
                        <a:t>II</a:t>
                      </a:r>
                      <a:r>
                        <a:rPr lang="ru-RU" sz="1050">
                          <a:effectLst/>
                        </a:rPr>
                        <a:t> Освободителя. Подъем национального самосознания, патриотических чувств во время царствования Александра </a:t>
                      </a:r>
                      <a:r>
                        <a:rPr lang="en-US" sz="1050">
                          <a:effectLst/>
                        </a:rPr>
                        <a:t>III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1855 – 1881 гг.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– 1894 гг.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Эклектика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исторических стилей.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Расширение государственной культурной политики, в т.ч. внимание к древней русской архитектуре. Как следствие – неорусский стиль в архитектуре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4948135"/>
                  </a:ext>
                </a:extLst>
              </a:tr>
              <a:tr h="535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Бурное развитие капитализма и революционных настроений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конец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XIX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– начало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Модерн,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рациональный кирпичный стиль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промышленная архитектура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2150947"/>
                  </a:ext>
                </a:extLst>
              </a:tr>
              <a:tr h="373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Октябрьская революция 1917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20 – 30 – е гг.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 XX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Конструктивизм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9468731"/>
                  </a:ext>
                </a:extLst>
              </a:tr>
              <a:tr h="373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Великая Отечественная война 1941 – 45 гг. и годы восстановления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50-60-е гг.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Жилые и общественные здания в стиле 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сталинский ампир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типовое жилищное строительство Н. Хрущева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104309"/>
                  </a:ext>
                </a:extLst>
              </a:tr>
              <a:tr h="373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Годы развитого социализма в СССР и правление Л. Брежнева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70 – 80–е гг.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Советский модернизм</a:t>
                      </a:r>
                      <a:endParaRPr lang="ru-RU" sz="120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866941"/>
                  </a:ext>
                </a:extLst>
              </a:tr>
              <a:tr h="551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Перестройка в России и последующий экономический рост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конец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XX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–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начало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</a:rPr>
                        <a:t>XXI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вв.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00" marR="445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Современная архитектура постмодернизма</a:t>
                      </a:r>
                      <a:endParaRPr lang="ru-RU" sz="1200" dirty="0"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0410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10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https://cdn1.360cities.net/pano/denlog2/00709608_5646.jpg/equirect_crop_3_1/6.jpg">
            <a:extLst>
              <a:ext uri="{FF2B5EF4-FFF2-40B4-BE49-F238E27FC236}">
                <a16:creationId xmlns:a16="http://schemas.microsoft.com/office/drawing/2014/main" id="{02C3C8C4-136A-4C08-9E81-636E492A5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558725" cy="479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:\d\Краеведение\Археология\1362422898_64948.jpg">
            <a:extLst>
              <a:ext uri="{FF2B5EF4-FFF2-40B4-BE49-F238E27FC236}">
                <a16:creationId xmlns:a16="http://schemas.microsoft.com/office/drawing/2014/main" id="{F0E5B6F5-E071-43DF-A835-A43CF094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22" y="3475037"/>
            <a:ext cx="59055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E0330A-0E62-4C10-BEB2-98893603AA17}"/>
              </a:ext>
            </a:extLst>
          </p:cNvPr>
          <p:cNvSpPr txBox="1"/>
          <p:nvPr/>
        </p:nvSpPr>
        <p:spPr>
          <a:xfrm>
            <a:off x="5976522" y="4909351"/>
            <a:ext cx="526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Другой отряд новгородцев взял марийский городок Кокшаров, переименовав его в Котельнич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7099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https://ic.pics.livejournal.com/zedmode/13074922/69139/69139_900.jpg">
            <a:extLst>
              <a:ext uri="{FF2B5EF4-FFF2-40B4-BE49-F238E27FC236}">
                <a16:creationId xmlns:a16="http://schemas.microsoft.com/office/drawing/2014/main" id="{9403093C-3026-443E-A3F5-17694CB2B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9" y="0"/>
            <a:ext cx="8717658" cy="675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20F790-1613-4872-ABCE-FB99509AFD82}"/>
              </a:ext>
            </a:extLst>
          </p:cNvPr>
          <p:cNvSpPr txBox="1"/>
          <p:nvPr/>
        </p:nvSpPr>
        <p:spPr>
          <a:xfrm flipH="1">
            <a:off x="8877456" y="523783"/>
            <a:ext cx="26191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Третье городище появилось недалеко от современного </a:t>
            </a:r>
            <a:br>
              <a:rPr lang="ru-RU" sz="2400" b="1" dirty="0"/>
            </a:br>
            <a:r>
              <a:rPr lang="ru-RU" sz="2400" b="1" dirty="0"/>
              <a:t>г. Слободской. 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Все поселения славян находились далеко друг от друга.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26D85-3C4C-4156-A70C-A47F587AA823}"/>
              </a:ext>
            </a:extLst>
          </p:cNvPr>
          <p:cNvSpPr txBox="1"/>
          <p:nvPr/>
        </p:nvSpPr>
        <p:spPr>
          <a:xfrm>
            <a:off x="8877456" y="5690586"/>
            <a:ext cx="166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Рисунок </a:t>
            </a:r>
          </a:p>
          <a:p>
            <a:r>
              <a:rPr lang="ru-RU" dirty="0"/>
              <a:t>Т.П. Дедовой</a:t>
            </a:r>
          </a:p>
        </p:txBody>
      </p:sp>
    </p:spTree>
    <p:extLst>
      <p:ext uri="{BB962C8B-B14F-4D97-AF65-F5344CB8AC3E}">
        <p14:creationId xmlns:p14="http://schemas.microsoft.com/office/powerpoint/2010/main" val="3526547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4" y="65305"/>
            <a:ext cx="12192000" cy="6858000"/>
          </a:xfrm>
          <a:prstGeom prst="rect">
            <a:avLst/>
          </a:prstGeom>
        </p:spPr>
      </p:pic>
      <p:pic>
        <p:nvPicPr>
          <p:cNvPr id="3" name="Picture 2" descr="D:\d\Краеведение\Археология\1312891922_kremlin_ef.gif">
            <a:extLst>
              <a:ext uri="{FF2B5EF4-FFF2-40B4-BE49-F238E27FC236}">
                <a16:creationId xmlns:a16="http://schemas.microsoft.com/office/drawing/2014/main" id="{9658B7DF-3031-4E26-BAFD-AAFB932A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8822" y="65305"/>
            <a:ext cx="10439561" cy="414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ED3E7-6C27-4E36-A488-B7ACE8F683D4}"/>
              </a:ext>
            </a:extLst>
          </p:cNvPr>
          <p:cNvSpPr txBox="1"/>
          <p:nvPr/>
        </p:nvSpPr>
        <p:spPr>
          <a:xfrm>
            <a:off x="204187" y="4207833"/>
            <a:ext cx="73329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Посоветовавшись, новгородцы решили между этими городищами поставить новые поселение, который назвали Хлыновым, «ради речки </a:t>
            </a:r>
            <a:r>
              <a:rPr lang="ru-RU" sz="2400" b="1" dirty="0" err="1"/>
              <a:t>Хлыновицы</a:t>
            </a:r>
            <a:r>
              <a:rPr lang="ru-RU" sz="2400" b="1" dirty="0"/>
              <a:t>», вблизи устья которой и был он основан </a:t>
            </a:r>
          </a:p>
          <a:p>
            <a:endParaRPr lang="ru-RU" dirty="0"/>
          </a:p>
        </p:txBody>
      </p:sp>
      <p:pic>
        <p:nvPicPr>
          <p:cNvPr id="5" name="Picture 4" descr="https://gulaytour.ru/wp-content/uploads/2018/01/DSC09908-1024x681.jpg">
            <a:extLst>
              <a:ext uri="{FF2B5EF4-FFF2-40B4-BE49-F238E27FC236}">
                <a16:creationId xmlns:a16="http://schemas.microsoft.com/office/drawing/2014/main" id="{68B1F4D5-320B-433C-B2CF-12F373478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939" t="15901" r="28286" b="-993"/>
          <a:stretch/>
        </p:blipFill>
        <p:spPr bwMode="auto">
          <a:xfrm>
            <a:off x="9440628" y="3782850"/>
            <a:ext cx="2068787" cy="308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16032E-A601-4879-8434-1A4A12E8E6BE}"/>
              </a:ext>
            </a:extLst>
          </p:cNvPr>
          <p:cNvSpPr txBox="1"/>
          <p:nvPr/>
        </p:nvSpPr>
        <p:spPr>
          <a:xfrm>
            <a:off x="7474998" y="5868140"/>
            <a:ext cx="196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Место древнего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339203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F4F6D5-BA79-4799-9F61-6AE7D54273F0}"/>
              </a:ext>
            </a:extLst>
          </p:cNvPr>
          <p:cNvSpPr/>
          <p:nvPr/>
        </p:nvSpPr>
        <p:spPr>
          <a:xfrm>
            <a:off x="2272684" y="275209"/>
            <a:ext cx="8566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Существуют несколько версий происхождения названия </a:t>
            </a:r>
            <a:r>
              <a:rPr lang="ru-RU" sz="2800" b="1" dirty="0"/>
              <a:t>«Хлынов»</a:t>
            </a:r>
            <a:endParaRPr lang="ru-RU" sz="2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1F0590-DD93-4861-A2A1-09C882452BAE}"/>
              </a:ext>
            </a:extLst>
          </p:cNvPr>
          <p:cNvSpPr/>
          <p:nvPr/>
        </p:nvSpPr>
        <p:spPr>
          <a:xfrm>
            <a:off x="1722267" y="1615737"/>
            <a:ext cx="9215021" cy="3645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/>
              <a:t>Первая основывается на крике птиц </a:t>
            </a:r>
            <a:r>
              <a:rPr lang="ru-RU" sz="2400" i="1" dirty="0" err="1"/>
              <a:t>хлы-хлы</a:t>
            </a:r>
            <a:r>
              <a:rPr lang="ru-RU" sz="2400" dirty="0"/>
              <a:t>, живших в районе образования города: </a:t>
            </a:r>
            <a:r>
              <a:rPr lang="ru-RU" sz="2400" i="1" dirty="0"/>
              <a:t>...Пролетает коршун и кричит: «</a:t>
            </a:r>
            <a:r>
              <a:rPr lang="ru-RU" sz="2400" i="1" dirty="0" err="1"/>
              <a:t>Кылно-кылно</a:t>
            </a:r>
            <a:r>
              <a:rPr lang="ru-RU" sz="2400" i="1" dirty="0"/>
              <a:t>». Вот сам Господь и указал, как назвать город: </a:t>
            </a:r>
            <a:r>
              <a:rPr lang="ru-RU" sz="2400" i="1" dirty="0" err="1"/>
              <a:t>Кылнов</a:t>
            </a:r>
            <a:r>
              <a:rPr lang="ru-RU" sz="2400" i="1" dirty="0"/>
              <a:t>...</a:t>
            </a:r>
          </a:p>
          <a:p>
            <a:pPr>
              <a:lnSpc>
                <a:spcPct val="80000"/>
              </a:lnSpc>
            </a:pPr>
            <a:endParaRPr lang="ru-RU" sz="2400" dirty="0"/>
          </a:p>
          <a:p>
            <a:pPr>
              <a:lnSpc>
                <a:spcPct val="80000"/>
              </a:lnSpc>
            </a:pPr>
            <a:r>
              <a:rPr lang="ru-RU" sz="2400" dirty="0"/>
              <a:t>Согласно второй, городу дали имя речки </a:t>
            </a:r>
            <a:r>
              <a:rPr lang="ru-RU" sz="2400" dirty="0" err="1"/>
              <a:t>Хлыновицы</a:t>
            </a:r>
            <a:r>
              <a:rPr lang="ru-RU" sz="2400" dirty="0"/>
              <a:t>, впадающей поблизости в Вятку, которая, в свою очередь, была так названа после прорыва на небольшой плотине: «</a:t>
            </a:r>
            <a:r>
              <a:rPr lang="ru-RU" sz="2400" i="1" dirty="0"/>
              <a:t>...вода хлынула через неё, и речушке дали имя </a:t>
            </a:r>
            <a:r>
              <a:rPr lang="ru-RU" sz="2400" i="1" dirty="0" err="1"/>
              <a:t>Хлыновица</a:t>
            </a:r>
            <a:r>
              <a:rPr lang="ru-RU" sz="2400" i="1" dirty="0"/>
              <a:t>…»</a:t>
            </a:r>
          </a:p>
          <a:p>
            <a:pPr>
              <a:lnSpc>
                <a:spcPct val="80000"/>
              </a:lnSpc>
            </a:pPr>
            <a:endParaRPr lang="ru-RU" sz="2400" dirty="0"/>
          </a:p>
          <a:p>
            <a:pPr>
              <a:lnSpc>
                <a:spcPct val="80000"/>
              </a:lnSpc>
            </a:pPr>
            <a:r>
              <a:rPr lang="ru-RU" sz="2400" dirty="0"/>
              <a:t>Эти две гипотезы являются примерами народной этимологии. </a:t>
            </a:r>
            <a:r>
              <a:rPr lang="ru-RU" sz="2400" b="1" dirty="0"/>
              <a:t>Третья версия, научная, связывает название города со словом </a:t>
            </a:r>
            <a:r>
              <a:rPr lang="ru-RU" sz="2400" b="1" i="1" dirty="0" err="1"/>
              <a:t>хлы́н</a:t>
            </a:r>
            <a:r>
              <a:rPr lang="ru-RU" sz="2400" b="1" dirty="0"/>
              <a:t> — «ушкуйник, речной разбойник».</a:t>
            </a:r>
          </a:p>
        </p:txBody>
      </p:sp>
    </p:spTree>
    <p:extLst>
      <p:ext uri="{BB962C8B-B14F-4D97-AF65-F5344CB8AC3E}">
        <p14:creationId xmlns:p14="http://schemas.microsoft.com/office/powerpoint/2010/main" val="17713507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2465</Words>
  <Application>Microsoft Office PowerPoint</Application>
  <PresentationFormat>Широкоэкранный</PresentationFormat>
  <Paragraphs>420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Здания, построенные Ф.М. Росляковым</vt:lpstr>
      <vt:lpstr>Презентация PowerPoint</vt:lpstr>
      <vt:lpstr>Адреса зданий, построенных Ф. М. Росляковым</vt:lpstr>
      <vt:lpstr>Провинциальный классицизм</vt:lpstr>
      <vt:lpstr>Александровский сад</vt:lpstr>
      <vt:lpstr>Вид на город со стороны реки        Вятки  в середине XIX века</vt:lpstr>
      <vt:lpstr>Смешение  архитектурных стилей - ЭКЛЕКТИКА</vt:lpstr>
      <vt:lpstr>Исторический стиль</vt:lpstr>
      <vt:lpstr>Некоторые архитекторы  выбирали  за основу  один какой-нибудь исторический стиль</vt:lpstr>
      <vt:lpstr>Презентация PowerPoint</vt:lpstr>
      <vt:lpstr>Для рубежа XIX  и XX века  характерны постройки в краснокирпичном  исполнении</vt:lpstr>
      <vt:lpstr>В краснокирпичном  исполнении  встречаются разные по назначению постройки в разных стилях</vt:lpstr>
      <vt:lpstr>Презентация PowerPoint</vt:lpstr>
      <vt:lpstr>Презентация PowerPoint</vt:lpstr>
      <vt:lpstr>Последние  здания, построенные  архитектором И.А. Чарушиным   имеют циркульные   линии  фасадов</vt:lpstr>
      <vt:lpstr>Сталинский ампир</vt:lpstr>
      <vt:lpstr>Советский модернизм</vt:lpstr>
      <vt:lpstr>Постмодернизм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Светлана</cp:lastModifiedBy>
  <cp:revision>51</cp:revision>
  <dcterms:created xsi:type="dcterms:W3CDTF">2024-04-15T07:11:16Z</dcterms:created>
  <dcterms:modified xsi:type="dcterms:W3CDTF">2024-07-30T05:29:24Z</dcterms:modified>
</cp:coreProperties>
</file>