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7" r:id="rId2"/>
    <p:sldId id="268" r:id="rId3"/>
    <p:sldId id="269" r:id="rId4"/>
    <p:sldId id="278" r:id="rId5"/>
    <p:sldId id="279" r:id="rId6"/>
    <p:sldId id="270" r:id="rId7"/>
    <p:sldId id="271" r:id="rId8"/>
    <p:sldId id="272" r:id="rId9"/>
    <p:sldId id="273" r:id="rId10"/>
    <p:sldId id="274" r:id="rId11"/>
    <p:sldId id="277" r:id="rId12"/>
    <p:sldId id="280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1CCF0"/>
    <a:srgbClr val="FFFFFF"/>
    <a:srgbClr val="B9CAE9"/>
    <a:srgbClr val="85BCDB"/>
    <a:srgbClr val="3483B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DD935-D195-4FD0-9B47-8461BB5401F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C28CB-0208-4A5B-A79B-3D4922E29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3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65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00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74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7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3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19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50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58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34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3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0AB0-74D4-44D5-BD59-83DDB2AFE5C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5A5D-0537-4A86-A041-803BB7780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71541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0AB0-74D4-44D5-BD59-83DDB2AFE5C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5A5D-0537-4A86-A041-803BB7780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827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0AB0-74D4-44D5-BD59-83DDB2AFE5C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5A5D-0537-4A86-A041-803BB7780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1790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0AB0-74D4-44D5-BD59-83DDB2AFE5C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5A5D-0537-4A86-A041-803BB77801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165100" y="0"/>
            <a:ext cx="520700" cy="6858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85BCDB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 rot="16200000">
            <a:off x="-3003552" y="3290500"/>
            <a:ext cx="6858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цифровой трансформации системы</a:t>
            </a:r>
            <a:r>
              <a:rPr lang="ru-RU" sz="1200" b="1" baseline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 Кировской области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2913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0AB0-74D4-44D5-BD59-83DDB2AFE5C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5A5D-0537-4A86-A041-803BB778019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07" y="81276"/>
            <a:ext cx="547202" cy="66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915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0AB0-74D4-44D5-BD59-83DDB2AFE5C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5A5D-0537-4A86-A041-803BB778019D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07" y="81276"/>
            <a:ext cx="547202" cy="66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094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0AB0-74D4-44D5-BD59-83DDB2AFE5C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5A5D-0537-4A86-A041-803BB778019D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07" y="81276"/>
            <a:ext cx="547202" cy="66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370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0AB0-74D4-44D5-BD59-83DDB2AFE5C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5A5D-0537-4A86-A041-803BB778019D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07" y="81276"/>
            <a:ext cx="547202" cy="66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969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0AB0-74D4-44D5-BD59-83DDB2AFE5C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5A5D-0537-4A86-A041-803BB778019D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07" y="81276"/>
            <a:ext cx="547202" cy="66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9542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0AB0-74D4-44D5-BD59-83DDB2AFE5C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5A5D-0537-4A86-A041-803BB7780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46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0AB0-74D4-44D5-BD59-83DDB2AFE5C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5A5D-0537-4A86-A041-803BB7780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73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288" y="365125"/>
            <a:ext cx="102295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4288" y="1825625"/>
            <a:ext cx="102295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B0AB0-74D4-44D5-BD59-83DDB2AFE5C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35A5D-0537-4A86-A041-803BB778019D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2375" y="140081"/>
            <a:ext cx="1106426" cy="3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3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riso@kirovipk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irovipk.ru/informatization/eriso-ko-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905712"/>
            <a:ext cx="10363200" cy="257940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 </a:t>
            </a:r>
            <a:r>
              <a:rPr lang="ru-RU" sz="4000" b="1" dirty="0" smtClean="0">
                <a:solidFill>
                  <a:srgbClr val="002060"/>
                </a:solidFill>
              </a:rPr>
              <a:t>работе в подсистеме «Мониторинги»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 Единой региональной информационной системе образования Кировской области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7701" y="4677139"/>
            <a:ext cx="7869899" cy="15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002060"/>
                </a:solidFill>
              </a:rPr>
              <a:t>Владимир Андреевич Шульга</a:t>
            </a:r>
          </a:p>
          <a:p>
            <a:pPr algn="r"/>
            <a:r>
              <a:rPr lang="ru-RU" sz="1467" dirty="0">
                <a:solidFill>
                  <a:srgbClr val="002060"/>
                </a:solidFill>
              </a:rPr>
              <a:t>начальник отдела </a:t>
            </a:r>
          </a:p>
          <a:p>
            <a:pPr algn="r"/>
            <a:r>
              <a:rPr lang="ru-RU" sz="1467" dirty="0" smtClean="0">
                <a:solidFill>
                  <a:srgbClr val="002060"/>
                </a:solidFill>
              </a:rPr>
              <a:t>технического сопровождения информационных систем </a:t>
            </a:r>
          </a:p>
          <a:p>
            <a:pPr algn="r"/>
            <a:r>
              <a:rPr lang="ru-RU" sz="1467" dirty="0" smtClean="0">
                <a:solidFill>
                  <a:srgbClr val="002060"/>
                </a:solidFill>
              </a:rPr>
              <a:t>и государственных услуг в сфере образования </a:t>
            </a:r>
          </a:p>
          <a:p>
            <a:pPr algn="r"/>
            <a:r>
              <a:rPr lang="ru-RU" sz="1467" dirty="0" smtClean="0">
                <a:solidFill>
                  <a:srgbClr val="002060"/>
                </a:solidFill>
              </a:rPr>
              <a:t>Центра </a:t>
            </a:r>
            <a:r>
              <a:rPr lang="ru-RU" sz="1467" dirty="0">
                <a:solidFill>
                  <a:srgbClr val="002060"/>
                </a:solidFill>
              </a:rPr>
              <a:t>цифровой трансформации </a:t>
            </a:r>
          </a:p>
          <a:p>
            <a:pPr algn="r"/>
            <a:r>
              <a:rPr lang="ru-RU" sz="1467" dirty="0">
                <a:solidFill>
                  <a:srgbClr val="002060"/>
                </a:solidFill>
              </a:rPr>
              <a:t>системы образования Кировской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143414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 статуса</a:t>
            </a:r>
            <a:endParaRPr lang="ru-RU" sz="4267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4288" y="1321356"/>
            <a:ext cx="10617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Далее в левом верхнем окне выбрать таблицу «Настройки доступа к участию в мониторинге» и в правом нижнем окне просмотреть статус заполненной формы.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016" y="2132330"/>
            <a:ext cx="7494080" cy="4387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811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67" dirty="0" smtClean="0"/>
              <a:t>Техническая поддержка</a:t>
            </a:r>
            <a:endParaRPr lang="ru-RU" sz="4267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4288" y="2432526"/>
            <a:ext cx="10617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 техническим вопросам заполнения мониторинга обращаться по телефону 8(8332) 255-442, доб. 213 или по электронной почте </a:t>
            </a:r>
            <a:r>
              <a:rPr lang="en-US" sz="2800" dirty="0" smtClean="0">
                <a:hlinkClick r:id="rId3"/>
              </a:rPr>
              <a:t>eriso@kirovipk.ru</a:t>
            </a:r>
            <a:endParaRPr lang="en-US" sz="2800" dirty="0" smtClean="0"/>
          </a:p>
          <a:p>
            <a:endParaRPr lang="en-US" sz="2800" dirty="0"/>
          </a:p>
          <a:p>
            <a:r>
              <a:rPr lang="ru-RU" sz="2400" dirty="0" smtClean="0"/>
              <a:t>Технический специалист не отвечает на вопросы, связанные с методикой заполнения мониторинги.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3507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67" dirty="0" smtClean="0"/>
              <a:t>Подписание новых соглашений </a:t>
            </a:r>
            <a:br>
              <a:rPr lang="ru-RU" sz="4267" dirty="0" smtClean="0"/>
            </a:br>
            <a:r>
              <a:rPr lang="ru-RU" sz="4267" dirty="0" smtClean="0"/>
              <a:t>с региональным оператором </a:t>
            </a:r>
            <a:endParaRPr lang="ru-RU" sz="4267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2848" y="2002758"/>
            <a:ext cx="6812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 2024 года в ЕРИСО КО сменился региональный оператор. Им стало КОГОАУ ДПО «ИРО Кировской области». Новые соглашения с региональным оператором будут направляться через СБИС в образовательные организации Кировской области в срок до 19 апреля </a:t>
            </a:r>
            <a:r>
              <a:rPr lang="ru-RU" sz="2400" smtClean="0"/>
              <a:t>2024 года.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Шаблоны документов, письма, справочные материалы расположены по адресу: </a:t>
            </a:r>
            <a:r>
              <a:rPr lang="en-US" sz="2400" dirty="0"/>
              <a:t>https://disk.yandex.ru/d/Yh6Cp3hcwFmNpQ</a:t>
            </a:r>
            <a:endParaRPr lang="ru-RU" sz="2400" dirty="0"/>
          </a:p>
        </p:txBody>
      </p:sp>
      <p:pic>
        <p:nvPicPr>
          <p:cNvPr id="1026" name="Picture 2" descr="http://qrcoder.ru/code/?https%3A%2F%2Fdisk.yandex.ru%2Fd%2FYh6Cp3hcwFmNpQ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8598" y="2236011"/>
            <a:ext cx="3319145" cy="33191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11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3" indent="0" algn="just">
              <a:buNone/>
            </a:pPr>
            <a:endParaRPr lang="ru-RU" sz="2667" dirty="0">
              <a:latin typeface="Cambria" panose="02040503050406030204" pitchFamily="18" charset="0"/>
            </a:endParaRPr>
          </a:p>
          <a:p>
            <a:pPr marL="0" lvl="3" indent="0" algn="just">
              <a:buNone/>
            </a:pPr>
            <a:r>
              <a:rPr lang="ru-RU" sz="2667" dirty="0">
                <a:latin typeface="Cambria" panose="020405030504060302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3200" dirty="0">
                <a:latin typeface="Cambria" panose="02040503050406030204" pitchFamily="18" charset="0"/>
              </a:rPr>
              <a:t>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Основные </a:t>
            </a:r>
            <a:r>
              <a:rPr lang="ru-RU" dirty="0" smtClean="0"/>
              <a:t>сведения</a:t>
            </a:r>
            <a:endParaRPr lang="ru-RU" sz="4267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4288" y="1410355"/>
            <a:ext cx="106175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Подсистема «Мониторинги» функционирует с 2024 года в ЕРИСО КО;</a:t>
            </a:r>
          </a:p>
          <a:p>
            <a:pPr indent="4476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Основными задачами подсистемы являются: сбор данных                                         от образовательных организаций в ограниченное время, контроль за внесением сведений на уровне муниципальных органов управления образованием, формирование отчетов по итогам заполнения мониторинга;</a:t>
            </a:r>
          </a:p>
          <a:p>
            <a:pPr indent="4476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Перед началом работы необходимо убедиться, что на рабочем компьютере установлено ПО «</a:t>
            </a:r>
            <a:r>
              <a:rPr lang="ru-RU" sz="2400" dirty="0" err="1"/>
              <a:t>КриптоПро</a:t>
            </a:r>
            <a:r>
              <a:rPr lang="ru-RU" sz="2400" dirty="0"/>
              <a:t> CSP 5.0» с необходимыми сертификатами. Инструкция по установке ПО находится по адресу: </a:t>
            </a:r>
            <a:r>
              <a:rPr lang="ru-RU" sz="2400" dirty="0">
                <a:hlinkClick r:id="rId3"/>
              </a:rPr>
              <a:t>https://kirovipk.ru/informatization/eriso-ko-2</a:t>
            </a:r>
            <a:r>
              <a:rPr lang="ru-RU" sz="2400" dirty="0" smtClean="0">
                <a:hlinkClick r:id="rId3"/>
              </a:rPr>
              <a:t>/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710469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Вход в подсистему</a:t>
            </a:r>
            <a:endParaRPr lang="ru-RU" sz="4267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4288" y="1410355"/>
            <a:ext cx="10617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авторизации в подсистеме «Мониторинги», необходимо перейти на сайт </a:t>
            </a:r>
            <a:r>
              <a:rPr lang="ru-RU" u="sng" dirty="0"/>
              <a:t>http://wp2.43edu.ru/</a:t>
            </a:r>
            <a:r>
              <a:rPr lang="ru-RU" dirty="0"/>
              <a:t> и последовательно выполнить следующие </a:t>
            </a:r>
            <a:r>
              <a:rPr lang="ru-RU" dirty="0" smtClean="0"/>
              <a:t>действия: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поле «</a:t>
            </a:r>
            <a:r>
              <a:rPr lang="ru-RU" i="1" dirty="0"/>
              <a:t>Проект</a:t>
            </a:r>
            <a:r>
              <a:rPr lang="ru-RU" dirty="0"/>
              <a:t>» выбрать: </a:t>
            </a:r>
            <a:r>
              <a:rPr lang="ru-RU" i="1" dirty="0"/>
              <a:t>Мониторинги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поле «</a:t>
            </a:r>
            <a:r>
              <a:rPr lang="ru-RU" i="1" dirty="0"/>
              <a:t>Логин</a:t>
            </a:r>
            <a:r>
              <a:rPr lang="ru-RU" dirty="0"/>
              <a:t>»: Ввести имя пользователя (Логин образовательной организации в формате SCH* или управления образования в формате UO*, где * - это код организации в ЕРИСО КО);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поле «</a:t>
            </a:r>
            <a:r>
              <a:rPr lang="ru-RU" i="1" dirty="0"/>
              <a:t>Пароль</a:t>
            </a:r>
            <a:r>
              <a:rPr lang="ru-RU" dirty="0"/>
              <a:t>»: Ввести пароль пользователя;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Нажать </a:t>
            </a:r>
            <a:r>
              <a:rPr lang="ru-RU" dirty="0"/>
              <a:t>на кнопку «</a:t>
            </a:r>
            <a:r>
              <a:rPr lang="ru-RU" i="1" dirty="0"/>
              <a:t>Вход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353" y="3441680"/>
            <a:ext cx="3763645" cy="318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856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67" dirty="0" smtClean="0"/>
              <a:t>Приложение к мониторингу</a:t>
            </a:r>
            <a:endParaRPr lang="ru-RU" sz="4267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4288" y="1321356"/>
            <a:ext cx="10617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Каждый мониторинг сопровождается необходимыми документами: письма, распоряжения, руководства и инструкции по заполнению мониторинга, файлы форм для печати. В окне «меню» в разделе «Реестр организаций системы образования» выбрать пункт «Документы» и в правом окне выбрать из списка необходимый мониторинг.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839" y="2773900"/>
            <a:ext cx="7845058" cy="376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855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67" dirty="0" smtClean="0"/>
              <a:t>Скачивание документов</a:t>
            </a:r>
            <a:endParaRPr lang="ru-RU" sz="4267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4288" y="1321356"/>
            <a:ext cx="10617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скачивания документов необходимо в поле «</a:t>
            </a:r>
            <a:r>
              <a:rPr lang="ru-RU" sz="2000" i="1" dirty="0" smtClean="0"/>
              <a:t>Файл</a:t>
            </a:r>
            <a:r>
              <a:rPr lang="ru-RU" sz="2000" dirty="0" smtClean="0"/>
              <a:t>» два раза нажать на перечень документов. В открывшемся окне выделить необходимый документ и нажать кнопку «Скачать». После загрузки документа нажать кнопу «Закрыть».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716" y="2464143"/>
            <a:ext cx="6403755" cy="409621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928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мониторингами</a:t>
            </a:r>
            <a:endParaRPr lang="ru-RU" sz="4267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4288" y="1321356"/>
            <a:ext cx="10617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входа в подсистему необходимо в левом верхнем окне «</a:t>
            </a:r>
            <a:r>
              <a:rPr lang="ru-RU" sz="2000" i="1" dirty="0" smtClean="0"/>
              <a:t>Меню</a:t>
            </a:r>
            <a:r>
              <a:rPr lang="ru-RU" sz="2000" dirty="0" smtClean="0"/>
              <a:t>» в разделе «Реестр организаций системы образования» выбрать необходимый мониторинг. 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11145" y="2111538"/>
            <a:ext cx="6055796" cy="456285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470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мониторингами</a:t>
            </a:r>
            <a:endParaRPr lang="ru-RU" sz="4267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4288" y="1321356"/>
            <a:ext cx="10617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окне справа нажать кнопку «Добавить» и заполнить поля открывшейся таблицы. Все поля таблицы обязательны к заполнению. Если в каком-то поле отсутствуют данные, то необходимо поставить значение «</a:t>
            </a:r>
            <a:r>
              <a:rPr lang="ru-RU" sz="2000" dirty="0"/>
              <a:t>0». При этом в некоторых полях сведения выбираются из </a:t>
            </a:r>
            <a:r>
              <a:rPr lang="ru-RU" sz="2000" dirty="0" err="1" smtClean="0"/>
              <a:t>раскрывающе-гося</a:t>
            </a:r>
            <a:r>
              <a:rPr lang="ru-RU" sz="2000" dirty="0" smtClean="0"/>
              <a:t> </a:t>
            </a:r>
            <a:r>
              <a:rPr lang="ru-RU" sz="2000" dirty="0"/>
              <a:t>списка.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254" y="2644795"/>
            <a:ext cx="6024753" cy="392974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919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мониторингами</a:t>
            </a:r>
            <a:endParaRPr lang="ru-RU" sz="4267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4288" y="1321356"/>
            <a:ext cx="10617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После внесения всех сведений необходимо нажать на кнопку «Сохранить» в нижнем меню.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720" y="1865566"/>
            <a:ext cx="5922645" cy="46358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078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 статуса</a:t>
            </a:r>
            <a:endParaRPr lang="ru-RU" sz="4267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4288" y="1321356"/>
            <a:ext cx="10617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проверки заполненной образовательной организацией формы мониторинга отображается один из статусов: «Заполнен», «Проверен», «Отклонен, «</a:t>
            </a:r>
            <a:r>
              <a:rPr lang="ru-RU" sz="2000" dirty="0"/>
              <a:t>Принят». </a:t>
            </a:r>
            <a:endParaRPr lang="ru-RU" sz="2000" dirty="0" smtClean="0"/>
          </a:p>
          <a:p>
            <a:r>
              <a:rPr lang="ru-RU" sz="2000" dirty="0" smtClean="0"/>
              <a:t>Для </a:t>
            </a:r>
            <a:r>
              <a:rPr lang="ru-RU" sz="2000" dirty="0"/>
              <a:t>проверки статуса заполненной формы мониторинга необходимо в левом верхнем окне войти в подраздел «Настройки мониторингов» и выбрать соответствующий </a:t>
            </a:r>
            <a:r>
              <a:rPr lang="ru-RU" sz="2000" dirty="0" smtClean="0"/>
              <a:t>мониторинг.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607" y="2796666"/>
            <a:ext cx="7321233" cy="3759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28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487</Words>
  <Application>Microsoft Office PowerPoint</Application>
  <PresentationFormat>Широкоэкранный</PresentationFormat>
  <Paragraphs>55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 Light</vt:lpstr>
      <vt:lpstr>Calibri</vt:lpstr>
      <vt:lpstr>Arial</vt:lpstr>
      <vt:lpstr>Cambria</vt:lpstr>
      <vt:lpstr>Тема Office</vt:lpstr>
      <vt:lpstr>О работе в подсистеме «Мониторинги»  в Единой региональной информационной системе образования Кировской области </vt:lpstr>
      <vt:lpstr>Основные сведения</vt:lpstr>
      <vt:lpstr>Вход в подсистему</vt:lpstr>
      <vt:lpstr>Приложение к мониторингу</vt:lpstr>
      <vt:lpstr>Скачивание документов</vt:lpstr>
      <vt:lpstr>Работа с мониторингами</vt:lpstr>
      <vt:lpstr>Работа с мониторингами</vt:lpstr>
      <vt:lpstr>Работа с мониторингами</vt:lpstr>
      <vt:lpstr>Проверка статуса</vt:lpstr>
      <vt:lpstr>Проверка статуса</vt:lpstr>
      <vt:lpstr>Техническая поддержка</vt:lpstr>
      <vt:lpstr>Подписание новых соглашений  с региональным оператором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Горев Максим Игоревич</dc:creator>
  <cp:lastModifiedBy>Шульга Владимир Андреевич</cp:lastModifiedBy>
  <cp:revision>59</cp:revision>
  <dcterms:created xsi:type="dcterms:W3CDTF">2024-03-22T05:50:04Z</dcterms:created>
  <dcterms:modified xsi:type="dcterms:W3CDTF">2024-04-18T07:47:20Z</dcterms:modified>
</cp:coreProperties>
</file>