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56" r:id="rId3"/>
    <p:sldId id="261" r:id="rId4"/>
    <p:sldId id="282" r:id="rId5"/>
    <p:sldId id="273" r:id="rId6"/>
    <p:sldId id="283" r:id="rId7"/>
    <p:sldId id="284" r:id="rId8"/>
    <p:sldId id="286" r:id="rId9"/>
    <p:sldId id="287" r:id="rId10"/>
    <p:sldId id="285" r:id="rId11"/>
    <p:sldId id="288" r:id="rId12"/>
    <p:sldId id="289" r:id="rId13"/>
    <p:sldId id="291" r:id="rId14"/>
    <p:sldId id="303" r:id="rId15"/>
    <p:sldId id="299" r:id="rId16"/>
    <p:sldId id="300" r:id="rId17"/>
    <p:sldId id="301" r:id="rId18"/>
    <p:sldId id="302" r:id="rId19"/>
    <p:sldId id="304" r:id="rId20"/>
    <p:sldId id="305" r:id="rId21"/>
    <p:sldId id="296" r:id="rId22"/>
    <p:sldId id="294" r:id="rId23"/>
    <p:sldId id="297" r:id="rId24"/>
  </p:sldIdLst>
  <p:sldSz cx="9144000" cy="5143500" type="screen16x9"/>
  <p:notesSz cx="6669088" cy="99187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30" y="62"/>
      </p:cViewPr>
      <p:guideLst>
        <p:guide orient="horz" pos="1620"/>
        <p:guide pos="288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935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935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r">
              <a:defRPr sz="1200"/>
            </a:lvl1pPr>
          </a:lstStyle>
          <a:p>
            <a:fld id="{E0C741FB-9E95-4EEC-9EE6-BC6CED459221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" y="744538"/>
            <a:ext cx="6611938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90" tIns="45345" rIns="90690" bIns="4534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11383"/>
            <a:ext cx="5335270" cy="4463415"/>
          </a:xfrm>
          <a:prstGeom prst="rect">
            <a:avLst/>
          </a:prstGeom>
        </p:spPr>
        <p:txBody>
          <a:bodyPr vert="horz" lIns="90690" tIns="45345" rIns="90690" bIns="4534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1043"/>
            <a:ext cx="2889938" cy="495935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21043"/>
            <a:ext cx="2889938" cy="495935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r">
              <a:defRPr sz="1200"/>
            </a:lvl1pPr>
          </a:lstStyle>
          <a:p>
            <a:fld id="{4B8EB5AE-672A-41FB-8402-9B5C47D15C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287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EB5AE-672A-41FB-8402-9B5C47D15CB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193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EB5AE-672A-41FB-8402-9B5C47D15CB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595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EB5AE-672A-41FB-8402-9B5C47D15CB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595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EB5AE-672A-41FB-8402-9B5C47D15CB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595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79400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1520" y="1059582"/>
            <a:ext cx="8640960" cy="378042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54EB639-33ED-47B1-8C00-867DF309FBD5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20163E5-A202-4832-AB86-730FFF6B4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96967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54EB639-33ED-47B1-8C00-867DF309FBD5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20163E5-A202-4832-AB86-730FFF6B4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690521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1C251-6715-43AC-905D-4D1FB5FA1AD8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3A99B-E536-48A0-AD76-B378DCE00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010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1C251-6715-43AC-905D-4D1FB5FA1AD8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3A99B-E536-48A0-AD76-B378DCE00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9203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1C251-6715-43AC-905D-4D1FB5FA1AD8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3A99B-E536-48A0-AD76-B378DCE00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711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1C251-6715-43AC-905D-4D1FB5FA1AD8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3A99B-E536-48A0-AD76-B378DCE00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51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1C251-6715-43AC-905D-4D1FB5FA1AD8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3A99B-E536-48A0-AD76-B378DCE00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5330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1C251-6715-43AC-905D-4D1FB5FA1AD8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3A99B-E536-48A0-AD76-B378DCE00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7193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1C251-6715-43AC-905D-4D1FB5FA1AD8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3A99B-E536-48A0-AD76-B378DCE00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6461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1C251-6715-43AC-905D-4D1FB5FA1AD8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3A99B-E536-48A0-AD76-B378DCE00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559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9582"/>
            <a:ext cx="8640960" cy="37804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54EB639-33ED-47B1-8C00-867DF309FBD5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20163E5-A202-4832-AB86-730FFF6B4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372198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1C251-6715-43AC-905D-4D1FB5FA1AD8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3A99B-E536-48A0-AD76-B378DCE00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0643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1C251-6715-43AC-905D-4D1FB5FA1AD8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3A99B-E536-48A0-AD76-B378DCE00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6211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1C251-6715-43AC-905D-4D1FB5FA1AD8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3A99B-E536-48A0-AD76-B378DCE00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960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54EB639-33ED-47B1-8C00-867DF309FBD5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20163E5-A202-4832-AB86-730FFF6B4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36018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059582"/>
            <a:ext cx="4316288" cy="378042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59582"/>
            <a:ext cx="4244280" cy="378042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54EB639-33ED-47B1-8C00-867DF309FBD5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20163E5-A202-4832-AB86-730FFF6B4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05876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54EB639-33ED-47B1-8C00-867DF309FBD5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20163E5-A202-4832-AB86-730FFF6B4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050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54EB639-33ED-47B1-8C00-867DF309FBD5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20163E5-A202-4832-AB86-730FFF6B4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30534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54EB639-33ED-47B1-8C00-867DF309FBD5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20163E5-A202-4832-AB86-730FFF6B4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24349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3" y="988833"/>
            <a:ext cx="3286001" cy="35878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7"/>
            <a:ext cx="5389438" cy="463521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3" y="1419622"/>
            <a:ext cx="3286001" cy="34203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54EB639-33ED-47B1-8C00-867DF309FBD5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20163E5-A202-4832-AB86-730FFF6B4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05248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86504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12939" y="943812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511557"/>
            <a:ext cx="5486400" cy="3284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54EB639-33ED-47B1-8C00-867DF309FBD5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20163E5-A202-4832-AB86-730FFF6B4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90543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94320"/>
            <a:ext cx="8568952" cy="8572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-9508" y="4804628"/>
            <a:ext cx="9144000" cy="33855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spc="600" dirty="0" smtClean="0">
                <a:solidFill>
                  <a:schemeClr val="bg1"/>
                </a:solidFill>
                <a:effectLst/>
              </a:rPr>
              <a:t>Центр цифровой трансформации</a:t>
            </a:r>
            <a:endParaRPr lang="ru-RU" sz="1600" b="1" spc="6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46339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>
            <a:noFill/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Bookman Old Style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Bookman Old Style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Bookman Old Style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Bookman Old Style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Bookman Old Style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1C251-6715-43AC-905D-4D1FB5FA1AD8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3A99B-E536-48A0-AD76-B378DCE00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928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p.43edu.ru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portal.43edu.ru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43.pfdo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kirovipk.ru/informatization/eriso-ko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dev.43edu.ru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sferum.ru/?p=messages&amp;join=AJQ1dybPWyemis3uS2WfqpYH" TargetMode="External"/><Relationship Id="rId2" Type="http://schemas.openxmlformats.org/officeDocument/2006/relationships/hyperlink" Target="https://sferum.ru/?p=messages&amp;join=AJQ1d6CdASdwktbYvm3CLMf5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p2.43edu.ru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one.43edu.ru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9583"/>
            <a:ext cx="7772400" cy="2304256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Cambria" pitchFamily="18" charset="0"/>
              </a:rPr>
              <a:t>Региональная государственная информационная система «Единая региональная информационная система образования Кировской области»</a:t>
            </a:r>
            <a:endParaRPr lang="ru-RU" sz="2400" dirty="0">
              <a:latin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5776" y="3507854"/>
            <a:ext cx="5902424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Владимир Андреевич Шульга</a:t>
            </a:r>
          </a:p>
          <a:p>
            <a:pPr algn="r"/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</a:rPr>
              <a:t>начальник отдела </a:t>
            </a:r>
          </a:p>
          <a:p>
            <a:pPr algn="r"/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</a:rPr>
              <a:t>технического сопровождения информационных </a:t>
            </a:r>
            <a:r>
              <a:rPr lang="ru-RU" sz="1100" dirty="0">
                <a:solidFill>
                  <a:schemeClr val="bg1">
                    <a:lumMod val="50000"/>
                  </a:schemeClr>
                </a:solidFill>
              </a:rPr>
              <a:t>систем </a:t>
            </a:r>
            <a:endParaRPr lang="ru-RU" sz="11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</a:rPr>
              <a:t>и </a:t>
            </a:r>
            <a:r>
              <a:rPr lang="ru-RU" sz="1100" dirty="0">
                <a:solidFill>
                  <a:schemeClr val="bg1">
                    <a:lumMod val="50000"/>
                  </a:schemeClr>
                </a:solidFill>
              </a:rPr>
              <a:t>государственных </a:t>
            </a:r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</a:rPr>
              <a:t>услуг в </a:t>
            </a:r>
            <a:r>
              <a:rPr lang="ru-RU" sz="1100" dirty="0">
                <a:solidFill>
                  <a:schemeClr val="bg1">
                    <a:lumMod val="50000"/>
                  </a:schemeClr>
                </a:solidFill>
              </a:rPr>
              <a:t>сфере образования </a:t>
            </a:r>
            <a:endParaRPr lang="ru-RU" sz="11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</a:rPr>
              <a:t>Центра </a:t>
            </a:r>
            <a:r>
              <a:rPr lang="ru-RU" sz="1100" dirty="0">
                <a:solidFill>
                  <a:schemeClr val="bg1">
                    <a:lumMod val="50000"/>
                  </a:schemeClr>
                </a:solidFill>
              </a:rPr>
              <a:t>цифровой трансформации </a:t>
            </a:r>
            <a:endParaRPr lang="ru-RU" sz="11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</a:rPr>
              <a:t>системы </a:t>
            </a:r>
            <a:r>
              <a:rPr lang="ru-RU" sz="1100" dirty="0">
                <a:solidFill>
                  <a:schemeClr val="bg1">
                    <a:lumMod val="50000"/>
                  </a:schemeClr>
                </a:solidFill>
              </a:rPr>
              <a:t>образования Кировской области </a:t>
            </a:r>
            <a:endParaRPr lang="ru-RU" sz="11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2598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Структура ЕРИСО КО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800" dirty="0" smtClean="0"/>
              <a:t>3. </a:t>
            </a:r>
            <a:r>
              <a:rPr lang="ru-RU" sz="1800" b="1" dirty="0" smtClean="0"/>
              <a:t>Сегмент </a:t>
            </a:r>
            <a:r>
              <a:rPr lang="ru-RU" sz="1800" b="1" dirty="0"/>
              <a:t>«Дошкольное образование</a:t>
            </a:r>
            <a:r>
              <a:rPr lang="ru-RU" sz="1800" b="1" dirty="0" smtClean="0"/>
              <a:t>»  </a:t>
            </a:r>
            <a:r>
              <a:rPr lang="ru-RU" sz="1800" dirty="0" smtClean="0"/>
              <a:t>(расположен в закрытом разделе </a:t>
            </a:r>
            <a:r>
              <a:rPr lang="ru-RU" sz="1800" dirty="0"/>
              <a:t>по адресу </a:t>
            </a:r>
            <a:r>
              <a:rPr lang="en-US" sz="1800" dirty="0">
                <a:hlinkClick r:id="rId2"/>
              </a:rPr>
              <a:t>https</a:t>
            </a:r>
            <a:r>
              <a:rPr lang="en-US" sz="1800" dirty="0" smtClean="0">
                <a:hlinkClick r:id="rId2"/>
              </a:rPr>
              <a:t>://wp.43edu.ru</a:t>
            </a:r>
            <a:r>
              <a:rPr lang="en-US" sz="1800" dirty="0">
                <a:hlinkClick r:id="rId2"/>
              </a:rPr>
              <a:t>/</a:t>
            </a:r>
            <a:r>
              <a:rPr lang="ru-RU" sz="1800" dirty="0" smtClean="0"/>
              <a:t>).</a:t>
            </a:r>
          </a:p>
          <a:p>
            <a:pPr marL="0" indent="0">
              <a:buNone/>
            </a:pPr>
            <a:r>
              <a:rPr lang="ru-RU" sz="1800" dirty="0"/>
              <a:t>Доступ возможен при установленном </a:t>
            </a:r>
            <a:r>
              <a:rPr lang="en-US" sz="1800" dirty="0" err="1"/>
              <a:t>VipNet</a:t>
            </a:r>
            <a:r>
              <a:rPr lang="ru-RU" sz="1800" dirty="0"/>
              <a:t> или </a:t>
            </a:r>
            <a:r>
              <a:rPr lang="ru-RU" sz="1800" dirty="0" err="1"/>
              <a:t>КриптоПро</a:t>
            </a:r>
            <a:r>
              <a:rPr lang="ru-RU" sz="1800" dirty="0"/>
              <a:t> </a:t>
            </a:r>
            <a:r>
              <a:rPr lang="en-US" sz="1800" dirty="0"/>
              <a:t>CSP 5.0</a:t>
            </a:r>
            <a:r>
              <a:rPr lang="ru-RU" sz="1800" dirty="0"/>
              <a:t>. 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229559"/>
              </p:ext>
            </p:extLst>
          </p:nvPr>
        </p:nvGraphicFramePr>
        <p:xfrm>
          <a:off x="539552" y="2283718"/>
          <a:ext cx="8064896" cy="18928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642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05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00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«Доступность дошкольного образования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Ведение электронной очереди в дошкольные образовательные организации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Муниципальные</a:t>
                      </a:r>
                      <a:r>
                        <a:rPr lang="ru-RU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органы управления образованием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Управление дошкольной образовательной организацией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Дошкольные образовательные организации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76345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Структура ЕРИСО КО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dirty="0" smtClean="0"/>
              <a:t>4. </a:t>
            </a:r>
            <a:r>
              <a:rPr lang="ru-RU" sz="2000" b="1" dirty="0" smtClean="0"/>
              <a:t>Сегмент «Дополнительные модули» </a:t>
            </a:r>
            <a:r>
              <a:rPr lang="ru-RU" sz="2000" dirty="0" smtClean="0"/>
              <a:t>(в открытом доступе  по адресу: </a:t>
            </a:r>
            <a:r>
              <a:rPr lang="en-US" sz="2000" dirty="0">
                <a:hlinkClick r:id="rId2"/>
              </a:rPr>
              <a:t>https://portal.43edu.ru</a:t>
            </a:r>
            <a:r>
              <a:rPr lang="en-US" sz="2000" dirty="0" smtClean="0">
                <a:hlinkClick r:id="rId2"/>
              </a:rPr>
              <a:t>/</a:t>
            </a:r>
            <a:r>
              <a:rPr lang="ru-RU" sz="2000" dirty="0" smtClean="0"/>
              <a:t> )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628170"/>
              </p:ext>
            </p:extLst>
          </p:nvPr>
        </p:nvGraphicFramePr>
        <p:xfrm>
          <a:off x="611560" y="2067694"/>
          <a:ext cx="7848873" cy="2453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039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4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«Мероприятия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в образовании»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</a:rPr>
                        <a:t>Публикация и электронная запись на мероприятия, проводимые образовательными организациями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«Цифровой урок»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</a:rPr>
                        <a:t>Инструмент для создания интерактивных уроков, модулей, курсов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«Интерактивные учебные материалы»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Инструмент для создания интерактивных учебных материалов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</a:rPr>
                        <a:t>«Цифровой школьный музей»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Цифровая образовательно-туристическая платформа виртуальных школьных музеев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«Библиотека педагогических практик»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Региональный банк инновационных педагогических практик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77882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Перечень подсистем ЕРИСО КО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9582"/>
            <a:ext cx="8640960" cy="3672408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 smtClean="0"/>
              <a:t>На сайте министерства образования Кировской области на главной странице в перечне баннеров в группе «Региональные проекты» выбрать баннер «Единая региональная информационная система образования Кировской области»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52" b="11903"/>
          <a:stretch/>
        </p:blipFill>
        <p:spPr bwMode="auto">
          <a:xfrm>
            <a:off x="971599" y="1923678"/>
            <a:ext cx="7342699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Овал 4"/>
          <p:cNvSpPr/>
          <p:nvPr/>
        </p:nvSpPr>
        <p:spPr>
          <a:xfrm>
            <a:off x="5292080" y="2499742"/>
            <a:ext cx="3384376" cy="1512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105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Обновления на 2023/2024 </a:t>
            </a:r>
            <a:r>
              <a:rPr lang="ru-RU" sz="3600" dirty="0" err="1" smtClean="0"/>
              <a:t>у.г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9582"/>
            <a:ext cx="8640960" cy="3672408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 smtClean="0"/>
              <a:t>Подсистема «Региональный реестр ОО и УО»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472723"/>
            <a:ext cx="6222430" cy="32403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004048" y="3332453"/>
            <a:ext cx="396044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Узнать сведения о реквизитах:</a:t>
            </a:r>
          </a:p>
          <a:p>
            <a:r>
              <a:rPr lang="en-US" sz="1400" dirty="0" smtClean="0"/>
              <a:t>https</a:t>
            </a:r>
            <a:r>
              <a:rPr lang="en-US" sz="1400" dirty="0"/>
              <a:t>://www.b-kontur.ru/profi/okopf-po-inn-ili-ogrn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6390866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Обновления на 2023/2024 </a:t>
            </a:r>
            <a:r>
              <a:rPr lang="ru-RU" sz="3600" dirty="0" err="1" smtClean="0"/>
              <a:t>у.г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9582"/>
            <a:ext cx="8640960" cy="3672408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 smtClean="0"/>
              <a:t>Подсистема «Региональный реестр ОО и УО». </a:t>
            </a: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425652"/>
            <a:ext cx="5273924" cy="33483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993293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Обновления на 2023/2024 </a:t>
            </a:r>
            <a:r>
              <a:rPr lang="ru-RU" sz="3600" dirty="0" err="1" smtClean="0"/>
              <a:t>у.г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9582"/>
            <a:ext cx="8640960" cy="3672408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 smtClean="0"/>
              <a:t>Электронные журналы.</a:t>
            </a: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635646"/>
            <a:ext cx="9036496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>
                <a:latin typeface="Bookman Old Style" panose="02050604050505020204" pitchFamily="18" charset="0"/>
              </a:rPr>
              <a:t>1. Добавлен </a:t>
            </a:r>
            <a:r>
              <a:rPr lang="ru-RU" sz="1500" dirty="0">
                <a:latin typeface="Bookman Old Style" panose="02050604050505020204" pitchFamily="18" charset="0"/>
              </a:rPr>
              <a:t>отчет по </a:t>
            </a:r>
            <a:r>
              <a:rPr lang="ru-RU" sz="1500" b="1" dirty="0">
                <a:latin typeface="Bookman Old Style" panose="02050604050505020204" pitchFamily="18" charset="0"/>
              </a:rPr>
              <a:t>объективности</a:t>
            </a:r>
            <a:r>
              <a:rPr lang="ru-RU" sz="1500" dirty="0">
                <a:latin typeface="Bookman Old Style" panose="02050604050505020204" pitchFamily="18" charset="0"/>
              </a:rPr>
              <a:t> выставления оценки за период - отчет формируется для класса, с указанием итоговой оценки и среднего балла по предметам учащихся</a:t>
            </a:r>
          </a:p>
          <a:p>
            <a:r>
              <a:rPr lang="ru-RU" sz="1500" dirty="0" smtClean="0">
                <a:latin typeface="Bookman Old Style" panose="02050604050505020204" pitchFamily="18" charset="0"/>
              </a:rPr>
              <a:t>2. В </a:t>
            </a:r>
            <a:r>
              <a:rPr lang="ru-RU" sz="1500" b="1" dirty="0" err="1">
                <a:latin typeface="Bookman Old Style" panose="02050604050505020204" pitchFamily="18" charset="0"/>
              </a:rPr>
              <a:t>web</a:t>
            </a:r>
            <a:r>
              <a:rPr lang="ru-RU" sz="1500" b="1" dirty="0">
                <a:latin typeface="Bookman Old Style" panose="02050604050505020204" pitchFamily="18" charset="0"/>
              </a:rPr>
              <a:t>-версии</a:t>
            </a:r>
            <a:r>
              <a:rPr lang="ru-RU" sz="1500" dirty="0">
                <a:latin typeface="Bookman Old Style" panose="02050604050505020204" pitchFamily="18" charset="0"/>
              </a:rPr>
              <a:t> электронного дневника добавлен просмотр выписок текущих отметок и отметок за периоды в интерфейсе дневника, без необходимости скачивания.</a:t>
            </a:r>
          </a:p>
          <a:p>
            <a:r>
              <a:rPr lang="ru-RU" sz="1500" dirty="0" smtClean="0">
                <a:latin typeface="Bookman Old Style" panose="02050604050505020204" pitchFamily="18" charset="0"/>
              </a:rPr>
              <a:t>3. В </a:t>
            </a:r>
            <a:r>
              <a:rPr lang="ru-RU" sz="1500" dirty="0">
                <a:latin typeface="Bookman Old Style" panose="02050604050505020204" pitchFamily="18" charset="0"/>
              </a:rPr>
              <a:t>модули </a:t>
            </a:r>
            <a:r>
              <a:rPr lang="ru-RU" sz="1500" b="1" dirty="0">
                <a:latin typeface="Bookman Old Style" panose="02050604050505020204" pitchFamily="18" charset="0"/>
              </a:rPr>
              <a:t>Родители</a:t>
            </a:r>
            <a:r>
              <a:rPr lang="ru-RU" sz="1500" dirty="0">
                <a:latin typeface="Bookman Old Style" panose="02050604050505020204" pitchFamily="18" charset="0"/>
              </a:rPr>
              <a:t> и </a:t>
            </a:r>
            <a:r>
              <a:rPr lang="ru-RU" sz="1500" b="1" dirty="0">
                <a:latin typeface="Bookman Old Style" panose="02050604050505020204" pitchFamily="18" charset="0"/>
              </a:rPr>
              <a:t>Учителя</a:t>
            </a:r>
            <a:r>
              <a:rPr lang="ru-RU" sz="1500" dirty="0">
                <a:latin typeface="Bookman Old Style" panose="02050604050505020204" pitchFamily="18" charset="0"/>
              </a:rPr>
              <a:t> добавлен вывод информации о связи профилей ЭЖ и ВКМ</a:t>
            </a:r>
          </a:p>
          <a:p>
            <a:r>
              <a:rPr lang="ru-RU" sz="1500" dirty="0" smtClean="0">
                <a:latin typeface="Bookman Old Style" panose="02050604050505020204" pitchFamily="18" charset="0"/>
              </a:rPr>
              <a:t>4. Добавлены </a:t>
            </a:r>
            <a:r>
              <a:rPr lang="ru-RU" sz="1500" dirty="0">
                <a:latin typeface="Bookman Old Style" panose="02050604050505020204" pitchFamily="18" charset="0"/>
              </a:rPr>
              <a:t>новые флаги в </a:t>
            </a:r>
            <a:r>
              <a:rPr lang="ru-RU" sz="1500" b="1" dirty="0">
                <a:latin typeface="Bookman Old Style" panose="02050604050505020204" pitchFamily="18" charset="0"/>
              </a:rPr>
              <a:t>Настройки 00</a:t>
            </a:r>
            <a:r>
              <a:rPr lang="ru-RU" sz="1500" dirty="0">
                <a:latin typeface="Bookman Old Style" panose="02050604050505020204" pitchFamily="18" charset="0"/>
              </a:rPr>
              <a:t>: «Учитель НЕ может создавать журнал», «Учитель НЕ может добавлять урок», «Учитель НЕ может удалить урок»</a:t>
            </a:r>
          </a:p>
          <a:p>
            <a:r>
              <a:rPr lang="ru-RU" sz="1500" dirty="0" smtClean="0">
                <a:latin typeface="Bookman Old Style" panose="02050604050505020204" pitchFamily="18" charset="0"/>
              </a:rPr>
              <a:t>5. В </a:t>
            </a:r>
            <a:r>
              <a:rPr lang="ru-RU" sz="1500" dirty="0">
                <a:latin typeface="Bookman Old Style" panose="02050604050505020204" pitchFamily="18" charset="0"/>
              </a:rPr>
              <a:t>просмотре расписания </a:t>
            </a:r>
            <a:r>
              <a:rPr lang="ru-RU" sz="1500" b="1" dirty="0">
                <a:latin typeface="Bookman Old Style" panose="02050604050505020204" pitchFamily="18" charset="0"/>
              </a:rPr>
              <a:t>удалена</a:t>
            </a:r>
            <a:r>
              <a:rPr lang="ru-RU" sz="1500" dirty="0">
                <a:latin typeface="Bookman Old Style" panose="02050604050505020204" pitchFamily="18" charset="0"/>
              </a:rPr>
              <a:t> возможность его редактирования</a:t>
            </a:r>
          </a:p>
          <a:p>
            <a:r>
              <a:rPr lang="ru-RU" sz="1500" dirty="0" smtClean="0">
                <a:latin typeface="Bookman Old Style" panose="02050604050505020204" pitchFamily="18" charset="0"/>
              </a:rPr>
              <a:t>6. В </a:t>
            </a:r>
            <a:r>
              <a:rPr lang="ru-RU" sz="1500" dirty="0">
                <a:latin typeface="Bookman Old Style" panose="02050604050505020204" pitchFamily="18" charset="0"/>
              </a:rPr>
              <a:t>журнал замещений добавлена возможность </a:t>
            </a:r>
            <a:r>
              <a:rPr lang="ru-RU" sz="1500" b="1" dirty="0">
                <a:latin typeface="Bookman Old Style" panose="02050604050505020204" pitchFamily="18" charset="0"/>
              </a:rPr>
              <a:t>заменить</a:t>
            </a:r>
            <a:r>
              <a:rPr lang="ru-RU" sz="1500" dirty="0">
                <a:latin typeface="Bookman Old Style" panose="02050604050505020204" pitchFamily="18" charset="0"/>
              </a:rPr>
              <a:t> занятие</a:t>
            </a:r>
          </a:p>
          <a:p>
            <a:r>
              <a:rPr lang="ru-RU" sz="1500" dirty="0" smtClean="0">
                <a:latin typeface="Bookman Old Style" panose="02050604050505020204" pitchFamily="18" charset="0"/>
              </a:rPr>
              <a:t>7. В </a:t>
            </a:r>
            <a:r>
              <a:rPr lang="ru-RU" sz="1500" dirty="0">
                <a:latin typeface="Bookman Old Style" panose="02050604050505020204" pitchFamily="18" charset="0"/>
              </a:rPr>
              <a:t>отчете «</a:t>
            </a:r>
            <a:r>
              <a:rPr lang="ru-RU" sz="1500" b="1" dirty="0">
                <a:latin typeface="Bookman Old Style" panose="02050604050505020204" pitchFamily="18" charset="0"/>
              </a:rPr>
              <a:t>Невыставленные итоговые оценки</a:t>
            </a:r>
            <a:r>
              <a:rPr lang="ru-RU" sz="1500" dirty="0">
                <a:latin typeface="Bookman Old Style" panose="02050604050505020204" pitchFamily="18" charset="0"/>
              </a:rPr>
              <a:t>» добавлен фильтр по учебному </a:t>
            </a:r>
            <a:r>
              <a:rPr lang="ru-RU" sz="1500" dirty="0" smtClean="0">
                <a:latin typeface="Bookman Old Style" panose="02050604050505020204" pitchFamily="18" charset="0"/>
              </a:rPr>
              <a:t>периоду</a:t>
            </a:r>
            <a:endParaRPr lang="ru-RU" sz="15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939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Обновления на 2023/2024 </a:t>
            </a:r>
            <a:r>
              <a:rPr lang="ru-RU" sz="3600" dirty="0" err="1" smtClean="0"/>
              <a:t>у.г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059582"/>
            <a:ext cx="8928992" cy="3672408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 smtClean="0"/>
              <a:t>Электронные журналы.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300" dirty="0" smtClean="0"/>
              <a:t>8. В </a:t>
            </a:r>
            <a:r>
              <a:rPr lang="ru-RU" sz="1300" dirty="0"/>
              <a:t>модулях «</a:t>
            </a:r>
            <a:r>
              <a:rPr lang="ru-RU" sz="1300" b="1" dirty="0"/>
              <a:t>Учителя</a:t>
            </a:r>
            <a:r>
              <a:rPr lang="ru-RU" sz="1300" dirty="0"/>
              <a:t>» и «</a:t>
            </a:r>
            <a:r>
              <a:rPr lang="ru-RU" sz="1300" b="1" dirty="0"/>
              <a:t>Родители</a:t>
            </a:r>
            <a:r>
              <a:rPr lang="ru-RU" sz="1300" dirty="0"/>
              <a:t>» добавлен вывод статуса подтверждения учетных записей (ЕСИА, ЕСИА упрощенная, вручную, нет)</a:t>
            </a:r>
          </a:p>
          <a:p>
            <a:pPr marL="0" indent="0">
              <a:buNone/>
            </a:pPr>
            <a:r>
              <a:rPr lang="ru-RU" sz="1300" dirty="0" smtClean="0"/>
              <a:t>9. Исправлено </a:t>
            </a:r>
            <a:r>
              <a:rPr lang="ru-RU" sz="1300" b="1" dirty="0" smtClean="0"/>
              <a:t>редактирование</a:t>
            </a:r>
            <a:r>
              <a:rPr lang="ru-RU" sz="1300" dirty="0" smtClean="0"/>
              <a:t> </a:t>
            </a:r>
            <a:r>
              <a:rPr lang="ru-RU" sz="1300" dirty="0"/>
              <a:t>учеников журнала - теперь классный руководитель всегда может изменить список учеников в журналах своего класса</a:t>
            </a:r>
          </a:p>
          <a:p>
            <a:pPr marL="0" indent="0">
              <a:buNone/>
            </a:pPr>
            <a:r>
              <a:rPr lang="ru-RU" sz="1300" dirty="0" smtClean="0"/>
              <a:t>10. Добавлены </a:t>
            </a:r>
            <a:r>
              <a:rPr lang="ru-RU" sz="1300" dirty="0"/>
              <a:t>отчеты по статистике заполнения КТП (под ролями «</a:t>
            </a:r>
            <a:r>
              <a:rPr lang="ru-RU" sz="1300" b="1" dirty="0"/>
              <a:t>Завуч</a:t>
            </a:r>
            <a:r>
              <a:rPr lang="ru-RU" sz="1300" dirty="0"/>
              <a:t>», «</a:t>
            </a:r>
            <a:r>
              <a:rPr lang="ru-RU" sz="1300" b="1" dirty="0"/>
              <a:t>Учитель</a:t>
            </a:r>
            <a:r>
              <a:rPr lang="ru-RU" sz="1300" dirty="0"/>
              <a:t>»)</a:t>
            </a:r>
          </a:p>
          <a:p>
            <a:pPr marL="0" indent="0">
              <a:buNone/>
            </a:pPr>
            <a:r>
              <a:rPr lang="ru-RU" sz="1300" dirty="0"/>
              <a:t>11.Завучу (школьному администратору) доступно </a:t>
            </a:r>
            <a:r>
              <a:rPr lang="ru-RU" sz="1300" b="1" dirty="0"/>
              <a:t>редактирование</a:t>
            </a:r>
            <a:r>
              <a:rPr lang="ru-RU" sz="1300" dirty="0"/>
              <a:t> тематического планирования школы (модуль «Тематическое планирование»)</a:t>
            </a:r>
          </a:p>
          <a:p>
            <a:pPr marL="0" indent="0">
              <a:buNone/>
            </a:pPr>
            <a:r>
              <a:rPr lang="ru-RU" sz="1300" dirty="0"/>
              <a:t>12</a:t>
            </a:r>
            <a:r>
              <a:rPr lang="ru-RU" sz="1300" dirty="0" smtClean="0"/>
              <a:t>. В </a:t>
            </a:r>
            <a:r>
              <a:rPr lang="ru-RU" sz="1300" dirty="0"/>
              <a:t>закрытой части ЭЖ добавлена возможность указать «</a:t>
            </a:r>
            <a:r>
              <a:rPr lang="ru-RU" sz="1300" b="1" dirty="0"/>
              <a:t>вес оценок</a:t>
            </a:r>
            <a:r>
              <a:rPr lang="ru-RU" sz="1300" dirty="0"/>
              <a:t>» для соответствующих типов оценок.</a:t>
            </a:r>
          </a:p>
          <a:p>
            <a:pPr marL="0" indent="0">
              <a:buNone/>
            </a:pPr>
            <a:r>
              <a:rPr lang="ru-RU" sz="1300" dirty="0"/>
              <a:t>13</a:t>
            </a:r>
            <a:r>
              <a:rPr lang="ru-RU" sz="1300" dirty="0" smtClean="0"/>
              <a:t>. В </a:t>
            </a:r>
            <a:r>
              <a:rPr lang="ru-RU" sz="1300" dirty="0"/>
              <a:t>открытой части электронного журнала и в отчетах добавлен </a:t>
            </a:r>
            <a:r>
              <a:rPr lang="ru-RU" sz="1300" b="1" dirty="0"/>
              <a:t>вывод средневзвешенной оценки</a:t>
            </a:r>
            <a:r>
              <a:rPr lang="ru-RU" sz="1300" dirty="0"/>
              <a:t> в дополнение к средней (если в журнале определены дополнительные веса)</a:t>
            </a:r>
          </a:p>
          <a:p>
            <a:pPr marL="0" indent="0">
              <a:buNone/>
            </a:pPr>
            <a:r>
              <a:rPr lang="ru-RU" sz="1300" dirty="0"/>
              <a:t>14</a:t>
            </a:r>
            <a:r>
              <a:rPr lang="ru-RU" sz="1300" dirty="0" smtClean="0"/>
              <a:t>. Добавлена </a:t>
            </a:r>
            <a:r>
              <a:rPr lang="ru-RU" sz="1300" b="1" dirty="0"/>
              <a:t>прокрутка тем урока </a:t>
            </a:r>
            <a:r>
              <a:rPr lang="ru-RU" sz="1300" dirty="0"/>
              <a:t>до последней выбранной (в редактировании занятия)</a:t>
            </a:r>
          </a:p>
          <a:p>
            <a:pPr marL="0" indent="0">
              <a:buNone/>
            </a:pPr>
            <a:r>
              <a:rPr lang="ru-RU" sz="1300" dirty="0"/>
              <a:t>15</a:t>
            </a:r>
            <a:r>
              <a:rPr lang="ru-RU" sz="1300" dirty="0" smtClean="0"/>
              <a:t>. Добавлена </a:t>
            </a:r>
            <a:r>
              <a:rPr lang="ru-RU" sz="1300" dirty="0"/>
              <a:t>возможность в «</a:t>
            </a:r>
            <a:r>
              <a:rPr lang="ru-RU" sz="1300" b="1" dirty="0"/>
              <a:t>Пропуске дня</a:t>
            </a:r>
            <a:r>
              <a:rPr lang="ru-RU" sz="1300" dirty="0"/>
              <a:t>» выставить пропуски на несколько дней подряд (не только болезнь, любого типа)</a:t>
            </a:r>
          </a:p>
          <a:p>
            <a:pPr marL="0" indent="0">
              <a:buNone/>
            </a:pPr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val="20628415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Обновления на 2023/2024 </a:t>
            </a:r>
            <a:r>
              <a:rPr lang="ru-RU" sz="3600" dirty="0" err="1" smtClean="0"/>
              <a:t>у.г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9582"/>
            <a:ext cx="8640960" cy="3672408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 smtClean="0"/>
              <a:t>Электронные журналы. Оценки.</a:t>
            </a:r>
          </a:p>
          <a:p>
            <a:pPr marL="0" indent="0">
              <a:buNone/>
            </a:pPr>
            <a:endParaRPr lang="ru-RU" sz="1600" dirty="0" smtClean="0"/>
          </a:p>
          <a:p>
            <a:pPr>
              <a:buFont typeface="+mj-lt"/>
              <a:buAutoNum type="arabicPeriod"/>
            </a:pPr>
            <a:r>
              <a:rPr lang="ru-RU" sz="1400" dirty="0" smtClean="0"/>
              <a:t>В </a:t>
            </a:r>
            <a:r>
              <a:rPr lang="ru-RU" sz="1400" dirty="0"/>
              <a:t>журналах текст в колонке со средней оценкой сделан полужирным, также он становится </a:t>
            </a:r>
            <a:r>
              <a:rPr lang="ru-RU" sz="1400" b="1" dirty="0"/>
              <a:t>красным</a:t>
            </a:r>
            <a:r>
              <a:rPr lang="ru-RU" sz="1400" dirty="0"/>
              <a:t>, если средняя оценка </a:t>
            </a:r>
            <a:r>
              <a:rPr lang="ru-RU" sz="1400" b="1" dirty="0"/>
              <a:t>меньше 3</a:t>
            </a:r>
          </a:p>
          <a:p>
            <a:pPr>
              <a:buFont typeface="+mj-lt"/>
              <a:buAutoNum type="arabicPeriod"/>
            </a:pPr>
            <a:r>
              <a:rPr lang="ru-RU" sz="1400" dirty="0" smtClean="0"/>
              <a:t>В </a:t>
            </a:r>
            <a:r>
              <a:rPr lang="ru-RU" sz="1400" dirty="0"/>
              <a:t>большинстве мест в наименовании класса выводится </a:t>
            </a:r>
            <a:r>
              <a:rPr lang="ru-RU" sz="1400" b="1" dirty="0"/>
              <a:t>отметка</a:t>
            </a:r>
            <a:r>
              <a:rPr lang="ru-RU" sz="1400" dirty="0"/>
              <a:t> и </a:t>
            </a:r>
            <a:r>
              <a:rPr lang="ru-RU" sz="1400" b="1" dirty="0"/>
              <a:t>внутреннее наименование </a:t>
            </a:r>
            <a:r>
              <a:rPr lang="ru-RU" sz="1400" dirty="0"/>
              <a:t>(если есть)</a:t>
            </a:r>
          </a:p>
          <a:p>
            <a:pPr>
              <a:buFont typeface="+mj-lt"/>
              <a:buAutoNum type="arabicPeriod"/>
            </a:pPr>
            <a:r>
              <a:rPr lang="ru-RU" sz="1400" dirty="0" smtClean="0"/>
              <a:t>В </a:t>
            </a:r>
            <a:r>
              <a:rPr lang="ru-RU" sz="1400" dirty="0"/>
              <a:t>окне добавления урока в норме урока добавлено </a:t>
            </a:r>
            <a:r>
              <a:rPr lang="ru-RU" sz="1400" b="1" dirty="0"/>
              <a:t>отображение времени </a:t>
            </a:r>
            <a:r>
              <a:rPr lang="ru-RU" sz="1400" dirty="0"/>
              <a:t>начала и конца, тип оценки отсортирован по </a:t>
            </a:r>
            <a:r>
              <a:rPr lang="ru-RU" sz="1400" b="1" dirty="0"/>
              <a:t>весу и номеру </a:t>
            </a:r>
            <a:r>
              <a:rPr lang="ru-RU" sz="1400" dirty="0"/>
              <a:t>(то же сделано и для окна редактирования урока)</a:t>
            </a:r>
          </a:p>
          <a:p>
            <a:pPr>
              <a:buFont typeface="+mj-lt"/>
              <a:buAutoNum type="arabicPeriod"/>
            </a:pPr>
            <a:r>
              <a:rPr lang="ru-RU" sz="1400" dirty="0" smtClean="0"/>
              <a:t>При </a:t>
            </a:r>
            <a:r>
              <a:rPr lang="ru-RU" sz="1400" dirty="0"/>
              <a:t>добавлении нового урока проверяется </a:t>
            </a:r>
            <a:r>
              <a:rPr lang="ru-RU" sz="1400" b="1" dirty="0"/>
              <a:t>доступность времени </a:t>
            </a:r>
            <a:r>
              <a:rPr lang="ru-RU" sz="1400" dirty="0"/>
              <a:t>для класса и учителя. Если есть </a:t>
            </a:r>
            <a:r>
              <a:rPr lang="ru-RU" sz="1400" b="1" dirty="0"/>
              <a:t>пересечение</a:t>
            </a:r>
            <a:r>
              <a:rPr lang="ru-RU" sz="1400" dirty="0"/>
              <a:t> показывается диалоговое окно с информацией и вопросом, нужно ли создать урок (т.е. урок можно создать в любом случае</a:t>
            </a:r>
            <a:r>
              <a:rPr lang="ru-RU" sz="1400" dirty="0" smtClean="0"/>
              <a:t>).</a:t>
            </a:r>
          </a:p>
          <a:p>
            <a:pPr>
              <a:buFont typeface="+mj-lt"/>
              <a:buAutoNum type="arabicPeriod"/>
            </a:pPr>
            <a:r>
              <a:rPr lang="ru-RU" sz="1400" dirty="0"/>
              <a:t>Добавлена возможность </a:t>
            </a:r>
            <a:r>
              <a:rPr lang="ru-RU" sz="1400" b="1" dirty="0"/>
              <a:t>расцветки колонок </a:t>
            </a:r>
            <a:r>
              <a:rPr lang="ru-RU" sz="1400" dirty="0"/>
              <a:t>журнала по типам оценки</a:t>
            </a:r>
            <a:endParaRPr lang="ru-RU" sz="14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val="2532253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Обновления на 18 декабря 2023 г.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9582"/>
            <a:ext cx="8640960" cy="3672408"/>
          </a:xfrm>
        </p:spPr>
        <p:txBody>
          <a:bodyPr/>
          <a:lstStyle/>
          <a:p>
            <a:endParaRPr lang="ru-RU" sz="1800" dirty="0" smtClean="0"/>
          </a:p>
          <a:p>
            <a:r>
              <a:rPr lang="ru-RU" sz="1800" dirty="0" smtClean="0"/>
              <a:t>Назначение администраторов платформы «</a:t>
            </a:r>
            <a:r>
              <a:rPr lang="ru-RU" sz="1800" b="1" dirty="0" smtClean="0"/>
              <a:t>Моя школа</a:t>
            </a:r>
            <a:r>
              <a:rPr lang="ru-RU" sz="1800" dirty="0" smtClean="0"/>
              <a:t>»;</a:t>
            </a:r>
          </a:p>
          <a:p>
            <a:r>
              <a:rPr lang="ru-RU" sz="1800" dirty="0" smtClean="0"/>
              <a:t>10 новых отчетных форм в подсистеме «</a:t>
            </a:r>
            <a:r>
              <a:rPr lang="ru-RU" sz="1800" b="1" dirty="0" smtClean="0"/>
              <a:t>Открытая школа: Мониторинг образования</a:t>
            </a:r>
            <a:r>
              <a:rPr lang="ru-RU" sz="1800" dirty="0" smtClean="0"/>
              <a:t>»;</a:t>
            </a:r>
          </a:p>
          <a:p>
            <a:r>
              <a:rPr lang="ru-RU" sz="1800" dirty="0" smtClean="0"/>
              <a:t>Добавлены роли «</a:t>
            </a:r>
            <a:r>
              <a:rPr lang="ru-RU" sz="1800" b="1" dirty="0" smtClean="0"/>
              <a:t>Медицинский работник</a:t>
            </a:r>
            <a:r>
              <a:rPr lang="ru-RU" sz="1800" dirty="0" smtClean="0"/>
              <a:t>», «</a:t>
            </a:r>
            <a:r>
              <a:rPr lang="ru-RU" sz="1800" b="1" dirty="0" smtClean="0"/>
              <a:t>Заместитель директора по АХЧ</a:t>
            </a:r>
            <a:r>
              <a:rPr lang="ru-RU" sz="1800" dirty="0" smtClean="0"/>
              <a:t>», «</a:t>
            </a:r>
            <a:r>
              <a:rPr lang="ru-RU" sz="1800" b="1" dirty="0" smtClean="0"/>
              <a:t>Библиотекарь</a:t>
            </a:r>
            <a:r>
              <a:rPr lang="ru-RU" sz="1800" dirty="0" smtClean="0"/>
              <a:t>»;</a:t>
            </a:r>
          </a:p>
          <a:p>
            <a:r>
              <a:rPr lang="ru-RU" sz="1800" dirty="0" smtClean="0"/>
              <a:t>26 доработок для Электронного журнала;</a:t>
            </a:r>
          </a:p>
          <a:p>
            <a:r>
              <a:rPr lang="ru-RU" sz="1800" dirty="0" smtClean="0"/>
              <a:t>Новые отчеты для административных и педагогических работников, в том числе «</a:t>
            </a:r>
            <a:r>
              <a:rPr lang="ru-RU" sz="1800" b="1" dirty="0" smtClean="0"/>
              <a:t>Сводная ведомость успеваемости по школе</a:t>
            </a:r>
            <a:r>
              <a:rPr lang="ru-RU" sz="1800" dirty="0" smtClean="0"/>
              <a:t>»</a:t>
            </a:r>
          </a:p>
          <a:p>
            <a:r>
              <a:rPr lang="ru-RU" sz="1800" dirty="0" smtClean="0"/>
              <a:t>Введение разделов «</a:t>
            </a:r>
            <a:r>
              <a:rPr lang="ru-RU" sz="1800" b="1" dirty="0" smtClean="0"/>
              <a:t>Заметки</a:t>
            </a:r>
            <a:r>
              <a:rPr lang="ru-RU" sz="1800" dirty="0" smtClean="0"/>
              <a:t>», «</a:t>
            </a:r>
            <a:r>
              <a:rPr lang="ru-RU" sz="1800" b="1" dirty="0" smtClean="0"/>
              <a:t>Календарь событий</a:t>
            </a:r>
            <a:r>
              <a:rPr lang="ru-RU" sz="1800" dirty="0" smtClean="0"/>
              <a:t>». </a:t>
            </a:r>
            <a:endParaRPr lang="ru-RU" sz="1800" dirty="0"/>
          </a:p>
          <a:p>
            <a:pPr marL="0" indent="0">
              <a:buNone/>
            </a:pPr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val="40294494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Обновления на конец 2023 г.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9582"/>
            <a:ext cx="8640960" cy="3672408"/>
          </a:xfrm>
        </p:spPr>
        <p:txBody>
          <a:bodyPr/>
          <a:lstStyle/>
          <a:p>
            <a:endParaRPr lang="ru-RU" sz="1800" dirty="0" smtClean="0"/>
          </a:p>
          <a:p>
            <a:pPr marL="0" indent="0">
              <a:buNone/>
            </a:pPr>
            <a:endParaRPr lang="ru-RU" sz="1600" dirty="0" smtClean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03920" y="1211982"/>
            <a:ext cx="8640960" cy="367240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Bookman Old Style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Bookman Old Style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Bookman Old Style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Bookman Old Style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Bookman Old Style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dirty="0" smtClean="0"/>
          </a:p>
          <a:p>
            <a:pPr>
              <a:buFont typeface="+mj-lt"/>
              <a:buAutoNum type="arabicPeriod"/>
            </a:pPr>
            <a:r>
              <a:rPr lang="ru-RU" sz="1800" dirty="0" smtClean="0"/>
              <a:t>Ввод в эксплуатацию подсистемы «</a:t>
            </a:r>
            <a:r>
              <a:rPr lang="ru-RU" sz="1800" b="1" dirty="0" smtClean="0"/>
              <a:t>Цифровой колледж</a:t>
            </a:r>
            <a:r>
              <a:rPr lang="ru-RU" sz="1800" dirty="0" smtClean="0"/>
              <a:t>» с полным функционалом с учётом особенностей среднего профессионального образования;</a:t>
            </a:r>
          </a:p>
          <a:p>
            <a:pPr>
              <a:buFont typeface="+mj-lt"/>
              <a:buAutoNum type="arabicPeriod"/>
            </a:pPr>
            <a:r>
              <a:rPr lang="ru-RU" sz="1800" dirty="0" smtClean="0"/>
              <a:t>Внедрение модуля «</a:t>
            </a:r>
            <a:r>
              <a:rPr lang="ru-RU" sz="1800" b="1" dirty="0" smtClean="0"/>
              <a:t>Журнал </a:t>
            </a:r>
            <a:r>
              <a:rPr lang="ru-RU" sz="1800" b="1" dirty="0"/>
              <a:t>дополнительного образования</a:t>
            </a:r>
            <a:r>
              <a:rPr lang="ru-RU" sz="1800" dirty="0"/>
              <a:t>» с </a:t>
            </a:r>
            <a:r>
              <a:rPr lang="ru-RU" sz="1800" dirty="0" smtClean="0"/>
              <a:t>синхронизацией </a:t>
            </a:r>
            <a:r>
              <a:rPr lang="ru-RU" sz="1800" dirty="0"/>
              <a:t>данных с порталом «Навигатор дополнительного образования» (</a:t>
            </a:r>
            <a:r>
              <a:rPr lang="ru-RU" sz="1800" dirty="0">
                <a:hlinkClick r:id="rId2"/>
              </a:rPr>
              <a:t>https://43.pfdo.ru</a:t>
            </a:r>
            <a:r>
              <a:rPr lang="ru-RU" sz="1800" dirty="0" smtClean="0"/>
              <a:t>);</a:t>
            </a:r>
          </a:p>
          <a:p>
            <a:pPr>
              <a:buFont typeface="+mj-lt"/>
              <a:buAutoNum type="arabicPeriod"/>
            </a:pPr>
            <a:r>
              <a:rPr lang="ru-RU" sz="1800" dirty="0" smtClean="0"/>
              <a:t>Ввод в эксплуатацию подсистемы «</a:t>
            </a:r>
            <a:r>
              <a:rPr lang="ru-RU" sz="1800" b="1" dirty="0" smtClean="0"/>
              <a:t>Мониторинги</a:t>
            </a:r>
            <a:r>
              <a:rPr lang="ru-RU" sz="1800" dirty="0" smtClean="0"/>
              <a:t>» для сбора данных по учебной деятельности с возможностью экспорта данных из других модулей ЕРИСО КО.</a:t>
            </a:r>
          </a:p>
        </p:txBody>
      </p:sp>
    </p:spTree>
    <p:extLst>
      <p:ext uri="{BB962C8B-B14F-4D97-AF65-F5344CB8AC3E}">
        <p14:creationId xmlns:p14="http://schemas.microsoft.com/office/powerpoint/2010/main" val="8820766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Cambria" pitchFamily="18" charset="0"/>
              </a:rPr>
              <a:t>Нормативные правовые акты</a:t>
            </a:r>
            <a:endParaRPr lang="ru-RU" sz="2400" dirty="0">
              <a:latin typeface="Cambria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3" indent="0" algn="just">
              <a:buNone/>
            </a:pPr>
            <a:endParaRPr lang="ru-RU" sz="2000" dirty="0" smtClean="0">
              <a:latin typeface="Cambria" panose="02040503050406030204" pitchFamily="18" charset="0"/>
            </a:endParaRPr>
          </a:p>
          <a:p>
            <a:pPr marL="0" lvl="3" indent="0" algn="just">
              <a:buNone/>
            </a:pPr>
            <a:r>
              <a:rPr lang="ru-RU" sz="2000" dirty="0">
                <a:latin typeface="Cambria" panose="02040503050406030204" pitchFamily="18" charset="0"/>
              </a:rPr>
              <a:t>	</a:t>
            </a:r>
          </a:p>
          <a:p>
            <a:pPr marL="0" indent="0">
              <a:buNone/>
            </a:pPr>
            <a:endParaRPr lang="ru-RU" sz="2400" dirty="0">
              <a:latin typeface="Cambria" panose="02040503050406030204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3"/>
          <a:srcRect l="36839" t="12370" r="38486" b="27475"/>
          <a:stretch/>
        </p:blipFill>
        <p:spPr bwMode="auto">
          <a:xfrm>
            <a:off x="179512" y="1203599"/>
            <a:ext cx="1296144" cy="1656184"/>
          </a:xfrm>
          <a:prstGeom prst="rect">
            <a:avLst/>
          </a:prstGeom>
          <a:ln w="952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304967"/>
              </p:ext>
            </p:extLst>
          </p:nvPr>
        </p:nvGraphicFramePr>
        <p:xfrm>
          <a:off x="2627784" y="1275605"/>
          <a:ext cx="6336704" cy="320297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3367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12169"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smtClean="0"/>
                        <a:t>Стратегия в области цифровой трансформации отраслей экономики, социальной сферы и государственного управления Кировской области (утверждена 20.08.2021 Губернатором</a:t>
                      </a:r>
                      <a:r>
                        <a:rPr lang="ru-RU" sz="1800" baseline="0" dirty="0" smtClean="0"/>
                        <a:t> Кировской области)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080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Распоряжение министерства образования Кировской области от 23.11.2021</a:t>
                      </a:r>
                      <a:r>
                        <a:rPr lang="ru-RU" sz="1800" baseline="0" dirty="0" smtClean="0"/>
                        <a:t> № 1579 «О создании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ru-RU" sz="1800" baseline="0" dirty="0" smtClean="0"/>
                        <a:t>региональной информационной системы «Единая региональная информационная система образования Кировской области»</a:t>
                      </a:r>
                      <a:endParaRPr lang="ru-RU" sz="1800" b="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/>
          <p:nvPr/>
        </p:nvPicPr>
        <p:blipFill rotWithShape="1">
          <a:blip r:embed="rId4"/>
          <a:srcRect l="35111" t="12071" r="36664" b="14300"/>
          <a:stretch/>
        </p:blipFill>
        <p:spPr bwMode="auto">
          <a:xfrm>
            <a:off x="1115616" y="2787774"/>
            <a:ext cx="1296144" cy="1656184"/>
          </a:xfrm>
          <a:prstGeom prst="rect">
            <a:avLst/>
          </a:prstGeom>
          <a:ln w="952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862714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Обучающие материалы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dirty="0" smtClean="0"/>
              <a:t>На сайте Института образования Кировской области по адресу: </a:t>
            </a:r>
            <a:r>
              <a:rPr lang="en-US" sz="2000" dirty="0" smtClean="0">
                <a:hlinkClick r:id="rId2"/>
              </a:rPr>
              <a:t>https</a:t>
            </a:r>
            <a:r>
              <a:rPr lang="en-US" sz="2000" dirty="0">
                <a:hlinkClick r:id="rId2"/>
              </a:rPr>
              <a:t>://kirovipk.ru/informatization/eriso-ko</a:t>
            </a:r>
            <a:r>
              <a:rPr lang="en-US" sz="2000" dirty="0" smtClean="0">
                <a:hlinkClick r:id="rId2"/>
              </a:rPr>
              <a:t>/</a:t>
            </a:r>
            <a:r>
              <a:rPr lang="ru-RU" sz="2000" dirty="0" smtClean="0"/>
              <a:t> размещены инструкции, руководства, презентации, записи </a:t>
            </a:r>
            <a:r>
              <a:rPr lang="ru-RU" sz="2000" dirty="0" err="1" smtClean="0"/>
              <a:t>вебинаров</a:t>
            </a:r>
            <a:r>
              <a:rPr lang="ru-RU" sz="2000" dirty="0" smtClean="0"/>
              <a:t>, шаблоны документов по работе в ЕРИСО КО.  </a:t>
            </a:r>
            <a:endParaRPr lang="ru-RU" sz="20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200" y="2427734"/>
            <a:ext cx="4536504" cy="22716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447501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Техническая поддержка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600" dirty="0" smtClean="0"/>
              <a:t>Техническая поддержка пользователей находится по адресу </a:t>
            </a:r>
            <a:r>
              <a:rPr lang="en-US" sz="1600" dirty="0">
                <a:hlinkClick r:id="rId2"/>
              </a:rPr>
              <a:t>https://dev.43edu.ru</a:t>
            </a:r>
            <a:r>
              <a:rPr lang="en-US" sz="1600" dirty="0" smtClean="0">
                <a:hlinkClick r:id="rId2"/>
              </a:rPr>
              <a:t>/</a:t>
            </a:r>
            <a:r>
              <a:rPr lang="en-US" sz="1600" dirty="0" smtClean="0"/>
              <a:t> </a:t>
            </a:r>
            <a:r>
              <a:rPr lang="ru-RU" sz="1600" dirty="0" smtClean="0"/>
              <a:t>После входа в модуль «Управление задачами и проектами» необходимо выбрать необходимый проект и в нем создать </a:t>
            </a:r>
            <a:r>
              <a:rPr lang="ru-RU" sz="1800" dirty="0" smtClean="0"/>
              <a:t>задачу.</a:t>
            </a:r>
            <a:endParaRPr lang="ru-RU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93560"/>
            <a:ext cx="6480720" cy="29464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Овал 3"/>
          <p:cNvSpPr/>
          <p:nvPr/>
        </p:nvSpPr>
        <p:spPr>
          <a:xfrm>
            <a:off x="6012160" y="2787774"/>
            <a:ext cx="136815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4655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Региональный оператор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dirty="0" smtClean="0"/>
              <a:t>Региональным оператором ЕРИСО КО назначен КОГАУ «Центр оценки качества образования»</a:t>
            </a:r>
          </a:p>
          <a:p>
            <a:pPr marL="0" indent="0">
              <a:buNone/>
            </a:pPr>
            <a:r>
              <a:rPr lang="ru-RU" sz="1800" dirty="0"/>
              <a:t>Группа «ЕРИСО Кировской области»</a:t>
            </a:r>
          </a:p>
          <a:p>
            <a:pPr marL="0" indent="0">
              <a:buNone/>
            </a:pPr>
            <a:r>
              <a:rPr lang="en-US" sz="1800" dirty="0">
                <a:hlinkClick r:id="rId2"/>
              </a:rPr>
              <a:t>https://sferum.ru/?</a:t>
            </a:r>
            <a:r>
              <a:rPr lang="en-US" sz="1800" dirty="0" smtClean="0">
                <a:hlinkClick r:id="rId2"/>
              </a:rPr>
              <a:t>p=messages&amp;join=AJQ1d6CdASdwktbYvm3CLMf5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Группа </a:t>
            </a:r>
            <a:r>
              <a:rPr lang="ru-RU" sz="1800" dirty="0"/>
              <a:t>«Детские сады ЕРИСО КО» </a:t>
            </a:r>
          </a:p>
          <a:p>
            <a:pPr marL="0" indent="0">
              <a:buNone/>
            </a:pPr>
            <a:r>
              <a:rPr lang="en-US" sz="1800" dirty="0">
                <a:hlinkClick r:id="rId3"/>
              </a:rPr>
              <a:t>https://sferum.ru/?</a:t>
            </a:r>
            <a:r>
              <a:rPr lang="en-US" sz="1800" dirty="0" smtClean="0">
                <a:hlinkClick r:id="rId3"/>
              </a:rPr>
              <a:t>p=messages&amp;join=AJQ1dybPWyemis3uS2WfqpYH</a:t>
            </a:r>
            <a:endParaRPr lang="ru-RU" sz="1800" dirty="0" smtClean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Телефоны </a:t>
            </a:r>
            <a:r>
              <a:rPr lang="ru-RU" sz="1800" dirty="0"/>
              <a:t>горячей линии:</a:t>
            </a:r>
          </a:p>
          <a:p>
            <a:pPr marL="0" indent="0">
              <a:buNone/>
            </a:pPr>
            <a:r>
              <a:rPr lang="ru-RU" sz="1800" dirty="0" smtClean="0"/>
              <a:t>8-922-963-78-52 8-922-963-35-63</a:t>
            </a:r>
            <a:endParaRPr lang="ru-RU" sz="1800" dirty="0"/>
          </a:p>
          <a:p>
            <a:pPr marL="0" indent="0">
              <a:buNone/>
            </a:pPr>
            <a:r>
              <a:rPr lang="ru-RU" sz="1800" dirty="0" smtClean="0"/>
              <a:t>8-922-949-99-54 8-922-948-50-12</a:t>
            </a:r>
            <a:endParaRPr lang="ru-RU" sz="1800" dirty="0"/>
          </a:p>
          <a:p>
            <a:pPr marL="0" indent="0">
              <a:buNone/>
            </a:pPr>
            <a:r>
              <a:rPr lang="ru-RU" sz="1800" dirty="0" smtClean="0"/>
              <a:t>Почта</a:t>
            </a:r>
            <a:r>
              <a:rPr lang="ru-RU" sz="1800" dirty="0"/>
              <a:t>: </a:t>
            </a:r>
            <a:r>
              <a:rPr lang="en-US" sz="1800" dirty="0" smtClean="0"/>
              <a:t>sis</a:t>
            </a:r>
            <a:r>
              <a:rPr lang="ru-RU" sz="1800" dirty="0" smtClean="0"/>
              <a:t>@</a:t>
            </a:r>
            <a:r>
              <a:rPr lang="en-US" sz="1800" dirty="0" err="1" smtClean="0"/>
              <a:t>coko</a:t>
            </a:r>
            <a:r>
              <a:rPr lang="en-US" sz="1800"/>
              <a:t>.</a:t>
            </a:r>
            <a:r>
              <a:rPr lang="ru-RU" sz="1800" smtClean="0"/>
              <a:t>kirov.ru</a:t>
            </a:r>
            <a:endParaRPr lang="ru-RU" sz="1800" dirty="0"/>
          </a:p>
          <a:p>
            <a:pPr marL="0" indent="0">
              <a:buNone/>
            </a:pP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26607606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Cambria" pitchFamily="18" charset="0"/>
              </a:rPr>
              <a:t>Нормативные правовые акты</a:t>
            </a:r>
            <a:endParaRPr lang="ru-RU" sz="2400" dirty="0">
              <a:latin typeface="Cambria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3" indent="0" algn="just">
              <a:buNone/>
            </a:pPr>
            <a:endParaRPr lang="ru-RU" sz="2000" dirty="0" smtClean="0">
              <a:latin typeface="Cambria" panose="02040503050406030204" pitchFamily="18" charset="0"/>
            </a:endParaRPr>
          </a:p>
          <a:p>
            <a:pPr marL="0" lvl="3" indent="0" algn="just">
              <a:buNone/>
            </a:pPr>
            <a:r>
              <a:rPr lang="ru-RU" sz="2000" dirty="0">
                <a:latin typeface="Cambria" panose="02040503050406030204" pitchFamily="18" charset="0"/>
              </a:rPr>
              <a:t>	</a:t>
            </a:r>
          </a:p>
          <a:p>
            <a:pPr marL="0" indent="0">
              <a:buNone/>
            </a:pPr>
            <a:endParaRPr lang="ru-RU" sz="2400" dirty="0">
              <a:latin typeface="Cambria" panose="020405030504060302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9989663"/>
              </p:ext>
            </p:extLst>
          </p:nvPr>
        </p:nvGraphicFramePr>
        <p:xfrm>
          <a:off x="2627784" y="1203598"/>
          <a:ext cx="6264696" cy="309634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264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89384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Распоряжение министерства образования Кировской области от  20.04.2022 № 504 «Об утверждении Положения о региональной</a:t>
                      </a:r>
                      <a:r>
                        <a:rPr lang="ru-RU" sz="1600" baseline="0" dirty="0" smtClean="0"/>
                        <a:t> информационной системе «Единая региональная информационная система образования Кировской области»</a:t>
                      </a:r>
                      <a:endParaRPr lang="ru-RU" sz="16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695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Распоряжение министерства образования Кировской области от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27.12 2022 № 1557 «О вводе в эксплуатацию региональной государственной</a:t>
                      </a:r>
                      <a:r>
                        <a:rPr lang="ru-RU" sz="1600" baseline="0" dirty="0" smtClean="0"/>
                        <a:t> информационной системы «Единая региональная информационная система образования Кировской области»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/>
          <p:nvPr/>
        </p:nvPicPr>
        <p:blipFill rotWithShape="1">
          <a:blip r:embed="rId3"/>
          <a:srcRect l="34531" t="12934" r="36468" b="13269"/>
          <a:stretch/>
        </p:blipFill>
        <p:spPr bwMode="auto">
          <a:xfrm>
            <a:off x="323528" y="1203598"/>
            <a:ext cx="1296143" cy="1584176"/>
          </a:xfrm>
          <a:prstGeom prst="rect">
            <a:avLst/>
          </a:prstGeom>
          <a:ln w="952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4"/>
          <a:srcRect l="35888" t="11726" r="36663" b="18784"/>
          <a:stretch/>
        </p:blipFill>
        <p:spPr bwMode="auto">
          <a:xfrm>
            <a:off x="1187624" y="2699753"/>
            <a:ext cx="1296844" cy="1584175"/>
          </a:xfrm>
          <a:prstGeom prst="rect">
            <a:avLst/>
          </a:prstGeom>
          <a:ln w="952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393513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Cambria" pitchFamily="18" charset="0"/>
              </a:rPr>
              <a:t>Уровни эксплуатации РГИС ЕРИСО КО</a:t>
            </a:r>
            <a:endParaRPr lang="ru-RU" sz="2400" dirty="0">
              <a:latin typeface="Cambria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3" indent="0" algn="just">
              <a:buNone/>
            </a:pPr>
            <a:endParaRPr lang="ru-RU" sz="2000" dirty="0" smtClean="0">
              <a:latin typeface="Cambria" panose="02040503050406030204" pitchFamily="18" charset="0"/>
            </a:endParaRPr>
          </a:p>
          <a:p>
            <a:pPr marL="0" lvl="3" indent="0" algn="just">
              <a:buNone/>
            </a:pPr>
            <a:r>
              <a:rPr lang="ru-RU" sz="2000" dirty="0">
                <a:latin typeface="Cambria" panose="02040503050406030204" pitchFamily="18" charset="0"/>
              </a:rPr>
              <a:t>	</a:t>
            </a:r>
          </a:p>
          <a:p>
            <a:pPr marL="0" indent="0">
              <a:buNone/>
            </a:pPr>
            <a:endParaRPr lang="ru-RU" sz="2400" dirty="0">
              <a:latin typeface="Cambria" panose="020405030504060302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567902"/>
              </p:ext>
            </p:extLst>
          </p:nvPr>
        </p:nvGraphicFramePr>
        <p:xfrm>
          <a:off x="251520" y="1275605"/>
          <a:ext cx="8568951" cy="33149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284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63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806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 уровень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Организации системы образования</a:t>
                      </a:r>
                      <a:endParaRPr lang="ru-RU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ввод, обработка, хранение</a:t>
                      </a:r>
                      <a:r>
                        <a:rPr lang="ru-RU" baseline="0" dirty="0" smtClean="0"/>
                        <a:t> и </a:t>
                      </a:r>
                      <a:r>
                        <a:rPr lang="ru-RU" dirty="0" smtClean="0"/>
                        <a:t> экспорт данных</a:t>
                      </a:r>
                      <a:endParaRPr lang="ru-RU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606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уровень</a:t>
                      </a:r>
                      <a:endParaRPr lang="ru-RU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Органы местного самоуправления, осуществляющие управление</a:t>
                      </a:r>
                      <a:r>
                        <a:rPr lang="ru-RU" baseline="0" dirty="0" smtClean="0"/>
                        <a:t> в сфере образования</a:t>
                      </a:r>
                      <a:endParaRPr lang="ru-RU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сбор, обработка, хранение информации</a:t>
                      </a:r>
                      <a:endParaRPr lang="ru-RU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609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 уровень</a:t>
                      </a:r>
                      <a:endParaRPr lang="ru-RU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Региональный оператор </a:t>
                      </a:r>
                    </a:p>
                    <a:p>
                      <a:pPr algn="ctr"/>
                      <a:r>
                        <a:rPr lang="ru-RU" dirty="0" smtClean="0"/>
                        <a:t>(КОГАУ «Центр оценки качества образования»)</a:t>
                      </a:r>
                      <a:endParaRPr lang="ru-RU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сбор, обработка, хранение информации</a:t>
                      </a:r>
                      <a:endParaRPr lang="ru-RU" b="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609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 уровень</a:t>
                      </a:r>
                      <a:endParaRPr lang="ru-RU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Министерство образования Кировской области</a:t>
                      </a:r>
                      <a:endParaRPr lang="ru-RU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координация и контроль наполнения баз данных</a:t>
                      </a:r>
                      <a:endParaRPr lang="ru-RU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41268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ЕРИСО КО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800" dirty="0" smtClean="0"/>
              <a:t>1.</a:t>
            </a:r>
            <a:r>
              <a:rPr lang="ru-RU" sz="1800" b="1" dirty="0" smtClean="0"/>
              <a:t>Общий сегмент </a:t>
            </a:r>
            <a:r>
              <a:rPr lang="ru-RU" sz="1800" dirty="0" smtClean="0"/>
              <a:t>(расположен в закрытом разделе по адресу </a:t>
            </a:r>
            <a:r>
              <a:rPr lang="en-US" sz="1800" dirty="0">
                <a:hlinkClick r:id="rId2"/>
              </a:rPr>
              <a:t>https://wp2.43edu.ru</a:t>
            </a:r>
            <a:r>
              <a:rPr lang="en-US" sz="1800" dirty="0" smtClean="0">
                <a:hlinkClick r:id="rId2"/>
              </a:rPr>
              <a:t>/</a:t>
            </a:r>
            <a:r>
              <a:rPr lang="ru-RU" sz="1800" dirty="0" smtClean="0"/>
              <a:t>)</a:t>
            </a:r>
          </a:p>
          <a:p>
            <a:pPr marL="0" indent="0">
              <a:buNone/>
            </a:pPr>
            <a:r>
              <a:rPr lang="ru-RU" sz="1800" dirty="0" smtClean="0"/>
              <a:t>Доступ возможен при установленном </a:t>
            </a:r>
            <a:r>
              <a:rPr lang="en-US" sz="1800" dirty="0" err="1" smtClean="0"/>
              <a:t>VipNet</a:t>
            </a:r>
            <a:r>
              <a:rPr lang="ru-RU" sz="1800" dirty="0" smtClean="0"/>
              <a:t> или </a:t>
            </a:r>
            <a:r>
              <a:rPr lang="ru-RU" sz="1800" dirty="0" err="1" smtClean="0"/>
              <a:t>КриптоПро</a:t>
            </a:r>
            <a:r>
              <a:rPr lang="ru-RU" sz="1800" dirty="0" smtClean="0"/>
              <a:t> </a:t>
            </a:r>
            <a:r>
              <a:rPr lang="en-US" sz="1800" dirty="0" smtClean="0"/>
              <a:t>CSP 5.0</a:t>
            </a:r>
            <a:r>
              <a:rPr lang="ru-RU" sz="1800" dirty="0" smtClean="0"/>
              <a:t>. </a:t>
            </a:r>
          </a:p>
          <a:p>
            <a:pPr marL="0" indent="0">
              <a:buNone/>
            </a:pPr>
            <a:endParaRPr 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515764"/>
              </p:ext>
            </p:extLst>
          </p:nvPr>
        </p:nvGraphicFramePr>
        <p:xfrm>
          <a:off x="251520" y="2067694"/>
          <a:ext cx="8424936" cy="27392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65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Название модуля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Описание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«Реестр образовательных организаций и органов управления образованием»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+mn-lt"/>
                          <a:ea typeface="Calibri"/>
                          <a:cs typeface="Times New Roman"/>
                        </a:rPr>
                        <a:t>База данных об образовательных организациях, региональных и муниципальных органах управления образованием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«Открытые данные»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+mn-lt"/>
                          <a:ea typeface="Calibri"/>
                          <a:cs typeface="Times New Roman"/>
                        </a:rPr>
                        <a:t>Содержит сведения,  обязательные для размещения на сайтах образовательных организаций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«Приемка общеобразовательных организаций к новому учебному году»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Планирование и мониторинг хода приемки общеобразовательных организаций к новому учебному году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«Открытая школа: Мониторинг образования»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Базы данных контингента обучающихся, родителей (законных представителей), педагогов и иных сотрудников образовательных организаций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6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+mn-lt"/>
                          <a:ea typeface="Calibri"/>
                          <a:cs typeface="Times New Roman"/>
                        </a:rPr>
                        <a:t>«Электронные журналы»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База данных для создания электронных журналов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46782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ЕРИСО КО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553233" y="1860819"/>
            <a:ext cx="3168352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Вход для лиц, ответственных за внесение сведений  в систему в образовательной организации или управлении образования.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365" y="1174862"/>
            <a:ext cx="3511553" cy="35498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7" name="Прямая со стрелкой 6"/>
          <p:cNvCxnSpPr/>
          <p:nvPr/>
        </p:nvCxnSpPr>
        <p:spPr>
          <a:xfrm flipH="1" flipV="1">
            <a:off x="3419872" y="3435846"/>
            <a:ext cx="792088" cy="2880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7984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ЕРИСО КО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800" dirty="0" smtClean="0"/>
              <a:t>2. </a:t>
            </a:r>
            <a:r>
              <a:rPr lang="ru-RU" sz="1800" b="1" dirty="0" smtClean="0"/>
              <a:t>Сегмент общего образования </a:t>
            </a:r>
            <a:r>
              <a:rPr lang="ru-RU" sz="1800" dirty="0" smtClean="0"/>
              <a:t>(расположен в открытом разделе             по адресу </a:t>
            </a:r>
            <a:r>
              <a:rPr lang="en-US" sz="1800" dirty="0">
                <a:hlinkClick r:id="rId2"/>
              </a:rPr>
              <a:t>https</a:t>
            </a:r>
            <a:r>
              <a:rPr lang="en-US" sz="1800" dirty="0" smtClean="0">
                <a:hlinkClick r:id="rId2"/>
              </a:rPr>
              <a:t>://one.43edu.ru/</a:t>
            </a:r>
            <a:r>
              <a:rPr lang="ru-RU" sz="1800" dirty="0" smtClean="0"/>
              <a:t>).</a:t>
            </a:r>
          </a:p>
          <a:p>
            <a:pPr marL="0" indent="0">
              <a:buNone/>
            </a:pPr>
            <a:endParaRPr 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080022"/>
              </p:ext>
            </p:extLst>
          </p:nvPr>
        </p:nvGraphicFramePr>
        <p:xfrm>
          <a:off x="395536" y="1995686"/>
          <a:ext cx="8280920" cy="22250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140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0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Электронные журналы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Завуч, </a:t>
                      </a:r>
                      <a:r>
                        <a:rPr lang="ru-RU" sz="18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кл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руководитель, учитель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0" dirty="0" smtClean="0"/>
                        <a:t>Электронные</a:t>
                      </a:r>
                      <a:r>
                        <a:rPr lang="ru-RU" b="0" baseline="0" dirty="0" smtClean="0"/>
                        <a:t>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дневники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Родители,</a:t>
                      </a:r>
                      <a:r>
                        <a:rPr lang="ru-RU" b="0" baseline="0" dirty="0" smtClean="0"/>
                        <a:t> обучающиеся</a:t>
                      </a:r>
                      <a:endParaRPr lang="ru-RU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Отчеты и статистика по школе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Завуч, </a:t>
                      </a:r>
                      <a:r>
                        <a:rPr lang="ru-RU" sz="18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кл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руководитель, учитель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Комментарий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кл</a:t>
                      </a:r>
                      <a:r>
                        <a:rPr lang="ru-RU" baseline="0" dirty="0" smtClean="0"/>
                        <a:t>. руководителя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Кл. руководитель, обучающиеся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Мои файлы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Все пользователи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Дополнительные сервисы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 зависимости от роли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90866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ЕРИСО КО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96"/>
          <a:stretch/>
        </p:blipFill>
        <p:spPr bwMode="auto">
          <a:xfrm>
            <a:off x="811487" y="1138560"/>
            <a:ext cx="7920880" cy="35590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949810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Структура ЕРИСО КО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dirty="0" smtClean="0"/>
              <a:t>Мобильное приложение </a:t>
            </a:r>
            <a:r>
              <a:rPr lang="en-US" sz="2000" dirty="0" smtClean="0"/>
              <a:t>v</a:t>
            </a:r>
            <a:r>
              <a:rPr lang="ru-RU" sz="2000" dirty="0" smtClean="0"/>
              <a:t>1.8(для телефонов с ОС </a:t>
            </a:r>
            <a:r>
              <a:rPr lang="en-US" sz="2000" dirty="0" smtClean="0"/>
              <a:t>Android)</a:t>
            </a: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51" y="1544923"/>
            <a:ext cx="1464468" cy="30430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520000"/>
            <a:ext cx="1486050" cy="30679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3862787" y="1628702"/>
            <a:ext cx="4752528" cy="32070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/>
              <a:t>Расположено в магазине приложений </a:t>
            </a:r>
            <a:r>
              <a:rPr lang="en-US" sz="1600" dirty="0" err="1" smtClean="0"/>
              <a:t>RuStore</a:t>
            </a:r>
            <a:r>
              <a:rPr lang="ru-RU" sz="1600" dirty="0" smtClean="0"/>
              <a:t> в разделе «Государственные</a:t>
            </a:r>
            <a:r>
              <a:rPr lang="ru-RU" sz="1600" dirty="0" smtClean="0">
                <a:ea typeface="Calibri"/>
                <a:cs typeface="Times New Roman"/>
              </a:rPr>
              <a:t>».</a:t>
            </a:r>
          </a:p>
          <a:p>
            <a:pPr algn="just">
              <a:lnSpc>
                <a:spcPct val="115000"/>
              </a:lnSpc>
            </a:pPr>
            <a:r>
              <a:rPr lang="ru-RU" sz="1600" dirty="0" smtClean="0">
                <a:ea typeface="Calibri"/>
                <a:cs typeface="Times New Roman"/>
              </a:rPr>
              <a:t>Название: «</a:t>
            </a:r>
            <a:r>
              <a:rPr lang="ru-RU" sz="1600" b="1" dirty="0" smtClean="0">
                <a:ea typeface="Calibri"/>
                <a:cs typeface="Times New Roman"/>
              </a:rPr>
              <a:t>Образование Кировской области</a:t>
            </a:r>
            <a:r>
              <a:rPr lang="ru-RU" sz="1600" dirty="0" smtClean="0">
                <a:ea typeface="Calibri"/>
                <a:cs typeface="Times New Roman"/>
              </a:rPr>
              <a:t>»</a:t>
            </a:r>
            <a:endParaRPr lang="ru-RU" sz="16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i="1" dirty="0" smtClean="0">
                <a:ea typeface="Calibri"/>
                <a:cs typeface="Times New Roman"/>
              </a:rPr>
              <a:t>Ученики и родители: </a:t>
            </a:r>
            <a:r>
              <a:rPr lang="ru-RU" sz="1600" dirty="0" smtClean="0">
                <a:ea typeface="Calibri"/>
                <a:cs typeface="Times New Roman"/>
              </a:rPr>
              <a:t>просмотр оценок, успеваемости, домашних заданий, комментариев учителя.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i="1" dirty="0" smtClean="0">
                <a:ea typeface="Calibri"/>
                <a:cs typeface="Times New Roman"/>
              </a:rPr>
              <a:t>Учителя: </a:t>
            </a:r>
            <a:r>
              <a:rPr lang="ru-RU" sz="1600" dirty="0" smtClean="0">
                <a:ea typeface="Calibri"/>
                <a:cs typeface="Times New Roman"/>
              </a:rPr>
              <a:t>внесение темы и типа урока, выставление оценок, формирование домашнего задания и комментария.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i="1" dirty="0" smtClean="0">
                <a:ea typeface="Calibri"/>
                <a:cs typeface="Times New Roman"/>
              </a:rPr>
              <a:t>Классные руководители: </a:t>
            </a:r>
            <a:r>
              <a:rPr lang="ru-RU" sz="1600" dirty="0" smtClean="0">
                <a:ea typeface="Calibri"/>
                <a:cs typeface="Times New Roman"/>
              </a:rPr>
              <a:t>Создание объявлений для раздел «Цифровой помощник»</a:t>
            </a:r>
            <a:endParaRPr lang="ru-RU" sz="16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568765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ЦОКО широки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ЦОКО широкий</Template>
  <TotalTime>1543</TotalTime>
  <Words>1377</Words>
  <Application>Microsoft Office PowerPoint</Application>
  <PresentationFormat>Экран (16:9)</PresentationFormat>
  <Paragraphs>161</Paragraphs>
  <Slides>22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Arial</vt:lpstr>
      <vt:lpstr>Bookman Old Style</vt:lpstr>
      <vt:lpstr>Calibri</vt:lpstr>
      <vt:lpstr>Calibri Light</vt:lpstr>
      <vt:lpstr>Cambria</vt:lpstr>
      <vt:lpstr>Times New Roman</vt:lpstr>
      <vt:lpstr>ЦОКО широкий</vt:lpstr>
      <vt:lpstr>Специальное оформление</vt:lpstr>
      <vt:lpstr>Региональная государственная информационная система «Единая региональная информационная система образования Кировской области»</vt:lpstr>
      <vt:lpstr>Нормативные правовые акты</vt:lpstr>
      <vt:lpstr>Нормативные правовые акты</vt:lpstr>
      <vt:lpstr>Уровни эксплуатации РГИС ЕРИСО КО</vt:lpstr>
      <vt:lpstr>Структура ЕРИСО КО</vt:lpstr>
      <vt:lpstr>Структура ЕРИСО КО</vt:lpstr>
      <vt:lpstr>Структура ЕРИСО КО</vt:lpstr>
      <vt:lpstr>Структура ЕРИСО КО</vt:lpstr>
      <vt:lpstr>Структура ЕРИСО КО</vt:lpstr>
      <vt:lpstr>Структура ЕРИСО КО</vt:lpstr>
      <vt:lpstr>Структура ЕРИСО КО</vt:lpstr>
      <vt:lpstr>Перечень подсистем ЕРИСО КО</vt:lpstr>
      <vt:lpstr>Обновления на 2023/2024 у.г.</vt:lpstr>
      <vt:lpstr>Обновления на 2023/2024 у.г.</vt:lpstr>
      <vt:lpstr>Обновления на 2023/2024 у.г.</vt:lpstr>
      <vt:lpstr>Обновления на 2023/2024 у.г.</vt:lpstr>
      <vt:lpstr>Обновления на 2023/2024 у.г.</vt:lpstr>
      <vt:lpstr>Обновления на 18 декабря 2023 г.</vt:lpstr>
      <vt:lpstr>Обновления на конец 2023 г.</vt:lpstr>
      <vt:lpstr>Обучающие материалы</vt:lpstr>
      <vt:lpstr>Техническая поддержка</vt:lpstr>
      <vt:lpstr>Региональный оператор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 Андреевич</dc:creator>
  <cp:lastModifiedBy>Шульга Владимир Андреевич</cp:lastModifiedBy>
  <cp:revision>180</cp:revision>
  <cp:lastPrinted>2022-12-12T04:19:36Z</cp:lastPrinted>
  <dcterms:created xsi:type="dcterms:W3CDTF">2020-02-11T06:50:30Z</dcterms:created>
  <dcterms:modified xsi:type="dcterms:W3CDTF">2024-04-18T07:32:17Z</dcterms:modified>
</cp:coreProperties>
</file>