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2904" y="173177"/>
            <a:ext cx="83781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4819015"/>
          </a:xfrm>
          <a:custGeom>
            <a:avLst/>
            <a:gdLst/>
            <a:ahLst/>
            <a:cxnLst/>
            <a:rect l="l" t="t" r="r" b="b"/>
            <a:pathLst>
              <a:path w="9144000" h="4819015">
                <a:moveTo>
                  <a:pt x="0" y="4818888"/>
                </a:moveTo>
                <a:lnTo>
                  <a:pt x="9144000" y="4818888"/>
                </a:lnTo>
                <a:lnTo>
                  <a:pt x="9144000" y="0"/>
                </a:lnTo>
                <a:lnTo>
                  <a:pt x="0" y="0"/>
                </a:lnTo>
                <a:lnTo>
                  <a:pt x="0" y="481888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544" y="129539"/>
            <a:ext cx="2322576" cy="81838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818887"/>
            <a:ext cx="9144000" cy="325120"/>
          </a:xfrm>
          <a:custGeom>
            <a:avLst/>
            <a:gdLst/>
            <a:ahLst/>
            <a:cxnLst/>
            <a:rect l="l" t="t" r="r" b="b"/>
            <a:pathLst>
              <a:path w="9144000" h="325120">
                <a:moveTo>
                  <a:pt x="9143999" y="0"/>
                </a:moveTo>
                <a:lnTo>
                  <a:pt x="0" y="0"/>
                </a:lnTo>
                <a:lnTo>
                  <a:pt x="0" y="324610"/>
                </a:lnTo>
                <a:lnTo>
                  <a:pt x="9143999" y="324610"/>
                </a:lnTo>
                <a:lnTo>
                  <a:pt x="9143999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81888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39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6618" y="138125"/>
            <a:ext cx="789076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4339" y="1471421"/>
            <a:ext cx="7475321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6744" y="4891913"/>
            <a:ext cx="87185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94250" y="4891913"/>
            <a:ext cx="104775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455" y="1352550"/>
            <a:ext cx="7828280" cy="1384935"/>
            <a:chOff x="672083" y="1533144"/>
            <a:chExt cx="7828280" cy="1384935"/>
          </a:xfrm>
        </p:grpSpPr>
        <p:sp>
          <p:nvSpPr>
            <p:cNvPr id="3" name="object 3"/>
            <p:cNvSpPr/>
            <p:nvPr/>
          </p:nvSpPr>
          <p:spPr>
            <a:xfrm>
              <a:off x="685799" y="1597152"/>
              <a:ext cx="7772400" cy="1103630"/>
            </a:xfrm>
            <a:custGeom>
              <a:avLst/>
              <a:gdLst/>
              <a:ahLst/>
              <a:cxnLst/>
              <a:rect l="l" t="t" r="r" b="b"/>
              <a:pathLst>
                <a:path w="7772400" h="1103630">
                  <a:moveTo>
                    <a:pt x="7772400" y="0"/>
                  </a:moveTo>
                  <a:lnTo>
                    <a:pt x="0" y="0"/>
                  </a:lnTo>
                  <a:lnTo>
                    <a:pt x="0" y="1103376"/>
                  </a:lnTo>
                  <a:lnTo>
                    <a:pt x="7772400" y="1103376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1" y="1533144"/>
              <a:ext cx="7741158" cy="896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083" y="2020824"/>
              <a:ext cx="7824978" cy="8968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3804" y="1452645"/>
            <a:ext cx="73202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Единая </a:t>
            </a:r>
            <a:r>
              <a:rPr sz="3200" dirty="0"/>
              <a:t>региональная информационная </a:t>
            </a:r>
            <a:r>
              <a:rPr sz="3200" spc="5" dirty="0"/>
              <a:t> </a:t>
            </a:r>
            <a:r>
              <a:rPr sz="3200" spc="-10" dirty="0"/>
              <a:t>система</a:t>
            </a:r>
            <a:r>
              <a:rPr sz="3200" spc="-5" dirty="0"/>
              <a:t> </a:t>
            </a:r>
            <a:r>
              <a:rPr sz="3200" dirty="0"/>
              <a:t>образования</a:t>
            </a:r>
            <a:r>
              <a:rPr sz="3200" spc="-15" dirty="0"/>
              <a:t> </a:t>
            </a:r>
            <a:r>
              <a:rPr sz="3200" spc="-10" dirty="0"/>
              <a:t>Кировской</a:t>
            </a:r>
            <a:r>
              <a:rPr sz="3200" spc="5" dirty="0"/>
              <a:t> </a:t>
            </a:r>
            <a:r>
              <a:rPr sz="3200" spc="-10" dirty="0"/>
              <a:t>области</a:t>
            </a:r>
            <a:endParaRPr sz="32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0971" y="2765720"/>
            <a:ext cx="6400800" cy="131381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29845" rIns="0" bIns="0" rtlCol="0">
            <a:spAutoFit/>
          </a:bodyPr>
          <a:lstStyle/>
          <a:p>
            <a:pPr marL="838835" marR="187960" indent="-645160">
              <a:lnSpc>
                <a:spcPct val="100000"/>
              </a:lnSpc>
              <a:spcBef>
                <a:spcPts val="235"/>
              </a:spcBef>
            </a:pPr>
            <a:r>
              <a:rPr sz="2800" spc="175" dirty="0">
                <a:solidFill>
                  <a:srgbClr val="888888"/>
                </a:solidFill>
                <a:latin typeface="Cambria"/>
                <a:cs typeface="Cambria"/>
              </a:rPr>
              <a:t>Создание</a:t>
            </a:r>
            <a:r>
              <a:rPr sz="2800" spc="30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888888"/>
                </a:solidFill>
                <a:latin typeface="Cambria"/>
                <a:cs typeface="Cambria"/>
              </a:rPr>
              <a:t>электронных</a:t>
            </a:r>
            <a:r>
              <a:rPr sz="2800" spc="29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2800" spc="155" dirty="0">
                <a:solidFill>
                  <a:srgbClr val="888888"/>
                </a:solidFill>
                <a:latin typeface="Cambria"/>
                <a:cs typeface="Cambria"/>
              </a:rPr>
              <a:t>журналов </a:t>
            </a:r>
            <a:r>
              <a:rPr sz="2800" spc="-600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2800" spc="165" dirty="0">
                <a:solidFill>
                  <a:srgbClr val="888888"/>
                </a:solidFill>
                <a:latin typeface="Cambria"/>
                <a:cs typeface="Cambria"/>
              </a:rPr>
              <a:t>и</a:t>
            </a:r>
            <a:r>
              <a:rPr sz="2800" spc="280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888888"/>
                </a:solidFill>
                <a:latin typeface="Cambria"/>
                <a:cs typeface="Cambria"/>
              </a:rPr>
              <a:t>электронных</a:t>
            </a:r>
            <a:r>
              <a:rPr sz="2800" spc="31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2800" spc="155" dirty="0">
                <a:solidFill>
                  <a:srgbClr val="888888"/>
                </a:solidFill>
                <a:latin typeface="Cambria"/>
                <a:cs typeface="Cambria"/>
              </a:rPr>
              <a:t>дневников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144"/>
            <a:ext cx="6265164" cy="1229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6965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Генерация</a:t>
            </a:r>
            <a:r>
              <a:rPr spc="-90" dirty="0"/>
              <a:t> </a:t>
            </a:r>
            <a:r>
              <a:rPr dirty="0"/>
              <a:t>расписания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59" y="987552"/>
            <a:ext cx="8641080" cy="3781425"/>
            <a:chOff x="251459" y="987552"/>
            <a:chExt cx="8641080" cy="3781425"/>
          </a:xfrm>
        </p:grpSpPr>
        <p:sp>
          <p:nvSpPr>
            <p:cNvPr id="5" name="object 5"/>
            <p:cNvSpPr/>
            <p:nvPr/>
          </p:nvSpPr>
          <p:spPr>
            <a:xfrm>
              <a:off x="251459" y="987552"/>
              <a:ext cx="8641080" cy="3781425"/>
            </a:xfrm>
            <a:custGeom>
              <a:avLst/>
              <a:gdLst/>
              <a:ahLst/>
              <a:cxnLst/>
              <a:rect l="l" t="t" r="r" b="b"/>
              <a:pathLst>
                <a:path w="8641080" h="3781425">
                  <a:moveTo>
                    <a:pt x="8641080" y="0"/>
                  </a:moveTo>
                  <a:lnTo>
                    <a:pt x="0" y="0"/>
                  </a:lnTo>
                  <a:lnTo>
                    <a:pt x="0" y="3781044"/>
                  </a:lnTo>
                  <a:lnTo>
                    <a:pt x="8641080" y="3781044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8" y="1059180"/>
              <a:ext cx="5184648" cy="3639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03476" y="1054608"/>
              <a:ext cx="5194300" cy="3648710"/>
            </a:xfrm>
            <a:custGeom>
              <a:avLst/>
              <a:gdLst/>
              <a:ahLst/>
              <a:cxnLst/>
              <a:rect l="l" t="t" r="r" b="b"/>
              <a:pathLst>
                <a:path w="5194300" h="3648710">
                  <a:moveTo>
                    <a:pt x="0" y="3648455"/>
                  </a:moveTo>
                  <a:lnTo>
                    <a:pt x="5193791" y="3648455"/>
                  </a:lnTo>
                  <a:lnTo>
                    <a:pt x="5193791" y="0"/>
                  </a:lnTo>
                  <a:lnTo>
                    <a:pt x="0" y="0"/>
                  </a:lnTo>
                  <a:lnTo>
                    <a:pt x="0" y="36484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144"/>
            <a:ext cx="6265164" cy="12291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01136" y="138125"/>
            <a:ext cx="5516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5" dirty="0">
                <a:solidFill>
                  <a:srgbClr val="FFFFFF"/>
                </a:solidFill>
                <a:latin typeface="Calibri"/>
                <a:cs typeface="Calibri"/>
              </a:rPr>
              <a:t>Генерация</a:t>
            </a:r>
            <a:r>
              <a:rPr sz="4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расписания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1007109"/>
            <a:ext cx="7679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0" dirty="0">
                <a:latin typeface="Cambria"/>
                <a:cs typeface="Cambria"/>
              </a:rPr>
              <a:t>После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заполнения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шаблона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необходимо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нажать</a:t>
            </a:r>
            <a:r>
              <a:rPr sz="2000" spc="220" dirty="0">
                <a:latin typeface="Cambria"/>
                <a:cs typeface="Cambria"/>
              </a:rPr>
              <a:t> </a:t>
            </a:r>
            <a:r>
              <a:rPr sz="2000" i="1" spc="160" dirty="0">
                <a:latin typeface="Cambria"/>
                <a:cs typeface="Cambria"/>
              </a:rPr>
              <a:t>Сохранить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0016" y="1411224"/>
            <a:ext cx="7111365" cy="3380740"/>
            <a:chOff x="890016" y="1411224"/>
            <a:chExt cx="7111365" cy="33807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0" y="1420368"/>
              <a:ext cx="7092696" cy="33619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4588" y="1415796"/>
              <a:ext cx="7101840" cy="3371215"/>
            </a:xfrm>
            <a:custGeom>
              <a:avLst/>
              <a:gdLst/>
              <a:ahLst/>
              <a:cxnLst/>
              <a:rect l="l" t="t" r="r" b="b"/>
              <a:pathLst>
                <a:path w="7101840" h="3371215">
                  <a:moveTo>
                    <a:pt x="0" y="3371088"/>
                  </a:moveTo>
                  <a:lnTo>
                    <a:pt x="7101840" y="3371088"/>
                  </a:lnTo>
                  <a:lnTo>
                    <a:pt x="7101840" y="0"/>
                  </a:lnTo>
                  <a:lnTo>
                    <a:pt x="0" y="0"/>
                  </a:lnTo>
                  <a:lnTo>
                    <a:pt x="0" y="33710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144"/>
            <a:ext cx="6265164" cy="12291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01136" y="138125"/>
            <a:ext cx="5516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5" dirty="0">
                <a:solidFill>
                  <a:srgbClr val="FFFFFF"/>
                </a:solidFill>
                <a:latin typeface="Calibri"/>
                <a:cs typeface="Calibri"/>
              </a:rPr>
              <a:t>Генерация</a:t>
            </a:r>
            <a:r>
              <a:rPr sz="4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расписания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1008633"/>
            <a:ext cx="5998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4" dirty="0">
                <a:latin typeface="Cambria"/>
                <a:cs typeface="Cambria"/>
              </a:rPr>
              <a:t>Выбрать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пункт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меню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«Генерация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расписания»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3167" y="1554480"/>
            <a:ext cx="7160259" cy="3016250"/>
            <a:chOff x="963167" y="1554480"/>
            <a:chExt cx="7160259" cy="30162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311" y="1563624"/>
              <a:ext cx="7141464" cy="29977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67739" y="1559052"/>
              <a:ext cx="7150734" cy="3007360"/>
            </a:xfrm>
            <a:custGeom>
              <a:avLst/>
              <a:gdLst/>
              <a:ahLst/>
              <a:cxnLst/>
              <a:rect l="l" t="t" r="r" b="b"/>
              <a:pathLst>
                <a:path w="7150734" h="3007360">
                  <a:moveTo>
                    <a:pt x="0" y="3006852"/>
                  </a:moveTo>
                  <a:lnTo>
                    <a:pt x="7150608" y="3006852"/>
                  </a:lnTo>
                  <a:lnTo>
                    <a:pt x="7150608" y="0"/>
                  </a:lnTo>
                  <a:lnTo>
                    <a:pt x="0" y="0"/>
                  </a:lnTo>
                  <a:lnTo>
                    <a:pt x="0" y="30068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144"/>
            <a:ext cx="6265164" cy="1229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6965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Генерация</a:t>
            </a:r>
            <a:r>
              <a:rPr spc="-90" dirty="0"/>
              <a:t> </a:t>
            </a:r>
            <a:r>
              <a:rPr dirty="0"/>
              <a:t>расписания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59" y="987552"/>
            <a:ext cx="8641080" cy="3781425"/>
            <a:chOff x="251459" y="987552"/>
            <a:chExt cx="8641080" cy="3781425"/>
          </a:xfrm>
        </p:grpSpPr>
        <p:sp>
          <p:nvSpPr>
            <p:cNvPr id="5" name="object 5"/>
            <p:cNvSpPr/>
            <p:nvPr/>
          </p:nvSpPr>
          <p:spPr>
            <a:xfrm>
              <a:off x="251459" y="987552"/>
              <a:ext cx="8641080" cy="3781425"/>
            </a:xfrm>
            <a:custGeom>
              <a:avLst/>
              <a:gdLst/>
              <a:ahLst/>
              <a:cxnLst/>
              <a:rect l="l" t="t" r="r" b="b"/>
              <a:pathLst>
                <a:path w="8641080" h="3781425">
                  <a:moveTo>
                    <a:pt x="8641080" y="0"/>
                  </a:moveTo>
                  <a:lnTo>
                    <a:pt x="0" y="0"/>
                  </a:lnTo>
                  <a:lnTo>
                    <a:pt x="0" y="3781044"/>
                  </a:lnTo>
                  <a:lnTo>
                    <a:pt x="8641080" y="3781044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604" y="1059180"/>
              <a:ext cx="6129528" cy="367284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56388"/>
            <a:ext cx="9153525" cy="5087620"/>
            <a:chOff x="-4762" y="56388"/>
            <a:chExt cx="9153525" cy="5087620"/>
          </a:xfrm>
        </p:grpSpPr>
        <p:sp>
          <p:nvSpPr>
            <p:cNvPr id="3" name="object 3"/>
            <p:cNvSpPr/>
            <p:nvPr/>
          </p:nvSpPr>
          <p:spPr>
            <a:xfrm>
              <a:off x="2627376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56388"/>
              <a:ext cx="6634733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0345" y="173177"/>
            <a:ext cx="6000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Редактирование</a:t>
            </a:r>
            <a:r>
              <a:rPr sz="4000" spc="-25" dirty="0"/>
              <a:t> </a:t>
            </a:r>
            <a:r>
              <a:rPr sz="4000" spc="-5" dirty="0"/>
              <a:t>журналов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008633"/>
            <a:ext cx="84677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5" dirty="0">
                <a:latin typeface="Cambria"/>
                <a:cs typeface="Cambria"/>
              </a:rPr>
              <a:t>Для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редактирования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журналов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необходимо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нажать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на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иконку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на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110" dirty="0">
                <a:latin typeface="Cambria"/>
                <a:cs typeface="Cambria"/>
              </a:rPr>
              <a:t>рабочем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столе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60" dirty="0">
                <a:latin typeface="Cambria"/>
                <a:cs typeface="Cambria"/>
              </a:rPr>
              <a:t>ЖУРНАЛЫ.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91383" y="1711451"/>
            <a:ext cx="4295140" cy="3068320"/>
            <a:chOff x="2691383" y="1711451"/>
            <a:chExt cx="4295140" cy="30683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527" y="1720595"/>
              <a:ext cx="4276344" cy="30495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95955" y="1716023"/>
              <a:ext cx="4285615" cy="3058795"/>
            </a:xfrm>
            <a:custGeom>
              <a:avLst/>
              <a:gdLst/>
              <a:ahLst/>
              <a:cxnLst/>
              <a:rect l="l" t="t" r="r" b="b"/>
              <a:pathLst>
                <a:path w="4285615" h="3058795">
                  <a:moveTo>
                    <a:pt x="0" y="3058668"/>
                  </a:moveTo>
                  <a:lnTo>
                    <a:pt x="4285488" y="3058668"/>
                  </a:lnTo>
                  <a:lnTo>
                    <a:pt x="4285488" y="0"/>
                  </a:lnTo>
                  <a:lnTo>
                    <a:pt x="0" y="0"/>
                  </a:lnTo>
                  <a:lnTo>
                    <a:pt x="0" y="30586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9735" y="56388"/>
            <a:ext cx="6635115" cy="1116330"/>
            <a:chOff x="2459735" y="56388"/>
            <a:chExt cx="6635115" cy="1116330"/>
          </a:xfrm>
        </p:grpSpPr>
        <p:sp>
          <p:nvSpPr>
            <p:cNvPr id="3" name="object 3"/>
            <p:cNvSpPr/>
            <p:nvPr/>
          </p:nvSpPr>
          <p:spPr>
            <a:xfrm>
              <a:off x="2627375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56388"/>
              <a:ext cx="6634733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0345" y="173177"/>
            <a:ext cx="6000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Редактирование</a:t>
            </a:r>
            <a:r>
              <a:rPr sz="4000" spc="-25" dirty="0"/>
              <a:t> </a:t>
            </a:r>
            <a:r>
              <a:rPr sz="4000" spc="-5" dirty="0"/>
              <a:t>журналов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251459" y="987552"/>
            <a:ext cx="8641080" cy="3781425"/>
            <a:chOff x="251459" y="987552"/>
            <a:chExt cx="8641080" cy="3781425"/>
          </a:xfrm>
        </p:grpSpPr>
        <p:sp>
          <p:nvSpPr>
            <p:cNvPr id="7" name="object 7"/>
            <p:cNvSpPr/>
            <p:nvPr/>
          </p:nvSpPr>
          <p:spPr>
            <a:xfrm>
              <a:off x="251459" y="987552"/>
              <a:ext cx="8641080" cy="3781425"/>
            </a:xfrm>
            <a:custGeom>
              <a:avLst/>
              <a:gdLst/>
              <a:ahLst/>
              <a:cxnLst/>
              <a:rect l="l" t="t" r="r" b="b"/>
              <a:pathLst>
                <a:path w="8641080" h="3781425">
                  <a:moveTo>
                    <a:pt x="8641080" y="0"/>
                  </a:moveTo>
                  <a:lnTo>
                    <a:pt x="0" y="0"/>
                  </a:lnTo>
                  <a:lnTo>
                    <a:pt x="0" y="3781044"/>
                  </a:lnTo>
                  <a:lnTo>
                    <a:pt x="8641080" y="3781044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31" y="1059180"/>
              <a:ext cx="7648956" cy="36728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2959" y="1054608"/>
              <a:ext cx="7658100" cy="3682365"/>
            </a:xfrm>
            <a:custGeom>
              <a:avLst/>
              <a:gdLst/>
              <a:ahLst/>
              <a:cxnLst/>
              <a:rect l="l" t="t" r="r" b="b"/>
              <a:pathLst>
                <a:path w="7658100" h="3682365">
                  <a:moveTo>
                    <a:pt x="0" y="3681984"/>
                  </a:moveTo>
                  <a:lnTo>
                    <a:pt x="7658100" y="3681984"/>
                  </a:lnTo>
                  <a:lnTo>
                    <a:pt x="7658100" y="0"/>
                  </a:lnTo>
                  <a:lnTo>
                    <a:pt x="0" y="0"/>
                  </a:lnTo>
                  <a:lnTo>
                    <a:pt x="0" y="36819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9735" y="56388"/>
            <a:ext cx="6635115" cy="1116330"/>
            <a:chOff x="2459735" y="56388"/>
            <a:chExt cx="6635115" cy="1116330"/>
          </a:xfrm>
        </p:grpSpPr>
        <p:sp>
          <p:nvSpPr>
            <p:cNvPr id="3" name="object 3"/>
            <p:cNvSpPr/>
            <p:nvPr/>
          </p:nvSpPr>
          <p:spPr>
            <a:xfrm>
              <a:off x="2627375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56388"/>
              <a:ext cx="6634733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014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Редактирование</a:t>
            </a:r>
            <a:r>
              <a:rPr spc="-25" dirty="0"/>
              <a:t> </a:t>
            </a:r>
            <a:r>
              <a:rPr spc="-5" dirty="0"/>
              <a:t>журналов</a:t>
            </a:r>
          </a:p>
        </p:txBody>
      </p:sp>
      <p:sp>
        <p:nvSpPr>
          <p:cNvPr id="6" name="object 6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008633"/>
            <a:ext cx="4485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4" dirty="0">
                <a:latin typeface="Cambria"/>
                <a:cs typeface="Cambria"/>
              </a:rPr>
              <a:t>Редактирование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списка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учеников: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30195" y="1411224"/>
            <a:ext cx="4483735" cy="3154680"/>
            <a:chOff x="2330195" y="1411224"/>
            <a:chExt cx="4483735" cy="31546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9" y="1420368"/>
              <a:ext cx="4465320" cy="31363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34767" y="1415796"/>
              <a:ext cx="4474845" cy="3145790"/>
            </a:xfrm>
            <a:custGeom>
              <a:avLst/>
              <a:gdLst/>
              <a:ahLst/>
              <a:cxnLst/>
              <a:rect l="l" t="t" r="r" b="b"/>
              <a:pathLst>
                <a:path w="4474845" h="3145790">
                  <a:moveTo>
                    <a:pt x="0" y="3145535"/>
                  </a:moveTo>
                  <a:lnTo>
                    <a:pt x="4474463" y="3145535"/>
                  </a:lnTo>
                  <a:lnTo>
                    <a:pt x="4474463" y="0"/>
                  </a:lnTo>
                  <a:lnTo>
                    <a:pt x="0" y="0"/>
                  </a:lnTo>
                  <a:lnTo>
                    <a:pt x="0" y="31455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9735" y="56388"/>
            <a:ext cx="6635115" cy="1116330"/>
            <a:chOff x="2459735" y="56388"/>
            <a:chExt cx="6635115" cy="1116330"/>
          </a:xfrm>
        </p:grpSpPr>
        <p:sp>
          <p:nvSpPr>
            <p:cNvPr id="3" name="object 3"/>
            <p:cNvSpPr/>
            <p:nvPr/>
          </p:nvSpPr>
          <p:spPr>
            <a:xfrm>
              <a:off x="2627375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56388"/>
              <a:ext cx="6634733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0345" y="173177"/>
            <a:ext cx="6000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Редактирование</a:t>
            </a:r>
            <a:r>
              <a:rPr sz="4000" spc="-25" dirty="0"/>
              <a:t> </a:t>
            </a:r>
            <a:r>
              <a:rPr sz="4000" spc="-5" dirty="0"/>
              <a:t>журналов</a:t>
            </a:r>
            <a:endParaRPr sz="40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1459" y="987552"/>
          <a:ext cx="8641714" cy="3820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568"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114" dirty="0">
                          <a:latin typeface="Cambria"/>
                          <a:cs typeface="Cambria"/>
                        </a:rPr>
                        <a:t>Редактирование</a:t>
                      </a:r>
                      <a:r>
                        <a:rPr sz="2000" spc="155" dirty="0">
                          <a:latin typeface="Cambria"/>
                          <a:cs typeface="Cambria"/>
                        </a:rPr>
                        <a:t> списка</a:t>
                      </a:r>
                      <a:r>
                        <a:rPr sz="2000" spc="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10" dirty="0">
                          <a:latin typeface="Cambria"/>
                          <a:cs typeface="Cambria"/>
                        </a:rPr>
                        <a:t>учеников: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34290" marB="0"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339" y="1345691"/>
            <a:ext cx="4465320" cy="345795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9735" y="56388"/>
            <a:ext cx="6635115" cy="1116330"/>
            <a:chOff x="2459735" y="56388"/>
            <a:chExt cx="6635115" cy="1116330"/>
          </a:xfrm>
        </p:grpSpPr>
        <p:sp>
          <p:nvSpPr>
            <p:cNvPr id="3" name="object 3"/>
            <p:cNvSpPr/>
            <p:nvPr/>
          </p:nvSpPr>
          <p:spPr>
            <a:xfrm>
              <a:off x="2627375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56388"/>
              <a:ext cx="6634733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014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Редактирование</a:t>
            </a:r>
            <a:r>
              <a:rPr spc="-25" dirty="0"/>
              <a:t> </a:t>
            </a:r>
            <a:r>
              <a:rPr spc="-5" dirty="0"/>
              <a:t>журналов</a:t>
            </a:r>
          </a:p>
        </p:txBody>
      </p:sp>
      <p:sp>
        <p:nvSpPr>
          <p:cNvPr id="6" name="object 6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008633"/>
            <a:ext cx="2784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latin typeface="Cambria"/>
                <a:cs typeface="Cambria"/>
              </a:rPr>
              <a:t>Выставление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оценок: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1459" y="1491996"/>
            <a:ext cx="8594090" cy="2952115"/>
            <a:chOff x="251459" y="1491996"/>
            <a:chExt cx="8594090" cy="29521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491996"/>
              <a:ext cx="8593836" cy="2951988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0" name="object 10"/>
            <p:cNvSpPr/>
            <p:nvPr/>
          </p:nvSpPr>
          <p:spPr>
            <a:xfrm>
              <a:off x="3708654" y="2285238"/>
              <a:ext cx="433070" cy="431800"/>
            </a:xfrm>
            <a:custGeom>
              <a:avLst/>
              <a:gdLst/>
              <a:ahLst/>
              <a:cxnLst/>
              <a:rect l="l" t="t" r="r" b="b"/>
              <a:pathLst>
                <a:path w="433070" h="431800">
                  <a:moveTo>
                    <a:pt x="0" y="215645"/>
                  </a:moveTo>
                  <a:lnTo>
                    <a:pt x="5716" y="166191"/>
                  </a:lnTo>
                  <a:lnTo>
                    <a:pt x="21998" y="120798"/>
                  </a:lnTo>
                  <a:lnTo>
                    <a:pt x="47546" y="80758"/>
                  </a:lnTo>
                  <a:lnTo>
                    <a:pt x="81060" y="47366"/>
                  </a:lnTo>
                  <a:lnTo>
                    <a:pt x="121242" y="21913"/>
                  </a:lnTo>
                  <a:lnTo>
                    <a:pt x="166791" y="5693"/>
                  </a:lnTo>
                  <a:lnTo>
                    <a:pt x="216408" y="0"/>
                  </a:lnTo>
                  <a:lnTo>
                    <a:pt x="266024" y="5693"/>
                  </a:lnTo>
                  <a:lnTo>
                    <a:pt x="311573" y="21913"/>
                  </a:lnTo>
                  <a:lnTo>
                    <a:pt x="351755" y="47366"/>
                  </a:lnTo>
                  <a:lnTo>
                    <a:pt x="385269" y="80758"/>
                  </a:lnTo>
                  <a:lnTo>
                    <a:pt x="410817" y="120798"/>
                  </a:lnTo>
                  <a:lnTo>
                    <a:pt x="427099" y="166191"/>
                  </a:lnTo>
                  <a:lnTo>
                    <a:pt x="432816" y="215645"/>
                  </a:lnTo>
                  <a:lnTo>
                    <a:pt x="427099" y="265100"/>
                  </a:lnTo>
                  <a:lnTo>
                    <a:pt x="410817" y="310493"/>
                  </a:lnTo>
                  <a:lnTo>
                    <a:pt x="385269" y="350533"/>
                  </a:lnTo>
                  <a:lnTo>
                    <a:pt x="351755" y="383925"/>
                  </a:lnTo>
                  <a:lnTo>
                    <a:pt x="311573" y="409378"/>
                  </a:lnTo>
                  <a:lnTo>
                    <a:pt x="266024" y="425598"/>
                  </a:lnTo>
                  <a:lnTo>
                    <a:pt x="216408" y="431292"/>
                  </a:lnTo>
                  <a:lnTo>
                    <a:pt x="166791" y="425598"/>
                  </a:lnTo>
                  <a:lnTo>
                    <a:pt x="121242" y="409378"/>
                  </a:lnTo>
                  <a:lnTo>
                    <a:pt x="81060" y="383925"/>
                  </a:lnTo>
                  <a:lnTo>
                    <a:pt x="47546" y="350533"/>
                  </a:lnTo>
                  <a:lnTo>
                    <a:pt x="21998" y="310493"/>
                  </a:lnTo>
                  <a:lnTo>
                    <a:pt x="5716" y="265100"/>
                  </a:lnTo>
                  <a:lnTo>
                    <a:pt x="0" y="21564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41469" y="2716530"/>
              <a:ext cx="1522095" cy="1450975"/>
            </a:xfrm>
            <a:custGeom>
              <a:avLst/>
              <a:gdLst/>
              <a:ahLst/>
              <a:cxnLst/>
              <a:rect l="l" t="t" r="r" b="b"/>
              <a:pathLst>
                <a:path w="1522095" h="1450975">
                  <a:moveTo>
                    <a:pt x="41570" y="39614"/>
                  </a:moveTo>
                  <a:lnTo>
                    <a:pt x="49518" y="67107"/>
                  </a:lnTo>
                  <a:lnTo>
                    <a:pt x="1502155" y="1450644"/>
                  </a:lnTo>
                  <a:lnTo>
                    <a:pt x="1522094" y="1429677"/>
                  </a:lnTo>
                  <a:lnTo>
                    <a:pt x="69521" y="46212"/>
                  </a:lnTo>
                  <a:lnTo>
                    <a:pt x="41570" y="39614"/>
                  </a:lnTo>
                  <a:close/>
                </a:path>
                <a:path w="1522095" h="1450975">
                  <a:moveTo>
                    <a:pt x="0" y="0"/>
                  </a:moveTo>
                  <a:lnTo>
                    <a:pt x="34797" y="120395"/>
                  </a:lnTo>
                  <a:lnTo>
                    <a:pt x="37083" y="128015"/>
                  </a:lnTo>
                  <a:lnTo>
                    <a:pt x="45084" y="132461"/>
                  </a:lnTo>
                  <a:lnTo>
                    <a:pt x="52704" y="130301"/>
                  </a:lnTo>
                  <a:lnTo>
                    <a:pt x="60451" y="128015"/>
                  </a:lnTo>
                  <a:lnTo>
                    <a:pt x="64896" y="120014"/>
                  </a:lnTo>
                  <a:lnTo>
                    <a:pt x="62610" y="112394"/>
                  </a:lnTo>
                  <a:lnTo>
                    <a:pt x="49518" y="67107"/>
                  </a:lnTo>
                  <a:lnTo>
                    <a:pt x="10794" y="30225"/>
                  </a:lnTo>
                  <a:lnTo>
                    <a:pt x="30733" y="9270"/>
                  </a:lnTo>
                  <a:lnTo>
                    <a:pt x="39035" y="9270"/>
                  </a:lnTo>
                  <a:lnTo>
                    <a:pt x="0" y="0"/>
                  </a:lnTo>
                  <a:close/>
                </a:path>
                <a:path w="1522095" h="1450975">
                  <a:moveTo>
                    <a:pt x="30733" y="9270"/>
                  </a:moveTo>
                  <a:lnTo>
                    <a:pt x="10794" y="30225"/>
                  </a:lnTo>
                  <a:lnTo>
                    <a:pt x="49518" y="67107"/>
                  </a:lnTo>
                  <a:lnTo>
                    <a:pt x="41570" y="39614"/>
                  </a:lnTo>
                  <a:lnTo>
                    <a:pt x="17399" y="33908"/>
                  </a:lnTo>
                  <a:lnTo>
                    <a:pt x="34670" y="15747"/>
                  </a:lnTo>
                  <a:lnTo>
                    <a:pt x="37534" y="15747"/>
                  </a:lnTo>
                  <a:lnTo>
                    <a:pt x="30733" y="9270"/>
                  </a:lnTo>
                  <a:close/>
                </a:path>
                <a:path w="1522095" h="1450975">
                  <a:moveTo>
                    <a:pt x="39035" y="9270"/>
                  </a:moveTo>
                  <a:lnTo>
                    <a:pt x="30733" y="9270"/>
                  </a:lnTo>
                  <a:lnTo>
                    <a:pt x="69521" y="46212"/>
                  </a:lnTo>
                  <a:lnTo>
                    <a:pt x="123062" y="58927"/>
                  </a:lnTo>
                  <a:lnTo>
                    <a:pt x="130809" y="54101"/>
                  </a:lnTo>
                  <a:lnTo>
                    <a:pt x="132747" y="46212"/>
                  </a:lnTo>
                  <a:lnTo>
                    <a:pt x="134492" y="38607"/>
                  </a:lnTo>
                  <a:lnTo>
                    <a:pt x="129793" y="30733"/>
                  </a:lnTo>
                  <a:lnTo>
                    <a:pt x="121919" y="28956"/>
                  </a:lnTo>
                  <a:lnTo>
                    <a:pt x="39035" y="9270"/>
                  </a:lnTo>
                  <a:close/>
                </a:path>
                <a:path w="1522095" h="1450975">
                  <a:moveTo>
                    <a:pt x="37534" y="15747"/>
                  </a:moveTo>
                  <a:lnTo>
                    <a:pt x="34670" y="15747"/>
                  </a:lnTo>
                  <a:lnTo>
                    <a:pt x="41570" y="39614"/>
                  </a:lnTo>
                  <a:lnTo>
                    <a:pt x="69521" y="46212"/>
                  </a:lnTo>
                  <a:lnTo>
                    <a:pt x="37534" y="15747"/>
                  </a:lnTo>
                  <a:close/>
                </a:path>
                <a:path w="1522095" h="1450975">
                  <a:moveTo>
                    <a:pt x="34670" y="15747"/>
                  </a:moveTo>
                  <a:lnTo>
                    <a:pt x="17399" y="33908"/>
                  </a:lnTo>
                  <a:lnTo>
                    <a:pt x="41570" y="39614"/>
                  </a:lnTo>
                  <a:lnTo>
                    <a:pt x="34670" y="157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9735" y="56388"/>
            <a:ext cx="6635115" cy="1116330"/>
            <a:chOff x="2459735" y="56388"/>
            <a:chExt cx="6635115" cy="1116330"/>
          </a:xfrm>
        </p:grpSpPr>
        <p:sp>
          <p:nvSpPr>
            <p:cNvPr id="3" name="object 3"/>
            <p:cNvSpPr/>
            <p:nvPr/>
          </p:nvSpPr>
          <p:spPr>
            <a:xfrm>
              <a:off x="2627375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56388"/>
              <a:ext cx="6634733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014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Редактирование</a:t>
            </a:r>
            <a:r>
              <a:rPr spc="-25" dirty="0"/>
              <a:t> </a:t>
            </a:r>
            <a:r>
              <a:rPr spc="-5" dirty="0"/>
              <a:t>журналов</a:t>
            </a:r>
          </a:p>
        </p:txBody>
      </p:sp>
      <p:sp>
        <p:nvSpPr>
          <p:cNvPr id="6" name="object 6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008633"/>
            <a:ext cx="2784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latin typeface="Cambria"/>
                <a:cs typeface="Cambria"/>
              </a:rPr>
              <a:t>Выставление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оценок: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22832" y="1411224"/>
            <a:ext cx="6000115" cy="3185160"/>
            <a:chOff x="1322832" y="1411224"/>
            <a:chExt cx="6000115" cy="31851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976" y="1420368"/>
              <a:ext cx="5981700" cy="3166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27404" y="1415796"/>
              <a:ext cx="5991225" cy="3176270"/>
            </a:xfrm>
            <a:custGeom>
              <a:avLst/>
              <a:gdLst/>
              <a:ahLst/>
              <a:cxnLst/>
              <a:rect l="l" t="t" r="r" b="b"/>
              <a:pathLst>
                <a:path w="5991225" h="3176270">
                  <a:moveTo>
                    <a:pt x="0" y="3176016"/>
                  </a:moveTo>
                  <a:lnTo>
                    <a:pt x="5990844" y="3176016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31760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56388"/>
            <a:ext cx="9153525" cy="5087620"/>
            <a:chOff x="-4762" y="56388"/>
            <a:chExt cx="9153525" cy="5087620"/>
          </a:xfrm>
        </p:grpSpPr>
        <p:sp>
          <p:nvSpPr>
            <p:cNvPr id="3" name="object 3"/>
            <p:cNvSpPr/>
            <p:nvPr/>
          </p:nvSpPr>
          <p:spPr>
            <a:xfrm>
              <a:off x="2627376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0" y="56388"/>
              <a:ext cx="6401562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6169" y="173177"/>
            <a:ext cx="5767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Формирование</a:t>
            </a:r>
            <a:r>
              <a:rPr sz="4000" spc="-40" dirty="0"/>
              <a:t> </a:t>
            </a:r>
            <a:r>
              <a:rPr sz="4000" spc="-5" dirty="0"/>
              <a:t>журналов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931822"/>
            <a:ext cx="7787005" cy="15055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388620">
              <a:lnSpc>
                <a:spcPct val="108700"/>
              </a:lnSpc>
              <a:spcBef>
                <a:spcPts val="440"/>
              </a:spcBef>
            </a:pPr>
            <a:r>
              <a:rPr sz="2400" spc="120" dirty="0">
                <a:latin typeface="Cambria"/>
                <a:cs typeface="Cambria"/>
              </a:rPr>
              <a:t>Автоматическое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spc="155" dirty="0">
                <a:latin typeface="Cambria"/>
                <a:cs typeface="Cambria"/>
              </a:rPr>
              <a:t>формирование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130" dirty="0">
                <a:latin typeface="Cambria"/>
                <a:cs typeface="Cambria"/>
              </a:rPr>
              <a:t>журналов: 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Запустить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Интернет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браузер.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254" dirty="0">
                <a:latin typeface="Cambria"/>
                <a:cs typeface="Cambria"/>
              </a:rPr>
              <a:t>В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адресной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строке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набрать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https://one.43edu.ru.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204" dirty="0">
                <a:latin typeface="Cambria"/>
                <a:cs typeface="Cambria"/>
              </a:rPr>
              <a:t>На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странице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авторизации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нажмите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«Войти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через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43edu.ru».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" y="2427732"/>
            <a:ext cx="6766559" cy="24109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56388"/>
            <a:ext cx="9153525" cy="5087620"/>
            <a:chOff x="-4762" y="56388"/>
            <a:chExt cx="9153525" cy="5087620"/>
          </a:xfrm>
        </p:grpSpPr>
        <p:sp>
          <p:nvSpPr>
            <p:cNvPr id="3" name="object 3"/>
            <p:cNvSpPr/>
            <p:nvPr/>
          </p:nvSpPr>
          <p:spPr>
            <a:xfrm>
              <a:off x="2627376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56388"/>
              <a:ext cx="6634733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0345" y="173177"/>
            <a:ext cx="6000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Редактирование</a:t>
            </a:r>
            <a:r>
              <a:rPr sz="4000" spc="-25" dirty="0"/>
              <a:t> </a:t>
            </a:r>
            <a:r>
              <a:rPr sz="4000" spc="-5" dirty="0"/>
              <a:t>журналов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251459" y="987552"/>
            <a:ext cx="8641080" cy="3790315"/>
            <a:chOff x="251459" y="987552"/>
            <a:chExt cx="8641080" cy="3790315"/>
          </a:xfrm>
        </p:grpSpPr>
        <p:sp>
          <p:nvSpPr>
            <p:cNvPr id="7" name="object 7"/>
            <p:cNvSpPr/>
            <p:nvPr/>
          </p:nvSpPr>
          <p:spPr>
            <a:xfrm>
              <a:off x="251459" y="987552"/>
              <a:ext cx="8641080" cy="3781425"/>
            </a:xfrm>
            <a:custGeom>
              <a:avLst/>
              <a:gdLst/>
              <a:ahLst/>
              <a:cxnLst/>
              <a:rect l="l" t="t" r="r" b="b"/>
              <a:pathLst>
                <a:path w="8641080" h="3781425">
                  <a:moveTo>
                    <a:pt x="8641080" y="0"/>
                  </a:moveTo>
                  <a:lnTo>
                    <a:pt x="0" y="0"/>
                  </a:lnTo>
                  <a:lnTo>
                    <a:pt x="0" y="3781044"/>
                  </a:lnTo>
                  <a:lnTo>
                    <a:pt x="8641080" y="3781044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8" y="1059180"/>
              <a:ext cx="5832348" cy="37094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58695" y="1054608"/>
              <a:ext cx="5842000" cy="3718560"/>
            </a:xfrm>
            <a:custGeom>
              <a:avLst/>
              <a:gdLst/>
              <a:ahLst/>
              <a:cxnLst/>
              <a:rect l="l" t="t" r="r" b="b"/>
              <a:pathLst>
                <a:path w="5842000" h="3718560">
                  <a:moveTo>
                    <a:pt x="0" y="3718560"/>
                  </a:moveTo>
                  <a:lnTo>
                    <a:pt x="5841491" y="3718560"/>
                  </a:lnTo>
                  <a:lnTo>
                    <a:pt x="5841491" y="0"/>
                  </a:lnTo>
                  <a:lnTo>
                    <a:pt x="0" y="0"/>
                  </a:lnTo>
                  <a:lnTo>
                    <a:pt x="0" y="37185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7376" y="9144"/>
            <a:ext cx="6265545" cy="1229360"/>
            <a:chOff x="2627376" y="9144"/>
            <a:chExt cx="6265545" cy="1229360"/>
          </a:xfrm>
        </p:grpSpPr>
        <p:sp>
          <p:nvSpPr>
            <p:cNvPr id="3" name="object 3"/>
            <p:cNvSpPr/>
            <p:nvPr/>
          </p:nvSpPr>
          <p:spPr>
            <a:xfrm>
              <a:off x="2627376" y="94487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5496" y="9144"/>
              <a:ext cx="5903213" cy="12291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9632" y="138125"/>
            <a:ext cx="5205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Просмотр</a:t>
            </a:r>
            <a:r>
              <a:rPr spc="-65" dirty="0"/>
              <a:t> </a:t>
            </a:r>
            <a:r>
              <a:rPr spc="-10" dirty="0"/>
              <a:t>дневников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51459" y="987552"/>
            <a:ext cx="8641080" cy="3781425"/>
            <a:chOff x="251459" y="987552"/>
            <a:chExt cx="8641080" cy="3781425"/>
          </a:xfrm>
        </p:grpSpPr>
        <p:sp>
          <p:nvSpPr>
            <p:cNvPr id="7" name="object 7"/>
            <p:cNvSpPr/>
            <p:nvPr/>
          </p:nvSpPr>
          <p:spPr>
            <a:xfrm>
              <a:off x="251459" y="987552"/>
              <a:ext cx="8641080" cy="3781425"/>
            </a:xfrm>
            <a:custGeom>
              <a:avLst/>
              <a:gdLst/>
              <a:ahLst/>
              <a:cxnLst/>
              <a:rect l="l" t="t" r="r" b="b"/>
              <a:pathLst>
                <a:path w="8641080" h="3781425">
                  <a:moveTo>
                    <a:pt x="8641080" y="0"/>
                  </a:moveTo>
                  <a:lnTo>
                    <a:pt x="0" y="0"/>
                  </a:lnTo>
                  <a:lnTo>
                    <a:pt x="0" y="3781044"/>
                  </a:lnTo>
                  <a:lnTo>
                    <a:pt x="8641080" y="3781044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599" y="1059180"/>
              <a:ext cx="6847332" cy="36012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67027" y="1054608"/>
              <a:ext cx="6856730" cy="3610610"/>
            </a:xfrm>
            <a:custGeom>
              <a:avLst/>
              <a:gdLst/>
              <a:ahLst/>
              <a:cxnLst/>
              <a:rect l="l" t="t" r="r" b="b"/>
              <a:pathLst>
                <a:path w="6856730" h="3610610">
                  <a:moveTo>
                    <a:pt x="0" y="3610355"/>
                  </a:moveTo>
                  <a:lnTo>
                    <a:pt x="6856476" y="3610355"/>
                  </a:lnTo>
                  <a:lnTo>
                    <a:pt x="6856476" y="0"/>
                  </a:lnTo>
                  <a:lnTo>
                    <a:pt x="0" y="0"/>
                  </a:lnTo>
                  <a:lnTo>
                    <a:pt x="0" y="36103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7376" y="9144"/>
            <a:ext cx="6265545" cy="1229360"/>
            <a:chOff x="2627376" y="9144"/>
            <a:chExt cx="6265545" cy="1229360"/>
          </a:xfrm>
        </p:grpSpPr>
        <p:sp>
          <p:nvSpPr>
            <p:cNvPr id="3" name="object 3"/>
            <p:cNvSpPr/>
            <p:nvPr/>
          </p:nvSpPr>
          <p:spPr>
            <a:xfrm>
              <a:off x="2627376" y="94487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5496" y="9144"/>
              <a:ext cx="5903213" cy="12291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9632" y="138125"/>
            <a:ext cx="5205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Просмотр</a:t>
            </a:r>
            <a:r>
              <a:rPr spc="-65" dirty="0"/>
              <a:t> </a:t>
            </a:r>
            <a:r>
              <a:rPr spc="-10" dirty="0"/>
              <a:t>дневников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51459" y="987552"/>
            <a:ext cx="8641080" cy="3781425"/>
            <a:chOff x="251459" y="987552"/>
            <a:chExt cx="8641080" cy="3781425"/>
          </a:xfrm>
        </p:grpSpPr>
        <p:sp>
          <p:nvSpPr>
            <p:cNvPr id="7" name="object 7"/>
            <p:cNvSpPr/>
            <p:nvPr/>
          </p:nvSpPr>
          <p:spPr>
            <a:xfrm>
              <a:off x="251459" y="987552"/>
              <a:ext cx="8641080" cy="3781425"/>
            </a:xfrm>
            <a:custGeom>
              <a:avLst/>
              <a:gdLst/>
              <a:ahLst/>
              <a:cxnLst/>
              <a:rect l="l" t="t" r="r" b="b"/>
              <a:pathLst>
                <a:path w="8641080" h="3781425">
                  <a:moveTo>
                    <a:pt x="8641080" y="0"/>
                  </a:moveTo>
                  <a:lnTo>
                    <a:pt x="0" y="0"/>
                  </a:lnTo>
                  <a:lnTo>
                    <a:pt x="0" y="3781044"/>
                  </a:lnTo>
                  <a:lnTo>
                    <a:pt x="8641080" y="3781044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0" y="1059180"/>
              <a:ext cx="7127748" cy="36697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39368" y="1054608"/>
              <a:ext cx="7137400" cy="3679190"/>
            </a:xfrm>
            <a:custGeom>
              <a:avLst/>
              <a:gdLst/>
              <a:ahLst/>
              <a:cxnLst/>
              <a:rect l="l" t="t" r="r" b="b"/>
              <a:pathLst>
                <a:path w="7137400" h="3679190">
                  <a:moveTo>
                    <a:pt x="0" y="3678936"/>
                  </a:moveTo>
                  <a:lnTo>
                    <a:pt x="7136892" y="3678936"/>
                  </a:lnTo>
                  <a:lnTo>
                    <a:pt x="7136892" y="0"/>
                  </a:lnTo>
                  <a:lnTo>
                    <a:pt x="0" y="0"/>
                  </a:lnTo>
                  <a:lnTo>
                    <a:pt x="0" y="36789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0" y="56388"/>
            <a:ext cx="6402070" cy="1116330"/>
            <a:chOff x="2575560" y="56388"/>
            <a:chExt cx="6402070" cy="1116330"/>
          </a:xfrm>
        </p:grpSpPr>
        <p:sp>
          <p:nvSpPr>
            <p:cNvPr id="3" name="object 3"/>
            <p:cNvSpPr/>
            <p:nvPr/>
          </p:nvSpPr>
          <p:spPr>
            <a:xfrm>
              <a:off x="2627376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0" y="56388"/>
              <a:ext cx="6401562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76169" y="173177"/>
            <a:ext cx="5767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журналов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005281"/>
            <a:ext cx="8329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55" dirty="0">
                <a:latin typeface="Cambria"/>
                <a:cs typeface="Cambria"/>
              </a:rPr>
              <a:t>В</a:t>
            </a:r>
            <a:r>
              <a:rPr sz="2800" spc="280" dirty="0">
                <a:latin typeface="Cambria"/>
                <a:cs typeface="Cambria"/>
              </a:rPr>
              <a:t> </a:t>
            </a:r>
            <a:r>
              <a:rPr sz="2800" spc="175" dirty="0">
                <a:latin typeface="Cambria"/>
                <a:cs typeface="Cambria"/>
              </a:rPr>
              <a:t>меню</a:t>
            </a:r>
            <a:r>
              <a:rPr sz="2800" spc="280" dirty="0">
                <a:latin typeface="Cambria"/>
                <a:cs typeface="Cambria"/>
              </a:rPr>
              <a:t> </a:t>
            </a:r>
            <a:r>
              <a:rPr sz="2800" spc="130" dirty="0">
                <a:latin typeface="Cambria"/>
                <a:cs typeface="Cambria"/>
              </a:rPr>
              <a:t>выбрать</a:t>
            </a:r>
            <a:r>
              <a:rPr sz="2800" spc="295" dirty="0">
                <a:latin typeface="Cambria"/>
                <a:cs typeface="Cambria"/>
              </a:rPr>
              <a:t> </a:t>
            </a:r>
            <a:r>
              <a:rPr sz="2800" spc="150" dirty="0">
                <a:latin typeface="Cambria"/>
                <a:cs typeface="Cambria"/>
              </a:rPr>
              <a:t>пункт</a:t>
            </a:r>
            <a:r>
              <a:rPr sz="2800" spc="310" dirty="0">
                <a:latin typeface="Cambria"/>
                <a:cs typeface="Cambria"/>
              </a:rPr>
              <a:t> </a:t>
            </a:r>
            <a:r>
              <a:rPr sz="2800" spc="105" dirty="0">
                <a:latin typeface="Cambria"/>
                <a:cs typeface="Cambria"/>
              </a:rPr>
              <a:t>«Генерация</a:t>
            </a:r>
            <a:r>
              <a:rPr sz="2800" spc="320" dirty="0">
                <a:latin typeface="Cambria"/>
                <a:cs typeface="Cambria"/>
              </a:rPr>
              <a:t> </a:t>
            </a:r>
            <a:r>
              <a:rPr sz="2800" spc="95" dirty="0">
                <a:latin typeface="Cambria"/>
                <a:cs typeface="Cambria"/>
              </a:rPr>
              <a:t>журналов»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54123" y="1501139"/>
            <a:ext cx="5491480" cy="3187065"/>
            <a:chOff x="1754123" y="1501139"/>
            <a:chExt cx="5491480" cy="31870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1510283"/>
              <a:ext cx="5472683" cy="31683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58695" y="1505711"/>
              <a:ext cx="5481955" cy="3177540"/>
            </a:xfrm>
            <a:custGeom>
              <a:avLst/>
              <a:gdLst/>
              <a:ahLst/>
              <a:cxnLst/>
              <a:rect l="l" t="t" r="r" b="b"/>
              <a:pathLst>
                <a:path w="5481955" h="3177540">
                  <a:moveTo>
                    <a:pt x="0" y="3177540"/>
                  </a:moveTo>
                  <a:lnTo>
                    <a:pt x="5481828" y="3177540"/>
                  </a:lnTo>
                  <a:lnTo>
                    <a:pt x="5481828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0" y="56388"/>
            <a:ext cx="6402070" cy="1116330"/>
            <a:chOff x="2575560" y="56388"/>
            <a:chExt cx="6402070" cy="1116330"/>
          </a:xfrm>
        </p:grpSpPr>
        <p:sp>
          <p:nvSpPr>
            <p:cNvPr id="3" name="object 3"/>
            <p:cNvSpPr/>
            <p:nvPr/>
          </p:nvSpPr>
          <p:spPr>
            <a:xfrm>
              <a:off x="2627376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0" y="56388"/>
              <a:ext cx="6401562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6169" y="173177"/>
            <a:ext cx="5767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Формирование</a:t>
            </a:r>
            <a:r>
              <a:rPr sz="4000" spc="-40" dirty="0"/>
              <a:t> </a:t>
            </a:r>
            <a:r>
              <a:rPr sz="4000" spc="-5" dirty="0"/>
              <a:t>журналов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008633"/>
            <a:ext cx="83629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54" dirty="0">
                <a:latin typeface="Cambria"/>
                <a:cs typeface="Cambria"/>
              </a:rPr>
              <a:t>В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открывшемся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окне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выберите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необходимые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классы,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проставив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85" dirty="0">
                <a:latin typeface="Cambria"/>
                <a:cs typeface="Cambria"/>
              </a:rPr>
              <a:t>галочки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или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воспользовавшись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кнопками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«Выбрать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все».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22832" y="1842516"/>
            <a:ext cx="6571615" cy="2753995"/>
            <a:chOff x="1322832" y="1842516"/>
            <a:chExt cx="6571615" cy="27539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976" y="1851660"/>
              <a:ext cx="6553200" cy="27355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27404" y="1847088"/>
              <a:ext cx="6562725" cy="2745105"/>
            </a:xfrm>
            <a:custGeom>
              <a:avLst/>
              <a:gdLst/>
              <a:ahLst/>
              <a:cxnLst/>
              <a:rect l="l" t="t" r="r" b="b"/>
              <a:pathLst>
                <a:path w="6562725" h="2745104">
                  <a:moveTo>
                    <a:pt x="0" y="2744724"/>
                  </a:moveTo>
                  <a:lnTo>
                    <a:pt x="6562344" y="2744724"/>
                  </a:lnTo>
                  <a:lnTo>
                    <a:pt x="6562344" y="0"/>
                  </a:lnTo>
                  <a:lnTo>
                    <a:pt x="0" y="0"/>
                  </a:lnTo>
                  <a:lnTo>
                    <a:pt x="0" y="27447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56388"/>
            <a:ext cx="9153525" cy="5087620"/>
            <a:chOff x="-4762" y="56388"/>
            <a:chExt cx="9153525" cy="5087620"/>
          </a:xfrm>
        </p:grpSpPr>
        <p:sp>
          <p:nvSpPr>
            <p:cNvPr id="3" name="object 3"/>
            <p:cNvSpPr/>
            <p:nvPr/>
          </p:nvSpPr>
          <p:spPr>
            <a:xfrm>
              <a:off x="2627376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0" y="56388"/>
              <a:ext cx="6401562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6169" y="173177"/>
            <a:ext cx="5767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Формирование</a:t>
            </a:r>
            <a:r>
              <a:rPr sz="4000" spc="-40" dirty="0"/>
              <a:t> </a:t>
            </a:r>
            <a:r>
              <a:rPr sz="4000" spc="-5" dirty="0"/>
              <a:t>журналов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251459" y="987552"/>
            <a:ext cx="8641080" cy="3794760"/>
            <a:chOff x="251459" y="987552"/>
            <a:chExt cx="8641080" cy="3794760"/>
          </a:xfrm>
        </p:grpSpPr>
        <p:sp>
          <p:nvSpPr>
            <p:cNvPr id="7" name="object 7"/>
            <p:cNvSpPr/>
            <p:nvPr/>
          </p:nvSpPr>
          <p:spPr>
            <a:xfrm>
              <a:off x="251459" y="987552"/>
              <a:ext cx="8641080" cy="3781425"/>
            </a:xfrm>
            <a:custGeom>
              <a:avLst/>
              <a:gdLst/>
              <a:ahLst/>
              <a:cxnLst/>
              <a:rect l="l" t="t" r="r" b="b"/>
              <a:pathLst>
                <a:path w="8641080" h="3781425">
                  <a:moveTo>
                    <a:pt x="8641080" y="0"/>
                  </a:moveTo>
                  <a:lnTo>
                    <a:pt x="0" y="0"/>
                  </a:lnTo>
                  <a:lnTo>
                    <a:pt x="0" y="3781044"/>
                  </a:lnTo>
                  <a:lnTo>
                    <a:pt x="8641080" y="3781044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5" y="1132332"/>
              <a:ext cx="6320028" cy="363626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9" name="object 9"/>
            <p:cNvSpPr/>
            <p:nvPr/>
          </p:nvSpPr>
          <p:spPr>
            <a:xfrm>
              <a:off x="1837181" y="4085081"/>
              <a:ext cx="1440180" cy="684530"/>
            </a:xfrm>
            <a:custGeom>
              <a:avLst/>
              <a:gdLst/>
              <a:ahLst/>
              <a:cxnLst/>
              <a:rect l="l" t="t" r="r" b="b"/>
              <a:pathLst>
                <a:path w="1440179" h="684529">
                  <a:moveTo>
                    <a:pt x="0" y="342138"/>
                  </a:moveTo>
                  <a:lnTo>
                    <a:pt x="10430" y="283791"/>
                  </a:lnTo>
                  <a:lnTo>
                    <a:pt x="40567" y="228646"/>
                  </a:lnTo>
                  <a:lnTo>
                    <a:pt x="88681" y="177523"/>
                  </a:lnTo>
                  <a:lnTo>
                    <a:pt x="118938" y="153727"/>
                  </a:lnTo>
                  <a:lnTo>
                    <a:pt x="153040" y="131244"/>
                  </a:lnTo>
                  <a:lnTo>
                    <a:pt x="190772" y="110177"/>
                  </a:lnTo>
                  <a:lnTo>
                    <a:pt x="231916" y="90630"/>
                  </a:lnTo>
                  <a:lnTo>
                    <a:pt x="276256" y="72704"/>
                  </a:lnTo>
                  <a:lnTo>
                    <a:pt x="323576" y="56502"/>
                  </a:lnTo>
                  <a:lnTo>
                    <a:pt x="373660" y="42128"/>
                  </a:lnTo>
                  <a:lnTo>
                    <a:pt x="426292" y="29683"/>
                  </a:lnTo>
                  <a:lnTo>
                    <a:pt x="481254" y="19271"/>
                  </a:lnTo>
                  <a:lnTo>
                    <a:pt x="538332" y="10994"/>
                  </a:lnTo>
                  <a:lnTo>
                    <a:pt x="597308" y="4954"/>
                  </a:lnTo>
                  <a:lnTo>
                    <a:pt x="657966" y="1255"/>
                  </a:lnTo>
                  <a:lnTo>
                    <a:pt x="720090" y="0"/>
                  </a:lnTo>
                  <a:lnTo>
                    <a:pt x="782213" y="1255"/>
                  </a:lnTo>
                  <a:lnTo>
                    <a:pt x="842871" y="4954"/>
                  </a:lnTo>
                  <a:lnTo>
                    <a:pt x="901847" y="10994"/>
                  </a:lnTo>
                  <a:lnTo>
                    <a:pt x="958925" y="19271"/>
                  </a:lnTo>
                  <a:lnTo>
                    <a:pt x="1013887" y="29683"/>
                  </a:lnTo>
                  <a:lnTo>
                    <a:pt x="1066519" y="42128"/>
                  </a:lnTo>
                  <a:lnTo>
                    <a:pt x="1116603" y="56502"/>
                  </a:lnTo>
                  <a:lnTo>
                    <a:pt x="1163923" y="72704"/>
                  </a:lnTo>
                  <a:lnTo>
                    <a:pt x="1208263" y="90630"/>
                  </a:lnTo>
                  <a:lnTo>
                    <a:pt x="1249407" y="110177"/>
                  </a:lnTo>
                  <a:lnTo>
                    <a:pt x="1287139" y="131244"/>
                  </a:lnTo>
                  <a:lnTo>
                    <a:pt x="1321241" y="153727"/>
                  </a:lnTo>
                  <a:lnTo>
                    <a:pt x="1351498" y="177523"/>
                  </a:lnTo>
                  <a:lnTo>
                    <a:pt x="1399612" y="228646"/>
                  </a:lnTo>
                  <a:lnTo>
                    <a:pt x="1429749" y="283791"/>
                  </a:lnTo>
                  <a:lnTo>
                    <a:pt x="1440180" y="342138"/>
                  </a:lnTo>
                  <a:lnTo>
                    <a:pt x="1437536" y="371659"/>
                  </a:lnTo>
                  <a:lnTo>
                    <a:pt x="1417036" y="428508"/>
                  </a:lnTo>
                  <a:lnTo>
                    <a:pt x="1377694" y="481744"/>
                  </a:lnTo>
                  <a:lnTo>
                    <a:pt x="1321241" y="530548"/>
                  </a:lnTo>
                  <a:lnTo>
                    <a:pt x="1287139" y="553031"/>
                  </a:lnTo>
                  <a:lnTo>
                    <a:pt x="1249407" y="574098"/>
                  </a:lnTo>
                  <a:lnTo>
                    <a:pt x="1208263" y="593645"/>
                  </a:lnTo>
                  <a:lnTo>
                    <a:pt x="1163923" y="611571"/>
                  </a:lnTo>
                  <a:lnTo>
                    <a:pt x="1116603" y="627773"/>
                  </a:lnTo>
                  <a:lnTo>
                    <a:pt x="1066519" y="642147"/>
                  </a:lnTo>
                  <a:lnTo>
                    <a:pt x="1013887" y="654592"/>
                  </a:lnTo>
                  <a:lnTo>
                    <a:pt x="958925" y="665004"/>
                  </a:lnTo>
                  <a:lnTo>
                    <a:pt x="901847" y="673281"/>
                  </a:lnTo>
                  <a:lnTo>
                    <a:pt x="842871" y="679321"/>
                  </a:lnTo>
                  <a:lnTo>
                    <a:pt x="782213" y="683020"/>
                  </a:lnTo>
                  <a:lnTo>
                    <a:pt x="720090" y="684276"/>
                  </a:lnTo>
                  <a:lnTo>
                    <a:pt x="657966" y="683020"/>
                  </a:lnTo>
                  <a:lnTo>
                    <a:pt x="597308" y="679321"/>
                  </a:lnTo>
                  <a:lnTo>
                    <a:pt x="538332" y="673281"/>
                  </a:lnTo>
                  <a:lnTo>
                    <a:pt x="481254" y="665004"/>
                  </a:lnTo>
                  <a:lnTo>
                    <a:pt x="426292" y="654592"/>
                  </a:lnTo>
                  <a:lnTo>
                    <a:pt x="373660" y="642147"/>
                  </a:lnTo>
                  <a:lnTo>
                    <a:pt x="323576" y="627773"/>
                  </a:lnTo>
                  <a:lnTo>
                    <a:pt x="276256" y="611571"/>
                  </a:lnTo>
                  <a:lnTo>
                    <a:pt x="231916" y="593645"/>
                  </a:lnTo>
                  <a:lnTo>
                    <a:pt x="190772" y="574098"/>
                  </a:lnTo>
                  <a:lnTo>
                    <a:pt x="153040" y="553031"/>
                  </a:lnTo>
                  <a:lnTo>
                    <a:pt x="118938" y="530548"/>
                  </a:lnTo>
                  <a:lnTo>
                    <a:pt x="88681" y="506752"/>
                  </a:lnTo>
                  <a:lnTo>
                    <a:pt x="40567" y="455629"/>
                  </a:lnTo>
                  <a:lnTo>
                    <a:pt x="10430" y="400484"/>
                  </a:lnTo>
                  <a:lnTo>
                    <a:pt x="0" y="34213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0" y="56388"/>
            <a:ext cx="6402070" cy="1116330"/>
            <a:chOff x="2575560" y="56388"/>
            <a:chExt cx="6402070" cy="1116330"/>
          </a:xfrm>
        </p:grpSpPr>
        <p:sp>
          <p:nvSpPr>
            <p:cNvPr id="3" name="object 3"/>
            <p:cNvSpPr/>
            <p:nvPr/>
          </p:nvSpPr>
          <p:spPr>
            <a:xfrm>
              <a:off x="2627376" y="94488"/>
              <a:ext cx="6265545" cy="856615"/>
            </a:xfrm>
            <a:custGeom>
              <a:avLst/>
              <a:gdLst/>
              <a:ahLst/>
              <a:cxnLst/>
              <a:rect l="l" t="t" r="r" b="b"/>
              <a:pathLst>
                <a:path w="6265545" h="856615">
                  <a:moveTo>
                    <a:pt x="626516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265164" y="856488"/>
                  </a:lnTo>
                  <a:lnTo>
                    <a:pt x="626516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0" y="56388"/>
              <a:ext cx="6401562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6169" y="173177"/>
            <a:ext cx="5767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Формирование</a:t>
            </a:r>
            <a:r>
              <a:rPr sz="4000" spc="-40" dirty="0"/>
              <a:t> </a:t>
            </a:r>
            <a:r>
              <a:rPr sz="4000" spc="-5" dirty="0"/>
              <a:t>журналов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008633"/>
            <a:ext cx="8472805" cy="2892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spc="120" dirty="0">
                <a:latin typeface="Cambria"/>
                <a:cs typeface="Cambria"/>
              </a:rPr>
              <a:t>Сгенерированные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журналы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рекомендуется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не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удалять.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Если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395"/>
              </a:lnSpc>
            </a:pPr>
            <a:r>
              <a:rPr sz="2000" spc="110" dirty="0">
                <a:latin typeface="Cambria"/>
                <a:cs typeface="Cambria"/>
              </a:rPr>
              <a:t>происходит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возврат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60" dirty="0">
                <a:latin typeface="Cambria"/>
                <a:cs typeface="Cambria"/>
              </a:rPr>
              <a:t>к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таблице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i="1" spc="150" dirty="0">
                <a:latin typeface="Cambria"/>
                <a:cs typeface="Cambria"/>
              </a:rPr>
              <a:t>Учебная</a:t>
            </a:r>
            <a:r>
              <a:rPr sz="2000" i="1" spc="160" dirty="0">
                <a:latin typeface="Cambria"/>
                <a:cs typeface="Cambria"/>
              </a:rPr>
              <a:t> </a:t>
            </a:r>
            <a:r>
              <a:rPr sz="2000" i="1" spc="140" dirty="0">
                <a:latin typeface="Cambria"/>
                <a:cs typeface="Cambria"/>
              </a:rPr>
              <a:t>нагрузка</a:t>
            </a:r>
            <a:r>
              <a:rPr sz="2000" i="1" spc="204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и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добавляются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105" dirty="0">
                <a:latin typeface="Cambria"/>
                <a:cs typeface="Cambria"/>
              </a:rPr>
              <a:t>новые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предметы,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потом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нужно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заново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сгенерировать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журналы.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spc="175" dirty="0">
                <a:latin typeface="Cambria"/>
                <a:cs typeface="Cambria"/>
              </a:rPr>
              <a:t>Список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учащихся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класса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в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сгенерированные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журналы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попадает 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автоматически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целиком,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но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можно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редактировать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список 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вручную.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Это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целесообразно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в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случаях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деления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класса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на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группы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(иностранный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язык,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технология).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Рекомендуется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список 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учащихся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редактировать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уже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на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сайте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https://one.43edu.ru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144"/>
            <a:ext cx="6265164" cy="1229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6965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Генерация</a:t>
            </a:r>
            <a:r>
              <a:rPr spc="-90" dirty="0"/>
              <a:t> </a:t>
            </a:r>
            <a:r>
              <a:rPr dirty="0"/>
              <a:t>расписания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953998"/>
            <a:ext cx="5892800" cy="7518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00" b="1" spc="229" dirty="0">
                <a:latin typeface="Times New Roman"/>
                <a:cs typeface="Times New Roman"/>
              </a:rPr>
              <a:t>Создание</a:t>
            </a:r>
            <a:r>
              <a:rPr sz="2000" b="1" spc="120" dirty="0">
                <a:latin typeface="Times New Roman"/>
                <a:cs typeface="Times New Roman"/>
              </a:rPr>
              <a:t> </a:t>
            </a:r>
            <a:r>
              <a:rPr sz="2000" b="1" spc="210" dirty="0">
                <a:latin typeface="Times New Roman"/>
                <a:cs typeface="Times New Roman"/>
              </a:rPr>
              <a:t>шаблонов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200" dirty="0">
                <a:latin typeface="Times New Roman"/>
                <a:cs typeface="Times New Roman"/>
              </a:rPr>
              <a:t>расписания: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spc="254" dirty="0">
                <a:latin typeface="Cambria"/>
                <a:cs typeface="Cambria"/>
              </a:rPr>
              <a:t>В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меню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выбрать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пункт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Шаблоны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расписания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66088" y="1770888"/>
            <a:ext cx="6400800" cy="2970530"/>
            <a:chOff x="1466088" y="1770888"/>
            <a:chExt cx="6400800" cy="29705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232" y="1780032"/>
              <a:ext cx="6382512" cy="29519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0660" y="1775460"/>
              <a:ext cx="6391910" cy="2961640"/>
            </a:xfrm>
            <a:custGeom>
              <a:avLst/>
              <a:gdLst/>
              <a:ahLst/>
              <a:cxnLst/>
              <a:rect l="l" t="t" r="r" b="b"/>
              <a:pathLst>
                <a:path w="6391909" h="2961640">
                  <a:moveTo>
                    <a:pt x="0" y="2961132"/>
                  </a:moveTo>
                  <a:lnTo>
                    <a:pt x="6391655" y="2961132"/>
                  </a:lnTo>
                  <a:lnTo>
                    <a:pt x="6391655" y="0"/>
                  </a:lnTo>
                  <a:lnTo>
                    <a:pt x="0" y="0"/>
                  </a:lnTo>
                  <a:lnTo>
                    <a:pt x="0" y="29611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144"/>
            <a:ext cx="6265164" cy="1229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6965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Генерация</a:t>
            </a:r>
            <a:r>
              <a:rPr spc="-90" dirty="0"/>
              <a:t> </a:t>
            </a:r>
            <a:r>
              <a:rPr dirty="0"/>
              <a:t>расписания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59" y="987552"/>
            <a:ext cx="8641080" cy="3781425"/>
            <a:chOff x="251459" y="987552"/>
            <a:chExt cx="8641080" cy="3781425"/>
          </a:xfrm>
        </p:grpSpPr>
        <p:sp>
          <p:nvSpPr>
            <p:cNvPr id="5" name="object 5"/>
            <p:cNvSpPr/>
            <p:nvPr/>
          </p:nvSpPr>
          <p:spPr>
            <a:xfrm>
              <a:off x="251459" y="987552"/>
              <a:ext cx="8641080" cy="3781425"/>
            </a:xfrm>
            <a:custGeom>
              <a:avLst/>
              <a:gdLst/>
              <a:ahLst/>
              <a:cxnLst/>
              <a:rect l="l" t="t" r="r" b="b"/>
              <a:pathLst>
                <a:path w="8641080" h="3781425">
                  <a:moveTo>
                    <a:pt x="8641080" y="0"/>
                  </a:moveTo>
                  <a:lnTo>
                    <a:pt x="0" y="0"/>
                  </a:lnTo>
                  <a:lnTo>
                    <a:pt x="0" y="3781044"/>
                  </a:lnTo>
                  <a:lnTo>
                    <a:pt x="8641080" y="3781044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" y="1232916"/>
              <a:ext cx="8118348" cy="32400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4547" y="1228344"/>
              <a:ext cx="8128000" cy="3249295"/>
            </a:xfrm>
            <a:custGeom>
              <a:avLst/>
              <a:gdLst/>
              <a:ahLst/>
              <a:cxnLst/>
              <a:rect l="l" t="t" r="r" b="b"/>
              <a:pathLst>
                <a:path w="8128000" h="3249295">
                  <a:moveTo>
                    <a:pt x="0" y="3249167"/>
                  </a:moveTo>
                  <a:lnTo>
                    <a:pt x="8127492" y="3249167"/>
                  </a:lnTo>
                  <a:lnTo>
                    <a:pt x="8127492" y="0"/>
                  </a:lnTo>
                  <a:lnTo>
                    <a:pt x="0" y="0"/>
                  </a:lnTo>
                  <a:lnTo>
                    <a:pt x="0" y="32491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144"/>
            <a:ext cx="6265164" cy="1229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6965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Генерация</a:t>
            </a:r>
            <a:r>
              <a:rPr spc="-90" dirty="0"/>
              <a:t> </a:t>
            </a:r>
            <a:r>
              <a:rPr dirty="0"/>
              <a:t>расписания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251459" y="987552"/>
            <a:ext cx="8641080" cy="3781425"/>
          </a:xfrm>
          <a:custGeom>
            <a:avLst/>
            <a:gdLst/>
            <a:ahLst/>
            <a:cxnLst/>
            <a:rect l="l" t="t" r="r" b="b"/>
            <a:pathLst>
              <a:path w="8641080" h="3781425">
                <a:moveTo>
                  <a:pt x="8641080" y="0"/>
                </a:moveTo>
                <a:lnTo>
                  <a:pt x="0" y="0"/>
                </a:lnTo>
                <a:lnTo>
                  <a:pt x="0" y="3781044"/>
                </a:lnTo>
                <a:lnTo>
                  <a:pt x="8641080" y="3781044"/>
                </a:lnTo>
                <a:lnTo>
                  <a:pt x="86410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1008633"/>
            <a:ext cx="8301990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3825">
              <a:lnSpc>
                <a:spcPct val="100000"/>
              </a:lnSpc>
              <a:spcBef>
                <a:spcPts val="105"/>
              </a:spcBef>
            </a:pPr>
            <a:r>
              <a:rPr sz="2000" spc="105" dirty="0">
                <a:latin typeface="Cambria"/>
                <a:cs typeface="Cambria"/>
              </a:rPr>
              <a:t>Необходимо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выбрать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классы,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для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которых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будет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заполняться 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шаблон.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Для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этого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нажать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+Добавить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класс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и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выбрать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нужный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класс.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260" dirty="0">
                <a:latin typeface="Cambria"/>
                <a:cs typeface="Cambria"/>
              </a:rPr>
              <a:t>В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появившейся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таблице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отображается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учебная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неделя,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65" dirty="0">
                <a:latin typeface="Cambria"/>
                <a:cs typeface="Cambria"/>
              </a:rPr>
              <a:t>горизонтально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расположены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дни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недели,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вертикально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уроки.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spc="145" dirty="0">
                <a:latin typeface="Cambria"/>
                <a:cs typeface="Cambria"/>
              </a:rPr>
              <a:t>По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щелчку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по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ячейке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можно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осуществлять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выбор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предметов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из 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выпадающего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65" dirty="0">
                <a:latin typeface="Cambria"/>
                <a:cs typeface="Cambria"/>
              </a:rPr>
              <a:t>списка.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Если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несколько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предметов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стоит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на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один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урок,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то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их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можно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указать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в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шаблоне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50" dirty="0">
                <a:latin typeface="Cambria"/>
                <a:cs typeface="Cambria"/>
              </a:rPr>
              <a:t>расписания,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выбрав, 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соответственно,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несколько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предметов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по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очереди.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К</a:t>
            </a:r>
            <a:r>
              <a:rPr spc="180" dirty="0"/>
              <a:t> </a:t>
            </a:r>
            <a:r>
              <a:rPr spc="-5" dirty="0"/>
              <a:t>О</a:t>
            </a:r>
            <a:r>
              <a:rPr spc="210" dirty="0"/>
              <a:t> </a:t>
            </a:r>
            <a:r>
              <a:rPr spc="-5" dirty="0"/>
              <a:t>Г</a:t>
            </a:r>
            <a:r>
              <a:rPr spc="95" dirty="0"/>
              <a:t> </a:t>
            </a:r>
            <a:r>
              <a:rPr spc="-5" dirty="0"/>
              <a:t>А</a:t>
            </a:r>
            <a:r>
              <a:rPr spc="135" dirty="0"/>
              <a:t> </a:t>
            </a:r>
            <a:r>
              <a:rPr spc="-5" dirty="0"/>
              <a:t>У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5" dirty="0"/>
              <a:t>«</a:t>
            </a:r>
            <a:r>
              <a:rPr spc="220" dirty="0"/>
              <a:t> </a:t>
            </a:r>
            <a:r>
              <a:rPr spc="-5" dirty="0"/>
              <a:t>Ц</a:t>
            </a:r>
            <a:r>
              <a:rPr spc="200" dirty="0"/>
              <a:t> </a:t>
            </a:r>
            <a:r>
              <a:rPr spc="-5" dirty="0"/>
              <a:t>е</a:t>
            </a:r>
            <a:r>
              <a:rPr spc="220" dirty="0"/>
              <a:t> </a:t>
            </a:r>
            <a:r>
              <a:rPr spc="-5" dirty="0"/>
              <a:t>н</a:t>
            </a:r>
            <a:r>
              <a:rPr spc="225" dirty="0"/>
              <a:t> </a:t>
            </a:r>
            <a:r>
              <a:rPr spc="-5" dirty="0"/>
              <a:t>т</a:t>
            </a:r>
            <a:r>
              <a:rPr spc="220" dirty="0"/>
              <a:t> </a:t>
            </a:r>
            <a:r>
              <a:rPr spc="-5" dirty="0"/>
              <a:t>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38504" y="4891913"/>
            <a:ext cx="1054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5595" y="4891913"/>
            <a:ext cx="1322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2064" y="4891913"/>
            <a:ext cx="2119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1104</Words>
  <Application>Microsoft Office PowerPoint</Application>
  <PresentationFormat>Экран (16:9)</PresentationFormat>
  <Paragraphs>159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Cambria</vt:lpstr>
      <vt:lpstr>Times New Roman</vt:lpstr>
      <vt:lpstr>Office Theme</vt:lpstr>
      <vt:lpstr>Единая региональная информационная  система образования Кировской области</vt:lpstr>
      <vt:lpstr>Формирование журналов</vt:lpstr>
      <vt:lpstr>Презентация PowerPoint</vt:lpstr>
      <vt:lpstr>Формирование журналов</vt:lpstr>
      <vt:lpstr>Формирование журналов</vt:lpstr>
      <vt:lpstr>Формирование журналов</vt:lpstr>
      <vt:lpstr>Генерация расписания</vt:lpstr>
      <vt:lpstr>Генерация расписания</vt:lpstr>
      <vt:lpstr>Генерация расписания</vt:lpstr>
      <vt:lpstr>Генерация расписания</vt:lpstr>
      <vt:lpstr>Презентация PowerPoint</vt:lpstr>
      <vt:lpstr>Презентация PowerPoint</vt:lpstr>
      <vt:lpstr>Генерация расписания</vt:lpstr>
      <vt:lpstr>Редактирование журналов</vt:lpstr>
      <vt:lpstr>Редактирование журналов</vt:lpstr>
      <vt:lpstr>Редактирование журналов</vt:lpstr>
      <vt:lpstr>Редактирование журналов</vt:lpstr>
      <vt:lpstr>Редактирование журналов</vt:lpstr>
      <vt:lpstr>Редактирование журналов</vt:lpstr>
      <vt:lpstr>Редактирование журналов</vt:lpstr>
      <vt:lpstr>Просмотр дневников</vt:lpstr>
      <vt:lpstr>Просмотр дневников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Андреевич</dc:creator>
  <cp:lastModifiedBy>Бажина Анастасия Сергеевна</cp:lastModifiedBy>
  <cp:revision>1</cp:revision>
  <dcterms:created xsi:type="dcterms:W3CDTF">2024-03-05T13:03:19Z</dcterms:created>
  <dcterms:modified xsi:type="dcterms:W3CDTF">2024-03-06T06:26:12Z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2024-03-05T00:00:00Z</vt:filetime>
  </property>
</Properties>
</file>