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4" r:id="rId3"/>
    <p:sldId id="257" r:id="rId4"/>
    <p:sldId id="262" r:id="rId5"/>
    <p:sldId id="263" r:id="rId6"/>
    <p:sldId id="264" r:id="rId7"/>
    <p:sldId id="265" r:id="rId8"/>
    <p:sldId id="266" r:id="rId9"/>
    <p:sldId id="275" r:id="rId10"/>
    <p:sldId id="267" r:id="rId11"/>
    <p:sldId id="268" r:id="rId12"/>
    <p:sldId id="269" r:id="rId13"/>
    <p:sldId id="306" r:id="rId14"/>
    <p:sldId id="272" r:id="rId15"/>
    <p:sldId id="271" r:id="rId16"/>
    <p:sldId id="273" r:id="rId17"/>
    <p:sldId id="276" r:id="rId18"/>
    <p:sldId id="277" r:id="rId19"/>
    <p:sldId id="278" r:id="rId20"/>
    <p:sldId id="279" r:id="rId21"/>
    <p:sldId id="281" r:id="rId22"/>
    <p:sldId id="282" r:id="rId23"/>
    <p:sldId id="280" r:id="rId24"/>
    <p:sldId id="283" r:id="rId25"/>
    <p:sldId id="287" r:id="rId26"/>
    <p:sldId id="288" r:id="rId27"/>
    <p:sldId id="289" r:id="rId28"/>
    <p:sldId id="290" r:id="rId29"/>
    <p:sldId id="291" r:id="rId30"/>
    <p:sldId id="292" r:id="rId31"/>
    <p:sldId id="285" r:id="rId32"/>
    <p:sldId id="293" r:id="rId33"/>
    <p:sldId id="294" r:id="rId34"/>
    <p:sldId id="295" r:id="rId35"/>
    <p:sldId id="296" r:id="rId36"/>
    <p:sldId id="297" r:id="rId37"/>
    <p:sldId id="298" r:id="rId38"/>
    <p:sldId id="284" r:id="rId39"/>
    <p:sldId id="286" r:id="rId40"/>
    <p:sldId id="299" r:id="rId41"/>
    <p:sldId id="300" r:id="rId42"/>
    <p:sldId id="301" r:id="rId43"/>
    <p:sldId id="302" r:id="rId44"/>
    <p:sldId id="303" r:id="rId45"/>
    <p:sldId id="304" r:id="rId46"/>
    <p:sldId id="305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53DA0-669F-4210-AB1D-5F724D3199B1}" v="236" dt="2020-11-24T10:37:53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48" d="100"/>
          <a:sy n="48" d="100"/>
        </p:scale>
        <p:origin x="-9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9875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15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94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083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071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1865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6439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821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148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548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0526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814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lassgames.ru/step4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137" y="758952"/>
            <a:ext cx="11303726" cy="356616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Comic Sans MS"/>
                <a:cs typeface="Calibri"/>
              </a:rPr>
              <a:t>Просветительские родительские игры</a:t>
            </a:r>
            <a:br>
              <a:rPr lang="ru-RU" sz="5400" dirty="0">
                <a:latin typeface="Comic Sans MS"/>
                <a:cs typeface="Calibri"/>
              </a:rPr>
            </a:br>
            <a:r>
              <a:rPr lang="en-US" sz="5400" dirty="0">
                <a:latin typeface="Comic Sans MS"/>
                <a:cs typeface="Calibri"/>
              </a:rPr>
              <a:t>#</a:t>
            </a:r>
            <a:r>
              <a:rPr lang="ru-RU" sz="5400" dirty="0" err="1">
                <a:latin typeface="Comic Sans MS"/>
                <a:cs typeface="Calibri"/>
              </a:rPr>
              <a:t>Предки_в_Теме</a:t>
            </a:r>
            <a:endParaRPr lang="ru-RU" sz="5400" dirty="0">
              <a:latin typeface="Comic Sans M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886" y="4887017"/>
            <a:ext cx="100584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/>
                <a:cs typeface="Calibri"/>
              </a:rPr>
              <a:t>КОГОАУ ДПО «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alibri"/>
              </a:rPr>
              <a:t>Институт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alibri"/>
              </a:rPr>
              <a:t>развития образования Кировской области»</a:t>
            </a:r>
            <a:endParaRPr lang="ru-RU" dirty="0">
              <a:solidFill>
                <a:srgbClr val="FF0000"/>
              </a:solidFill>
              <a:latin typeface="Comic Sans MS"/>
            </a:endParaRPr>
          </a:p>
          <a:p>
            <a:endParaRPr lang="ru-RU" dirty="0"/>
          </a:p>
        </p:txBody>
      </p:sp>
      <p:pic>
        <p:nvPicPr>
          <p:cNvPr id="6" name="Рисунок 7" descr="Изображение выглядит как руба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9A421D9-8994-44FF-97E7-88F09A2746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3905" y="197047"/>
            <a:ext cx="1837944" cy="17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1: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Да (физический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Рисунок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022" y="1737360"/>
            <a:ext cx="7812461" cy="443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23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1" y="286603"/>
            <a:ext cx="11089341" cy="14507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2: Да (психологический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Рисунок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224" y="1737360"/>
            <a:ext cx="6790485" cy="455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512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1" y="286603"/>
            <a:ext cx="11089341" cy="14507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3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: нет (это не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4823" y="1737360"/>
            <a:ext cx="6340614" cy="452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22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286603"/>
            <a:ext cx="10772503" cy="14507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4: </a:t>
            </a:r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Да (психологический </a:t>
            </a:r>
            <a:r>
              <a:rPr lang="ru-RU" sz="4400" dirty="0" err="1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</a:t>
            </a:r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Рисунок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1540" y="1845734"/>
            <a:ext cx="6547791" cy="43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73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1" y="286603"/>
            <a:ext cx="11089341" cy="14507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5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: Да (психологический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Рисунок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224" y="1737360"/>
            <a:ext cx="6790485" cy="455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68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1" y="286603"/>
            <a:ext cx="11089341" cy="14507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6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: Да (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кибербуллинг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)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Рисунок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397" y="1737360"/>
            <a:ext cx="7480905" cy="444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33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2 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«Ролевая маска</a:t>
            </a:r>
            <a:r>
              <a:rPr lang="ru-RU" sz="3200" spc="-50" dirty="0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»</a:t>
            </a:r>
          </a:p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Определите названия участников </a:t>
            </a:r>
            <a:r>
              <a:rPr lang="ru-RU" sz="3200" spc="-50" dirty="0" err="1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буллинга</a:t>
            </a:r>
            <a:endParaRPr lang="ru-RU" sz="3200" spc="-50" dirty="0">
              <a:solidFill>
                <a:schemeClr val="bg1"/>
              </a:solidFill>
              <a:latin typeface="Comic Sans MS"/>
              <a:ea typeface="+mj-ea"/>
              <a:cs typeface="Calibri Light"/>
            </a:endParaRPr>
          </a:p>
        </p:txBody>
      </p:sp>
      <p:pic>
        <p:nvPicPr>
          <p:cNvPr id="14338" name="Picture 2" descr="https://axstor.ru/image/catalog/product/4/mask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206" y="551906"/>
            <a:ext cx="5617028" cy="56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88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665" y="-157534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1: </a:t>
            </a:r>
            <a:b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</a:b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Назовите участника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буллинга</a:t>
            </a:r>
            <a:endParaRPr lang="ru-RU" sz="4400" dirty="0"/>
          </a:p>
        </p:txBody>
      </p:sp>
      <p:pic>
        <p:nvPicPr>
          <p:cNvPr id="16386" name="Picture 2" descr="ullustration_4_blok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536" y="315737"/>
            <a:ext cx="5591464" cy="58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12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665" y="-157534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2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: </a:t>
            </a:r>
            <a:b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</a:b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Назовите участника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буллинга</a:t>
            </a:r>
            <a:endParaRPr lang="ru-RU" sz="4400" dirty="0"/>
          </a:p>
        </p:txBody>
      </p:sp>
      <p:pic>
        <p:nvPicPr>
          <p:cNvPr id="17410" name="Picture 2" descr="ullustration_4_blok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002" y="292146"/>
            <a:ext cx="6030277" cy="632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14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665" y="-157534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3: </a:t>
            </a:r>
            <a:b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</a:b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Назовите участника </a:t>
            </a:r>
            <a:r>
              <a:rPr lang="ru-RU" sz="4400" dirty="0" err="1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буллинга</a:t>
            </a:r>
            <a:endParaRPr lang="ru-RU" sz="4400" dirty="0"/>
          </a:p>
        </p:txBody>
      </p:sp>
      <p:pic>
        <p:nvPicPr>
          <p:cNvPr id="18434" name="Picture 2" descr="ullustration_4_blok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5333" y="255724"/>
            <a:ext cx="5932896" cy="621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986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dirty="0" smtClean="0">
                <a:solidFill>
                  <a:schemeClr val="bg1"/>
                </a:solidFill>
                <a:latin typeface="Comic Sans MS"/>
                <a:cs typeface="Calibri Light"/>
              </a:rPr>
              <a:t>1 </a:t>
            </a:r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«ДА» или «НЕТ»</a:t>
            </a:r>
          </a:p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Ответьте на вопрос: «</a:t>
            </a:r>
            <a:r>
              <a:rPr lang="ru-RU" sz="3200" spc="-50" dirty="0" err="1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Буллинг</a:t>
            </a:r>
            <a:r>
              <a:rPr lang="ru-RU" sz="3200" spc="-50" dirty="0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: «да: или «нет»?</a:t>
            </a:r>
            <a:endParaRPr lang="ru-RU" sz="3200" spc="-50" dirty="0">
              <a:solidFill>
                <a:schemeClr val="bg1"/>
              </a:solidFill>
              <a:latin typeface="Comic Sans MS"/>
              <a:ea typeface="+mj-ea"/>
              <a:cs typeface="Calibri Light"/>
            </a:endParaRPr>
          </a:p>
        </p:txBody>
      </p:sp>
      <p:pic>
        <p:nvPicPr>
          <p:cNvPr id="15362" name="Picture 2" descr="https://vogazeta.ru/uploads/full_size_1560502881-300b4be127ab789f02644cf4f93d729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43"/>
          <a:stretch/>
        </p:blipFill>
        <p:spPr bwMode="auto">
          <a:xfrm>
            <a:off x="4119153" y="285363"/>
            <a:ext cx="7824258" cy="639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618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2 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>
                <a:solidFill>
                  <a:schemeClr val="bg1"/>
                </a:solidFill>
                <a:latin typeface="Comic Sans MS"/>
                <a:cs typeface="Calibri Light"/>
              </a:rPr>
              <a:t>Просим вас сдать бланки с ответами</a:t>
            </a:r>
          </a:p>
        </p:txBody>
      </p:sp>
      <p:pic>
        <p:nvPicPr>
          <p:cNvPr id="14338" name="Picture 2" descr="https://axstor.ru/image/catalog/product/4/mask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206" y="551906"/>
            <a:ext cx="5617028" cy="561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55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1: Жертва</a:t>
            </a:r>
            <a:endParaRPr lang="ru-RU" sz="4400" dirty="0"/>
          </a:p>
        </p:txBody>
      </p:sp>
      <p:pic>
        <p:nvPicPr>
          <p:cNvPr id="16386" name="Picture 2" descr="ullustration_4_blok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2387" y="315736"/>
            <a:ext cx="5591464" cy="585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6719" y="1750422"/>
            <a:ext cx="9022080" cy="416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Comic Sans MS" panose="030F0702030302020204" pitchFamily="66" charset="0"/>
                <a:ea typeface="Cambria" panose="02040503050406030204" pitchFamily="18" charset="0"/>
              </a:rPr>
              <a:t>Формальные факторы, увеличивающие риск подвергнуться школьному насилию:</a:t>
            </a:r>
          </a:p>
          <a:p>
            <a:pPr lvl="0"/>
            <a:endParaRPr lang="ru-RU" sz="2000" dirty="0" smtClean="0">
              <a:latin typeface="Comic Sans MS" panose="030F0702030302020204" pitchFamily="66" charset="0"/>
              <a:ea typeface="Cambria" panose="020405030504060302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Comic Sans MS" panose="030F0702030302020204" pitchFamily="66" charset="0"/>
                <a:ea typeface="Cambria" panose="02040503050406030204" pitchFamily="18" charset="0"/>
              </a:rPr>
              <a:t>физические </a:t>
            </a: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особенности человека (выше или ниже, гораздо полнее или худее сверстников; симпатичнее и т.д.)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социальный статус ниже или выше среднего («бедные и богатые»)</a:t>
            </a:r>
          </a:p>
          <a:p>
            <a:pPr lvl="0"/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национальность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«новенький» (пришел в коллектив с уже устоявшимися правилами и иерархией)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принадлежность к субкультуре (рок, готы, </a:t>
            </a:r>
            <a:r>
              <a:rPr lang="ru-RU" sz="2000" dirty="0" err="1">
                <a:latin typeface="Comic Sans MS" panose="030F0702030302020204" pitchFamily="66" charset="0"/>
                <a:ea typeface="Cambria" panose="02040503050406030204" pitchFamily="18" charset="0"/>
              </a:rPr>
              <a:t>эмо</a:t>
            </a: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, аниме и др.). Выражается в стиле одежды и/или увлечениях, которые отличают от остальных ребят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неспособность постоять за себя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«любимчик» учителей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низкая или высокая успеваемость в школе</a:t>
            </a:r>
          </a:p>
        </p:txBody>
      </p:sp>
    </p:spTree>
    <p:extLst>
      <p:ext uri="{BB962C8B-B14F-4D97-AF65-F5344CB8AC3E}">
        <p14:creationId xmlns:p14="http://schemas.microsoft.com/office/powerpoint/2010/main" xmlns="" val="40723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082" y="-732300"/>
            <a:ext cx="6814969" cy="31271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2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: Преследователь </a:t>
            </a:r>
            <a:b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</a:br>
            <a:endParaRPr lang="ru-RU" sz="4400" dirty="0"/>
          </a:p>
        </p:txBody>
      </p:sp>
      <p:pic>
        <p:nvPicPr>
          <p:cNvPr id="17410" name="Picture 2" descr="ullustration_4_blok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5860" y="326980"/>
            <a:ext cx="6030277" cy="632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83176" y="1405728"/>
            <a:ext cx="7916093" cy="416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Факторы, увеличивающие риск стать инициатором травли: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стремление быть лидером, указывать окружающим, что и как нужно делать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завышенная или заниженная самооценка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желание привлечь к себе внимание любыми способами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склонность искать источники проблем не в себе, а во внешнем мире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разделение людей на «своих» и «чужих»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привычка снимать напряжение через насилие над другими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слабо выражена способность осознавать свои чувства и причины поведения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низкий уровень понимания того, что происходит с людьми, неумение сочувствовать им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плохой контроль своих агрессивных реакций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16087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5956" y="-749717"/>
            <a:ext cx="6074741" cy="3127157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Кейс </a:t>
            </a:r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3: Наблюдатель </a:t>
            </a:r>
            <a:b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</a:br>
            <a:endParaRPr lang="ru-RU" sz="4400" dirty="0"/>
          </a:p>
        </p:txBody>
      </p:sp>
      <p:pic>
        <p:nvPicPr>
          <p:cNvPr id="18434" name="Picture 2" descr="ullustration_4_blok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664" y="203472"/>
            <a:ext cx="5932896" cy="621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6090" y="-492741"/>
            <a:ext cx="8447316" cy="46206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Факторы, повышающие вероятность стать наблюдателем («зрителем») травли против кого-то: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боязнь отстаивать собственное мнение, готовность идти на поводу у большинства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раньше был жертвой </a:t>
            </a:r>
            <a:r>
              <a:rPr lang="ru-RU" sz="2000" dirty="0" err="1">
                <a:latin typeface="Comic Sans MS" panose="030F0702030302020204" pitchFamily="66" charset="0"/>
                <a:ea typeface="Cambria" panose="02040503050406030204" pitchFamily="18" charset="0"/>
              </a:rPr>
              <a:t>буллинга</a:t>
            </a:r>
            <a:endParaRPr lang="ru-RU" sz="2000" dirty="0">
              <a:latin typeface="Comic Sans MS" panose="030F0702030302020204" pitchFamily="66" charset="0"/>
              <a:ea typeface="Cambria" panose="020405030504060302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страх выделиться и привлечь к себе внимание (чтобы не оказаться на месте жертвы)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Comic Sans MS" panose="030F0702030302020204" pitchFamily="66" charset="0"/>
                <a:ea typeface="Cambria" panose="02040503050406030204" pitchFamily="18" charset="0"/>
              </a:rPr>
              <a:t>повышенная тревожность, пугливость, неуверенность в себе</a:t>
            </a:r>
          </a:p>
        </p:txBody>
      </p:sp>
    </p:spTree>
    <p:extLst>
      <p:ext uri="{BB962C8B-B14F-4D97-AF65-F5344CB8AC3E}">
        <p14:creationId xmlns:p14="http://schemas.microsoft.com/office/powerpoint/2010/main" xmlns="" val="22855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Comic Sans MS"/>
                <a:cs typeface="Calibri Light"/>
              </a:rPr>
              <a:t>3 </a:t>
            </a:r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cs typeface="Calibri Light"/>
              </a:rPr>
              <a:t>«Блиц опрос»</a:t>
            </a:r>
          </a:p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cs typeface="Calibri Light"/>
              </a:rPr>
              <a:t>Запишите ваши ответы в бланк</a:t>
            </a:r>
          </a:p>
          <a:p>
            <a:pPr algn="ctr"/>
            <a:endParaRPr lang="ru-RU" sz="3200" spc="-50" dirty="0" smtClean="0">
              <a:solidFill>
                <a:schemeClr val="bg1"/>
              </a:solidFill>
              <a:latin typeface="Comic Sans MS"/>
              <a:cs typeface="Calibri Light"/>
            </a:endParaRPr>
          </a:p>
          <a:p>
            <a:pPr algn="ctr"/>
            <a:endParaRPr lang="ru-RU" sz="3200" spc="-50" dirty="0">
              <a:solidFill>
                <a:schemeClr val="bg1"/>
              </a:solidFill>
              <a:latin typeface="Comic Sans MS"/>
              <a:cs typeface="Calibri Light"/>
            </a:endParaRPr>
          </a:p>
        </p:txBody>
      </p:sp>
      <p:pic>
        <p:nvPicPr>
          <p:cNvPr id="6" name="Рисунок 4" descr="Изображение выглядит как объект, легкий, лам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F3323C5-EB00-4048-A526-4CA471AF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571" r="4796" b="-2"/>
          <a:stretch/>
        </p:blipFill>
        <p:spPr>
          <a:xfrm>
            <a:off x="5719582" y="-49139"/>
            <a:ext cx="4654276" cy="6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24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1: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8208" y="1750422"/>
            <a:ext cx="10237437" cy="416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mic Sans MS"/>
                <a:cs typeface="Calibri Light"/>
              </a:rPr>
              <a:t>Что не является синонимом к слову «</a:t>
            </a:r>
            <a:r>
              <a:rPr lang="ru-RU" dirty="0" err="1">
                <a:latin typeface="Comic Sans MS"/>
                <a:cs typeface="Calibri Light"/>
              </a:rPr>
              <a:t>буллинг</a:t>
            </a:r>
            <a:r>
              <a:rPr lang="ru-RU" dirty="0">
                <a:latin typeface="Comic Sans MS"/>
                <a:cs typeface="Calibri Light"/>
              </a:rPr>
              <a:t>»?</a:t>
            </a:r>
          </a:p>
          <a:p>
            <a:r>
              <a:rPr lang="ru-RU" dirty="0">
                <a:latin typeface="Comic Sans MS"/>
                <a:cs typeface="Calibri Light"/>
              </a:rPr>
              <a:t>а) соперничество </a:t>
            </a:r>
          </a:p>
          <a:p>
            <a:r>
              <a:rPr lang="ru-RU" dirty="0">
                <a:latin typeface="Comic Sans MS"/>
                <a:cs typeface="Calibri Light"/>
              </a:rPr>
              <a:t>б) издевательство</a:t>
            </a:r>
          </a:p>
          <a:p>
            <a:r>
              <a:rPr lang="ru-RU" dirty="0">
                <a:latin typeface="Comic Sans MS"/>
                <a:cs typeface="Calibri Light"/>
              </a:rPr>
              <a:t>в) преследование </a:t>
            </a:r>
          </a:p>
          <a:p>
            <a:r>
              <a:rPr lang="ru-RU" dirty="0">
                <a:latin typeface="Comic Sans MS"/>
                <a:cs typeface="Calibri Light"/>
              </a:rPr>
              <a:t>г) травля</a:t>
            </a:r>
          </a:p>
        </p:txBody>
      </p:sp>
    </p:spTree>
    <p:extLst>
      <p:ext uri="{BB962C8B-B14F-4D97-AF65-F5344CB8AC3E}">
        <p14:creationId xmlns:p14="http://schemas.microsoft.com/office/powerpoint/2010/main" xmlns="" val="21442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2: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63040" y="1750422"/>
            <a:ext cx="9962605" cy="416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mic Sans MS"/>
                <a:cs typeface="Calibri Light"/>
              </a:rPr>
              <a:t>В травле есть 3 роли. </a:t>
            </a:r>
            <a:endParaRPr lang="ru-RU" dirty="0" smtClean="0">
              <a:latin typeface="Comic Sans MS"/>
              <a:cs typeface="Calibri Light"/>
            </a:endParaRPr>
          </a:p>
          <a:p>
            <a:r>
              <a:rPr lang="ru-RU" dirty="0" smtClean="0">
                <a:latin typeface="Comic Sans MS"/>
                <a:cs typeface="Calibri Light"/>
              </a:rPr>
              <a:t>Укажите </a:t>
            </a:r>
            <a:r>
              <a:rPr lang="ru-RU" dirty="0">
                <a:latin typeface="Comic Sans MS"/>
                <a:cs typeface="Calibri Light"/>
              </a:rPr>
              <a:t>лишний вариант.</a:t>
            </a:r>
          </a:p>
          <a:p>
            <a:r>
              <a:rPr lang="ru-RU" dirty="0">
                <a:latin typeface="Comic Sans MS"/>
                <a:cs typeface="Calibri Light"/>
              </a:rPr>
              <a:t>а) жертва </a:t>
            </a:r>
            <a:endParaRPr lang="ru-RU" dirty="0" smtClean="0">
              <a:latin typeface="Comic Sans MS"/>
              <a:cs typeface="Calibri Light"/>
            </a:endParaRPr>
          </a:p>
          <a:p>
            <a:r>
              <a:rPr lang="ru-RU" dirty="0" smtClean="0">
                <a:latin typeface="Comic Sans MS"/>
                <a:cs typeface="Calibri Light"/>
              </a:rPr>
              <a:t>б</a:t>
            </a:r>
            <a:r>
              <a:rPr lang="ru-RU" dirty="0">
                <a:latin typeface="Comic Sans MS"/>
                <a:cs typeface="Calibri Light"/>
              </a:rPr>
              <a:t>) </a:t>
            </a:r>
            <a:r>
              <a:rPr lang="ru-RU" dirty="0" smtClean="0">
                <a:latin typeface="Comic Sans MS"/>
                <a:cs typeface="Calibri Light"/>
              </a:rPr>
              <a:t>преследователь</a:t>
            </a:r>
            <a:endParaRPr lang="ru-RU" dirty="0">
              <a:latin typeface="Comic Sans MS"/>
              <a:cs typeface="Calibri Light"/>
            </a:endParaRPr>
          </a:p>
          <a:p>
            <a:r>
              <a:rPr lang="ru-RU" dirty="0">
                <a:latin typeface="Comic Sans MS"/>
                <a:cs typeface="Calibri Light"/>
              </a:rPr>
              <a:t>в) координатор </a:t>
            </a:r>
            <a:endParaRPr lang="ru-RU" dirty="0" smtClean="0">
              <a:latin typeface="Comic Sans MS"/>
              <a:cs typeface="Calibri Light"/>
            </a:endParaRPr>
          </a:p>
          <a:p>
            <a:r>
              <a:rPr lang="ru-RU" dirty="0" smtClean="0">
                <a:latin typeface="Comic Sans MS"/>
                <a:cs typeface="Calibri Light"/>
              </a:rPr>
              <a:t>г</a:t>
            </a:r>
            <a:r>
              <a:rPr lang="ru-RU" dirty="0">
                <a:latin typeface="Comic Sans MS"/>
                <a:cs typeface="Calibri Light"/>
              </a:rPr>
              <a:t>) </a:t>
            </a:r>
            <a:r>
              <a:rPr lang="ru-RU" dirty="0" smtClean="0">
                <a:latin typeface="Comic Sans MS"/>
                <a:cs typeface="Calibri Light"/>
              </a:rPr>
              <a:t>наблюдатель</a:t>
            </a:r>
            <a:endParaRPr lang="ru-RU" dirty="0">
              <a:latin typeface="Comic Sans 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4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3: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5361" y="2133599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omic Sans MS"/>
                <a:cs typeface="Calibri Light"/>
              </a:rPr>
              <a:t>Определите формы травли. Ответ запишите в виде комбинации цифр и букв без кавычек, пробелов и каких-либо знаков препинания. </a:t>
            </a:r>
            <a:endParaRPr lang="ru-RU" sz="2800" dirty="0" smtClean="0">
              <a:latin typeface="Comic Sans MS"/>
              <a:cs typeface="Calibri Light"/>
            </a:endParaRPr>
          </a:p>
          <a:p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1</a:t>
            </a:r>
            <a:r>
              <a:rPr lang="ru-RU" sz="2800" dirty="0">
                <a:latin typeface="Comic Sans MS"/>
                <a:cs typeface="Calibri Light"/>
              </a:rPr>
              <a:t>) Психологическая форма 2) Физическая форма</a:t>
            </a:r>
          </a:p>
          <a:p>
            <a:r>
              <a:rPr lang="ru-RU" sz="2800" dirty="0">
                <a:latin typeface="Comic Sans MS"/>
                <a:cs typeface="Calibri Light"/>
              </a:rPr>
              <a:t>а) угрозы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б</a:t>
            </a:r>
            <a:r>
              <a:rPr lang="ru-RU" sz="2800" dirty="0">
                <a:latin typeface="Comic Sans MS"/>
                <a:cs typeface="Calibri Light"/>
              </a:rPr>
              <a:t>) толчки</a:t>
            </a:r>
          </a:p>
          <a:p>
            <a:r>
              <a:rPr lang="ru-RU" sz="2800" dirty="0">
                <a:latin typeface="Comic Sans MS"/>
                <a:cs typeface="Calibri Light"/>
              </a:rPr>
              <a:t>в) побои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г</a:t>
            </a:r>
            <a:r>
              <a:rPr lang="ru-RU" sz="2800" dirty="0">
                <a:latin typeface="Comic Sans MS"/>
                <a:cs typeface="Calibri Light"/>
              </a:rPr>
              <a:t>) изоляция</a:t>
            </a:r>
          </a:p>
          <a:p>
            <a:r>
              <a:rPr lang="ru-RU" sz="2800" dirty="0">
                <a:latin typeface="Comic Sans MS"/>
                <a:cs typeface="Calibri Light"/>
              </a:rPr>
              <a:t>д) насмешки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е</a:t>
            </a:r>
            <a:r>
              <a:rPr lang="ru-RU" sz="2800" dirty="0">
                <a:latin typeface="Comic Sans MS"/>
                <a:cs typeface="Calibri Light"/>
              </a:rPr>
              <a:t>) клевета</a:t>
            </a:r>
          </a:p>
          <a:p>
            <a:r>
              <a:rPr lang="ru-RU" sz="2800" dirty="0">
                <a:latin typeface="Comic Sans MS"/>
                <a:cs typeface="Calibri Light"/>
              </a:rPr>
              <a:t>ж) порча имущества жертвы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з</a:t>
            </a:r>
            <a:r>
              <a:rPr lang="ru-RU" sz="2800" dirty="0">
                <a:latin typeface="Comic Sans MS"/>
                <a:cs typeface="Calibri Light"/>
              </a:rPr>
              <a:t>) подножка</a:t>
            </a:r>
          </a:p>
        </p:txBody>
      </p:sp>
    </p:spTree>
    <p:extLst>
      <p:ext uri="{BB962C8B-B14F-4D97-AF65-F5344CB8AC3E}">
        <p14:creationId xmlns:p14="http://schemas.microsoft.com/office/powerpoint/2010/main" xmlns="" val="39140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4: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latin typeface="Comic Sans MS"/>
                <a:cs typeface="Calibri Light"/>
              </a:rPr>
              <a:t>Укажите все верные варианты. </a:t>
            </a:r>
            <a:endParaRPr lang="ru-RU" sz="3800" dirty="0" smtClean="0"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Жертвами </a:t>
            </a:r>
            <a:r>
              <a:rPr lang="ru-RU" sz="3800" dirty="0">
                <a:latin typeface="Comic Sans MS"/>
                <a:cs typeface="Calibri Light"/>
              </a:rPr>
              <a:t>травли в школе чаще всего становятся:</a:t>
            </a:r>
          </a:p>
          <a:p>
            <a:r>
              <a:rPr lang="ru-RU" sz="3800" dirty="0">
                <a:latin typeface="Comic Sans MS"/>
                <a:cs typeface="Calibri Light"/>
              </a:rPr>
              <a:t>а) круглые отличники </a:t>
            </a:r>
            <a:endParaRPr lang="ru-RU" sz="3800" dirty="0" smtClean="0"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б</a:t>
            </a:r>
            <a:r>
              <a:rPr lang="ru-RU" sz="3800" dirty="0">
                <a:latin typeface="Comic Sans MS"/>
                <a:cs typeface="Calibri Light"/>
              </a:rPr>
              <a:t>) физически сильные дети</a:t>
            </a:r>
          </a:p>
          <a:p>
            <a:r>
              <a:rPr lang="ru-RU" sz="3800" dirty="0">
                <a:latin typeface="Comic Sans MS"/>
                <a:cs typeface="Calibri Light"/>
              </a:rPr>
              <a:t>в) любимчики учителей </a:t>
            </a:r>
            <a:endParaRPr lang="ru-RU" sz="3800" dirty="0" smtClean="0"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г</a:t>
            </a:r>
            <a:r>
              <a:rPr lang="ru-RU" sz="3800" dirty="0">
                <a:latin typeface="Comic Sans MS"/>
                <a:cs typeface="Calibri Light"/>
              </a:rPr>
              <a:t>) учителя</a:t>
            </a:r>
          </a:p>
          <a:p>
            <a:r>
              <a:rPr lang="ru-RU" sz="3800" dirty="0">
                <a:latin typeface="Comic Sans MS"/>
                <a:cs typeface="Calibri Light"/>
              </a:rPr>
              <a:t>д) дети-лидеры </a:t>
            </a:r>
            <a:endParaRPr lang="ru-RU" sz="3800" dirty="0" smtClean="0"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е</a:t>
            </a:r>
            <a:r>
              <a:rPr lang="ru-RU" sz="3800" dirty="0">
                <a:latin typeface="Comic Sans MS"/>
                <a:cs typeface="Calibri Light"/>
              </a:rPr>
              <a:t>) ябеды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11804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5: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600" dirty="0">
                <a:latin typeface="Comic Sans MS"/>
                <a:cs typeface="Calibri Light"/>
              </a:rPr>
              <a:t>Укажите лишний вариант. Есть три особенности, которые отличают </a:t>
            </a:r>
            <a:r>
              <a:rPr lang="ru-RU" sz="3600" dirty="0" err="1">
                <a:latin typeface="Comic Sans MS"/>
                <a:cs typeface="Calibri Light"/>
              </a:rPr>
              <a:t>буллинг</a:t>
            </a:r>
            <a:r>
              <a:rPr lang="ru-RU" sz="3600" dirty="0">
                <a:latin typeface="Comic Sans MS"/>
                <a:cs typeface="Calibri Light"/>
              </a:rPr>
              <a:t> от других форм негативного поведения и действий:</a:t>
            </a:r>
          </a:p>
          <a:p>
            <a:pPr algn="just"/>
            <a:r>
              <a:rPr lang="ru-RU" sz="3600" dirty="0">
                <a:latin typeface="Comic Sans MS"/>
                <a:cs typeface="Calibri Light"/>
              </a:rPr>
              <a:t>а) направленность на конкретного человека</a:t>
            </a:r>
          </a:p>
          <a:p>
            <a:pPr algn="just"/>
            <a:r>
              <a:rPr lang="ru-RU" sz="3600" dirty="0">
                <a:latin typeface="Comic Sans MS"/>
                <a:cs typeface="Calibri Light"/>
              </a:rPr>
              <a:t>б) особенная жестокость, агрессия</a:t>
            </a:r>
          </a:p>
          <a:p>
            <a:pPr algn="just"/>
            <a:r>
              <a:rPr lang="ru-RU" sz="3600" dirty="0">
                <a:latin typeface="Comic Sans MS"/>
                <a:cs typeface="Calibri Light"/>
              </a:rPr>
              <a:t>в) превосходство одной из сторон конфликта (моральное, численное, физическое) над другой стороной</a:t>
            </a:r>
          </a:p>
          <a:p>
            <a:pPr algn="just"/>
            <a:r>
              <a:rPr lang="ru-RU" sz="3600" dirty="0">
                <a:latin typeface="Comic Sans MS"/>
                <a:cs typeface="Calibri Light"/>
              </a:rPr>
              <a:t>г) повторяемость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22419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11973C2-EB8B-452A-A698-4A252FD3A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10162E77-11AD-44A7-84EC-40C59EEFBD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0E0230-E871-4928-B286-67B4D9B8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04" y="5003024"/>
            <a:ext cx="3380467" cy="145075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Comic Sans MS"/>
                <a:cs typeface="Calibri Light"/>
              </a:rPr>
              <a:t>Кейс </a:t>
            </a:r>
            <a:r>
              <a:rPr lang="ru-RU" sz="3600" dirty="0" smtClean="0">
                <a:latin typeface="Comic Sans MS"/>
                <a:cs typeface="Calibri Light"/>
              </a:rPr>
              <a:t>1 «</a:t>
            </a:r>
            <a:r>
              <a:rPr lang="ru-RU" sz="3600" dirty="0" err="1" smtClean="0">
                <a:latin typeface="Comic Sans MS"/>
                <a:cs typeface="Calibri Light"/>
              </a:rPr>
              <a:t>Буллинг</a:t>
            </a:r>
            <a:r>
              <a:rPr lang="ru-RU" sz="3600" dirty="0" smtClean="0">
                <a:latin typeface="Comic Sans MS"/>
                <a:cs typeface="Calibri Light"/>
              </a:rPr>
              <a:t>: «да» или «нет»?</a:t>
            </a:r>
            <a:endParaRPr lang="ru-RU" sz="3600" dirty="0">
              <a:latin typeface="Comic Sans M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AB158E9-1B40-4CD6-95F0-95CA11DF7B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7770" y="449128"/>
            <a:ext cx="8671280" cy="616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41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6: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75063" y="1879315"/>
            <a:ext cx="11190513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latin typeface="Comic Sans MS"/>
                <a:cs typeface="Calibri Light"/>
              </a:rPr>
              <a:t>Соедините вид </a:t>
            </a:r>
            <a:r>
              <a:rPr lang="ru-RU" sz="2400" dirty="0" err="1">
                <a:latin typeface="Comic Sans MS"/>
                <a:cs typeface="Calibri Light"/>
              </a:rPr>
              <a:t>буллинга</a:t>
            </a:r>
            <a:r>
              <a:rPr lang="ru-RU" sz="2400" dirty="0">
                <a:latin typeface="Comic Sans MS"/>
                <a:cs typeface="Calibri Light"/>
              </a:rPr>
              <a:t> с примером. Ответ запишите в виде комбинации цифр и букв без кавычек, пробелом и каких-либо знаков препинания. </a:t>
            </a:r>
            <a:endParaRPr lang="ru-RU" sz="2400" dirty="0" smtClean="0">
              <a:latin typeface="Comic Sans MS"/>
              <a:cs typeface="Calibri Light"/>
            </a:endParaRPr>
          </a:p>
          <a:p>
            <a:pPr algn="just"/>
            <a:r>
              <a:rPr lang="ru-RU" sz="2400" dirty="0" smtClean="0">
                <a:latin typeface="Comic Sans MS"/>
                <a:cs typeface="Calibri Light"/>
              </a:rPr>
              <a:t>1</a:t>
            </a:r>
            <a:r>
              <a:rPr lang="ru-RU" sz="2400" dirty="0">
                <a:latin typeface="Comic Sans MS"/>
                <a:cs typeface="Calibri Light"/>
              </a:rPr>
              <a:t>) </a:t>
            </a:r>
            <a:r>
              <a:rPr lang="ru-RU" sz="2400" dirty="0" smtClean="0">
                <a:latin typeface="Comic Sans MS"/>
                <a:cs typeface="Calibri Light"/>
              </a:rPr>
              <a:t>Психологический </a:t>
            </a:r>
            <a:r>
              <a:rPr lang="ru-RU" sz="2400" dirty="0" err="1">
                <a:latin typeface="Comic Sans MS"/>
                <a:cs typeface="Calibri Light"/>
              </a:rPr>
              <a:t>буллинг</a:t>
            </a:r>
            <a:r>
              <a:rPr lang="ru-RU" sz="2400" dirty="0">
                <a:latin typeface="Comic Sans MS"/>
                <a:cs typeface="Calibri Light"/>
              </a:rPr>
              <a:t> 2) Физический </a:t>
            </a:r>
            <a:r>
              <a:rPr lang="ru-RU" sz="2400" dirty="0" err="1">
                <a:latin typeface="Comic Sans MS"/>
                <a:cs typeface="Calibri Light"/>
              </a:rPr>
              <a:t>буллинг</a:t>
            </a:r>
            <a:endParaRPr lang="ru-RU" sz="2400" dirty="0">
              <a:latin typeface="Comic Sans MS"/>
              <a:cs typeface="Calibri Light"/>
            </a:endParaRP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3) Социальный </a:t>
            </a:r>
            <a:r>
              <a:rPr lang="ru-RU" sz="2400" dirty="0" err="1">
                <a:latin typeface="Comic Sans MS"/>
                <a:cs typeface="Calibri Light"/>
              </a:rPr>
              <a:t>буллинг</a:t>
            </a:r>
            <a:r>
              <a:rPr lang="ru-RU" sz="2400" dirty="0">
                <a:latin typeface="Comic Sans MS"/>
                <a:cs typeface="Calibri Light"/>
              </a:rPr>
              <a:t> 4) </a:t>
            </a:r>
            <a:r>
              <a:rPr lang="ru-RU" sz="2400" dirty="0" err="1">
                <a:latin typeface="Comic Sans MS"/>
                <a:cs typeface="Calibri Light"/>
              </a:rPr>
              <a:t>Кибербуллинг</a:t>
            </a:r>
            <a:endParaRPr lang="ru-RU" sz="2400" dirty="0">
              <a:latin typeface="Comic Sans MS"/>
              <a:cs typeface="Calibri Light"/>
            </a:endParaRP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а) группа девочек в танцевальном классе обсуждает вечеринку в выходные и обменивается фотографиями, не обращая при этом никакого внимания на одну девочку, которую они решили не приглашать, делая вид, что её не существует</a:t>
            </a: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б) с ребёнка прилюдно стягивают брюки или юбку в школьной библиотеке</a:t>
            </a: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в) кто-то размещает в социальных сетях следующий текст: «Вася полный неудачник. Почему кто-то вообще с ним общается?!»</a:t>
            </a: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г) один ребёнок говорит другому: «Ты очень, очень жирный, прямо как твой папа»</a:t>
            </a:r>
          </a:p>
        </p:txBody>
      </p:sp>
    </p:spTree>
    <p:extLst>
      <p:ext uri="{BB962C8B-B14F-4D97-AF65-F5344CB8AC3E}">
        <p14:creationId xmlns:p14="http://schemas.microsoft.com/office/powerpoint/2010/main" xmlns="" val="16840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Comic Sans MS"/>
                <a:cs typeface="Calibri Light"/>
              </a:rPr>
              <a:t>3 </a:t>
            </a:r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>
                <a:solidFill>
                  <a:schemeClr val="bg1"/>
                </a:solidFill>
                <a:latin typeface="Comic Sans MS"/>
                <a:cs typeface="Calibri Light"/>
              </a:rPr>
              <a:t>Просим вас сдать бланки с ответами</a:t>
            </a:r>
          </a:p>
          <a:p>
            <a:pPr algn="ctr"/>
            <a:endParaRPr lang="ru-RU" sz="3200" spc="-50" dirty="0" smtClean="0">
              <a:solidFill>
                <a:schemeClr val="bg1"/>
              </a:solidFill>
              <a:latin typeface="Comic Sans MS"/>
              <a:cs typeface="Calibri Light"/>
            </a:endParaRPr>
          </a:p>
          <a:p>
            <a:pPr algn="ctr"/>
            <a:endParaRPr lang="ru-RU" sz="3200" spc="-50" dirty="0">
              <a:solidFill>
                <a:schemeClr val="bg1"/>
              </a:solidFill>
              <a:latin typeface="Comic Sans MS"/>
              <a:cs typeface="Calibri Light"/>
            </a:endParaRPr>
          </a:p>
        </p:txBody>
      </p:sp>
      <p:pic>
        <p:nvPicPr>
          <p:cNvPr id="6" name="Рисунок 4" descr="Изображение выглядит как объект, легкий, лам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F3323C5-EB00-4048-A526-4CA471AF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571" r="4796" b="-2"/>
          <a:stretch/>
        </p:blipFill>
        <p:spPr>
          <a:xfrm>
            <a:off x="5719582" y="-49139"/>
            <a:ext cx="4654276" cy="6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538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1: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8208" y="1750422"/>
            <a:ext cx="10237437" cy="416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mic Sans MS"/>
                <a:cs typeface="Calibri Light"/>
              </a:rPr>
              <a:t>Что не является синонимом к слову «</a:t>
            </a:r>
            <a:r>
              <a:rPr lang="ru-RU" dirty="0" err="1">
                <a:latin typeface="Comic Sans MS"/>
                <a:cs typeface="Calibri Light"/>
              </a:rPr>
              <a:t>буллинг</a:t>
            </a:r>
            <a:r>
              <a:rPr lang="ru-RU" dirty="0">
                <a:latin typeface="Comic Sans MS"/>
                <a:cs typeface="Calibri Light"/>
              </a:rPr>
              <a:t>»?</a:t>
            </a:r>
          </a:p>
          <a:p>
            <a:r>
              <a:rPr lang="ru-RU" dirty="0">
                <a:solidFill>
                  <a:srgbClr val="FF0000"/>
                </a:solidFill>
                <a:latin typeface="Comic Sans MS"/>
                <a:cs typeface="Calibri Light"/>
              </a:rPr>
              <a:t>а) соперничество </a:t>
            </a:r>
          </a:p>
          <a:p>
            <a:r>
              <a:rPr lang="ru-RU" dirty="0">
                <a:latin typeface="Comic Sans MS"/>
                <a:cs typeface="Calibri Light"/>
              </a:rPr>
              <a:t>б) издевательство</a:t>
            </a:r>
          </a:p>
          <a:p>
            <a:r>
              <a:rPr lang="ru-RU" dirty="0">
                <a:latin typeface="Comic Sans MS"/>
                <a:cs typeface="Calibri Light"/>
              </a:rPr>
              <a:t>в) преследование </a:t>
            </a:r>
          </a:p>
          <a:p>
            <a:r>
              <a:rPr lang="ru-RU" dirty="0">
                <a:latin typeface="Comic Sans MS"/>
                <a:cs typeface="Calibri Light"/>
              </a:rPr>
              <a:t>г) травля</a:t>
            </a:r>
          </a:p>
        </p:txBody>
      </p:sp>
    </p:spTree>
    <p:extLst>
      <p:ext uri="{BB962C8B-B14F-4D97-AF65-F5344CB8AC3E}">
        <p14:creationId xmlns:p14="http://schemas.microsoft.com/office/powerpoint/2010/main" xmlns="" val="119136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2: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63040" y="1750422"/>
            <a:ext cx="9962605" cy="416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omic Sans MS"/>
                <a:cs typeface="Calibri Light"/>
              </a:rPr>
              <a:t>В травле есть 3 роли. </a:t>
            </a:r>
            <a:endParaRPr lang="ru-RU" dirty="0" smtClean="0">
              <a:latin typeface="Comic Sans MS"/>
              <a:cs typeface="Calibri Light"/>
            </a:endParaRPr>
          </a:p>
          <a:p>
            <a:r>
              <a:rPr lang="ru-RU" dirty="0" smtClean="0">
                <a:latin typeface="Comic Sans MS"/>
                <a:cs typeface="Calibri Light"/>
              </a:rPr>
              <a:t>Укажите </a:t>
            </a:r>
            <a:r>
              <a:rPr lang="ru-RU" dirty="0">
                <a:latin typeface="Comic Sans MS"/>
                <a:cs typeface="Calibri Light"/>
              </a:rPr>
              <a:t>лишний вариант.</a:t>
            </a:r>
          </a:p>
          <a:p>
            <a:r>
              <a:rPr lang="ru-RU" dirty="0">
                <a:latin typeface="Comic Sans MS"/>
                <a:cs typeface="Calibri Light"/>
              </a:rPr>
              <a:t>а) жертва </a:t>
            </a:r>
            <a:endParaRPr lang="ru-RU" dirty="0" smtClean="0">
              <a:latin typeface="Comic Sans MS"/>
              <a:cs typeface="Calibri Light"/>
            </a:endParaRPr>
          </a:p>
          <a:p>
            <a:r>
              <a:rPr lang="ru-RU" dirty="0" smtClean="0">
                <a:latin typeface="Comic Sans MS"/>
                <a:cs typeface="Calibri Light"/>
              </a:rPr>
              <a:t>б</a:t>
            </a:r>
            <a:r>
              <a:rPr lang="ru-RU" dirty="0">
                <a:latin typeface="Comic Sans MS"/>
                <a:cs typeface="Calibri Light"/>
              </a:rPr>
              <a:t>) </a:t>
            </a:r>
            <a:r>
              <a:rPr lang="ru-RU" dirty="0" smtClean="0">
                <a:latin typeface="Comic Sans MS"/>
                <a:cs typeface="Calibri Light"/>
              </a:rPr>
              <a:t>преследователь</a:t>
            </a:r>
            <a:endParaRPr lang="ru-RU" dirty="0">
              <a:latin typeface="Comic Sans MS"/>
              <a:cs typeface="Calibri Light"/>
            </a:endParaRPr>
          </a:p>
          <a:p>
            <a:r>
              <a:rPr lang="ru-RU" dirty="0">
                <a:latin typeface="Comic Sans MS"/>
                <a:cs typeface="Calibri Light"/>
              </a:rPr>
              <a:t>в)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alibri Light"/>
              </a:rPr>
              <a:t>координатор </a:t>
            </a:r>
            <a:endParaRPr lang="ru-RU" dirty="0" smtClean="0">
              <a:solidFill>
                <a:srgbClr val="FF0000"/>
              </a:solidFill>
              <a:latin typeface="Comic Sans MS"/>
              <a:cs typeface="Calibri Light"/>
            </a:endParaRPr>
          </a:p>
          <a:p>
            <a:r>
              <a:rPr lang="ru-RU" dirty="0" smtClean="0">
                <a:latin typeface="Comic Sans MS"/>
                <a:cs typeface="Calibri Light"/>
              </a:rPr>
              <a:t>г</a:t>
            </a:r>
            <a:r>
              <a:rPr lang="ru-RU" dirty="0">
                <a:latin typeface="Comic Sans MS"/>
                <a:cs typeface="Calibri Light"/>
              </a:rPr>
              <a:t>) </a:t>
            </a:r>
            <a:r>
              <a:rPr lang="ru-RU" dirty="0" smtClean="0">
                <a:latin typeface="Comic Sans MS"/>
                <a:cs typeface="Calibri Light"/>
              </a:rPr>
              <a:t>наблюдатель</a:t>
            </a:r>
            <a:endParaRPr lang="ru-RU" dirty="0">
              <a:latin typeface="Comic Sans 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1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3: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5361" y="2133599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Comic Sans MS"/>
                <a:cs typeface="Calibri Light"/>
              </a:rPr>
              <a:t>Определите формы травли. Ответ запишите в виде комбинации цифр и букв без кавычек, пробелов и каких-либо знаков препинания. </a:t>
            </a:r>
            <a:endParaRPr lang="ru-RU" sz="2800" dirty="0" smtClean="0">
              <a:latin typeface="Comic Sans MS"/>
              <a:cs typeface="Calibri Light"/>
            </a:endParaRPr>
          </a:p>
          <a:p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1</a:t>
            </a:r>
            <a:r>
              <a:rPr lang="ru-RU" sz="2800" dirty="0">
                <a:latin typeface="Comic Sans MS"/>
                <a:cs typeface="Calibri Light"/>
              </a:rPr>
              <a:t>) Психологическая форма 2) Физическая форма</a:t>
            </a:r>
          </a:p>
          <a:p>
            <a:r>
              <a:rPr lang="ru-RU" sz="2800" dirty="0">
                <a:latin typeface="Comic Sans MS"/>
                <a:cs typeface="Calibri Light"/>
              </a:rPr>
              <a:t>а) угрозы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б</a:t>
            </a:r>
            <a:r>
              <a:rPr lang="ru-RU" sz="2800" dirty="0">
                <a:latin typeface="Comic Sans MS"/>
                <a:cs typeface="Calibri Light"/>
              </a:rPr>
              <a:t>) толчки</a:t>
            </a:r>
          </a:p>
          <a:p>
            <a:r>
              <a:rPr lang="ru-RU" sz="2800" dirty="0">
                <a:latin typeface="Comic Sans MS"/>
                <a:cs typeface="Calibri Light"/>
              </a:rPr>
              <a:t>в) побои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г</a:t>
            </a:r>
            <a:r>
              <a:rPr lang="ru-RU" sz="2800" dirty="0">
                <a:latin typeface="Comic Sans MS"/>
                <a:cs typeface="Calibri Light"/>
              </a:rPr>
              <a:t>) изоляция</a:t>
            </a:r>
          </a:p>
          <a:p>
            <a:r>
              <a:rPr lang="ru-RU" sz="2800" dirty="0">
                <a:latin typeface="Comic Sans MS"/>
                <a:cs typeface="Calibri Light"/>
              </a:rPr>
              <a:t>д) насмешки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е</a:t>
            </a:r>
            <a:r>
              <a:rPr lang="ru-RU" sz="2800" dirty="0">
                <a:latin typeface="Comic Sans MS"/>
                <a:cs typeface="Calibri Light"/>
              </a:rPr>
              <a:t>) клевета</a:t>
            </a:r>
          </a:p>
          <a:p>
            <a:r>
              <a:rPr lang="ru-RU" sz="2800" dirty="0">
                <a:latin typeface="Comic Sans MS"/>
                <a:cs typeface="Calibri Light"/>
              </a:rPr>
              <a:t>ж) порча имущества жертвы </a:t>
            </a:r>
            <a:endParaRPr lang="ru-RU" sz="2800" dirty="0" smtClean="0">
              <a:latin typeface="Comic Sans MS"/>
              <a:cs typeface="Calibri Light"/>
            </a:endParaRPr>
          </a:p>
          <a:p>
            <a:r>
              <a:rPr lang="ru-RU" sz="2800" dirty="0" smtClean="0">
                <a:latin typeface="Comic Sans MS"/>
                <a:cs typeface="Calibri Light"/>
              </a:rPr>
              <a:t>з</a:t>
            </a:r>
            <a:r>
              <a:rPr lang="ru-RU" sz="2800" dirty="0">
                <a:latin typeface="Comic Sans MS"/>
                <a:cs typeface="Calibri Light"/>
              </a:rPr>
              <a:t>) подножка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1762366"/>
              </p:ext>
            </p:extLst>
          </p:nvPr>
        </p:nvGraphicFramePr>
        <p:xfrm>
          <a:off x="3582125" y="3907003"/>
          <a:ext cx="8128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404289472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3734915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mic Sans MS"/>
                          <a:cs typeface="Calibri Light"/>
                        </a:rPr>
                        <a:t>Психологическая форма – а, г, д, е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omic Sans MS"/>
                          <a:cs typeface="Calibri Light"/>
                        </a:rPr>
                        <a:t>Физическая форма –</a:t>
                      </a:r>
                    </a:p>
                    <a:p>
                      <a:r>
                        <a:rPr lang="ru-RU" sz="2400" dirty="0" smtClean="0">
                          <a:latin typeface="Comic Sans MS"/>
                          <a:cs typeface="Calibri Light"/>
                        </a:rPr>
                        <a:t>б, в, ж, з 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2609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433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4: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800" dirty="0">
                <a:latin typeface="Comic Sans MS"/>
                <a:cs typeface="Calibri Light"/>
              </a:rPr>
              <a:t>Укажите все верные варианты. </a:t>
            </a:r>
            <a:endParaRPr lang="ru-RU" sz="3800" dirty="0" smtClean="0"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Жертвами </a:t>
            </a:r>
            <a:r>
              <a:rPr lang="ru-RU" sz="3800" dirty="0">
                <a:latin typeface="Comic Sans MS"/>
                <a:cs typeface="Calibri Light"/>
              </a:rPr>
              <a:t>травли в школе чаще всего становятся:</a:t>
            </a:r>
          </a:p>
          <a:p>
            <a:r>
              <a:rPr lang="ru-RU" sz="3800" dirty="0">
                <a:latin typeface="Comic Sans MS"/>
                <a:cs typeface="Calibri Light"/>
              </a:rPr>
              <a:t>а) </a:t>
            </a:r>
            <a:r>
              <a:rPr lang="ru-RU" sz="3800" dirty="0">
                <a:solidFill>
                  <a:srgbClr val="FF0000"/>
                </a:solidFill>
                <a:latin typeface="Comic Sans MS"/>
                <a:cs typeface="Calibri Light"/>
              </a:rPr>
              <a:t>круглые отличники </a:t>
            </a:r>
            <a:endParaRPr lang="ru-RU" sz="3800" dirty="0" smtClean="0">
              <a:solidFill>
                <a:srgbClr val="FF0000"/>
              </a:solidFill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б</a:t>
            </a:r>
            <a:r>
              <a:rPr lang="ru-RU" sz="3800" dirty="0">
                <a:latin typeface="Comic Sans MS"/>
                <a:cs typeface="Calibri Light"/>
              </a:rPr>
              <a:t>) физически сильные дети</a:t>
            </a:r>
          </a:p>
          <a:p>
            <a:r>
              <a:rPr lang="ru-RU" sz="3800" dirty="0">
                <a:latin typeface="Comic Sans MS"/>
                <a:cs typeface="Calibri Light"/>
              </a:rPr>
              <a:t>в) </a:t>
            </a:r>
            <a:r>
              <a:rPr lang="ru-RU" sz="3800" dirty="0">
                <a:solidFill>
                  <a:srgbClr val="FF0000"/>
                </a:solidFill>
                <a:latin typeface="Comic Sans MS"/>
                <a:cs typeface="Calibri Light"/>
              </a:rPr>
              <a:t>любимчики учителей </a:t>
            </a:r>
            <a:endParaRPr lang="ru-RU" sz="3800" dirty="0" smtClean="0">
              <a:solidFill>
                <a:srgbClr val="FF0000"/>
              </a:solidFill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г</a:t>
            </a:r>
            <a:r>
              <a:rPr lang="ru-RU" sz="3800" dirty="0">
                <a:latin typeface="Comic Sans MS"/>
                <a:cs typeface="Calibri Light"/>
              </a:rPr>
              <a:t>) </a:t>
            </a:r>
            <a:r>
              <a:rPr lang="ru-RU" sz="3800" dirty="0">
                <a:solidFill>
                  <a:srgbClr val="FF0000"/>
                </a:solidFill>
                <a:latin typeface="Comic Sans MS"/>
                <a:cs typeface="Calibri Light"/>
              </a:rPr>
              <a:t>учителя</a:t>
            </a:r>
          </a:p>
          <a:p>
            <a:r>
              <a:rPr lang="ru-RU" sz="3800" dirty="0">
                <a:latin typeface="Comic Sans MS"/>
                <a:cs typeface="Calibri Light"/>
              </a:rPr>
              <a:t>д) дети-лидеры </a:t>
            </a:r>
            <a:endParaRPr lang="ru-RU" sz="3800" dirty="0" smtClean="0">
              <a:latin typeface="Comic Sans MS"/>
              <a:cs typeface="Calibri Light"/>
            </a:endParaRPr>
          </a:p>
          <a:p>
            <a:r>
              <a:rPr lang="ru-RU" sz="3800" dirty="0" smtClean="0">
                <a:latin typeface="Comic Sans MS"/>
                <a:cs typeface="Calibri Light"/>
              </a:rPr>
              <a:t>е</a:t>
            </a:r>
            <a:r>
              <a:rPr lang="ru-RU" sz="3800" dirty="0">
                <a:latin typeface="Comic Sans MS"/>
                <a:cs typeface="Calibri Light"/>
              </a:rPr>
              <a:t>) </a:t>
            </a:r>
            <a:r>
              <a:rPr lang="ru-RU" sz="3800" dirty="0">
                <a:solidFill>
                  <a:srgbClr val="FF0000"/>
                </a:solidFill>
                <a:latin typeface="Comic Sans MS"/>
                <a:cs typeface="Calibri Light"/>
              </a:rPr>
              <a:t>ябеды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159626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5: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Укажите лишний вариант. </a:t>
            </a:r>
            <a:endParaRPr lang="ru-RU" sz="3400" dirty="0" smtClean="0">
              <a:solidFill>
                <a:schemeClr val="tx1"/>
              </a:solidFill>
              <a:latin typeface="Comic Sans MS"/>
              <a:cs typeface="Calibri Light"/>
            </a:endParaRPr>
          </a:p>
          <a:p>
            <a:pPr algn="just"/>
            <a:r>
              <a:rPr lang="ru-RU" sz="3400" dirty="0" smtClean="0">
                <a:solidFill>
                  <a:schemeClr val="tx1"/>
                </a:solidFill>
                <a:latin typeface="Comic Sans MS"/>
                <a:cs typeface="Calibri Light"/>
              </a:rPr>
              <a:t>Есть </a:t>
            </a:r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три особенности, которые отличают </a:t>
            </a:r>
            <a:r>
              <a:rPr lang="ru-RU" sz="3400" dirty="0" err="1">
                <a:solidFill>
                  <a:schemeClr val="tx1"/>
                </a:solidFill>
                <a:latin typeface="Comic Sans MS"/>
                <a:cs typeface="Calibri Light"/>
              </a:rPr>
              <a:t>буллинг</a:t>
            </a:r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 от других форм негативного поведения и действий:</a:t>
            </a:r>
          </a:p>
          <a:p>
            <a:pPr algn="just"/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а) </a:t>
            </a:r>
            <a:r>
              <a:rPr lang="ru-RU" sz="3400" dirty="0">
                <a:solidFill>
                  <a:srgbClr val="FF0000"/>
                </a:solidFill>
                <a:latin typeface="Comic Sans MS"/>
                <a:cs typeface="Calibri Light"/>
              </a:rPr>
              <a:t>направленность на конкретного человека</a:t>
            </a:r>
          </a:p>
          <a:p>
            <a:pPr algn="just"/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б) особенная жестокость, агрессия</a:t>
            </a:r>
          </a:p>
          <a:p>
            <a:pPr algn="just"/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в) превосходство одной из сторон конфликта (моральное, численное, физическое) над другой стороной</a:t>
            </a:r>
          </a:p>
          <a:p>
            <a:pPr algn="just"/>
            <a:r>
              <a:rPr lang="ru-RU" sz="3400" dirty="0">
                <a:solidFill>
                  <a:schemeClr val="tx1"/>
                </a:solidFill>
                <a:latin typeface="Comic Sans MS"/>
                <a:cs typeface="Calibri Light"/>
              </a:rPr>
              <a:t>г) повторяемость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38743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208" y="-1247842"/>
            <a:ext cx="5682855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Вопрос 6:</a:t>
            </a:r>
            <a:endParaRPr lang="ru-RU" sz="44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40229" y="1626766"/>
            <a:ext cx="11190513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latin typeface="Comic Sans MS"/>
                <a:cs typeface="Calibri Light"/>
              </a:rPr>
              <a:t>Соедините вид </a:t>
            </a:r>
            <a:r>
              <a:rPr lang="ru-RU" sz="2400" dirty="0" err="1">
                <a:latin typeface="Comic Sans MS"/>
                <a:cs typeface="Calibri Light"/>
              </a:rPr>
              <a:t>буллинга</a:t>
            </a:r>
            <a:r>
              <a:rPr lang="ru-RU" sz="2400" dirty="0">
                <a:latin typeface="Comic Sans MS"/>
                <a:cs typeface="Calibri Light"/>
              </a:rPr>
              <a:t> с примером. Ответ запишите в виде комбинации цифр и букв без кавычек, пробелом и каких-либо знаков препинания. </a:t>
            </a:r>
            <a:endParaRPr lang="ru-RU" sz="2400" dirty="0" smtClean="0">
              <a:latin typeface="Comic Sans MS"/>
              <a:cs typeface="Calibri Light"/>
            </a:endParaRPr>
          </a:p>
          <a:p>
            <a:pPr algn="just"/>
            <a:r>
              <a:rPr lang="ru-RU" sz="2400" dirty="0" smtClean="0">
                <a:latin typeface="Comic Sans MS"/>
                <a:cs typeface="Calibri Light"/>
              </a:rPr>
              <a:t>1</a:t>
            </a:r>
            <a:r>
              <a:rPr lang="ru-RU" sz="2400" dirty="0">
                <a:latin typeface="Comic Sans MS"/>
                <a:cs typeface="Calibri Light"/>
              </a:rPr>
              <a:t>) </a:t>
            </a:r>
            <a:r>
              <a:rPr lang="ru-RU" sz="2400" dirty="0" smtClean="0">
                <a:latin typeface="Comic Sans MS"/>
                <a:cs typeface="Calibri Light"/>
              </a:rPr>
              <a:t>Психологический </a:t>
            </a:r>
            <a:r>
              <a:rPr lang="ru-RU" sz="2400" dirty="0" err="1">
                <a:latin typeface="Comic Sans MS"/>
                <a:cs typeface="Calibri Light"/>
              </a:rPr>
              <a:t>буллинг</a:t>
            </a:r>
            <a:r>
              <a:rPr lang="ru-RU" sz="2400" dirty="0">
                <a:latin typeface="Comic Sans MS"/>
                <a:cs typeface="Calibri Light"/>
              </a:rPr>
              <a:t> 2) Физический </a:t>
            </a:r>
            <a:r>
              <a:rPr lang="ru-RU" sz="2400" dirty="0" err="1">
                <a:latin typeface="Comic Sans MS"/>
                <a:cs typeface="Calibri Light"/>
              </a:rPr>
              <a:t>буллинг</a:t>
            </a:r>
            <a:endParaRPr lang="ru-RU" sz="2400" dirty="0">
              <a:latin typeface="Comic Sans MS"/>
              <a:cs typeface="Calibri Light"/>
            </a:endParaRP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3) Социальный </a:t>
            </a:r>
            <a:r>
              <a:rPr lang="ru-RU" sz="2400" dirty="0" err="1">
                <a:latin typeface="Comic Sans MS"/>
                <a:cs typeface="Calibri Light"/>
              </a:rPr>
              <a:t>буллинг</a:t>
            </a:r>
            <a:r>
              <a:rPr lang="ru-RU" sz="2400" dirty="0">
                <a:latin typeface="Comic Sans MS"/>
                <a:cs typeface="Calibri Light"/>
              </a:rPr>
              <a:t> 4) </a:t>
            </a:r>
            <a:r>
              <a:rPr lang="ru-RU" sz="2400" dirty="0" err="1">
                <a:latin typeface="Comic Sans MS"/>
                <a:cs typeface="Calibri Light"/>
              </a:rPr>
              <a:t>Кибербуллинг</a:t>
            </a:r>
            <a:endParaRPr lang="ru-RU" sz="2400" dirty="0">
              <a:latin typeface="Comic Sans MS"/>
              <a:cs typeface="Calibri Light"/>
            </a:endParaRP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а) группа девочек в танцевальном классе обсуждает вечеринку в выходные и обменивается фотографиями, не обращая при этом никакого внимания на одну девочку, которую они решили не приглашать, делая вид, что её не существует</a:t>
            </a: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б) с ребёнка прилюдно стягивают брюки или юбку в школьной библиотеке</a:t>
            </a: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в) кто-то размещает в социальных сетях следующий текст: «Вася полный неудачник. Почему кто-то вообще с ним общается?!»</a:t>
            </a:r>
          </a:p>
          <a:p>
            <a:pPr algn="just"/>
            <a:r>
              <a:rPr lang="ru-RU" sz="2400" dirty="0">
                <a:latin typeface="Comic Sans MS"/>
                <a:cs typeface="Calibri Light"/>
              </a:rPr>
              <a:t>г) один ребёнок говорит другому: «Ты очень, очень жирный, прямо как твой папа»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24033809"/>
              </p:ext>
            </p:extLst>
          </p:nvPr>
        </p:nvGraphicFramePr>
        <p:xfrm>
          <a:off x="3573417" y="315736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93907156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974159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1 - 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3 - Г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832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2 - 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4 - 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7590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395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Comic Sans MS"/>
                <a:cs typeface="Calibri Light"/>
              </a:rPr>
              <a:t>4 </a:t>
            </a:r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cs typeface="Calibri Light"/>
              </a:rPr>
              <a:t>Посмотрите видео и обсудите возможные варианты действия жертвы</a:t>
            </a:r>
          </a:p>
          <a:p>
            <a:pPr algn="ctr"/>
            <a:endParaRPr lang="ru-RU" sz="3200" spc="-50" dirty="0">
              <a:solidFill>
                <a:schemeClr val="bg1"/>
              </a:solidFill>
              <a:latin typeface="Comic Sans MS"/>
              <a:cs typeface="Calibri Light"/>
            </a:endParaRPr>
          </a:p>
        </p:txBody>
      </p:sp>
      <p:pic>
        <p:nvPicPr>
          <p:cNvPr id="8" name="Picture 2" descr="https://i.pinimg.com/originals/21/e9/9a/21e99a3fd6501daeb06532eccbd120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208" y="841464"/>
            <a:ext cx="7283892" cy="52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3"/>
          <p:cNvSpPr txBox="1">
            <a:spLocks/>
          </p:cNvSpPr>
          <p:nvPr/>
        </p:nvSpPr>
        <p:spPr>
          <a:xfrm>
            <a:off x="4406537" y="5963392"/>
            <a:ext cx="5921828" cy="2821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spc="-50" dirty="0">
                <a:solidFill>
                  <a:schemeClr val="bg1"/>
                </a:solidFill>
                <a:latin typeface="Comic Sans MS"/>
                <a:cs typeface="Calibri Light"/>
                <a:hlinkClick r:id="rId3"/>
              </a:rPr>
              <a:t>https://classgames.ru/step4/</a:t>
            </a:r>
            <a:endParaRPr lang="ru-RU" sz="3200" spc="-50" dirty="0">
              <a:solidFill>
                <a:schemeClr val="bg1"/>
              </a:solidFill>
              <a:latin typeface="Comic Sans MS"/>
              <a:cs typeface="Calibri Light"/>
            </a:endParaRPr>
          </a:p>
          <a:p>
            <a:pPr algn="ctr"/>
            <a:endParaRPr lang="ru-RU" sz="3200" spc="-50" dirty="0" smtClean="0">
              <a:solidFill>
                <a:schemeClr val="bg1"/>
              </a:solidFill>
              <a:latin typeface="Comic Sans MS"/>
              <a:cs typeface="Calibri Light"/>
            </a:endParaRPr>
          </a:p>
          <a:p>
            <a:pPr algn="ctr"/>
            <a:endParaRPr lang="ru-RU" sz="3200" spc="-50" dirty="0">
              <a:solidFill>
                <a:schemeClr val="bg1"/>
              </a:solidFill>
              <a:latin typeface="Comic Sans M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2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 smtClean="0">
                <a:solidFill>
                  <a:schemeClr val="bg1"/>
                </a:solidFill>
                <a:latin typeface="Comic Sans MS"/>
                <a:cs typeface="Calibri Light"/>
              </a:rPr>
              <a:t>4 </a:t>
            </a:r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>
                <a:solidFill>
                  <a:schemeClr val="bg1"/>
                </a:solidFill>
                <a:latin typeface="Comic Sans MS"/>
                <a:cs typeface="Calibri Light"/>
              </a:rPr>
              <a:t>Просим вас сдать бланки с ответами</a:t>
            </a:r>
          </a:p>
        </p:txBody>
      </p:sp>
      <p:pic>
        <p:nvPicPr>
          <p:cNvPr id="8" name="Picture 2" descr="https://i.pinimg.com/originals/21/e9/9a/21e99a3fd6501daeb06532eccbd120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917" y="731520"/>
            <a:ext cx="7283892" cy="52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12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299" y="192034"/>
            <a:ext cx="8534808" cy="606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B0E0230-E871-4928-B286-67B4D9B804E6}"/>
              </a:ext>
            </a:extLst>
          </p:cNvPr>
          <p:cNvSpPr txBox="1">
            <a:spLocks/>
          </p:cNvSpPr>
          <p:nvPr/>
        </p:nvSpPr>
        <p:spPr>
          <a:xfrm>
            <a:off x="102961" y="4802727"/>
            <a:ext cx="3380467" cy="14507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Comic Sans MS"/>
                <a:cs typeface="Calibri Light"/>
              </a:rPr>
              <a:t>Кейс 2 «</a:t>
            </a:r>
            <a:r>
              <a:rPr lang="ru-RU" sz="3600" dirty="0" err="1" smtClean="0">
                <a:latin typeface="Comic Sans MS"/>
                <a:cs typeface="Calibri Light"/>
              </a:rPr>
              <a:t>Буллинг</a:t>
            </a:r>
            <a:r>
              <a:rPr lang="ru-RU" sz="3600" dirty="0" smtClean="0">
                <a:latin typeface="Comic Sans MS"/>
                <a:cs typeface="Calibri Light"/>
              </a:rPr>
              <a:t>: «да» или «нет»?</a:t>
            </a:r>
            <a:endParaRPr lang="ru-RU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2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-1247842"/>
            <a:ext cx="11190514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Вариант действий 1: </a:t>
            </a:r>
            <a:r>
              <a:rPr lang="ru-RU" sz="3200" dirty="0">
                <a:solidFill>
                  <a:schemeClr val="tx1"/>
                </a:solidFill>
                <a:latin typeface="Comic Sans MS"/>
                <a:ea typeface="+mn-lt"/>
                <a:cs typeface="+mn-lt"/>
              </a:rPr>
              <a:t>УДАЛИТЬ СВОЙ АККАУНТ, КУПИТЬ НОВУЮ SIM-КАРТУ ДЛЯ ТЕЛЕФОНА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400" dirty="0">
              <a:latin typeface="Comic Sans MS"/>
              <a:cs typeface="Calibri Light"/>
            </a:endParaRPr>
          </a:p>
        </p:txBody>
      </p:sp>
      <p:pic>
        <p:nvPicPr>
          <p:cNvPr id="27650" name="Picture 2" descr="ullustration_6_blok_2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631" y="1998196"/>
            <a:ext cx="5897563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533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-1247842"/>
            <a:ext cx="11190514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Вариант действий 2: </a:t>
            </a:r>
            <a:r>
              <a:rPr lang="ru-RU" sz="3200" dirty="0">
                <a:solidFill>
                  <a:schemeClr val="tx1"/>
                </a:solidFill>
                <a:latin typeface="Comic Sans MS"/>
                <a:ea typeface="+mn-lt"/>
                <a:cs typeface="+mn-lt"/>
              </a:rPr>
              <a:t>ПОПРОБОВАТЬ УБЕДИТЬ ОБИДЧИКОВ, ЧТО ОНИ НЕПРАВЫ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400" dirty="0">
              <a:latin typeface="Comic Sans MS"/>
              <a:cs typeface="Calibri Light"/>
            </a:endParaRPr>
          </a:p>
        </p:txBody>
      </p:sp>
      <p:pic>
        <p:nvPicPr>
          <p:cNvPr id="28674" name="Picture 2" descr="ullustration_6_blok_2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6032" y="1879315"/>
            <a:ext cx="600392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-1247842"/>
            <a:ext cx="11190514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Вариант действий 3: </a:t>
            </a:r>
            <a:r>
              <a:rPr lang="ru-RU" sz="3200" dirty="0">
                <a:solidFill>
                  <a:schemeClr val="tx1"/>
                </a:solidFill>
                <a:latin typeface="Comic Sans MS"/>
                <a:ea typeface="+mn-lt"/>
                <a:cs typeface="+mn-lt"/>
              </a:rPr>
              <a:t>НЕ ОТВЕЧАТЬ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400" dirty="0">
              <a:latin typeface="Comic Sans MS"/>
              <a:cs typeface="Calibri Light"/>
            </a:endParaRPr>
          </a:p>
        </p:txBody>
      </p:sp>
      <p:pic>
        <p:nvPicPr>
          <p:cNvPr id="29698" name="Picture 2" descr="ullustration_6_blok_2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1566" y="1879315"/>
            <a:ext cx="6085795" cy="43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47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-1247842"/>
            <a:ext cx="11190514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Вариант действий 4: </a:t>
            </a:r>
            <a:r>
              <a:rPr lang="ru-RU" sz="3200" dirty="0">
                <a:solidFill>
                  <a:schemeClr val="tx1"/>
                </a:solidFill>
                <a:latin typeface="Comic Sans MS"/>
                <a:ea typeface="+mn-lt"/>
                <a:cs typeface="+mn-lt"/>
              </a:rPr>
              <a:t>ОРГАНИЗОВАТЬ ОТВЕТНУЮ ТРАВЛЮ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400" dirty="0">
              <a:latin typeface="Comic Sans MS"/>
              <a:cs typeface="Calibri Light"/>
            </a:endParaRPr>
          </a:p>
        </p:txBody>
      </p:sp>
      <p:pic>
        <p:nvPicPr>
          <p:cNvPr id="30723" name="Picture 3" descr="ullustration_6_blok_2_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464" y="1736180"/>
            <a:ext cx="6210421" cy="438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848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-1247842"/>
            <a:ext cx="11190514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Вариант действий 5: </a:t>
            </a:r>
            <a:r>
              <a:rPr lang="ru-RU" sz="3200" dirty="0">
                <a:solidFill>
                  <a:schemeClr val="tx1"/>
                </a:solidFill>
                <a:latin typeface="Comic Sans MS"/>
                <a:ea typeface="+mn-lt"/>
                <a:cs typeface="+mn-lt"/>
              </a:rPr>
              <a:t>ЗАНЕСТИ ОБИДЧИКОВ В ЧЕРНЫЙ СПИСОК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400" dirty="0">
              <a:latin typeface="Comic Sans MS"/>
              <a:cs typeface="Calibri Light"/>
            </a:endParaRPr>
          </a:p>
        </p:txBody>
      </p:sp>
      <p:pic>
        <p:nvPicPr>
          <p:cNvPr id="31746" name="Picture 2" descr="ullustration_6_blok_2_5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454" y="1809025"/>
            <a:ext cx="6163418" cy="435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97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80" y="-1247842"/>
            <a:ext cx="11190514" cy="3127157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omic Sans MS"/>
                <a:ea typeface="+mn-lt"/>
                <a:cs typeface="+mn-lt"/>
              </a:rPr>
              <a:t>Вариант действий 6: </a:t>
            </a:r>
            <a:r>
              <a:rPr lang="ru-RU" sz="3200" dirty="0">
                <a:solidFill>
                  <a:schemeClr val="tx1"/>
                </a:solidFill>
                <a:latin typeface="Comic Sans MS"/>
                <a:ea typeface="+mn-lt"/>
                <a:cs typeface="+mn-lt"/>
              </a:rPr>
              <a:t>РАССКАЗАТЬ РОДИТЕЛЯМ ИЛИ ДРУГИМ ВЗРОСЛЫМ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1486" y="1879315"/>
            <a:ext cx="10964090" cy="4406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ru-RU" sz="3400" dirty="0">
              <a:latin typeface="Comic Sans MS"/>
              <a:cs typeface="Calibri Light"/>
            </a:endParaRPr>
          </a:p>
        </p:txBody>
      </p:sp>
      <p:pic>
        <p:nvPicPr>
          <p:cNvPr id="32770" name="Picture 2" descr="ullustration_6_blok_2_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3736" y="1797141"/>
            <a:ext cx="6355936" cy="448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245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4137" y="758952"/>
            <a:ext cx="11303726" cy="356616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Comic Sans MS"/>
                <a:cs typeface="Calibri"/>
              </a:rPr>
              <a:t>Просветительские родительские игры</a:t>
            </a:r>
            <a:br>
              <a:rPr lang="ru-RU" sz="5400" dirty="0">
                <a:latin typeface="Comic Sans MS"/>
                <a:cs typeface="Calibri"/>
              </a:rPr>
            </a:br>
            <a:r>
              <a:rPr lang="en-US" sz="5400" dirty="0">
                <a:latin typeface="Comic Sans MS"/>
                <a:cs typeface="Calibri"/>
              </a:rPr>
              <a:t>#</a:t>
            </a:r>
            <a:r>
              <a:rPr lang="ru-RU" sz="5400" dirty="0" err="1">
                <a:latin typeface="Comic Sans MS"/>
                <a:cs typeface="Calibri"/>
              </a:rPr>
              <a:t>Предки_в_Теме</a:t>
            </a:r>
            <a:endParaRPr lang="ru-RU" sz="5400" dirty="0">
              <a:latin typeface="Comic Sans M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886" y="4887017"/>
            <a:ext cx="100584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Comic Sans MS"/>
                <a:cs typeface="Calibri"/>
              </a:rPr>
              <a:t>КОГОАУ ДПО «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alibri"/>
              </a:rPr>
              <a:t>Институт </a:t>
            </a:r>
            <a:r>
              <a:rPr lang="ru-RU" dirty="0">
                <a:solidFill>
                  <a:srgbClr val="FF0000"/>
                </a:solidFill>
                <a:latin typeface="Comic Sans MS"/>
                <a:cs typeface="Calibri"/>
              </a:rPr>
              <a:t>развития образования Кировской области»</a:t>
            </a:r>
            <a:endParaRPr lang="ru-RU" dirty="0">
              <a:solidFill>
                <a:srgbClr val="FF0000"/>
              </a:solidFill>
              <a:latin typeface="Comic Sans MS"/>
            </a:endParaRPr>
          </a:p>
          <a:p>
            <a:endParaRPr lang="ru-RU" dirty="0"/>
          </a:p>
        </p:txBody>
      </p:sp>
      <p:pic>
        <p:nvPicPr>
          <p:cNvPr id="6" name="Рисунок 7" descr="Изображение выглядит как рубаш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9A421D9-8994-44FF-97E7-88F09A2746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3905" y="197047"/>
            <a:ext cx="1837944" cy="171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22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54090"/>
            <a:ext cx="8404544" cy="599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0E0230-E871-4928-B286-67B4D9B804E6}"/>
              </a:ext>
            </a:extLst>
          </p:cNvPr>
          <p:cNvSpPr txBox="1">
            <a:spLocks/>
          </p:cNvSpPr>
          <p:nvPr/>
        </p:nvSpPr>
        <p:spPr>
          <a:xfrm>
            <a:off x="102961" y="4802727"/>
            <a:ext cx="3380467" cy="14507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Comic Sans MS"/>
                <a:cs typeface="Calibri Light"/>
              </a:rPr>
              <a:t>Кейс 3 «</a:t>
            </a:r>
            <a:r>
              <a:rPr lang="ru-RU" sz="3600" dirty="0" err="1" smtClean="0">
                <a:latin typeface="Comic Sans MS"/>
                <a:cs typeface="Calibri Light"/>
              </a:rPr>
              <a:t>Буллинг</a:t>
            </a:r>
            <a:r>
              <a:rPr lang="ru-RU" sz="3600" dirty="0" smtClean="0">
                <a:latin typeface="Comic Sans MS"/>
                <a:cs typeface="Calibri Light"/>
              </a:rPr>
              <a:t>: «да» или «нет»?</a:t>
            </a:r>
            <a:endParaRPr lang="ru-RU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70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846" y="189507"/>
            <a:ext cx="8464731" cy="601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0E0230-E871-4928-B286-67B4D9B804E6}"/>
              </a:ext>
            </a:extLst>
          </p:cNvPr>
          <p:cNvSpPr txBox="1">
            <a:spLocks/>
          </p:cNvSpPr>
          <p:nvPr/>
        </p:nvSpPr>
        <p:spPr>
          <a:xfrm>
            <a:off x="102961" y="4802727"/>
            <a:ext cx="3380467" cy="14507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Comic Sans MS"/>
                <a:cs typeface="Calibri Light"/>
              </a:rPr>
              <a:t>Кейс 4 «</a:t>
            </a:r>
            <a:r>
              <a:rPr lang="ru-RU" sz="3600" dirty="0" err="1" smtClean="0">
                <a:latin typeface="Comic Sans MS"/>
                <a:cs typeface="Calibri Light"/>
              </a:rPr>
              <a:t>Буллинг</a:t>
            </a:r>
            <a:r>
              <a:rPr lang="ru-RU" sz="3600" dirty="0" smtClean="0">
                <a:latin typeface="Comic Sans MS"/>
                <a:cs typeface="Calibri Light"/>
              </a:rPr>
              <a:t>: «да» или «нет»?</a:t>
            </a:r>
            <a:endParaRPr lang="ru-RU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4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806" y="258109"/>
            <a:ext cx="8378054" cy="596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0E0230-E871-4928-B286-67B4D9B804E6}"/>
              </a:ext>
            </a:extLst>
          </p:cNvPr>
          <p:cNvSpPr txBox="1">
            <a:spLocks/>
          </p:cNvSpPr>
          <p:nvPr/>
        </p:nvSpPr>
        <p:spPr>
          <a:xfrm>
            <a:off x="102961" y="4802727"/>
            <a:ext cx="3380467" cy="14507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Comic Sans MS"/>
                <a:cs typeface="Calibri Light"/>
              </a:rPr>
              <a:t>Кейс 5 «</a:t>
            </a:r>
            <a:r>
              <a:rPr lang="ru-RU" sz="3600" dirty="0" err="1" smtClean="0">
                <a:latin typeface="Comic Sans MS"/>
                <a:cs typeface="Calibri Light"/>
              </a:rPr>
              <a:t>Буллинг</a:t>
            </a:r>
            <a:r>
              <a:rPr lang="ru-RU" sz="3600" dirty="0" smtClean="0">
                <a:latin typeface="Comic Sans MS"/>
                <a:cs typeface="Calibri Light"/>
              </a:rPr>
              <a:t>: «да» или «нет»?</a:t>
            </a:r>
            <a:endParaRPr lang="ru-RU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0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137" y="191213"/>
            <a:ext cx="8499975" cy="60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B0E0230-E871-4928-B286-67B4D9B804E6}"/>
              </a:ext>
            </a:extLst>
          </p:cNvPr>
          <p:cNvSpPr txBox="1">
            <a:spLocks/>
          </p:cNvSpPr>
          <p:nvPr/>
        </p:nvSpPr>
        <p:spPr>
          <a:xfrm>
            <a:off x="102961" y="4802727"/>
            <a:ext cx="3380467" cy="14507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latin typeface="Comic Sans MS"/>
                <a:cs typeface="Calibri Light"/>
              </a:rPr>
              <a:t>Кейс 6 «</a:t>
            </a:r>
            <a:r>
              <a:rPr lang="ru-RU" sz="3600" dirty="0" err="1" smtClean="0">
                <a:latin typeface="Comic Sans MS"/>
                <a:cs typeface="Calibri Light"/>
              </a:rPr>
              <a:t>Буллинг</a:t>
            </a:r>
            <a:r>
              <a:rPr lang="ru-RU" sz="3600" dirty="0" smtClean="0">
                <a:latin typeface="Comic Sans MS"/>
                <a:cs typeface="Calibri Light"/>
              </a:rPr>
              <a:t>: «да» или «нет»?</a:t>
            </a:r>
            <a:endParaRPr lang="ru-RU" sz="3600" dirty="0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3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dirty="0" smtClean="0">
                <a:solidFill>
                  <a:schemeClr val="bg1"/>
                </a:solidFill>
                <a:latin typeface="Comic Sans MS"/>
                <a:cs typeface="Calibri Light"/>
              </a:rPr>
              <a:t>1 </a:t>
            </a:r>
            <a:r>
              <a:rPr lang="ru-RU" sz="8800" dirty="0">
                <a:solidFill>
                  <a:schemeClr val="bg1"/>
                </a:solidFill>
                <a:latin typeface="Comic Sans MS"/>
                <a:cs typeface="Calibri Light"/>
              </a:rPr>
              <a:t>тур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483428"/>
            <a:ext cx="3540034" cy="2821775"/>
          </a:xfrm>
        </p:spPr>
        <p:txBody>
          <a:bodyPr>
            <a:normAutofit/>
          </a:bodyPr>
          <a:lstStyle/>
          <a:p>
            <a:pPr algn="ctr"/>
            <a:r>
              <a:rPr lang="ru-RU" sz="3200" spc="-50" dirty="0" smtClean="0">
                <a:solidFill>
                  <a:schemeClr val="bg1"/>
                </a:solidFill>
                <a:latin typeface="Comic Sans MS"/>
                <a:ea typeface="+mj-ea"/>
                <a:cs typeface="Calibri Light"/>
              </a:rPr>
              <a:t>Просим вас сдать бланки с ответами</a:t>
            </a:r>
            <a:endParaRPr lang="ru-RU" sz="3200" spc="-50" dirty="0">
              <a:solidFill>
                <a:schemeClr val="bg1"/>
              </a:solidFill>
              <a:latin typeface="Comic Sans MS"/>
              <a:ea typeface="+mj-ea"/>
              <a:cs typeface="Calibri Light"/>
            </a:endParaRPr>
          </a:p>
        </p:txBody>
      </p:sp>
      <p:pic>
        <p:nvPicPr>
          <p:cNvPr id="15362" name="Picture 2" descr="https://vogazeta.ru/uploads/full_size_1560502881-300b4be127ab789f02644cf4f93d729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43"/>
          <a:stretch/>
        </p:blipFill>
        <p:spPr bwMode="auto">
          <a:xfrm>
            <a:off x="4119153" y="285363"/>
            <a:ext cx="7824258" cy="639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3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1235</Words>
  <Application>Microsoft Office PowerPoint</Application>
  <PresentationFormat>Произвольный</PresentationFormat>
  <Paragraphs>177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Retrospect</vt:lpstr>
      <vt:lpstr>Просветительские родительские игры #Предки_в_Теме</vt:lpstr>
      <vt:lpstr>1 тур</vt:lpstr>
      <vt:lpstr>Кейс 1 «Буллинг: «да» или «нет»?</vt:lpstr>
      <vt:lpstr>Слайд 4</vt:lpstr>
      <vt:lpstr>Слайд 5</vt:lpstr>
      <vt:lpstr>Слайд 6</vt:lpstr>
      <vt:lpstr>Слайд 7</vt:lpstr>
      <vt:lpstr>Слайд 8</vt:lpstr>
      <vt:lpstr>1 тур</vt:lpstr>
      <vt:lpstr>Кейс 1: Да (физический буллинг)</vt:lpstr>
      <vt:lpstr>Кейс 2: Да (психологический буллинг)</vt:lpstr>
      <vt:lpstr>Кейс 3: нет (это не буллинг)</vt:lpstr>
      <vt:lpstr>Кейс 4: Да (психологический буллинг)</vt:lpstr>
      <vt:lpstr>Кейс 5: Да (психологический буллинг)</vt:lpstr>
      <vt:lpstr>Кейс 6: Да (кибербуллинг)</vt:lpstr>
      <vt:lpstr>2 тур</vt:lpstr>
      <vt:lpstr>Кейс 1:  Назовите участника буллинга</vt:lpstr>
      <vt:lpstr>Кейс 2:  Назовите участника буллинга</vt:lpstr>
      <vt:lpstr>Кейс 3:  Назовите участника буллинга</vt:lpstr>
      <vt:lpstr>2 тур</vt:lpstr>
      <vt:lpstr>Кейс 1: Жертва</vt:lpstr>
      <vt:lpstr>Кейс 2: Преследователь  </vt:lpstr>
      <vt:lpstr>Кейс 3: Наблюдатель  </vt:lpstr>
      <vt:lpstr>3 тур</vt:lpstr>
      <vt:lpstr>Вопрос 1:</vt:lpstr>
      <vt:lpstr>Вопрос 2:</vt:lpstr>
      <vt:lpstr>Вопрос 3:</vt:lpstr>
      <vt:lpstr>Вопрос 4:</vt:lpstr>
      <vt:lpstr>Вопрос 5:</vt:lpstr>
      <vt:lpstr>Вопрос 6:</vt:lpstr>
      <vt:lpstr>3 тур</vt:lpstr>
      <vt:lpstr>Вопрос 1:</vt:lpstr>
      <vt:lpstr>Вопрос 2:</vt:lpstr>
      <vt:lpstr>Вопрос 3:</vt:lpstr>
      <vt:lpstr>Вопрос 4:</vt:lpstr>
      <vt:lpstr>Вопрос 5:</vt:lpstr>
      <vt:lpstr>Вопрос 6:</vt:lpstr>
      <vt:lpstr>4 тур</vt:lpstr>
      <vt:lpstr>4 тур</vt:lpstr>
      <vt:lpstr>Вариант действий 1: УДАЛИТЬ СВОЙ АККАУНТ, КУПИТЬ НОВУЮ SIM-КАРТУ ДЛЯ ТЕЛЕФОНА</vt:lpstr>
      <vt:lpstr>Вариант действий 2: ПОПРОБОВАТЬ УБЕДИТЬ ОБИДЧИКОВ, ЧТО ОНИ НЕПРАВЫ</vt:lpstr>
      <vt:lpstr>Вариант действий 3: НЕ ОТВЕЧАТЬ</vt:lpstr>
      <vt:lpstr>Вариант действий 4: ОРГАНИЗОВАТЬ ОТВЕТНУЮ ТРАВЛЮ</vt:lpstr>
      <vt:lpstr>Вариант действий 5: ЗАНЕСТИ ОБИДЧИКОВ В ЧЕРНЫЙ СПИСОК</vt:lpstr>
      <vt:lpstr>Вариант действий 6: РАССКАЗАТЬ РОДИТЕЛЯМ ИЛИ ДРУГИМ ВЗРОСЛЫМ</vt:lpstr>
      <vt:lpstr>Просветительские родительские игры #Предки_в_Теме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Филева Наталья Николаевна</dc:creator>
  <cp:lastModifiedBy>Student</cp:lastModifiedBy>
  <cp:revision>172</cp:revision>
  <dcterms:created xsi:type="dcterms:W3CDTF">2020-11-24T09:26:02Z</dcterms:created>
  <dcterms:modified xsi:type="dcterms:W3CDTF">2023-05-11T15:52:11Z</dcterms:modified>
</cp:coreProperties>
</file>