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40" r:id="rId2"/>
    <p:sldId id="341" r:id="rId3"/>
    <p:sldId id="431" r:id="rId4"/>
    <p:sldId id="432" r:id="rId5"/>
    <p:sldId id="435" r:id="rId6"/>
    <p:sldId id="433" r:id="rId7"/>
    <p:sldId id="430" r:id="rId8"/>
    <p:sldId id="427" r:id="rId9"/>
    <p:sldId id="428" r:id="rId10"/>
    <p:sldId id="418" r:id="rId11"/>
    <p:sldId id="429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34" r:id="rId21"/>
    <p:sldId id="436" r:id="rId2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7E39"/>
    <a:srgbClr val="8D74A0"/>
    <a:srgbClr val="6C2E43"/>
    <a:srgbClr val="8D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6030"/>
    </p:cViewPr>
  </p:sorterViewPr>
  <p:notesViewPr>
    <p:cSldViewPr snapToGrid="0">
      <p:cViewPr varScale="1">
        <p:scale>
          <a:sx n="67" d="100"/>
          <a:sy n="67" d="100"/>
        </p:scale>
        <p:origin x="32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7B30-FD23-4EA1-A09F-87907849AF5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4E13-EB20-454C-8FC8-8A32584F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2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E8D8-F0A0-4EAC-8D5B-179B5D080C24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652DE-06A3-468A-B104-0EB4EEA20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8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0" y="287976"/>
            <a:ext cx="11669465" cy="6282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252" y="788641"/>
            <a:ext cx="1273304" cy="1530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88" y="526866"/>
            <a:ext cx="1346153" cy="1247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4" y="581910"/>
            <a:ext cx="1195431" cy="11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6" b="-180"/>
          <a:stretch/>
        </p:blipFill>
        <p:spPr>
          <a:xfrm rot="19470045">
            <a:off x="2092008" y="3036505"/>
            <a:ext cx="7331083" cy="25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5589B-46D9-4D4C-8169-EF2C79574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" y="0"/>
            <a:ext cx="121878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457" y="3918857"/>
            <a:ext cx="3842659" cy="3196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93660">
            <a:off x="4161" y="163286"/>
            <a:ext cx="2544576" cy="895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62" y="-180975"/>
            <a:ext cx="2518643" cy="20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5589B-46D9-4D4C-8169-EF2C79574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" y="0"/>
            <a:ext cx="1218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1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5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36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06243" y="16306"/>
            <a:ext cx="11985757" cy="1028733"/>
          </a:xfrm>
          <a:prstGeom prst="rect">
            <a:avLst/>
          </a:prstGeom>
          <a:solidFill>
            <a:srgbClr val="E2C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30043" y="193610"/>
            <a:ext cx="11918619" cy="902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1933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06243" y="16306"/>
            <a:ext cx="11985757" cy="1028733"/>
          </a:xfrm>
          <a:prstGeom prst="rect">
            <a:avLst/>
          </a:prstGeom>
          <a:solidFill>
            <a:srgbClr val="E2C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30043" y="193610"/>
            <a:ext cx="11918619" cy="902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086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8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06243" y="16306"/>
            <a:ext cx="11985757" cy="1028733"/>
          </a:xfrm>
          <a:prstGeom prst="rect">
            <a:avLst/>
          </a:prstGeom>
          <a:solidFill>
            <a:srgbClr val="E2C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30043" y="193610"/>
            <a:ext cx="11918619" cy="902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76660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06243" y="16306"/>
            <a:ext cx="11985757" cy="1028733"/>
          </a:xfrm>
          <a:prstGeom prst="rect">
            <a:avLst/>
          </a:prstGeom>
          <a:solidFill>
            <a:srgbClr val="E2C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30043" y="193610"/>
            <a:ext cx="11918619" cy="902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324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6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6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137" y="-1"/>
            <a:ext cx="678863" cy="6852063"/>
          </a:xfrm>
          <a:prstGeom prst="rect">
            <a:avLst/>
          </a:prstGeom>
          <a:ln>
            <a:solidFill>
              <a:srgbClr val="6C2E43"/>
            </a:solidFill>
          </a:ln>
        </p:spPr>
      </p:pic>
      <p:pic>
        <p:nvPicPr>
          <p:cNvPr id="7" name="Объект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091" y="3939599"/>
            <a:ext cx="3140909" cy="29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137" y="-1"/>
            <a:ext cx="678863" cy="6852063"/>
          </a:xfrm>
          <a:prstGeom prst="rect">
            <a:avLst/>
          </a:prstGeom>
          <a:ln>
            <a:solidFill>
              <a:srgbClr val="6C2E43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3DF29-0F5B-4C8F-A4E0-EA8DDFAB8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97" y="-1"/>
            <a:ext cx="678863" cy="6852063"/>
          </a:xfrm>
          <a:prstGeom prst="rect">
            <a:avLst/>
          </a:prstGeom>
          <a:ln>
            <a:solidFill>
              <a:srgbClr val="6C2E43"/>
            </a:solidFill>
          </a:ln>
        </p:spPr>
      </p:pic>
    </p:spTree>
    <p:extLst>
      <p:ext uri="{BB962C8B-B14F-4D97-AF65-F5344CB8AC3E}">
        <p14:creationId xmlns:p14="http://schemas.microsoft.com/office/powerpoint/2010/main" val="23936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133" y="6441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84" r:id="rId8"/>
    <p:sldLayoutId id="2147483675" r:id="rId9"/>
    <p:sldLayoutId id="2147483674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9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220" y="2505385"/>
            <a:ext cx="997131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конкурсного движения </a:t>
            </a:r>
          </a:p>
          <a:p>
            <a:r>
              <a:rPr lang="ru-RU" sz="3600" b="1" dirty="0" smtClean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Кировской области в 2024 году</a:t>
            </a:r>
            <a:endParaRPr lang="ru-RU" sz="3600" b="1" dirty="0">
              <a:solidFill>
                <a:srgbClr val="002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61" y="289955"/>
            <a:ext cx="1266683" cy="1266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220" y="289955"/>
            <a:ext cx="963613" cy="1266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8863" cy="6852063"/>
          </a:xfrm>
          <a:prstGeom prst="rect">
            <a:avLst/>
          </a:prstGeom>
          <a:ln>
            <a:solidFill>
              <a:srgbClr val="6C2E43"/>
            </a:solidFill>
          </a:ln>
        </p:spPr>
      </p:pic>
    </p:spTree>
    <p:extLst>
      <p:ext uri="{BB962C8B-B14F-4D97-AF65-F5344CB8AC3E}">
        <p14:creationId xmlns:p14="http://schemas.microsoft.com/office/powerpoint/2010/main" val="19896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82889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513491" y="221326"/>
            <a:ext cx="94382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присуждение премий лучшим учителям </a:t>
            </a:r>
          </a:p>
          <a:p>
            <a:pPr lvl="0"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 за достижения в педагогической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236" y="1314944"/>
            <a:ext cx="53077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общеобразовательных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18 часов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деятельности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 лет.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208690"/>
            <a:ext cx="5307725" cy="306902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1401536"/>
            <a:ext cx="5297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участия в конкурсе: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учителя собственной методической разработки по преподаваемому предмету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учебных достижений обучающихся,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внеурочной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работа с различными категориями обучающихся,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ффективное использование различных образовательных технологий,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профессионального развития учителя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4677" y="1208691"/>
            <a:ext cx="5496910" cy="512904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6234" y="4708634"/>
            <a:ext cx="5307725" cy="1114098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462" y="4841951"/>
            <a:ext cx="4634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апрель – июнь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4844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82889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334815" y="421055"/>
            <a:ext cx="943828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Всероссийского конкурса  «Директор года»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236" y="1314944"/>
            <a:ext cx="53077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общеобразовательных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Кировской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независимо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организационно-правовых форм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качестве директора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 лет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208690"/>
            <a:ext cx="5307725" cy="279575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74525" y="1493480"/>
            <a:ext cx="5297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конкурса: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эффективных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общеобразовательных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управления общеобразовательной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руководителей общеобразовательных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4677" y="1208691"/>
            <a:ext cx="5496910" cy="450893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868" y="4603530"/>
            <a:ext cx="5307725" cy="1114098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890" y="4603530"/>
            <a:ext cx="4634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37301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13" y="512486"/>
            <a:ext cx="11227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Губернатора Кировской области лучшим педагогическим работникам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08" t="15082" r="34607" b="7082"/>
          <a:stretch>
            <a:fillRect/>
          </a:stretch>
        </p:blipFill>
        <p:spPr bwMode="auto">
          <a:xfrm>
            <a:off x="807307" y="1128584"/>
            <a:ext cx="3562449" cy="53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29663" y="1482811"/>
            <a:ext cx="73234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Ежегодно присуждается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премий, в каждой номинации 2 премии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удачный старт в профессии»;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высокие результаты учебных достижений обучающихся»;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поиск, эксперимент и новаторство»;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раскрытие талантов детей»;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вклад в воспитание подрастающего поколения»;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заботу о наших детях»;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значительный вклад в подготовку кадров для экономики Кировской области»;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просветительскую деятельность среди родителей»;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высокий профессионализм и наставничество»;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верность профессии»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Выдвижение кандидатов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производится трудовым коллективом областных государственных и (или) муниципальных образовательных организаций и согласуется с общественным советом ОО.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1" y="512486"/>
            <a:ext cx="1132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Губернатора Кировской области лучшим педагогическим работникам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08" t="15082" r="34607" b="7082"/>
          <a:stretch>
            <a:fillRect/>
          </a:stretch>
        </p:blipFill>
        <p:spPr bwMode="auto">
          <a:xfrm>
            <a:off x="807307" y="1128584"/>
            <a:ext cx="3562449" cy="53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62615" y="1581666"/>
            <a:ext cx="7323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к кандидату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стаж работы – не менее 3 лет;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требованиям отбора (п. 5 Положения о присуждении и выплате премии).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Комплект документов: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выписка из протокола заседания трудового коллектива;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письмо о согласовании с общественным органом управления образовательной организацией;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ходатайство о выдвижении кандидата на соискание премии;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заверенная руководителем ОО справка, подтверждающая должность, место работы и стаж педагогической деятельности;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письменное согласие кандидата на соискание премии на обработку его персональных данных.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1" y="512486"/>
            <a:ext cx="1132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Губернатора Кировской области лучшим педагогическим работникам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08" t="15082" r="34607" b="7082"/>
          <a:stretch>
            <a:fillRect/>
          </a:stretch>
        </p:blipFill>
        <p:spPr bwMode="auto">
          <a:xfrm>
            <a:off x="807307" y="1128584"/>
            <a:ext cx="3562449" cy="53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62615" y="1581666"/>
            <a:ext cx="7323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15 июля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образовательная организация направляет документы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комиссию по присуждению премии;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10 сентября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комиссия по присуждению премии принимает решение о лауреатах премии;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распоряжением Губернатора Кировской области утверждается список лиц, которым присуждаются премии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10 рабочих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вступления в силу распоряжения Губернатора Кировской области министерством образования Кировской области производится выплата премий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Лицу, удостоенному премии, присваивается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 «Лауреат премии Губернатора Кировской области «Педагогический талант» и вручается диплом лауреата премии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Премия не присуждается лауреатам повторно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1" y="512486"/>
            <a:ext cx="1132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Правительства Кировской области лучшим педагогическим работникам за значительный вклад в развитие малой Родины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615" y="1581666"/>
            <a:ext cx="7323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Ежегодно предоставляется 45 премий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проектов, направленных на воспитание у подрастающего поколения чувства патриотизма, ответственности, активной жизненной позиции;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социально-значимых проектов, участниками которых являются дети и родители;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наставничество молодых педагогов;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осуществление просветительской деятельности среди детей и родителей по вопросам образования;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проектов, направленных на привлечение молодых специалистов в муниципальное образование;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высокого качества организации образовательного процесса;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активное участие в культурной и (или) спортивной жизни муниципального образования;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обобщение и распространение опыта своей деятельности на муниципальном, и (или) региональном, и (или) федеральном уровнях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57" t="17677" r="35826" b="7742"/>
          <a:stretch>
            <a:fillRect/>
          </a:stretch>
        </p:blipFill>
        <p:spPr bwMode="auto">
          <a:xfrm>
            <a:off x="963826" y="1449859"/>
            <a:ext cx="3377514" cy="507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88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1" y="512486"/>
            <a:ext cx="1132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Правительства Кировской области лучшим педагогическим работникам за значительный вклад в развитие малой Родины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097" y="1458099"/>
            <a:ext cx="75046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выписка из протокола заседания;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ходатайство о выдвижении кандидата на соискание премии;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заверенная руководителем ОО справка, подтверждающая должность, место работы и стаж педагогической деятельности;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письменное согласие кандидата на соискание премии на обработку его персональных данных. </a:t>
            </a:r>
          </a:p>
          <a:p>
            <a:pPr>
              <a:buFontTx/>
              <a:buChar char="-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до 15 мая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комиссия (при органе местного самоуправления) формирует бальную систему оценки критериев и публикует ее на сайте муниципального образования;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5 июля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комплект документов от ОО направляется в муниципальную комиссию;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5 августа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муниципальная комиссия производит оценку материалов и формирует список из 3 кандидатов на соискание премии;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10 рабочих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формирования списка муниципальная комиссия направляет документы 3 кандидатов в совет по присуждению премии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57" t="17677" r="35826" b="7742"/>
          <a:stretch>
            <a:fillRect/>
          </a:stretch>
        </p:blipFill>
        <p:spPr bwMode="auto">
          <a:xfrm>
            <a:off x="963826" y="1449859"/>
            <a:ext cx="3377514" cy="507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1" y="512486"/>
            <a:ext cx="1132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Премия Правительства Кировской области лучшим педагогическим работникам за значительный вклад в развитие малой Родины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097" y="1614618"/>
            <a:ext cx="7504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1 сентября – совет по присуждению премий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рассматривает документы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кандидатов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принимает решение о выдвижении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кандидата на присуждение премии от каждого муниципального образования Кировской области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выплата премий производится министерством образования Кировской области в течение 10 рабочих дней после вступления в силу распоряжения Правительства Кировской области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Лицу, удостоенному премии, присваивается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 «Лауреат премии Правительства Кировской области» и вручается диплом лауреата премии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Премия не присуждается повторно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57" t="17677" r="35826" b="7742"/>
          <a:stretch>
            <a:fillRect/>
          </a:stretch>
        </p:blipFill>
        <p:spPr bwMode="auto">
          <a:xfrm>
            <a:off x="963826" y="1449859"/>
            <a:ext cx="3377514" cy="507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82889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513491" y="221326"/>
            <a:ext cx="94382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Грантовый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З.А. Субботиной, народного учителя СССР,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 учебного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6236" y="1314944"/>
            <a:ext cx="53077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областных государственных и муниципальных общеобразовательных организаций Кировской области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208690"/>
            <a:ext cx="5307725" cy="189135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1401536"/>
            <a:ext cx="5297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методической разработки учебного занятия и ее тиражирование в общеобразовательные организации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74677" y="1208692"/>
            <a:ext cx="5496910" cy="1450426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6234" y="3413949"/>
            <a:ext cx="5307725" cy="1872753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59" y="3413950"/>
            <a:ext cx="46343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 августа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конкурсной заявки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15 сентября – определение победителей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sun9-25.userapi.com/impg/MvGPyaji7EBiLzvL0taGbJy-GU-FXr522v_jEA/6nChn4I2RIA.jpg?size=1280x857&amp;quality=96&amp;sign=ef74b09424aee03b683839e2a922a9c7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2"/>
          <a:stretch/>
        </p:blipFill>
        <p:spPr bwMode="auto">
          <a:xfrm>
            <a:off x="6526924" y="2675652"/>
            <a:ext cx="2613115" cy="38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%3A%2F%2Fhttps%3A%2F%2Fkirovipk.ru%2Factivities%2Fnauchno-metodicheskoe-soprovozhdenie-obrazovatelnyh-organizaczij%2Fgod-pedagoga-i-nastavnika%2Fgrantovyj-konkurs-zinaidy-alekseevny-subbotinoj-narodnogo-uchitelya-sssr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27" y="341394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0868" y="5463777"/>
            <a:ext cx="5363091" cy="1097827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6952" y="5600603"/>
            <a:ext cx="453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– 350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138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104510"/>
            <a:ext cx="10504714" cy="82889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198179" y="221326"/>
            <a:ext cx="97536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Всероссийского конкурса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нравственный подвиг учителя»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6317" y="4601457"/>
            <a:ext cx="4845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государственных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Кировской области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1892" y="1155807"/>
            <a:ext cx="6651208" cy="5528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10400" y="1339818"/>
            <a:ext cx="46665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воспитательной составляющей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в области духовно-нравственного воспитания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26317" y="1208692"/>
            <a:ext cx="4845270" cy="1639394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6317" y="3156223"/>
            <a:ext cx="4845270" cy="1052221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399" y="3256295"/>
            <a:ext cx="454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январь-май 2024 года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6317" y="4440415"/>
            <a:ext cx="4845270" cy="189135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564" y="1339818"/>
            <a:ext cx="65584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Номинации конкурса: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организацию духовно-нравственного воспитания </a:t>
            </a:r>
            <a:b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образовательной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организации»</a:t>
            </a:r>
            <a:endParaRPr lang="ru-RU" sz="13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Выдвигаются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комплексных мероприятий и их реализация по духовно-нравственному воспитанию, разработанные и реализуемые образовательной организацией любой организационно-правовой формы.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Лучшая дополнительная общеразвивающая программа духовно-нравственного и гражданско-патриотического воспитания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и молодежи»</a:t>
            </a:r>
            <a:endParaRPr lang="ru-RU" sz="13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Выдвигаются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созданию системы </a:t>
            </a: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-просветительской и военно-патриотической деятельности региональных организаций, осуществляющих методическую,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информационную и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Лучшая методическая разработка в предметных областях: Основы религиозных культур и светской этики (ОРКСЭ), Основы духовно-нравственной культуры народов России (ОДНКНР), Основы православной веры (для образовательных организаций с религиозным (православным) компонентом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)»</a:t>
            </a:r>
            <a:endParaRPr lang="ru-RU" sz="13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Выдвигаются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созданию системы духовно-нравственного воспитания детей и молодежи (конспекты занятий и уроков, внеурочной деятельности с детьми, мероприятия по работе с родителями) по следующим разделам: методика преподавания основ религиозной культуры и светской этики, основ духовно-нравственной культуры народов России,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этика и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нравственность, воспитание благочестия. 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Лучший образовательный издательский проект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года»</a:t>
            </a:r>
            <a:endParaRPr lang="ru-RU" sz="13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Выдвигаются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публикации, журналы, учебники, книги и другие издания, отразившие по содержанию и форме духовно-нравственную, </a:t>
            </a: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-просветительскую, гражданско-патриотическую, военно-патриотическую программы работы с детьми и молодежью.</a:t>
            </a:r>
            <a:endParaRPr lang="ru-RU" sz="13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97574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366345" y="419081"/>
            <a:ext cx="9711558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для руководителей образовательных организаций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3378" y="1639613"/>
            <a:ext cx="103575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года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(июнь-август)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Флагманы образования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(февраль-октябрь)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развития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(март-июнь)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Всероссийского конкурса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Лучшая инклюзивная образовательная организация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(февраль-апрель)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Лучшая столовая школы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(сентябрь-декабрь)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Красивая школа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(сентябрь-октябрь)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Региональный конкурса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ресурсный центр по поддержке образования обучающихся с ограниченными возможностями здоровья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(август)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в сфере образования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(октябрь)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502979"/>
            <a:ext cx="10762593" cy="478220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104510"/>
            <a:ext cx="10504714" cy="82889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198179" y="221326"/>
            <a:ext cx="97536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Всероссийского конкурса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«Флагманы образования»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869" y="3824910"/>
            <a:ext cx="1006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управленцы в сфере образования Кировской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236" y="5028290"/>
            <a:ext cx="10504714" cy="153484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2869" y="1339818"/>
            <a:ext cx="10794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формирования кадрового резерва для системы образования Российской Федерации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46237" y="1208692"/>
            <a:ext cx="10504714" cy="1019501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6236" y="2503481"/>
            <a:ext cx="10504714" cy="906214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869" y="2709093"/>
            <a:ext cx="9879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февраль-октябрь 2024 года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236" y="3655778"/>
            <a:ext cx="10504714" cy="112642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2869" y="5297214"/>
            <a:ext cx="1006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января 2024 года в 14:00 КОГОАУ ДПО «ИРО Кировской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конкурса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1646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0DF453-6AAB-41E9-9BB2-5480A03C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8019F4-5C50-4723-B93B-2C5AA48EC93B}"/>
              </a:ext>
            </a:extLst>
          </p:cNvPr>
          <p:cNvSpPr/>
          <p:nvPr/>
        </p:nvSpPr>
        <p:spPr>
          <a:xfrm>
            <a:off x="1345324" y="244624"/>
            <a:ext cx="9622971" cy="540000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9DA446-4B23-4D86-84DB-F09255BA1E5A}"/>
              </a:ext>
            </a:extLst>
          </p:cNvPr>
          <p:cNvSpPr/>
          <p:nvPr/>
        </p:nvSpPr>
        <p:spPr>
          <a:xfrm>
            <a:off x="1505600" y="310769"/>
            <a:ext cx="908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90000"/>
              </a:lnSpc>
              <a:defRPr/>
            </a:pP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Подробная информация о конкурсах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A191BA-1DD2-4E0F-BF1C-5B93F4D4C22D}"/>
              </a:ext>
            </a:extLst>
          </p:cNvPr>
          <p:cNvGrpSpPr/>
          <p:nvPr/>
        </p:nvGrpSpPr>
        <p:grpSpPr>
          <a:xfrm>
            <a:off x="6252748" y="1269807"/>
            <a:ext cx="5289833" cy="2356262"/>
            <a:chOff x="-5295255" y="-1979461"/>
            <a:chExt cx="12192000" cy="5465528"/>
          </a:xfrm>
        </p:grpSpPr>
        <p:pic>
          <p:nvPicPr>
            <p:cNvPr id="6" name="Picture 2" descr="https://sun7-18.userapi.com/impg/uUJEFUMt6c_L8aXmB7QtbVL7O9u8P6oP89ptaw/MyhIow-xF2Q.jpg?size=1280x845&amp;quality=96&amp;sign=7e9b26968cb6488d6b3236aeee7b3d52&amp;type=album">
              <a:extLst>
                <a:ext uri="{FF2B5EF4-FFF2-40B4-BE49-F238E27FC236}">
                  <a16:creationId xmlns:a16="http://schemas.microsoft.com/office/drawing/2014/main" id="{B3BA3A39-6FB3-492C-9706-7AA036F74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5295255" y="-1979461"/>
              <a:ext cx="12192000" cy="333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BC576E-3366-4B37-9CDE-AAA4FE65D953}"/>
                </a:ext>
              </a:extLst>
            </p:cNvPr>
            <p:cNvSpPr/>
            <p:nvPr/>
          </p:nvSpPr>
          <p:spPr>
            <a:xfrm>
              <a:off x="4470400" y="3048000"/>
              <a:ext cx="647700" cy="4380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32" y="2925917"/>
            <a:ext cx="3697664" cy="3697664"/>
          </a:xfrm>
          <a:prstGeom prst="rect">
            <a:avLst/>
          </a:prstGeom>
        </p:spPr>
      </p:pic>
      <p:pic>
        <p:nvPicPr>
          <p:cNvPr id="1026" name="Picture 2" descr="https://kirovipk.ru/wp-content/uploads/2023/04/rmyl4efx3ly-1024x6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3963" b="17081"/>
          <a:stretch/>
        </p:blipFill>
        <p:spPr bwMode="auto">
          <a:xfrm>
            <a:off x="445229" y="1013556"/>
            <a:ext cx="5104233" cy="28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irovpravda.ru/wp-content/uploads/2023/04/uchitel-goda-kirovskoy-oblasti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8866" r="1016" b="18398"/>
          <a:stretch/>
        </p:blipFill>
        <p:spPr bwMode="auto">
          <a:xfrm>
            <a:off x="445229" y="4048143"/>
            <a:ext cx="5104233" cy="25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7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97574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366345" y="419081"/>
            <a:ext cx="9711558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для педагогов образовательных организаций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3379" y="1393003"/>
            <a:ext cx="10357571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XXXIV конкурс «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года Кировской области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(март-апрель)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присуждение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премий лучшим учителям Кировской области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достижения в педагогической деятельности в 2024 году (апрель-июнь)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 Губернатора Кировской области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лучшим педагогическим работникам областных государственных и муниципальных образовательных организаций «Педагогический талант» (июнь-сентябрь)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 Правительства Кировской области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лучшим педагогическим работникам областных государственных и муниципальных образовательных организаций</a:t>
            </a:r>
            <a:b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значительный вклад в развитие Малой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Родины (май-август)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Флагманы образования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(февраль-октябрь)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Грантовый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лучшую разработку учебного занятия имени З.А. Субботиной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Народного учителя СССР (август-сентябрь)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на присуждение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премии  имени А.Н. </a:t>
            </a: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Тепляшиной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(октябрь-декабрь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Межрегиональный конкурс «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Педагог-исследователь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февраль, 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заявок до 02.02.2024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6236" y="1238398"/>
            <a:ext cx="10762593" cy="54356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97574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366345" y="419081"/>
            <a:ext cx="9711558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для педагогов образовательных организаций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236" y="1384142"/>
            <a:ext cx="10804634" cy="649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Всероссийского конкурса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учитель татарского языка и литературы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(февраль)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Воспитать человека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здоровья России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(март-октябрь)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в области педагогики, воспитания и работы с детьми и молодежью до 20 лет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нравственный подвиг учителя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(февраль-июнь)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социокультурных практик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(школьных театров, музеев...)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март-июнь)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профессионального мастерства 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преподаванию основ финансовой грамотности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(октябрь-декабрь)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видеоуроков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Нескучная математика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предоставление грантов для реализации научно-популярных проектов, направленных на популяризацию физики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Нескучная физика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(апрель-июнь)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методических разработок учителей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родного (нерусского) языка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Изучая родной язык, сохраняем мир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педагогических практик использования ИКОП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образовательном процессе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(январь)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866" y="1384142"/>
            <a:ext cx="11143782" cy="542200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97574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366345" y="419081"/>
            <a:ext cx="9711558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для наставников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807" y="1394826"/>
            <a:ext cx="10804634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XXXIV конкурс 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года Кировской области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(март-апрель)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Губернатора Кировской области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лучшим педагогическим работникам областных государственных и муниципальных образовательных организаций «Педагогический талант» (июнь-сентябрь)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Кировской области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лучшим педагогическим работникам областных государственных и муниципальных образовательных организаций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значительный вклад в развитие Малой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Родины (май-август)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в сфере образования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(октябрь)</a:t>
            </a:r>
          </a:p>
          <a:p>
            <a:pPr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866" y="1384142"/>
            <a:ext cx="11143782" cy="367133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5"/>
            <a:ext cx="10504714" cy="975745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1142814" y="408363"/>
            <a:ext cx="9711558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для молодых педагогов </a:t>
            </a:r>
            <a:b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807" y="1394826"/>
            <a:ext cx="10804634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XXXIV конкурс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года Кировской области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(март-апрель)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мастерства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Дебют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педагогов профессиональных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(февраль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профессионального мастерства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турнир педагогических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(март, октябрь)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областной конкурс для молодых педагогов 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лучшую методическую разработку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(сентябрь-октябрь)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866" y="1384142"/>
            <a:ext cx="11143782" cy="352418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6"/>
            <a:ext cx="10504714" cy="540000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2690648" y="221326"/>
            <a:ext cx="76507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«Учитель года Кировской области»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236" y="1314944"/>
            <a:ext cx="5307724" cy="537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номинаций: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«Молодой учитель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«Воспитатель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«Молодой воспитатель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«Сердце отдаю детям»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«Молодой классный руководитель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«Педагог-наставник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«Педагог-психолог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«Учитель-дефектолог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«Учитель-логопед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«Преподаватель профессионального цикла года»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 производственного обучения года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208690"/>
            <a:ext cx="5307725" cy="549691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1401536"/>
            <a:ext cx="5297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конкурса 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творческой деятельности педагогических работников по обновлению содержания образования, поддержку новых технологий в организации образовательного процесса, рост профессионального мастерства педагогических работников, утверждение приоритетов образования в обществе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74677" y="1208691"/>
            <a:ext cx="5496910" cy="2312275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5587" y="396180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450215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Этапы конкурса:</a:t>
            </a:r>
          </a:p>
          <a:p>
            <a:pPr marL="609600"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этап проводится на базе образовательной организации Кировской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области;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609600"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II (муниципальный / межмуниципальный) этап проводится в муниципальных районах, муниципальных и городских округах Кировской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области;</a:t>
            </a:r>
          </a:p>
          <a:p>
            <a:pPr marL="609600"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III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(областной) этап проводится в два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тура: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1 (заочный) тур; 2 (очный) тур.</a:t>
            </a:r>
            <a:endParaRPr lang="ru-RU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74678" y="3849969"/>
            <a:ext cx="5496910" cy="2855631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97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0014" y="867580"/>
            <a:ext cx="10220936" cy="288895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этап: 11-29 марта 2024 года, очный этап: 5-12 апреля 2024 года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6"/>
            <a:ext cx="10504714" cy="540000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2690648" y="221326"/>
            <a:ext cx="76507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«Учитель года Кировской области»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780" y="892334"/>
            <a:ext cx="11696554" cy="591381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6329" y="1430839"/>
            <a:ext cx="101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779" y="952308"/>
            <a:ext cx="116965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«Учитель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учителя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областных государственных и муниципальных образовательных организаций, реализующих образовательные программы начального общего, основного общего, среднего общего образования,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«Молодой учитель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в возрасте до 35 лет областных государственных и муниципальных образовательных организаций, реализующих образовательные программы начального общего, основного общего, среднего общего образования, педагогический стаж которых по состоянию на 31 декабря года проведения Конкурса не превышает пяти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«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и муниципальных образовательных организаций, реализующих образовательные программы дошкольного образования, педагогический стаж которых по состоянию на 31 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«Молодой воспитатель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и муниципальных образовательных организаций, реализующих образовательные программы дошкольного образования, педагогический стаж которых по состоянию на 31 декабря года проведения Конкурса не превышает пяти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«Сердце отдаю детям»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и муниципальных образовательных организаций (педагоги дополнительного образования,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педагоги-организаторы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старшие вожатые, преподаватели, тренеры-преподаватели), реализующих дополнительные общеобразовательные программы,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«Молодой классный руководитель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и муниципальных образовательных организаций, педагогический стаж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состоянию на 31 декабря года проведения Конкурса не превышает трех лет. 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«Педагог-наставник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и муниципальных образовательных организаций, педагогический стаж которых по состоянию на 31 декабря года проведения Конкурса составляет не менее семи лет. 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«Педагог-психолог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педагоги-психологи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областных государственных и муниципальных образовательных организаций, центров психолого-педагогической, медицинской и социальной помощи,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«Учитель-дефектолог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учителя-дефектологи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областных государственных и муниципальных образовательных организаций, центров психолого-педагогической, медицинской и социальной помощи, работающие с обучающимися с ограниченными возможностями здоровья,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«Учитель-логопед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учителя-логопеды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областных государственных и муниципальных образовательных организаций, центров психолого-педагогической, медицинской и социальной помощи, работающие с обучающимися с ограниченными возможностями здоровья,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«Преподаватель профессионального цикла года»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педагогические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областных государственных профессиональных образовательных организаций, реализующих программы учебных дисциплин и междисциплинарных курсов общепрофессионального и профессионального циклов федеральных государственных образовательных стандартов среднего профессионального образования, педагогический стаж которых по состоянию на 31 декабря года проведения Конкурса составляет не менее трех лет.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«Мастер производственного обучения года»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производственного обучения областных государственных профессиональных образовательных организаций, педагогический стаж которых по состоянию на 31 декабря года проведения Конкурса составляет не менее трех лет.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26FF13-1CF4-447C-872B-23BC91C28344}"/>
              </a:ext>
            </a:extLst>
          </p:cNvPr>
          <p:cNvSpPr/>
          <p:nvPr/>
        </p:nvSpPr>
        <p:spPr>
          <a:xfrm>
            <a:off x="746236" y="221326"/>
            <a:ext cx="10504714" cy="540000"/>
          </a:xfrm>
          <a:prstGeom prst="rect">
            <a:avLst/>
          </a:prstGeom>
          <a:solidFill>
            <a:srgbClr val="00297A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A4F2CEF4-07AE-4EF9-ABBC-1FA9913F73DC}"/>
              </a:ext>
            </a:extLst>
          </p:cNvPr>
          <p:cNvSpPr/>
          <p:nvPr/>
        </p:nvSpPr>
        <p:spPr>
          <a:xfrm>
            <a:off x="2690648" y="221326"/>
            <a:ext cx="76507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«Учитель года Кировской области»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6235" y="1208690"/>
            <a:ext cx="10504715" cy="549691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6329" y="1430839"/>
            <a:ext cx="101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Выдвижение педагогических работников для участия в III этапе Конкурса производится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оргкомитетом II этапа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расчета не более двух педагогов – победителей II этапа Конкурса в каждой из номинаций «Учитель года», «Молодой учитель года», «Воспитатель года», «Молодой воспитатель года»,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«Сердце отдаю детям», «Молодой классный руководитель года», «Педагог-наставник года», «Педагог-психолог года», «Учитель-дефектолог года», «Учитель-логопед года». Муниципальное образование «Город Киров» может выдвинуть не более трех педагогов в каждой из номинаций;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коллегиальным органом управления кировской областной государственной образовательной организации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расчета не более одного педагога – победителя I этапа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каждой из номинаций «Учитель года», «Молодой учитель года», «Воспитатель года», «Молодой воспитатель года», «Сердце отдаю детям», «Молодой классный руководитель года», «Педагог-наставник года», «Педагог-психолог года», «Учитель-дефектолог года», «Учитель-логопед года», «Преподаватель профессионального цикла года», «Мастер производственного обучения года»;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самовыдвижением педагогов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1499</Words>
  <Application>Microsoft Office PowerPoint</Application>
  <PresentationFormat>Широкоэкранный</PresentationFormat>
  <Paragraphs>218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Кобелева Галина Александровна</dc:creator>
  <cp:lastModifiedBy>Казаринова Ольга Владимировна</cp:lastModifiedBy>
  <cp:revision>249</cp:revision>
  <cp:lastPrinted>2023-11-23T10:18:00Z</cp:lastPrinted>
  <dcterms:created xsi:type="dcterms:W3CDTF">2023-06-13T06:25:24Z</dcterms:created>
  <dcterms:modified xsi:type="dcterms:W3CDTF">2024-01-17T09:17:55Z</dcterms:modified>
</cp:coreProperties>
</file>