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58" r:id="rId5"/>
    <p:sldId id="259" r:id="rId6"/>
    <p:sldId id="260" r:id="rId7"/>
    <p:sldId id="261" r:id="rId8"/>
    <p:sldId id="262" r:id="rId9"/>
    <p:sldId id="263" r:id="rId10"/>
    <p:sldId id="264" r:id="rId11"/>
    <p:sldId id="265"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1D857AC-3711-4287-A3BB-029EF159C451}" type="datetimeFigureOut">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176413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D857AC-3711-4287-A3BB-029EF159C451}" type="datetimeFigureOut">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1565723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D857AC-3711-4287-A3BB-029EF159C451}" type="datetimeFigureOut">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63056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D857AC-3711-4287-A3BB-029EF159C451}" type="datetimeFigureOut">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316501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1D857AC-3711-4287-A3BB-029EF159C451}" type="datetimeFigureOut">
              <a:rPr lang="ru-RU" smtClean="0"/>
              <a:t>16.01.2024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400602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1D857AC-3711-4287-A3BB-029EF159C451}" type="datetimeFigureOut">
              <a:rPr lang="ru-RU" smtClean="0"/>
              <a:t>16.01.2024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318500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1D857AC-3711-4287-A3BB-029EF159C451}" type="datetimeFigureOut">
              <a:rPr lang="ru-RU" smtClean="0"/>
              <a:t>16.01.2024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270159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1D857AC-3711-4287-A3BB-029EF159C451}" type="datetimeFigureOut">
              <a:rPr lang="ru-RU" smtClean="0"/>
              <a:t>16.01.2024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105363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1D857AC-3711-4287-A3BB-029EF159C451}" type="datetimeFigureOut">
              <a:rPr lang="ru-RU" smtClean="0"/>
              <a:t>16.01.2024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2740085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D857AC-3711-4287-A3BB-029EF159C451}" type="datetimeFigureOut">
              <a:rPr lang="ru-RU" smtClean="0"/>
              <a:t>16.01.2024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84082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D857AC-3711-4287-A3BB-029EF159C451}" type="datetimeFigureOut">
              <a:rPr lang="ru-RU" smtClean="0"/>
              <a:t>16.01.2024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6B15C25-9335-4AB0-BC67-AFAF2CF52713}" type="slidenum">
              <a:rPr lang="ru-RU" smtClean="0"/>
              <a:t>‹#›</a:t>
            </a:fld>
            <a:endParaRPr lang="ru-RU"/>
          </a:p>
        </p:txBody>
      </p:sp>
    </p:spTree>
    <p:extLst>
      <p:ext uri="{BB962C8B-B14F-4D97-AF65-F5344CB8AC3E}">
        <p14:creationId xmlns:p14="http://schemas.microsoft.com/office/powerpoint/2010/main" val="60260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857AC-3711-4287-A3BB-029EF159C451}" type="datetimeFigureOut">
              <a:rPr lang="ru-RU" smtClean="0"/>
              <a:t>16.01.2024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15C25-9335-4AB0-BC67-AFAF2CF52713}" type="slidenum">
              <a:rPr lang="ru-RU" smtClean="0"/>
              <a:t>‹#›</a:t>
            </a:fld>
            <a:endParaRPr lang="ru-RU"/>
          </a:p>
        </p:txBody>
      </p:sp>
    </p:spTree>
    <p:extLst>
      <p:ext uri="{BB962C8B-B14F-4D97-AF65-F5344CB8AC3E}">
        <p14:creationId xmlns:p14="http://schemas.microsoft.com/office/powerpoint/2010/main" val="3646474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196752"/>
            <a:ext cx="8712968" cy="3024335"/>
          </a:xfrm>
        </p:spPr>
        <p:txBody>
          <a:bodyPr>
            <a:normAutofit fontScale="90000"/>
          </a:bodyPr>
          <a:lstStyle/>
          <a:p>
            <a:r>
              <a:rPr lang="ru-RU" sz="2200" dirty="0" smtClean="0">
                <a:latin typeface="Arial" panose="020B0604020202020204" pitchFamily="34" charset="0"/>
                <a:cs typeface="Arial" panose="020B0604020202020204" pitchFamily="34" charset="0"/>
              </a:rPr>
              <a:t>Ежегодный Всероссийский конкурс в области педагогики, воспитания </a:t>
            </a:r>
            <a:br>
              <a:rPr lang="ru-RU" sz="2200" dirty="0" smtClean="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и работы с детьми и молодёжью до 20 лет</a:t>
            </a:r>
            <a:br>
              <a:rPr lang="ru-RU" sz="2200" dirty="0" smtClean="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«За нравственный подвиг учителя»</a:t>
            </a:r>
            <a:br>
              <a:rPr lang="ru-RU" sz="2200" dirty="0" smtClean="0">
                <a:latin typeface="Arial" panose="020B0604020202020204" pitchFamily="34" charset="0"/>
                <a:cs typeface="Arial" panose="020B0604020202020204" pitchFamily="34" charset="0"/>
              </a:rPr>
            </a:br>
            <a:r>
              <a:rPr lang="ru-RU" sz="2200" dirty="0">
                <a:latin typeface="Arial" panose="020B0604020202020204" pitchFamily="34" charset="0"/>
                <a:cs typeface="Arial" panose="020B0604020202020204" pitchFamily="34" charset="0"/>
              </a:rPr>
              <a:t/>
            </a:r>
            <a:br>
              <a:rPr lang="ru-RU" sz="2200" dirty="0">
                <a:latin typeface="Arial" panose="020B0604020202020204" pitchFamily="34" charset="0"/>
                <a:cs typeface="Arial" panose="020B0604020202020204" pitchFamily="34" charset="0"/>
              </a:rPr>
            </a:br>
            <a:r>
              <a:rPr lang="ru-RU" sz="2200" dirty="0" smtClean="0">
                <a:latin typeface="Arial" panose="020B0604020202020204" pitchFamily="34" charset="0"/>
                <a:cs typeface="Arial" panose="020B0604020202020204" pitchFamily="34" charset="0"/>
              </a:rPr>
              <a:t/>
            </a:r>
            <a:br>
              <a:rPr lang="ru-RU" sz="2200" dirty="0" smtClean="0">
                <a:latin typeface="Arial" panose="020B0604020202020204" pitchFamily="34" charset="0"/>
                <a:cs typeface="Arial" panose="020B0604020202020204" pitchFamily="34" charset="0"/>
              </a:rPr>
            </a:br>
            <a:r>
              <a:rPr lang="ru-RU" sz="2700" b="1" dirty="0" smtClean="0">
                <a:solidFill>
                  <a:srgbClr val="0070C0"/>
                </a:solidFill>
                <a:latin typeface="Arial" panose="020B0604020202020204" pitchFamily="34" charset="0"/>
                <a:cs typeface="Arial" panose="020B0604020202020204" pitchFamily="34" charset="0"/>
              </a:rPr>
              <a:t>Работа </a:t>
            </a:r>
            <a:r>
              <a:rPr lang="ru-RU" b="1" dirty="0" smtClean="0">
                <a:solidFill>
                  <a:srgbClr val="0070C0"/>
                </a:solidFill>
                <a:latin typeface="Arial" panose="020B0604020202020204" pitchFamily="34" charset="0"/>
                <a:cs typeface="Arial" panose="020B0604020202020204" pitchFamily="34" charset="0"/>
              </a:rPr>
              <a:t>«Исторический театр, как социальный проект»</a:t>
            </a:r>
            <a:endParaRPr lang="ru-RU" b="1" dirty="0">
              <a:solidFill>
                <a:srgbClr val="0070C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6012160" y="4365104"/>
            <a:ext cx="2696344" cy="1752600"/>
          </a:xfrm>
        </p:spPr>
        <p:txBody>
          <a:bodyPr/>
          <a:lstStyle/>
          <a:p>
            <a:r>
              <a:rPr lang="ru-RU" sz="2000" dirty="0" smtClean="0">
                <a:solidFill>
                  <a:schemeClr val="tx1"/>
                </a:solidFill>
                <a:latin typeface="Arial" panose="020B0604020202020204" pitchFamily="34" charset="0"/>
                <a:cs typeface="Arial" panose="020B0604020202020204" pitchFamily="34" charset="0"/>
              </a:rPr>
              <a:t>Разработчик: Кочурова Л. А., </a:t>
            </a:r>
          </a:p>
          <a:p>
            <a:r>
              <a:rPr lang="ru-RU" sz="2000" dirty="0" smtClean="0">
                <a:solidFill>
                  <a:schemeClr val="tx1"/>
                </a:solidFill>
                <a:latin typeface="Arial" panose="020B0604020202020204" pitchFamily="34" charset="0"/>
                <a:cs typeface="Arial" panose="020B0604020202020204" pitchFamily="34" charset="0"/>
              </a:rPr>
              <a:t>учитель истории и обществознания </a:t>
            </a:r>
          </a:p>
          <a:p>
            <a:endParaRPr lang="ru-RU" dirty="0"/>
          </a:p>
        </p:txBody>
      </p:sp>
      <p:sp>
        <p:nvSpPr>
          <p:cNvPr id="4" name="TextBox 3"/>
          <p:cNvSpPr txBox="1"/>
          <p:nvPr/>
        </p:nvSpPr>
        <p:spPr>
          <a:xfrm>
            <a:off x="1331640" y="188640"/>
            <a:ext cx="7583743" cy="923330"/>
          </a:xfrm>
          <a:prstGeom prst="rect">
            <a:avLst/>
          </a:prstGeom>
          <a:noFill/>
        </p:spPr>
        <p:txBody>
          <a:bodyPr wrap="none" rtlCol="0">
            <a:spAutoFit/>
          </a:bodyPr>
          <a:lstStyle/>
          <a:p>
            <a:r>
              <a:rPr lang="ru-RU" b="1" dirty="0" smtClean="0">
                <a:latin typeface="Arial" panose="020B0604020202020204" pitchFamily="34" charset="0"/>
                <a:cs typeface="Arial" panose="020B0604020202020204" pitchFamily="34" charset="0"/>
              </a:rPr>
              <a:t>Муниципальное бюджетное общеобразовательное учреждение </a:t>
            </a:r>
          </a:p>
          <a:p>
            <a:r>
              <a:rPr lang="ru-RU" b="1" dirty="0" smtClean="0">
                <a:latin typeface="Arial" panose="020B0604020202020204" pitchFamily="34" charset="0"/>
                <a:cs typeface="Arial" panose="020B0604020202020204" pitchFamily="34" charset="0"/>
              </a:rPr>
              <a:t>«Средняя общеобразовательная школа №4» города Кирова</a:t>
            </a:r>
          </a:p>
          <a:p>
            <a:endParaRPr lang="ru-RU" dirty="0"/>
          </a:p>
        </p:txBody>
      </p:sp>
    </p:spTree>
    <p:extLst>
      <p:ext uri="{BB962C8B-B14F-4D97-AF65-F5344CB8AC3E}">
        <p14:creationId xmlns:p14="http://schemas.microsoft.com/office/powerpoint/2010/main" val="3642781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568241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1" y="0"/>
            <a:ext cx="9126877" cy="6858000"/>
          </a:xfrm>
          <a:prstGeom prst="rect">
            <a:avLst/>
          </a:prstGeom>
        </p:spPr>
      </p:pic>
    </p:spTree>
    <p:extLst>
      <p:ext uri="{BB962C8B-B14F-4D97-AF65-F5344CB8AC3E}">
        <p14:creationId xmlns:p14="http://schemas.microsoft.com/office/powerpoint/2010/main" val="1119397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88640"/>
            <a:ext cx="8579296" cy="6480720"/>
          </a:xfrm>
        </p:spPr>
        <p:txBody>
          <a:bodyPr>
            <a:noAutofit/>
          </a:bodyPr>
          <a:lstStyle/>
          <a:p>
            <a:pPr marL="0" indent="0">
              <a:buNone/>
            </a:pPr>
            <a:r>
              <a:rPr lang="ru-RU" sz="2000" b="1" dirty="0" smtClean="0">
                <a:solidFill>
                  <a:srgbClr val="0070C0"/>
                </a:solidFill>
                <a:latin typeface="Arial" panose="020B0604020202020204" pitchFamily="34" charset="0"/>
                <a:cs typeface="Arial" panose="020B0604020202020204" pitchFamily="34" charset="0"/>
              </a:rPr>
              <a:t>Содержание</a:t>
            </a:r>
          </a:p>
          <a:p>
            <a:pPr marL="0" indent="0">
              <a:buNone/>
            </a:pPr>
            <a:r>
              <a:rPr lang="ru-RU" sz="2000" dirty="0" smtClean="0">
                <a:latin typeface="Arial" panose="020B0604020202020204" pitchFamily="34" charset="0"/>
                <a:cs typeface="Arial" panose="020B0604020202020204" pitchFamily="34" charset="0"/>
              </a:rPr>
              <a:t>1.	Введение……………………………………………………..…5-7стр.</a:t>
            </a:r>
          </a:p>
          <a:p>
            <a:pPr marL="0" indent="0">
              <a:buNone/>
            </a:pPr>
            <a:r>
              <a:rPr lang="ru-RU" sz="2000" dirty="0" smtClean="0">
                <a:latin typeface="Arial" panose="020B0604020202020204" pitchFamily="34" charset="0"/>
                <a:cs typeface="Arial" panose="020B0604020202020204" pitchFamily="34" charset="0"/>
              </a:rPr>
              <a:t>2.	Глава 1. Предметный театр в школе………………… . …… 7стр.</a:t>
            </a:r>
          </a:p>
          <a:p>
            <a:pPr marL="0" indent="0">
              <a:buNone/>
            </a:pPr>
            <a:r>
              <a:rPr lang="ru-RU" sz="2000" dirty="0" smtClean="0">
                <a:latin typeface="Arial" panose="020B0604020202020204" pitchFamily="34" charset="0"/>
                <a:cs typeface="Arial" panose="020B0604020202020204" pitchFamily="34" charset="0"/>
              </a:rPr>
              <a:t>3.	Глава 2. Театральная педагогика.………………………....7-8 стр.</a:t>
            </a:r>
          </a:p>
          <a:p>
            <a:pPr marL="0" indent="0">
              <a:buNone/>
            </a:pPr>
            <a:r>
              <a:rPr lang="ru-RU" sz="2000" dirty="0" smtClean="0">
                <a:latin typeface="Arial" panose="020B0604020202020204" pitchFamily="34" charset="0"/>
                <a:cs typeface="Arial" panose="020B0604020202020204" pitchFamily="34" charset="0"/>
              </a:rPr>
              <a:t>4.	Глава 3.Исторический театр, как социальный проект….8-9 стр.</a:t>
            </a:r>
          </a:p>
          <a:p>
            <a:pPr marL="0" indent="0">
              <a:buNone/>
            </a:pPr>
            <a:r>
              <a:rPr lang="ru-RU" sz="2000" dirty="0" smtClean="0">
                <a:latin typeface="Arial" panose="020B0604020202020204" pitchFamily="34" charset="0"/>
                <a:cs typeface="Arial" panose="020B0604020202020204" pitchFamily="34" charset="0"/>
              </a:rPr>
              <a:t>5.	Глава 4. Как использовать Исторический театр на уроке..9 стр.</a:t>
            </a:r>
          </a:p>
          <a:p>
            <a:pPr marL="0" indent="0">
              <a:buNone/>
            </a:pPr>
            <a:r>
              <a:rPr lang="ru-RU" sz="2000" dirty="0" smtClean="0">
                <a:latin typeface="Arial" panose="020B0604020202020204" pitchFamily="34" charset="0"/>
                <a:cs typeface="Arial" panose="020B0604020202020204" pitchFamily="34" charset="0"/>
              </a:rPr>
              <a:t>6.	Глава 5. Социальные партнёры……………………………...9 стр.</a:t>
            </a:r>
          </a:p>
          <a:p>
            <a:pPr marL="0" indent="0">
              <a:buNone/>
            </a:pPr>
            <a:r>
              <a:rPr lang="ru-RU" sz="2000" dirty="0" smtClean="0">
                <a:latin typeface="Arial" panose="020B0604020202020204" pitchFamily="34" charset="0"/>
                <a:cs typeface="Arial" panose="020B0604020202020204" pitchFamily="34" charset="0"/>
              </a:rPr>
              <a:t>7.	Глава 6. Проектная деятельность средствами Исторического</a:t>
            </a:r>
          </a:p>
          <a:p>
            <a:pPr marL="0" indent="0">
              <a:buNone/>
            </a:pPr>
            <a:r>
              <a:rPr lang="ru-RU" sz="2000" dirty="0" smtClean="0">
                <a:latin typeface="Arial" panose="020B0604020202020204" pitchFamily="34" charset="0"/>
                <a:cs typeface="Arial" panose="020B0604020202020204" pitchFamily="34" charset="0"/>
              </a:rPr>
              <a:t> театра…………………………………………..……………..…………10 стр.</a:t>
            </a:r>
          </a:p>
          <a:p>
            <a:pPr marL="0" indent="0">
              <a:buNone/>
            </a:pPr>
            <a:r>
              <a:rPr lang="ru-RU" sz="2000" dirty="0" smtClean="0">
                <a:latin typeface="Arial" panose="020B0604020202020204" pitchFamily="34" charset="0"/>
                <a:cs typeface="Arial" panose="020B0604020202020204" pitchFamily="34" charset="0"/>
              </a:rPr>
              <a:t>8.	Глава 7. Проекты патриотической направленности…10-11 стр.</a:t>
            </a:r>
          </a:p>
          <a:p>
            <a:pPr marL="0" indent="0">
              <a:buNone/>
            </a:pPr>
            <a:r>
              <a:rPr lang="ru-RU" sz="2000" dirty="0" smtClean="0">
                <a:latin typeface="Arial" panose="020B0604020202020204" pitchFamily="34" charset="0"/>
                <a:cs typeface="Arial" panose="020B0604020202020204" pitchFamily="34" charset="0"/>
              </a:rPr>
              <a:t>9.	Глава 8. </a:t>
            </a:r>
            <a:r>
              <a:rPr lang="ru-RU" sz="1800" dirty="0" smtClean="0">
                <a:latin typeface="Arial" panose="020B0604020202020204" pitchFamily="34" charset="0"/>
                <a:cs typeface="Arial" panose="020B0604020202020204" pitchFamily="34" charset="0"/>
              </a:rPr>
              <a:t>Проекты духовно-нравственной направленности</a:t>
            </a:r>
            <a:r>
              <a:rPr lang="ru-RU" sz="2000" dirty="0" smtClean="0">
                <a:latin typeface="Arial" panose="020B0604020202020204" pitchFamily="34" charset="0"/>
                <a:cs typeface="Arial" panose="020B0604020202020204" pitchFamily="34" charset="0"/>
              </a:rPr>
              <a:t>11-13 стр. </a:t>
            </a:r>
          </a:p>
          <a:p>
            <a:pPr marL="0" indent="0">
              <a:buNone/>
            </a:pPr>
            <a:r>
              <a:rPr lang="ru-RU" sz="2000" dirty="0" smtClean="0">
                <a:latin typeface="Arial" panose="020B0604020202020204" pitchFamily="34" charset="0"/>
                <a:cs typeface="Arial" panose="020B0604020202020204" pitchFamily="34" charset="0"/>
              </a:rPr>
              <a:t>10.	Глава 9. Экскурсии………………………………………..13-14 стр.</a:t>
            </a:r>
          </a:p>
          <a:p>
            <a:pPr marL="0" indent="0">
              <a:buNone/>
            </a:pPr>
            <a:r>
              <a:rPr lang="ru-RU" sz="2000" dirty="0" smtClean="0">
                <a:latin typeface="Arial" panose="020B0604020202020204" pitchFamily="34" charset="0"/>
                <a:cs typeface="Arial" panose="020B0604020202020204" pitchFamily="34" charset="0"/>
              </a:rPr>
              <a:t>11.	Глава 10.Алгоритм организации предметного театра..…………………………………………………………………..14 стр. </a:t>
            </a:r>
          </a:p>
          <a:p>
            <a:pPr marL="0" indent="0">
              <a:buNone/>
            </a:pPr>
            <a:r>
              <a:rPr lang="ru-RU" sz="2000" dirty="0" smtClean="0">
                <a:latin typeface="Arial" panose="020B0604020202020204" pitchFamily="34" charset="0"/>
                <a:cs typeface="Arial" panose="020B0604020202020204" pitchFamily="34" charset="0"/>
              </a:rPr>
              <a:t>12.	Заключение………………………………………………..14-16 стр.</a:t>
            </a:r>
          </a:p>
          <a:p>
            <a:pPr marL="0" indent="0">
              <a:buNone/>
            </a:pPr>
            <a:r>
              <a:rPr lang="ru-RU" sz="2000" dirty="0" smtClean="0">
                <a:latin typeface="Arial" panose="020B0604020202020204" pitchFamily="34" charset="0"/>
                <a:cs typeface="Arial" panose="020B0604020202020204" pitchFamily="34" charset="0"/>
              </a:rPr>
              <a:t>13.	Приложения………………………………………………..17-21 стр.</a:t>
            </a:r>
          </a:p>
          <a:p>
            <a:pPr marL="0" indent="0">
              <a:buNone/>
            </a:pPr>
            <a:r>
              <a:rPr lang="ru-RU" sz="2000" dirty="0" smtClean="0">
                <a:latin typeface="Arial" panose="020B0604020202020204" pitchFamily="34" charset="0"/>
                <a:cs typeface="Arial" panose="020B0604020202020204" pitchFamily="34" charset="0"/>
              </a:rPr>
              <a:t>14.	Ссылки и библиография……………………………………..22 стр.</a:t>
            </a:r>
          </a:p>
          <a:p>
            <a:pPr marL="0" indent="0">
              <a:buNone/>
            </a:pPr>
            <a:endParaRPr lang="ru-RU" sz="2000" dirty="0" smtClean="0">
              <a:latin typeface="Arial" panose="020B0604020202020204" pitchFamily="34" charset="0"/>
              <a:cs typeface="Arial" panose="020B0604020202020204" pitchFamily="34" charset="0"/>
            </a:endParaRPr>
          </a:p>
          <a:p>
            <a:pPr marL="0" indent="0">
              <a:buNone/>
            </a:pP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937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06" y="1398404"/>
            <a:ext cx="9006493" cy="4265498"/>
          </a:xfrm>
          <a:prstGeom prst="rect">
            <a:avLst/>
          </a:prstGeom>
        </p:spPr>
      </p:pic>
    </p:spTree>
    <p:extLst>
      <p:ext uri="{BB962C8B-B14F-4D97-AF65-F5344CB8AC3E}">
        <p14:creationId xmlns:p14="http://schemas.microsoft.com/office/powerpoint/2010/main" val="2906240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70C0"/>
                </a:solidFill>
                <a:latin typeface="Arial" panose="020B0604020202020204" pitchFamily="34" charset="0"/>
                <a:cs typeface="Arial" panose="020B0604020202020204" pitchFamily="34" charset="0"/>
              </a:rPr>
              <a:t>	Введение </a:t>
            </a:r>
            <a:endParaRPr lang="ru-RU" b="1" dirty="0">
              <a:solidFill>
                <a:srgbClr val="0070C0"/>
              </a:solidFill>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457200" y="1600200"/>
            <a:ext cx="7931224" cy="4525963"/>
          </a:xfrm>
        </p:spPr>
        <p:txBody>
          <a:bodyPr/>
          <a:lstStyle/>
          <a:p>
            <a:pPr>
              <a:buFont typeface="Wingdings" panose="05000000000000000000" pitchFamily="2" charset="2"/>
              <a:buChar char="ü"/>
            </a:pPr>
            <a:r>
              <a:rPr lang="ru-RU" dirty="0" smtClean="0"/>
              <a:t> Проблемный вопрос;</a:t>
            </a:r>
          </a:p>
          <a:p>
            <a:pPr>
              <a:buFont typeface="Wingdings" panose="05000000000000000000" pitchFamily="2" charset="2"/>
              <a:buChar char="ü"/>
            </a:pPr>
            <a:r>
              <a:rPr lang="ru-RU" dirty="0" smtClean="0"/>
              <a:t>Цель работы;</a:t>
            </a:r>
          </a:p>
          <a:p>
            <a:pPr>
              <a:buFont typeface="Wingdings" panose="05000000000000000000" pitchFamily="2" charset="2"/>
              <a:buChar char="ü"/>
            </a:pPr>
            <a:r>
              <a:rPr lang="ru-RU" dirty="0" smtClean="0"/>
              <a:t>Задачи;</a:t>
            </a:r>
          </a:p>
          <a:p>
            <a:pPr>
              <a:buFont typeface="Wingdings" panose="05000000000000000000" pitchFamily="2" charset="2"/>
              <a:buChar char="ü"/>
            </a:pPr>
            <a:r>
              <a:rPr lang="ru-RU" dirty="0" smtClean="0"/>
              <a:t>Ожидаемые результаты;</a:t>
            </a:r>
          </a:p>
          <a:p>
            <a:pPr>
              <a:buFont typeface="Wingdings" panose="05000000000000000000" pitchFamily="2" charset="2"/>
              <a:buChar char="ü"/>
            </a:pPr>
            <a:r>
              <a:rPr lang="ru-RU" dirty="0" smtClean="0"/>
              <a:t>Порядок контроля и оценки результатов проекта;</a:t>
            </a:r>
          </a:p>
          <a:p>
            <a:pPr>
              <a:buFont typeface="Wingdings" panose="05000000000000000000" pitchFamily="2" charset="2"/>
              <a:buChar char="ü"/>
            </a:pPr>
            <a:r>
              <a:rPr lang="ru-RU" dirty="0" smtClean="0"/>
              <a:t>Ресурсное обеспечение проекта;</a:t>
            </a:r>
          </a:p>
          <a:p>
            <a:pPr>
              <a:buFont typeface="Wingdings" panose="05000000000000000000" pitchFamily="2" charset="2"/>
              <a:buChar char="ü"/>
            </a:pPr>
            <a:r>
              <a:rPr lang="ru-RU" dirty="0" smtClean="0"/>
              <a:t>Анализ литературы и документов (кратко)</a:t>
            </a:r>
            <a:endParaRPr lang="ru-RU" dirty="0"/>
          </a:p>
        </p:txBody>
      </p:sp>
    </p:spTree>
    <p:extLst>
      <p:ext uri="{BB962C8B-B14F-4D97-AF65-F5344CB8AC3E}">
        <p14:creationId xmlns:p14="http://schemas.microsoft.com/office/powerpoint/2010/main" val="810082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70C0"/>
                </a:solidFill>
                <a:latin typeface="Arial" panose="020B0604020202020204" pitchFamily="34" charset="0"/>
                <a:cs typeface="Arial" panose="020B0604020202020204" pitchFamily="34" charset="0"/>
              </a:rPr>
              <a:t>	Глава 1. Предметный театр в школе.</a:t>
            </a:r>
            <a:endParaRPr lang="ru-RU" b="1" dirty="0">
              <a:solidFill>
                <a:srgbClr val="0070C0"/>
              </a:solidFill>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467544" y="1628800"/>
            <a:ext cx="8363272" cy="4525963"/>
          </a:xfrm>
        </p:spPr>
        <p:txBody>
          <a:bodyPr>
            <a:normAutofit fontScale="62500" lnSpcReduction="20000"/>
          </a:bodyPr>
          <a:lstStyle/>
          <a:p>
            <a:pPr marL="0" indent="0" algn="just">
              <a:buNone/>
            </a:pPr>
            <a:r>
              <a:rPr lang="ru-RU" dirty="0" smtClean="0">
                <a:latin typeface="Arial" panose="020B0604020202020204" pitchFamily="34" charset="0"/>
                <a:cs typeface="Arial" panose="020B0604020202020204" pitchFamily="34" charset="0"/>
              </a:rPr>
              <a:t>Если учитель или классный руководитель  заинтересован в</a:t>
            </a:r>
          </a:p>
          <a:p>
            <a:pPr marL="0" indent="0" algn="just">
              <a:buNone/>
            </a:pPr>
            <a:r>
              <a:rPr lang="ru-RU" dirty="0" smtClean="0">
                <a:latin typeface="Arial" panose="020B0604020202020204" pitchFamily="34" charset="0"/>
                <a:cs typeface="Arial" panose="020B0604020202020204" pitchFamily="34" charset="0"/>
              </a:rPr>
              <a:t>эффективности своей работы, то такая форма, как предметный театр (театр к уроку) может быть использована, как системообразующий фактор в работе.  Плюсы такого театра: возможность формирования разновозрастного коллектива, многообразие форм  занятий (как в школе, так и в учреждениях культуры), вовлечение в деятельность детей любого уровня подготовки по предмету, а, значит, создание ситуации успеха. Предметный театр не требует специального помещения, занятия и выступления могут проводиться в кабинете,  в коридоре, в спортивном зале, в библиотеке и, даже на улице. Такой театр не рассматривает больших материальных вложений, ведь, костюмы, элементы костюмов и декорации участники изготавливают из подручных материалов, иногда, с помощью родителей. Родителей следует привлекать, но, они не должны выполнять работу за детей. Организация совместного труда, единственно допустимый вариант привлечения взрослых.   Программа занятий составляется на учебный год и, самый оптимальный вариант – 34 часа. Реализовать можно через внеурочную деятельность, через кружок или факультатив. </a:t>
            </a:r>
          </a:p>
          <a:p>
            <a:pPr marL="0" indent="0">
              <a:buNone/>
            </a:pPr>
            <a:endParaRPr lang="ru-RU" dirty="0">
              <a:latin typeface="Arial" panose="020B0604020202020204" pitchFamily="34" charset="0"/>
              <a:cs typeface="Arial" panose="020B0604020202020204" pitchFamily="34" charset="0"/>
            </a:endParaRPr>
          </a:p>
        </p:txBody>
      </p:sp>
      <p:sp>
        <p:nvSpPr>
          <p:cNvPr id="5" name="TextBox 4"/>
          <p:cNvSpPr txBox="1"/>
          <p:nvPr/>
        </p:nvSpPr>
        <p:spPr>
          <a:xfrm rot="20041242">
            <a:off x="889310" y="2910680"/>
            <a:ext cx="7045417" cy="923330"/>
          </a:xfrm>
          <a:prstGeom prst="rect">
            <a:avLst/>
          </a:prstGeom>
          <a:noFill/>
        </p:spPr>
        <p:txBody>
          <a:bodyPr wrap="square" rtlCol="0">
            <a:spAutoFit/>
          </a:bodyPr>
          <a:lstStyle/>
          <a:p>
            <a:r>
              <a:rPr lang="ru-RU" sz="5400" b="1" dirty="0" smtClean="0">
                <a:solidFill>
                  <a:srgbClr val="FF0000"/>
                </a:solidFill>
                <a:latin typeface="Arial" panose="020B0604020202020204" pitchFamily="34" charset="0"/>
                <a:cs typeface="Arial" panose="020B0604020202020204" pitchFamily="34" charset="0"/>
              </a:rPr>
              <a:t>Примерный объем</a:t>
            </a:r>
            <a:endParaRPr lang="ru-RU" sz="5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881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solidFill>
                  <a:srgbClr val="0070C0"/>
                </a:solidFill>
                <a:latin typeface="Arial" panose="020B0604020202020204" pitchFamily="34" charset="0"/>
                <a:cs typeface="Arial" panose="020B0604020202020204" pitchFamily="34" charset="0"/>
              </a:rPr>
              <a:t>Результативность проекта</a:t>
            </a:r>
            <a:endParaRPr lang="ru-RU" sz="4000" b="1" dirty="0">
              <a:solidFill>
                <a:srgbClr val="0070C0"/>
              </a:solidFill>
              <a:latin typeface="Arial" panose="020B0604020202020204" pitchFamily="34" charset="0"/>
              <a:cs typeface="Arial" panose="020B0604020202020204" pitchFamily="34" charset="0"/>
            </a:endParaRPr>
          </a:p>
        </p:txBody>
      </p:sp>
      <p:graphicFrame>
        <p:nvGraphicFramePr>
          <p:cNvPr id="6" name="Объект 5"/>
          <p:cNvGraphicFramePr>
            <a:graphicFrameLocks noGrp="1"/>
          </p:cNvGraphicFramePr>
          <p:nvPr>
            <p:ph sz="half" idx="2"/>
            <p:extLst>
              <p:ext uri="{D42A27DB-BD31-4B8C-83A1-F6EECF244321}">
                <p14:modId xmlns:p14="http://schemas.microsoft.com/office/powerpoint/2010/main" val="3728929811"/>
              </p:ext>
            </p:extLst>
          </p:nvPr>
        </p:nvGraphicFramePr>
        <p:xfrm>
          <a:off x="395536" y="1412776"/>
          <a:ext cx="4680521" cy="1584177"/>
        </p:xfrm>
        <a:graphic>
          <a:graphicData uri="http://schemas.openxmlformats.org/drawingml/2006/table">
            <a:tbl>
              <a:tblPr firstRow="1" firstCol="1" bandRow="1"/>
              <a:tblGrid>
                <a:gridCol w="526558"/>
                <a:gridCol w="830399"/>
                <a:gridCol w="830891"/>
                <a:gridCol w="830891"/>
                <a:gridCol w="830891"/>
                <a:gridCol w="830891"/>
              </a:tblGrid>
              <a:tr h="1056117">
                <a:tc>
                  <a:txBody>
                    <a:bodyPr/>
                    <a:lstStyle/>
                    <a:p>
                      <a:pPr algn="just">
                        <a:lnSpc>
                          <a:spcPct val="115000"/>
                        </a:lnSpc>
                        <a:spcAft>
                          <a:spcPts val="0"/>
                        </a:spcAft>
                      </a:pPr>
                      <a:r>
                        <a:rPr lang="ru-RU" sz="900" dirty="0">
                          <a:effectLst/>
                          <a:latin typeface="Times New Roman"/>
                          <a:ea typeface="Calibri"/>
                          <a:cs typeface="Times New Roman"/>
                        </a:rPr>
                        <a:t>№ п/п</a:t>
                      </a:r>
                      <a:endParaRPr lang="ru-RU" sz="700" dirty="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Учебные годы</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dirty="0">
                          <a:effectLst/>
                          <a:latin typeface="Times New Roman"/>
                          <a:ea typeface="Calibri"/>
                          <a:cs typeface="Times New Roman"/>
                        </a:rPr>
                        <a:t>Количество участников</a:t>
                      </a:r>
                      <a:endParaRPr lang="ru-RU" sz="700" dirty="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800">
                          <a:effectLst/>
                          <a:latin typeface="Times New Roman"/>
                          <a:ea typeface="Calibri"/>
                          <a:cs typeface="Times New Roman"/>
                        </a:rPr>
                        <a:t>Мальчиков/девочек</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800">
                          <a:effectLst/>
                          <a:latin typeface="Times New Roman"/>
                          <a:ea typeface="Calibri"/>
                          <a:cs typeface="Times New Roman"/>
                        </a:rPr>
                        <a:t>Состоящих на различных видах учёта, в т.ч., «группе риска»</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dirty="0">
                          <a:effectLst/>
                          <a:latin typeface="Times New Roman"/>
                          <a:ea typeface="Calibri"/>
                          <a:cs typeface="Times New Roman"/>
                        </a:rPr>
                        <a:t>Совершивших правонарушение в течение года</a:t>
                      </a:r>
                      <a:endParaRPr lang="ru-RU" sz="700" dirty="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020">
                <a:tc>
                  <a:txBody>
                    <a:bodyPr/>
                    <a:lstStyle/>
                    <a:p>
                      <a:pPr algn="just">
                        <a:lnSpc>
                          <a:spcPct val="115000"/>
                        </a:lnSpc>
                        <a:spcAft>
                          <a:spcPts val="0"/>
                        </a:spcAft>
                      </a:pPr>
                      <a:r>
                        <a:rPr lang="ru-RU" sz="900">
                          <a:effectLst/>
                          <a:latin typeface="Times New Roman"/>
                          <a:ea typeface="Calibri"/>
                          <a:cs typeface="Times New Roman"/>
                        </a:rPr>
                        <a:t>1</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2020-2022</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21 чел</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9/12</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6 чел.</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0</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020">
                <a:tc>
                  <a:txBody>
                    <a:bodyPr/>
                    <a:lstStyle/>
                    <a:p>
                      <a:pPr algn="just">
                        <a:lnSpc>
                          <a:spcPct val="115000"/>
                        </a:lnSpc>
                        <a:spcAft>
                          <a:spcPts val="0"/>
                        </a:spcAft>
                      </a:pPr>
                      <a:r>
                        <a:rPr lang="ru-RU" sz="900">
                          <a:effectLst/>
                          <a:latin typeface="Times New Roman"/>
                          <a:ea typeface="Calibri"/>
                          <a:cs typeface="Times New Roman"/>
                        </a:rPr>
                        <a:t>2</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2021-2022</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18 чел</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9/9</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4 чел.</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0</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020">
                <a:tc>
                  <a:txBody>
                    <a:bodyPr/>
                    <a:lstStyle/>
                    <a:p>
                      <a:pPr algn="just">
                        <a:lnSpc>
                          <a:spcPct val="115000"/>
                        </a:lnSpc>
                        <a:spcAft>
                          <a:spcPts val="0"/>
                        </a:spcAft>
                      </a:pPr>
                      <a:r>
                        <a:rPr lang="ru-RU" sz="900">
                          <a:effectLst/>
                          <a:latin typeface="Times New Roman"/>
                          <a:ea typeface="Calibri"/>
                          <a:cs typeface="Times New Roman"/>
                        </a:rPr>
                        <a:t>3</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2022-2023</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20 чел</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7/13</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5 чел.</a:t>
                      </a:r>
                      <a:endParaRPr lang="ru-RU" sz="70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dirty="0">
                          <a:effectLst/>
                          <a:latin typeface="Times New Roman"/>
                          <a:ea typeface="Calibri"/>
                          <a:cs typeface="Times New Roman"/>
                        </a:rPr>
                        <a:t>0</a:t>
                      </a:r>
                      <a:endParaRPr lang="ru-RU" sz="700" dirty="0">
                        <a:effectLst/>
                        <a:latin typeface="Calibri"/>
                        <a:ea typeface="Calibri"/>
                        <a:cs typeface="Times New Roman"/>
                      </a:endParaRPr>
                    </a:p>
                  </a:txBody>
                  <a:tcPr marL="45816" marR="458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772816"/>
            <a:ext cx="1230288" cy="137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563888" y="3645024"/>
            <a:ext cx="5112568" cy="2677656"/>
          </a:xfrm>
          <a:prstGeom prst="rect">
            <a:avLst/>
          </a:prstGeom>
        </p:spPr>
        <p:txBody>
          <a:bodyPr wrap="square">
            <a:spAutoFit/>
          </a:bodyPr>
          <a:lstStyle/>
          <a:p>
            <a:pPr algn="just"/>
            <a:r>
              <a:rPr lang="ru-RU" sz="2400" dirty="0" smtClean="0">
                <a:latin typeface="Arial" panose="020B0604020202020204" pitchFamily="34" charset="0"/>
                <a:cs typeface="Arial" panose="020B0604020202020204" pitchFamily="34" charset="0"/>
              </a:rPr>
              <a:t>В 2022-2023 учебном году, в Историческом театре всего два ученика 11 класса, 1 человек из 2 класса, 1 – из 5 класса, 1 – из 6 класса, 4 человека из 7 класса, 8 человек из  8 класса и 3-из 9 класса (10 класса в школе нет). </a:t>
            </a:r>
            <a:endParaRPr lang="ru-RU" sz="2400" dirty="0">
              <a:latin typeface="Arial" panose="020B0604020202020204" pitchFamily="34" charset="0"/>
              <a:cs typeface="Arial" panose="020B0604020202020204" pitchFamily="34" charset="0"/>
            </a:endParaRPr>
          </a:p>
        </p:txBody>
      </p:sp>
      <p:sp>
        <p:nvSpPr>
          <p:cNvPr id="8" name="TextBox 7"/>
          <p:cNvSpPr txBox="1"/>
          <p:nvPr/>
        </p:nvSpPr>
        <p:spPr>
          <a:xfrm>
            <a:off x="5417158" y="1412776"/>
            <a:ext cx="2323072" cy="707886"/>
          </a:xfrm>
          <a:prstGeom prst="rect">
            <a:avLst/>
          </a:prstGeom>
          <a:noFill/>
        </p:spPr>
        <p:txBody>
          <a:bodyPr wrap="none" rtlCol="0">
            <a:spAutoFit/>
          </a:bodyPr>
          <a:lstStyle/>
          <a:p>
            <a:r>
              <a:rPr lang="ru-RU" sz="4000" b="1" dirty="0" smtClean="0">
                <a:solidFill>
                  <a:srgbClr val="FF0000"/>
                </a:solidFill>
                <a:latin typeface="Arial" panose="020B0604020202020204" pitchFamily="34" charset="0"/>
                <a:cs typeface="Arial" panose="020B0604020202020204" pitchFamily="34" charset="0"/>
              </a:rPr>
              <a:t>Таблица</a:t>
            </a:r>
            <a:endParaRPr lang="ru-RU" sz="4000"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1767457" y="3717032"/>
            <a:ext cx="1543821" cy="707886"/>
          </a:xfrm>
          <a:prstGeom prst="rect">
            <a:avLst/>
          </a:prstGeom>
          <a:noFill/>
        </p:spPr>
        <p:txBody>
          <a:bodyPr wrap="none" rtlCol="0">
            <a:spAutoFit/>
          </a:bodyPr>
          <a:lstStyle/>
          <a:p>
            <a:r>
              <a:rPr lang="ru-RU" sz="4000" b="1" dirty="0" smtClean="0">
                <a:solidFill>
                  <a:srgbClr val="FF0000"/>
                </a:solidFill>
                <a:latin typeface="Arial" panose="020B0604020202020204" pitchFamily="34" charset="0"/>
                <a:cs typeface="Arial" panose="020B0604020202020204" pitchFamily="34" charset="0"/>
              </a:rPr>
              <a:t>Текст</a:t>
            </a:r>
            <a:endParaRPr lang="ru-RU" sz="4000" b="1" dirty="0">
              <a:solidFill>
                <a:srgbClr val="FF0000"/>
              </a:solidFill>
              <a:latin typeface="Arial" panose="020B0604020202020204" pitchFamily="34" charset="0"/>
              <a:cs typeface="Arial" panose="020B0604020202020204" pitchFamily="34" charset="0"/>
            </a:endParaRPr>
          </a:p>
        </p:txBody>
      </p:sp>
      <p:sp>
        <p:nvSpPr>
          <p:cNvPr id="10" name="Выгнутая вправо стрелка 9"/>
          <p:cNvSpPr/>
          <p:nvPr/>
        </p:nvSpPr>
        <p:spPr>
          <a:xfrm>
            <a:off x="7709930" y="1652610"/>
            <a:ext cx="731520" cy="9361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Выгнутая влево стрелка 10"/>
          <p:cNvSpPr/>
          <p:nvPr/>
        </p:nvSpPr>
        <p:spPr>
          <a:xfrm>
            <a:off x="1035249" y="3933056"/>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953500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792088"/>
          </a:xfrm>
        </p:spPr>
        <p:txBody>
          <a:bodyPr/>
          <a:lstStyle/>
          <a:p>
            <a:r>
              <a:rPr lang="ru-RU" b="1" dirty="0" smtClean="0">
                <a:solidFill>
                  <a:srgbClr val="0070C0"/>
                </a:solidFill>
                <a:latin typeface="Arial" panose="020B0604020202020204" pitchFamily="34" charset="0"/>
                <a:cs typeface="Arial" panose="020B0604020202020204" pitchFamily="34" charset="0"/>
              </a:rPr>
              <a:t>Содержание  проекта</a:t>
            </a:r>
            <a:endParaRPr lang="ru-RU" b="1" dirty="0">
              <a:solidFill>
                <a:srgbClr val="0070C0"/>
              </a:solidFill>
              <a:latin typeface="Arial" panose="020B0604020202020204" pitchFamily="34" charset="0"/>
              <a:cs typeface="Arial" panose="020B0604020202020204" pitchFamily="34" charset="0"/>
            </a:endParaRPr>
          </a:p>
        </p:txBody>
      </p:sp>
      <p:graphicFrame>
        <p:nvGraphicFramePr>
          <p:cNvPr id="5" name="Объект 4"/>
          <p:cNvGraphicFramePr>
            <a:graphicFrameLocks noGrp="1"/>
          </p:cNvGraphicFramePr>
          <p:nvPr>
            <p:ph sz="half" idx="1"/>
            <p:extLst>
              <p:ext uri="{D42A27DB-BD31-4B8C-83A1-F6EECF244321}">
                <p14:modId xmlns:p14="http://schemas.microsoft.com/office/powerpoint/2010/main" val="2821341026"/>
              </p:ext>
            </p:extLst>
          </p:nvPr>
        </p:nvGraphicFramePr>
        <p:xfrm>
          <a:off x="539552" y="908720"/>
          <a:ext cx="8280920" cy="5682764"/>
        </p:xfrm>
        <a:graphic>
          <a:graphicData uri="http://schemas.openxmlformats.org/drawingml/2006/table">
            <a:tbl>
              <a:tblPr firstRow="1" firstCol="1" bandRow="1"/>
              <a:tblGrid>
                <a:gridCol w="576064"/>
                <a:gridCol w="1489087"/>
                <a:gridCol w="6215769"/>
              </a:tblGrid>
              <a:tr h="645550">
                <a:tc>
                  <a:txBody>
                    <a:bodyPr/>
                    <a:lstStyle/>
                    <a:p>
                      <a:pPr marL="1133475">
                        <a:lnSpc>
                          <a:spcPct val="115000"/>
                        </a:lnSpc>
                        <a:spcAft>
                          <a:spcPts val="0"/>
                        </a:spcAft>
                      </a:pPr>
                      <a:r>
                        <a:rPr lang="ru-RU" sz="12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 п/п</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Учебные годы</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Проекты духовно-нравственной направленности  </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1425">
                <a:tc>
                  <a:txBody>
                    <a:bodyPr/>
                    <a:lstStyle/>
                    <a:p>
                      <a:pPr>
                        <a:lnSpc>
                          <a:spcPct val="115000"/>
                        </a:lnSpc>
                        <a:spcAft>
                          <a:spcPts val="0"/>
                        </a:spcAft>
                      </a:pPr>
                      <a:r>
                        <a:rPr lang="ru-RU" sz="1200">
                          <a:effectLst/>
                          <a:latin typeface="Arial" panose="020B0604020202020204" pitchFamily="34" charset="0"/>
                          <a:ea typeface="Calibri"/>
                          <a:cs typeface="Arial" panose="020B0604020202020204" pitchFamily="34" charset="0"/>
                        </a:rPr>
                        <a:t>1</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2020-2022</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Исследовательский проект  «Александр Невский в</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детской литературе»(1 место в городском конкурсе «Мы гордимся!»);</a:t>
                      </a:r>
                    </a:p>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Исследовательский проект «Матфей </a:t>
                      </a:r>
                      <a:r>
                        <a:rPr lang="ru-RU" sz="1200" dirty="0" err="1">
                          <a:effectLst/>
                          <a:latin typeface="Arial" panose="020B0604020202020204" pitchFamily="34" charset="0"/>
                          <a:ea typeface="Calibri"/>
                          <a:cs typeface="Arial" panose="020B0604020202020204" pitchFamily="34" charset="0"/>
                        </a:rPr>
                        <a:t>Яранский</a:t>
                      </a:r>
                      <a:r>
                        <a:rPr lang="ru-RU" sz="1200" dirty="0">
                          <a:effectLst/>
                          <a:latin typeface="Arial" panose="020B0604020202020204" pitchFamily="34" charset="0"/>
                          <a:ea typeface="Calibri"/>
                          <a:cs typeface="Arial" panose="020B0604020202020204" pitchFamily="34" charset="0"/>
                        </a:rPr>
                        <a:t>» (2 место в городском конкурсе);</a:t>
                      </a:r>
                    </a:p>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Создание книжки-раскраски «Александр Невский-</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русский богатырь» (Приложение 4)</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9957">
                <a:tc>
                  <a:txBody>
                    <a:bodyPr/>
                    <a:lstStyle/>
                    <a:p>
                      <a:pPr>
                        <a:lnSpc>
                          <a:spcPct val="115000"/>
                        </a:lnSpc>
                        <a:spcAft>
                          <a:spcPts val="0"/>
                        </a:spcAft>
                      </a:pPr>
                      <a:r>
                        <a:rPr lang="ru-RU" sz="1200">
                          <a:effectLst/>
                          <a:latin typeface="Arial" panose="020B0604020202020204" pitchFamily="34" charset="0"/>
                          <a:ea typeface="Calibri"/>
                          <a:cs typeface="Arial" panose="020B0604020202020204" pitchFamily="34" charset="0"/>
                        </a:rPr>
                        <a:t>2</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effectLst/>
                          <a:latin typeface="Arial" panose="020B0604020202020204" pitchFamily="34" charset="0"/>
                          <a:ea typeface="Calibri"/>
                          <a:cs typeface="Arial" panose="020B0604020202020204" pitchFamily="34" charset="0"/>
                        </a:rPr>
                        <a:t>2021-2022</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Исследовательский проект «Костюм эпохи </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Александра Невского», создание макета воина в костюме эпохи (1 место в городском конкурсе «Мы гордимся!»);</a:t>
                      </a:r>
                    </a:p>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Исследовательская  работа « Пётр Первый глазами </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народа» (1 место в городском конкурсе «Мы гордимся!»);</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(Приложение 5)</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5832">
                <a:tc>
                  <a:txBody>
                    <a:bodyPr/>
                    <a:lstStyle/>
                    <a:p>
                      <a:pPr>
                        <a:lnSpc>
                          <a:spcPct val="115000"/>
                        </a:lnSpc>
                        <a:spcAft>
                          <a:spcPts val="0"/>
                        </a:spcAft>
                      </a:pPr>
                      <a:r>
                        <a:rPr lang="ru-RU" sz="1200">
                          <a:effectLst/>
                          <a:latin typeface="Arial" panose="020B0604020202020204" pitchFamily="34" charset="0"/>
                          <a:ea typeface="Calibri"/>
                          <a:cs typeface="Arial" panose="020B0604020202020204" pitchFamily="34" charset="0"/>
                        </a:rPr>
                        <a:t>3</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effectLst/>
                          <a:latin typeface="Arial" panose="020B0604020202020204" pitchFamily="34" charset="0"/>
                          <a:ea typeface="Calibri"/>
                          <a:cs typeface="Arial" panose="020B0604020202020204" pitchFamily="34" charset="0"/>
                        </a:rPr>
                        <a:t>2022-2023</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Исследовательский проект «Как я вижу А. Невского», </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выпуск буклета (1 место в городском конкурсе «Мы гордимся!»);</a:t>
                      </a:r>
                    </a:p>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Исследовательская работа  «История деревень </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Лопатовская и Щетинская» (участие в региональном конкурсе);</a:t>
                      </a:r>
                    </a:p>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Исследовательская работа «Молчание старой книги </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или маленькая история моей семьи» (3 место в региональном конкурсе «Я-гражданин Вятского края»)</a:t>
                      </a:r>
                    </a:p>
                    <a:p>
                      <a:pPr marL="342900" lvl="0" indent="-342900">
                        <a:lnSpc>
                          <a:spcPct val="115000"/>
                        </a:lnSpc>
                        <a:spcAft>
                          <a:spcPts val="0"/>
                        </a:spcAft>
                        <a:buFont typeface="+mj-lt"/>
                        <a:buAutoNum type="arabicParenR"/>
                      </a:pPr>
                      <a:r>
                        <a:rPr lang="ru-RU" sz="1200" dirty="0">
                          <a:effectLst/>
                          <a:latin typeface="Arial" panose="020B0604020202020204" pitchFamily="34" charset="0"/>
                          <a:ea typeface="Calibri"/>
                          <a:cs typeface="Arial" panose="020B0604020202020204" pitchFamily="34" charset="0"/>
                        </a:rPr>
                        <a:t>Всероссийский конкурс «Классная сказка», написание </a:t>
                      </a:r>
                    </a:p>
                    <a:p>
                      <a:pPr>
                        <a:lnSpc>
                          <a:spcPct val="115000"/>
                        </a:lnSpc>
                        <a:spcAft>
                          <a:spcPts val="0"/>
                        </a:spcAft>
                      </a:pPr>
                      <a:r>
                        <a:rPr lang="ru-RU" sz="1200" dirty="0">
                          <a:effectLst/>
                          <a:latin typeface="Arial" panose="020B0604020202020204" pitchFamily="34" charset="0"/>
                          <a:ea typeface="Calibri"/>
                          <a:cs typeface="Arial" panose="020B0604020202020204" pitchFamily="34" charset="0"/>
                        </a:rPr>
                        <a:t>сказки «Порфир нашего леса», о каповом промысле в пос. Садаковский (Победители конкурса)</a:t>
                      </a:r>
                    </a:p>
                  </a:txBody>
                  <a:tcPr marL="43078" marR="430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7382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solidFill>
                  <a:srgbClr val="0070C0"/>
                </a:solidFill>
                <a:latin typeface="Arial" panose="020B0604020202020204" pitchFamily="34" charset="0"/>
                <a:cs typeface="Arial" panose="020B0604020202020204" pitchFamily="34" charset="0"/>
              </a:rPr>
              <a:t>Заключение</a:t>
            </a:r>
            <a:endParaRPr lang="ru-RU" sz="4000" b="1" dirty="0">
              <a:solidFill>
                <a:srgbClr val="0070C0"/>
              </a:solidFill>
              <a:latin typeface="Arial" panose="020B0604020202020204" pitchFamily="34" charset="0"/>
              <a:cs typeface="Arial" panose="020B0604020202020204" pitchFamily="34" charset="0"/>
            </a:endParaRPr>
          </a:p>
        </p:txBody>
      </p:sp>
      <p:sp>
        <p:nvSpPr>
          <p:cNvPr id="3" name="Объект 2"/>
          <p:cNvSpPr>
            <a:spLocks noGrp="1"/>
          </p:cNvSpPr>
          <p:nvPr>
            <p:ph sz="half" idx="1"/>
          </p:nvPr>
        </p:nvSpPr>
        <p:spPr>
          <a:xfrm>
            <a:off x="251520" y="1268760"/>
            <a:ext cx="8568952" cy="5184576"/>
          </a:xfrm>
        </p:spPr>
        <p:txBody>
          <a:bodyPr>
            <a:normAutofit fontScale="70000" lnSpcReduction="20000"/>
          </a:bodyPr>
          <a:lstStyle/>
          <a:p>
            <a:pPr marL="0" indent="0" algn="just">
              <a:buNone/>
            </a:pPr>
            <a:r>
              <a:rPr lang="ru-RU" dirty="0" smtClean="0">
                <a:latin typeface="Arial" panose="020B0604020202020204" pitchFamily="34" charset="0"/>
                <a:cs typeface="Arial" panose="020B0604020202020204" pitchFamily="34" charset="0"/>
              </a:rPr>
              <a:t>Итогом работы Исторического театра является то, что Человек учится делать полезные дела и радовать других…. Выпускники школы, прошедшие курс театральной педагогики, занимают активную жизненную позицию и продолжают работать вожатыми в лагерях, это Станкевич Анна,  учителями, например, Алина Злобина, учитель начальных классов,  врачами, Алексей Бахтин, Елена Некрасова. Ирина Щеголихина  возглавляет студенческий совет Медицинского университета г. Кирова. Мария </a:t>
            </a:r>
            <a:r>
              <a:rPr lang="ru-RU" dirty="0" err="1" smtClean="0">
                <a:latin typeface="Arial" panose="020B0604020202020204" pitchFamily="34" charset="0"/>
                <a:cs typeface="Arial" panose="020B0604020202020204" pitchFamily="34" charset="0"/>
              </a:rPr>
              <a:t>Баюнова</a:t>
            </a:r>
            <a:r>
              <a:rPr lang="ru-RU" dirty="0" smtClean="0">
                <a:latin typeface="Arial" panose="020B0604020202020204" pitchFamily="34" charset="0"/>
                <a:cs typeface="Arial" panose="020B0604020202020204" pitchFamily="34" charset="0"/>
              </a:rPr>
              <a:t> –заведующая магазином, Василий </a:t>
            </a:r>
            <a:r>
              <a:rPr lang="ru-RU" dirty="0" err="1" smtClean="0">
                <a:latin typeface="Arial" panose="020B0604020202020204" pitchFamily="34" charset="0"/>
                <a:cs typeface="Arial" panose="020B0604020202020204" pitchFamily="34" charset="0"/>
              </a:rPr>
              <a:t>Кочуров</a:t>
            </a:r>
            <a:r>
              <a:rPr lang="ru-RU" dirty="0" smtClean="0">
                <a:latin typeface="Arial" panose="020B0604020202020204" pitchFamily="34" charset="0"/>
                <a:cs typeface="Arial" panose="020B0604020202020204" pitchFamily="34" charset="0"/>
              </a:rPr>
              <a:t> – су-шеф супермаркета,   получается, что они  просто, становятся достойными и счастливыми людьми. А вот, что написала Алёна </a:t>
            </a:r>
            <a:r>
              <a:rPr lang="ru-RU" dirty="0" err="1" smtClean="0">
                <a:latin typeface="Arial" panose="020B0604020202020204" pitchFamily="34" charset="0"/>
                <a:cs typeface="Arial" panose="020B0604020202020204" pitchFamily="34" charset="0"/>
              </a:rPr>
              <a:t>Прилукова</a:t>
            </a:r>
            <a:r>
              <a:rPr lang="ru-RU" dirty="0" smtClean="0">
                <a:latin typeface="Arial" panose="020B0604020202020204" pitchFamily="34" charset="0"/>
                <a:cs typeface="Arial" panose="020B0604020202020204" pitchFamily="34" charset="0"/>
              </a:rPr>
              <a:t>, выпускница 2010 года: «Театр - это ведь не только досуг и «а помните, мы выступали…». Это еще воспитание ответственности за себя и за всех ребят в постановке, это дисциплина, а еще это развитие личностных качеств и раскрытие каждого ребенка как актера. И все это большой труд, который забирает очень много ресурсов у Вас. Вы делаете очень многое!» </a:t>
            </a:r>
            <a:endParaRPr lang="ru-RU" dirty="0">
              <a:latin typeface="Arial" panose="020B0604020202020204" pitchFamily="34" charset="0"/>
              <a:cs typeface="Arial" panose="020B0604020202020204" pitchFamily="34" charset="0"/>
            </a:endParaRPr>
          </a:p>
        </p:txBody>
      </p:sp>
      <p:sp>
        <p:nvSpPr>
          <p:cNvPr id="5" name="TextBox 4"/>
          <p:cNvSpPr txBox="1"/>
          <p:nvPr/>
        </p:nvSpPr>
        <p:spPr>
          <a:xfrm rot="19351093">
            <a:off x="2208059" y="2864324"/>
            <a:ext cx="5093537" cy="707886"/>
          </a:xfrm>
          <a:prstGeom prst="rect">
            <a:avLst/>
          </a:prstGeom>
          <a:noFill/>
        </p:spPr>
        <p:txBody>
          <a:bodyPr wrap="square" rtlCol="0">
            <a:spAutoFit/>
          </a:bodyPr>
          <a:lstStyle/>
          <a:p>
            <a:r>
              <a:rPr lang="ru-RU" sz="4000" b="1" dirty="0" smtClean="0">
                <a:solidFill>
                  <a:srgbClr val="FF0000"/>
                </a:solidFill>
                <a:latin typeface="Arial" panose="020B0604020202020204" pitchFamily="34" charset="0"/>
                <a:cs typeface="Arial" panose="020B0604020202020204" pitchFamily="34" charset="0"/>
              </a:rPr>
              <a:t>Факты. Люди</a:t>
            </a:r>
            <a:endParaRPr lang="ru-RU"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195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70C0"/>
                </a:solidFill>
                <a:latin typeface="Arial" panose="020B0604020202020204" pitchFamily="34" charset="0"/>
                <a:cs typeface="Arial" panose="020B0604020202020204" pitchFamily="34" charset="0"/>
              </a:rPr>
              <a:t>Приложения. Фотографии мероприятий</a:t>
            </a:r>
            <a:endParaRPr lang="ru-RU" b="1" dirty="0">
              <a:solidFill>
                <a:srgbClr val="0070C0"/>
              </a:solidFill>
              <a:latin typeface="Arial" panose="020B0604020202020204" pitchFamily="34" charset="0"/>
              <a:cs typeface="Arial" panose="020B0604020202020204" pitchFamily="34" charset="0"/>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682" y="1556791"/>
            <a:ext cx="4615358" cy="421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642" y="4365104"/>
            <a:ext cx="4503266" cy="185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556792"/>
            <a:ext cx="4071218" cy="1750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390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723</Words>
  <Application>Microsoft Office PowerPoint</Application>
  <PresentationFormat>Экран (4:3)</PresentationFormat>
  <Paragraphs>94</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Ежегодный Всероссийский конкурс в области педагогики, воспитания  и работы с детьми и молодёжью до 20 лет «За нравственный подвиг учителя»   Работа «Исторический театр, как социальный проект»</vt:lpstr>
      <vt:lpstr>Презентация PowerPoint</vt:lpstr>
      <vt:lpstr>Презентация PowerPoint</vt:lpstr>
      <vt:lpstr> Введение </vt:lpstr>
      <vt:lpstr> Глава 1. Предметный театр в школе.</vt:lpstr>
      <vt:lpstr>Результативность проекта</vt:lpstr>
      <vt:lpstr>Содержание  проекта</vt:lpstr>
      <vt:lpstr>Заключение</vt:lpstr>
      <vt:lpstr>Приложения. Фотографии мероприятий</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Ежегодный Всероссийский конкурс в области педагогики, воспитания  и работы с детьми и молодёжью до 20 лет «За нравственный подвиг учителя»   Работа «Исторический театр, как социальный проект»</dc:title>
  <dc:creator>Пользователь</dc:creator>
  <cp:lastModifiedBy>Пользователь</cp:lastModifiedBy>
  <cp:revision>12</cp:revision>
  <dcterms:created xsi:type="dcterms:W3CDTF">2024-01-16T19:29:04Z</dcterms:created>
  <dcterms:modified xsi:type="dcterms:W3CDTF">2024-01-16T20:28:16Z</dcterms:modified>
</cp:coreProperties>
</file>