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95" r:id="rId5"/>
    <p:sldId id="264" r:id="rId6"/>
    <p:sldId id="296" r:id="rId7"/>
    <p:sldId id="265" r:id="rId8"/>
    <p:sldId id="266" r:id="rId9"/>
    <p:sldId id="258" r:id="rId10"/>
    <p:sldId id="285" r:id="rId11"/>
    <p:sldId id="286" r:id="rId12"/>
    <p:sldId id="287" r:id="rId13"/>
    <p:sldId id="288" r:id="rId14"/>
    <p:sldId id="289" r:id="rId15"/>
    <p:sldId id="290" r:id="rId16"/>
    <p:sldId id="292" r:id="rId17"/>
    <p:sldId id="291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4" r:id="rId33"/>
    <p:sldId id="293" r:id="rId34"/>
    <p:sldId id="268" r:id="rId35"/>
    <p:sldId id="282" r:id="rId36"/>
    <p:sldId id="262" r:id="rId37"/>
    <p:sldId id="283" r:id="rId38"/>
    <p:sldId id="26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otdelrove@mail.r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konkurs.podvig-uchitelya.r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pravobraz.ru/konkursy/za-nravstvennyj-podvig-uchitely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 fontScale="90000"/>
          </a:bodyPr>
          <a:lstStyle/>
          <a:p>
            <a:br>
              <a:rPr lang="ru-RU" b="1" spc="40" dirty="0">
                <a:solidFill>
                  <a:srgbClr val="FF0000"/>
                </a:solidFill>
              </a:rPr>
            </a:br>
            <a:r>
              <a:rPr lang="ru-RU" b="1" spc="40" dirty="0">
                <a:solidFill>
                  <a:srgbClr val="FF0000"/>
                </a:solidFill>
              </a:rPr>
              <a:t>Конкурс </a:t>
            </a:r>
            <a:br>
              <a:rPr lang="ru-RU" b="1" spc="40" dirty="0">
                <a:solidFill>
                  <a:srgbClr val="FF0000"/>
                </a:solidFill>
              </a:rPr>
            </a:br>
            <a:r>
              <a:rPr lang="ru-RU" b="1" spc="40" dirty="0">
                <a:solidFill>
                  <a:srgbClr val="FF0000"/>
                </a:solidFill>
              </a:rPr>
              <a:t>«За нравственный подвиг учителя».</a:t>
            </a:r>
            <a:br>
              <a:rPr lang="ru-RU" b="1" spc="40" dirty="0">
                <a:solidFill>
                  <a:srgbClr val="FF0000"/>
                </a:solidFill>
              </a:rPr>
            </a:br>
            <a:r>
              <a:rPr lang="ru-RU" b="1" spc="40" dirty="0">
                <a:solidFill>
                  <a:srgbClr val="FF0000"/>
                </a:solidFill>
              </a:rPr>
              <a:t> Работа над содержанием конкурсных работ.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Протоиерей Евгений Смирнов,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руководитель Отдела религиозного образования и катехизации 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Вятской Епархии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Грани сотрудничества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/>
              <a:t>Оргкомитет всех этапов проведения конкурса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Составы Экспертной и конкурсной комиссий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Совместная работа ИРО и Епархиальных отделов по организации и методическому сопровождению регионального этапа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Консультирование педагогов на подготовительном этапе в ИРО и </a:t>
            </a:r>
            <a:r>
              <a:rPr lang="ru-RU" dirty="0" err="1"/>
              <a:t>ЕОРОиК</a:t>
            </a:r>
            <a:endParaRPr lang="ru-RU" dirty="0"/>
          </a:p>
          <a:p>
            <a:pPr lvl="0"/>
            <a:r>
              <a:rPr lang="ru-RU" dirty="0"/>
              <a:t>Взаимодействие с коллегами из других регионов на 2 этапе конкурса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>
                <a:solidFill>
                  <a:srgbClr val="FF0000"/>
                </a:solidFill>
              </a:rPr>
              <a:t>Поддержка  организации регионального этапа конкурса на уровне образовательного округа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 lvl="0"/>
            <a:r>
              <a:rPr lang="ru-RU" i="1" dirty="0"/>
              <a:t>Своевременное оповещение организаций о начале конкурса и механизмах консультирования, выявление лучших педагогических практик с предложением участия в конкурсе</a:t>
            </a:r>
            <a:endParaRPr lang="ru-RU" dirty="0"/>
          </a:p>
          <a:p>
            <a:pPr lvl="0"/>
            <a:r>
              <a:rPr lang="ru-RU" i="1" dirty="0"/>
              <a:t>Презентация работ победителей и участников на окружных мероприятиях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Методическое сопровождение со стороны муниципальных методических служб и ИРО Кировской области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endParaRPr lang="ru-RU" i="1" dirty="0"/>
          </a:p>
          <a:p>
            <a:pPr lvl="0"/>
            <a:endParaRPr lang="ru-RU" i="1" dirty="0"/>
          </a:p>
          <a:p>
            <a:pPr lvl="0"/>
            <a:r>
              <a:rPr lang="ru-RU" i="1" dirty="0"/>
              <a:t>Подготовка консультантов в ИРО, консультирование педагогов по вопросам оформления работ, предварительная проверка работ и устранение недостатков.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Консультирование участников конкурса и рецензирование работ со стороны Епархиальных отделов религиозного образования.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i="1" dirty="0"/>
              <a:t>Предварительная проверка содержания работ перед загрузкой на портал. Информация от приходского священника об авторе. Желательна очная встреча с педагогом автором.</a:t>
            </a:r>
            <a:endParaRPr lang="ru-RU" dirty="0"/>
          </a:p>
          <a:p>
            <a:pPr>
              <a:buNone/>
            </a:pPr>
            <a:r>
              <a:rPr lang="ru-RU" i="1" dirty="0"/>
              <a:t> </a:t>
            </a:r>
            <a:endParaRPr lang="ru-RU" dirty="0"/>
          </a:p>
          <a:p>
            <a:pPr lvl="0"/>
            <a:r>
              <a:rPr lang="ru-RU" i="1" dirty="0"/>
              <a:t> Работы на предварительную проверку принимаются в </a:t>
            </a:r>
            <a:r>
              <a:rPr lang="ru-RU" i="1" dirty="0" err="1"/>
              <a:t>ЕОРОиК</a:t>
            </a:r>
            <a:r>
              <a:rPr lang="ru-RU" i="1" dirty="0"/>
              <a:t> Вятской Епархии до 1 марта</a:t>
            </a:r>
            <a:endParaRPr lang="ru-RU" dirty="0"/>
          </a:p>
          <a:p>
            <a:pPr>
              <a:buNone/>
            </a:pPr>
            <a:r>
              <a:rPr lang="ru-RU" i="1" dirty="0"/>
              <a:t> </a:t>
            </a:r>
            <a:endParaRPr lang="ru-RU" dirty="0"/>
          </a:p>
          <a:p>
            <a:pPr lvl="0"/>
            <a:r>
              <a:rPr lang="ru-RU" i="1" dirty="0"/>
              <a:t>Рецензирование работ </a:t>
            </a:r>
            <a:r>
              <a:rPr lang="ru-RU" i="1" dirty="0" err="1"/>
              <a:t>ЕОРОиК</a:t>
            </a:r>
            <a:r>
              <a:rPr lang="ru-RU" i="1" dirty="0"/>
              <a:t> Епархий Вятской Митрополии до 20 марта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Работы загружаются участниками самостоятельно на портал конкурса до 31 марта.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 lvl="0"/>
            <a:r>
              <a:rPr lang="ru-RU" i="1" dirty="0"/>
              <a:t>Консультирование в ИРО по вопросам </a:t>
            </a:r>
            <a:r>
              <a:rPr lang="ru-RU" i="1" dirty="0" err="1"/>
              <a:t>офомления</a:t>
            </a:r>
            <a:r>
              <a:rPr lang="ru-RU" i="1" dirty="0"/>
              <a:t> работ и загрузки на портал конкурса</a:t>
            </a:r>
            <a:endParaRPr lang="ru-RU" dirty="0"/>
          </a:p>
          <a:p>
            <a:pPr lvl="0"/>
            <a:r>
              <a:rPr lang="ru-RU" i="1" dirty="0"/>
              <a:t>Работы в печатном виде направляются в ИРО для проверки экспертной комиссией до 31 марта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Презентация работ  и поддержка участников и победителей конкурса на муниципальном уровне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 lvl="0"/>
            <a:r>
              <a:rPr lang="ru-RU" i="1" dirty="0"/>
              <a:t>Премирование и поддержка педагога участника со стороны местной администрации и прихода</a:t>
            </a:r>
            <a:endParaRPr lang="ru-RU" dirty="0"/>
          </a:p>
          <a:p>
            <a:pPr lvl="0"/>
            <a:r>
              <a:rPr lang="ru-RU" i="1" dirty="0"/>
              <a:t>Презентация работ в течении года на местных образовательных чтениях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Один из критериев оценки – опыт сотрудничества, отражённый в работе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dirty="0"/>
              <a:t>Необходима рецензия </a:t>
            </a:r>
            <a:r>
              <a:rPr lang="ru-RU" dirty="0" err="1"/>
              <a:t>ЕОРОиК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Пожелания к работам при отражении опыта сотрудничества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i="1" dirty="0"/>
              <a:t>Живое знакомство Прихода и школы</a:t>
            </a:r>
            <a:endParaRPr lang="ru-RU" dirty="0"/>
          </a:p>
          <a:p>
            <a:pPr lvl="0"/>
            <a:r>
              <a:rPr lang="ru-RU" i="1" dirty="0"/>
              <a:t>Встречи и беседы. Желательно цикл бесед. Отразить тематику.</a:t>
            </a:r>
            <a:endParaRPr lang="ru-RU" dirty="0"/>
          </a:p>
          <a:p>
            <a:pPr lvl="0"/>
            <a:r>
              <a:rPr lang="ru-RU" i="1" dirty="0"/>
              <a:t>Совместные мероприятия – календарный план (Конкурсы, праздники, экскурсии, походы и паломничества, субботники, социальное служение – </a:t>
            </a:r>
            <a:r>
              <a:rPr lang="ru-RU" i="1" u="sng" dirty="0"/>
              <a:t>за основу может быть взят план реализации соглашения о сотрудничестве министерства образования Кировской области и Епархий Вятской Митрополии</a:t>
            </a:r>
            <a:r>
              <a:rPr lang="ru-RU" i="1" dirty="0"/>
              <a:t>)</a:t>
            </a:r>
            <a:endParaRPr lang="ru-RU" dirty="0"/>
          </a:p>
          <a:p>
            <a:pPr lvl="0"/>
            <a:r>
              <a:rPr lang="ru-RU" i="1" dirty="0"/>
              <a:t>Оценка опыта сотрудничества. Проблемы. Перспективы.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Главное требование к работам: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757610" cy="432913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Работы учителей, представленные на данный конкурс </a:t>
            </a:r>
            <a:r>
              <a:rPr lang="ru-RU" u="sng" dirty="0"/>
              <a:t>не могут быть сухими и формальными отчетами о проделанной работе</a:t>
            </a:r>
            <a:r>
              <a:rPr lang="ru-RU" dirty="0"/>
              <a:t>. Каждая представленная работа </a:t>
            </a:r>
            <a:r>
              <a:rPr lang="ru-RU" u="sng" dirty="0"/>
              <a:t>должна быть глубоко пережита самим автором</a:t>
            </a:r>
            <a:r>
              <a:rPr lang="ru-RU" dirty="0"/>
              <a:t>. </a:t>
            </a:r>
          </a:p>
        </p:txBody>
      </p:sp>
      <p:pic>
        <p:nvPicPr>
          <p:cNvPr id="4" name="Рисунок 3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142984"/>
            <a:ext cx="4876800" cy="3657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7655" y="4795897"/>
            <a:ext cx="47863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"Чтобы действовать на сердце - надо говорить от сердца», - святитель Феофан Затворник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876"/>
            <a:ext cx="8229600" cy="3154362"/>
          </a:xfrm>
        </p:spPr>
        <p:txBody>
          <a:bodyPr>
            <a:noAutofit/>
          </a:bodyPr>
          <a:lstStyle/>
          <a:p>
            <a:r>
              <a:rPr lang="ru-RU" sz="3200" dirty="0"/>
              <a:t>Положительное изменение души человека, его стремление к добру и нравственному совершенству, выраженные в его не только словах, но и делах -, главные критерии, по которым оцениваются работы, представленные на конкурс.</a:t>
            </a:r>
          </a:p>
        </p:txBody>
      </p:sp>
      <p:pic>
        <p:nvPicPr>
          <p:cNvPr id="4" name="Содержимое 3" descr="82cd0fd-840x5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428604"/>
            <a:ext cx="4393401" cy="2928934"/>
          </a:xfrm>
        </p:spPr>
      </p:pic>
      <p:pic>
        <p:nvPicPr>
          <p:cNvPr id="5" name="Рисунок 4" descr="unname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5728"/>
            <a:ext cx="3568791" cy="3157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4182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DejaVu Sans"/>
                <a:cs typeface="Times New Roman" pitchFamily="18" charset="0"/>
              </a:rPr>
              <a:t> Всероссийский  конкурс 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DejaVu Sans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DejaVu Sans"/>
                <a:cs typeface="Times New Roman" pitchFamily="18" charset="0"/>
              </a:rPr>
              <a:t>в области педагогики, воспитания</a:t>
            </a:r>
            <a:r>
              <a:rPr kumimoji="0" lang="ru-RU" sz="2800" b="1" i="0" u="none" strike="noStrike" cap="none" normalizeH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DejaVu Sans"/>
                <a:cs typeface="Times New Roman" pitchFamily="18" charset="0"/>
              </a:rPr>
              <a:t>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DejaVu Sans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DejaVu Sans"/>
                <a:cs typeface="Times New Roman" pitchFamily="18" charset="0"/>
              </a:rPr>
              <a:t>работы 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DejaVu Sans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DejaVu Sans"/>
                <a:cs typeface="Times New Roman" pitchFamily="18" charset="0"/>
              </a:rPr>
              <a:t>с детьми и молодежью до 20 лет 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DejaVu Sans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DejaVu Sans"/>
                <a:cs typeface="Times New Roman" pitchFamily="18" charset="0"/>
              </a:rPr>
              <a:t>«За нравственный подвиг учителя»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5214950"/>
            <a:ext cx="86439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 </a:t>
            </a:r>
            <a:r>
              <a:rPr lang="ru-RU" sz="2800" b="1" i="1" dirty="0"/>
              <a:t>Конкурс отражает опыт сотрудничества Церкви и школы на всероссийском, региональном и местном уровнях. </a:t>
            </a:r>
            <a:endParaRPr lang="ru-RU" b="1" i="1" dirty="0"/>
          </a:p>
          <a:p>
            <a:r>
              <a:rPr lang="ru-RU" dirty="0"/>
              <a:t> </a:t>
            </a:r>
          </a:p>
        </p:txBody>
      </p:sp>
      <p:pic>
        <p:nvPicPr>
          <p:cNvPr id="4" name="Рисунок 3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000240"/>
            <a:ext cx="4876800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Работа над содержанием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>
                <a:solidFill>
                  <a:srgbClr val="FF0000"/>
                </a:solidFill>
              </a:rPr>
              <a:t>Важно для педагога!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Найти верные основы духовно-нравственного воспитания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Осмыслить вечные подлинные нравственные ценности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Для верующего человека незыблемой нравственной основой является Закон Божий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Необходимость осмысления опыта и традиций духовно-нравственного воспитания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1878" y="0"/>
            <a:ext cx="5472122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Грани содержания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Важной гранью содержания может быть осмысление подвига веры, надежды, любви, подвига святости и духовного делания. </a:t>
            </a:r>
            <a:r>
              <a:rPr lang="ru-RU" u="sng" dirty="0"/>
              <a:t>Осмысление подвига святых и героев Отечества. Подвига духовной борьбы внутри самого себя.</a:t>
            </a:r>
            <a:endParaRPr lang="ru-RU" dirty="0"/>
          </a:p>
        </p:txBody>
      </p:sp>
      <p:pic>
        <p:nvPicPr>
          <p:cNvPr id="4" name="Рисунок 3" descr="f0-3968779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000108"/>
            <a:ext cx="5429288" cy="3196493"/>
          </a:xfrm>
          <a:prstGeom prst="rect">
            <a:avLst/>
          </a:prstGeom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642918"/>
            <a:ext cx="3071866" cy="3542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Духовные сокровища русской культуры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85000" lnSpcReduction="10000"/>
          </a:bodyPr>
          <a:lstStyle/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Необходимо самим понять и детям донести - чему учит русская литература, полотна художников, песни, праздники, традиции и обычаи и постараться ответить на вопрос - близка ли и понятна ли мне эта культура?</a:t>
            </a:r>
          </a:p>
          <a:p>
            <a:endParaRPr lang="ru-RU" dirty="0"/>
          </a:p>
        </p:txBody>
      </p:sp>
      <p:pic>
        <p:nvPicPr>
          <p:cNvPr id="4" name="Рисунок 3" descr="586852b3637cdd740f4ac9c6178c3c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428736"/>
            <a:ext cx="5572164" cy="33986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Использование краеведческого материала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4643470" cy="4525963"/>
          </a:xfrm>
        </p:spPr>
        <p:txBody>
          <a:bodyPr>
            <a:normAutofit fontScale="92500" lnSpcReduction="20000"/>
          </a:bodyPr>
          <a:lstStyle/>
          <a:p>
            <a:endParaRPr lang="ru-RU" u="sng" dirty="0"/>
          </a:p>
          <a:p>
            <a:endParaRPr lang="ru-RU" u="sng" dirty="0"/>
          </a:p>
          <a:p>
            <a:r>
              <a:rPr lang="ru-RU" u="sng" dirty="0"/>
              <a:t>Темы: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красота Божьего мира,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любовь к Отчему дому,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знание своих корней, забота о земле родной.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Осмысление духовной жизни, уклада и традиций предков</a:t>
            </a:r>
          </a:p>
          <a:p>
            <a:endParaRPr lang="ru-RU" dirty="0"/>
          </a:p>
        </p:txBody>
      </p:sp>
      <p:pic>
        <p:nvPicPr>
          <p:cNvPr id="4" name="Рисунок 3" descr="7a866bf40e6752a2d9f159a419acf3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142852"/>
            <a:ext cx="3849329" cy="2643206"/>
          </a:xfrm>
          <a:prstGeom prst="rect">
            <a:avLst/>
          </a:prstGeom>
        </p:spPr>
      </p:pic>
      <p:pic>
        <p:nvPicPr>
          <p:cNvPr id="5" name="Рисунок 4" descr="unname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26" y="3143248"/>
            <a:ext cx="4429174" cy="332188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143000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Доброделание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00200"/>
            <a:ext cx="5143504" cy="5114948"/>
          </a:xfrm>
        </p:spPr>
        <p:txBody>
          <a:bodyPr>
            <a:normAutofit fontScale="85000" lnSpcReduction="20000"/>
          </a:bodyPr>
          <a:lstStyle/>
          <a:p>
            <a:endParaRPr lang="ru-RU" u="sng" dirty="0"/>
          </a:p>
          <a:p>
            <a:endParaRPr lang="ru-RU" u="sng" dirty="0"/>
          </a:p>
          <a:p>
            <a:endParaRPr lang="ru-RU" u="sng" dirty="0"/>
          </a:p>
          <a:p>
            <a:endParaRPr lang="ru-RU" u="sng" dirty="0"/>
          </a:p>
          <a:p>
            <a:endParaRPr lang="ru-RU" u="sng" dirty="0"/>
          </a:p>
          <a:p>
            <a:endParaRPr lang="ru-RU" u="sng" dirty="0"/>
          </a:p>
          <a:p>
            <a:endParaRPr lang="ru-RU" dirty="0"/>
          </a:p>
          <a:p>
            <a:r>
              <a:rPr lang="ru-RU" dirty="0"/>
              <a:t>профилактика пороков и грехов через стяжание добродетелей, дела милосердия, деятельная любовь, воспитание навыков делания добра.</a:t>
            </a:r>
          </a:p>
          <a:p>
            <a:endParaRPr lang="ru-RU" dirty="0"/>
          </a:p>
        </p:txBody>
      </p:sp>
      <p:pic>
        <p:nvPicPr>
          <p:cNvPr id="4" name="Рисунок 3" descr="unname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047327" cy="2695583"/>
          </a:xfrm>
          <a:prstGeom prst="rect">
            <a:avLst/>
          </a:prstGeom>
        </p:spPr>
      </p:pic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428736"/>
            <a:ext cx="4143404" cy="2757247"/>
          </a:xfrm>
          <a:prstGeom prst="rect">
            <a:avLst/>
          </a:prstGeom>
        </p:spPr>
      </p:pic>
      <p:pic>
        <p:nvPicPr>
          <p:cNvPr id="7" name="Рисунок 6" descr="pfhybw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429000"/>
            <a:ext cx="3819900" cy="253982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201135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Осмысление духовных истоков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8654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 чем суть веры и основа подвига, смысл того или иного обряда или традиции.   Важно не просто изучение атрибутики, а осмысление вечных ценностей, выраженных в живой религиозной традиции, осмысление духовного подвига и основ духовной жизни верующих людей.</a:t>
            </a:r>
          </a:p>
        </p:txBody>
      </p:sp>
      <p:pic>
        <p:nvPicPr>
          <p:cNvPr id="5" name="Рисунок 4" descr="4-kogda-pas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4182341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Номинация: </a:t>
            </a:r>
            <a:r>
              <a:rPr lang="ru-RU" sz="3600" dirty="0">
                <a:solidFill>
                  <a:srgbClr val="FF0000"/>
                </a:solidFill>
              </a:rPr>
              <a:t>«За организацию духовно-нравственного воспитания в образовательной организации»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66268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Выдвигаются</a:t>
            </a:r>
            <a:r>
              <a:rPr lang="ru-RU" sz="2800" b="1" dirty="0"/>
              <a:t> </a:t>
            </a:r>
            <a:r>
              <a:rPr lang="ru-RU" sz="2800" u="sng" dirty="0"/>
              <a:t>программы комплексных мероприятий </a:t>
            </a:r>
            <a:r>
              <a:rPr lang="ru-RU" sz="2800" dirty="0"/>
              <a:t>по духовно-нравственному воспитанию, </a:t>
            </a:r>
            <a:r>
              <a:rPr lang="ru-RU" sz="2800" u="sng" dirty="0"/>
              <a:t>разработанные и реализуемые образовательной организацией </a:t>
            </a:r>
            <a:r>
              <a:rPr lang="ru-RU" sz="2800" dirty="0"/>
              <a:t>любой организационно-правовой формы.</a:t>
            </a:r>
          </a:p>
          <a:p>
            <a:r>
              <a:rPr lang="ru-RU" sz="2800" dirty="0"/>
              <a:t>Одним из критериев оценки является взаимодействие с религиозными организациями. Замечательно будет, если в работе найдёт отражение опыт проведения совместных мероприятий с приходом, встречи со священнослужителями, экскурсии по святым и памятным местам, изучение православных традиций семей, работа с историческими источниками, будет представлен анализ и результаты сотрудничества. </a:t>
            </a:r>
          </a:p>
          <a:p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lvl="0"/>
            <a:br>
              <a:rPr lang="ru-RU" sz="3600" dirty="0"/>
            </a:br>
            <a:r>
              <a:rPr lang="ru-RU" sz="3600" dirty="0">
                <a:solidFill>
                  <a:srgbClr val="FF0000"/>
                </a:solidFill>
              </a:rPr>
              <a:t>Номинация: «Лучшая дополнительная общеразвивающая  программа духовно-нравственного и гражданско-патриотического воспитания детей и молодежи»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165923"/>
          </a:xfrm>
        </p:spPr>
        <p:txBody>
          <a:bodyPr/>
          <a:lstStyle/>
          <a:p>
            <a:r>
              <a:rPr lang="ru-RU" sz="2800" dirty="0"/>
              <a:t>Внимание уделяется содержанию программы, отражению в ней глубинных основ православной культуры и отечественных традиций духовно-нравственного и гражданско-патриотического воспитания.</a:t>
            </a:r>
          </a:p>
          <a:p>
            <a:r>
              <a:rPr lang="ru-RU" sz="2800" dirty="0"/>
              <a:t> Немаловажным будет уделить внимание восприятию детьми уникального мира православной культуры.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642942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FF0000"/>
                </a:solidFill>
              </a:rPr>
              <a:t>Номинация:«Лучшая методическая разработка по предметам: Основы религиозных культур и светской этики (ОРКСЭ), Основы духовно-нравственной культуры народов России (ОДНКНР), Основы православной веры (для образовательных организаций с религиозным (православным) компонентом)».</a:t>
            </a:r>
            <a:r>
              <a:rPr lang="ru-RU" dirty="0"/>
              <a:t> </a:t>
            </a:r>
          </a:p>
          <a:p>
            <a:r>
              <a:rPr lang="ru-RU" dirty="0"/>
              <a:t>Методические разработки должны быть апробированы.</a:t>
            </a:r>
          </a:p>
          <a:p>
            <a:r>
              <a:rPr lang="ru-RU" dirty="0"/>
              <a:t> Достоинством разработки будет также отражение опыта взаимодействия с православным приходом, воскресной школой.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Номинация: «Лучший образовательный издательский проект года».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57203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Выдвигаются публикации, журналы, учебники, книги и другие издания, отразившие по содержанию и форме духовно-нравственную, воспитательно-просветительскую, гражданско-патриотическую, военно-патриотическую программы работы с детьми и молодежью.</a:t>
            </a:r>
          </a:p>
          <a:p>
            <a:r>
              <a:rPr lang="ru-RU" dirty="0"/>
              <a:t>Представленные в данной номинации работы должны иметь гриф синодального отдела религиозного образования и </a:t>
            </a:r>
            <a:r>
              <a:rPr lang="ru-RU" dirty="0" err="1"/>
              <a:t>катехизации</a:t>
            </a:r>
            <a:r>
              <a:rPr lang="ru-RU" dirty="0"/>
              <a:t> Русской Православной Церкви или Издательского Совета Русской Православной Церкви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Указ Президента РФ №809 от 9.11.2022г.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п.6 – «Христианство, ислам, буддизм, иудаизм и другие религии, являющиеся неотъемлемой частью российского исторического и духовного наследия, </a:t>
            </a:r>
            <a:r>
              <a:rPr lang="ru-RU" u="sng" dirty="0"/>
              <a:t>оказали значительное влияние на формирование традиционных ценностей, общих для верующих и неверующих граждан.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Особая роль в становлении и укреплении традиционных ценностей принадлежит православию»</a:t>
            </a:r>
          </a:p>
        </p:txBody>
      </p:sp>
    </p:spTree>
    <p:extLst>
      <p:ext uri="{BB962C8B-B14F-4D97-AF65-F5344CB8AC3E}">
        <p14:creationId xmlns:p14="http://schemas.microsoft.com/office/powerpoint/2010/main" val="3695317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201135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возможность тиражирования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928910"/>
            <a:ext cx="4786346" cy="392909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Опыт должен передаваться, либо вдохновлять на новые свершения, зажечь душу как коллег, так и детей.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dobryj-mir-pravoslavnaya-kultura-dlya-malyshej-uchebnik-v-4-h-knigah-metodicheskoe-posobie-naglyadnoe-posobie-rabochaya-tetrad-cd-disk-796-4553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928802"/>
            <a:ext cx="3167930" cy="4314832"/>
          </a:xfrm>
          <a:prstGeom prst="rect">
            <a:avLst/>
          </a:prstGeom>
        </p:spPr>
      </p:pic>
      <p:pic>
        <p:nvPicPr>
          <p:cNvPr id="6" name="Рисунок 5" descr="ОПК2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3750026" cy="324326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Достоинством работы является отражение возможности или реальный опыт  социального партнёрства  педагога, его коллег, детей, родителей, Церкви, общества в духовно-нравственном воспитании. </a:t>
            </a:r>
          </a:p>
          <a:p>
            <a:r>
              <a:rPr lang="ru-RU" dirty="0"/>
              <a:t>Также приветствуется наличие отзывов от учёных, специалистов,  коллег - педагогов, детей,  родителей, местного православного прихода, широкой общественности. </a:t>
            </a:r>
          </a:p>
        </p:txBody>
      </p:sp>
      <p:pic>
        <p:nvPicPr>
          <p:cNvPr id="4" name="Рисунок 3" descr="HjQX6U_4E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825221" cy="2722552"/>
          </a:xfrm>
          <a:prstGeom prst="rect">
            <a:avLst/>
          </a:prstGeom>
        </p:spPr>
      </p:pic>
      <p:pic>
        <p:nvPicPr>
          <p:cNvPr id="5" name="Рисунок 4" descr="unnamed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57166"/>
            <a:ext cx="3987231" cy="239078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Перспективы конкурса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«За нравственный подвиг учителя»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 системе духовно-нравственного воспитания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07196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Конкурс является ежегодным и в 2024г. пройдёт в 19-ый раз.</a:t>
            </a:r>
          </a:p>
          <a:p>
            <a:r>
              <a:rPr lang="ru-RU" dirty="0"/>
              <a:t>Нравственный подвиг учителя – основа духовно-нравственного воспитания.</a:t>
            </a:r>
          </a:p>
          <a:p>
            <a:r>
              <a:rPr lang="ru-RU" dirty="0"/>
              <a:t>Социальное партнёрство, в </a:t>
            </a:r>
            <a:r>
              <a:rPr lang="ru-RU" dirty="0" err="1"/>
              <a:t>т.ч</a:t>
            </a:r>
            <a:r>
              <a:rPr lang="ru-RU" dirty="0"/>
              <a:t>. с православными приходами является одним из приоритетов современного образования</a:t>
            </a:r>
          </a:p>
          <a:p>
            <a:r>
              <a:rPr lang="ru-RU" dirty="0"/>
              <a:t>Обращение к православным традициям даёт надёжную основу духовно-нравственного воспитания</a:t>
            </a:r>
          </a:p>
          <a:p>
            <a:r>
              <a:rPr lang="ru-RU" dirty="0"/>
              <a:t>Повышение профессионализма, приобретение нового опыта</a:t>
            </a:r>
          </a:p>
          <a:p>
            <a:r>
              <a:rPr lang="ru-RU" dirty="0"/>
              <a:t>Важными являются презентация и обмен педагогическим опытом</a:t>
            </a:r>
          </a:p>
          <a:p>
            <a:r>
              <a:rPr lang="ru-RU" dirty="0"/>
              <a:t>Положительная оценка родительской общественности</a:t>
            </a:r>
          </a:p>
          <a:p>
            <a:r>
              <a:rPr lang="ru-RU" dirty="0"/>
              <a:t>РЕЗУЛЬТАТ – воспитание наших детей.</a:t>
            </a:r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Пожелания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 бояться участия в конкурсе!</a:t>
            </a:r>
          </a:p>
          <a:p>
            <a:r>
              <a:rPr lang="ru-RU" dirty="0"/>
              <a:t>Работа педагога-участника органично может быть вписана в общую работу учреждения по духовно-нравственному воспитанию и вестись на постоянной основе!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571480"/>
            <a:ext cx="4829180" cy="2357454"/>
          </a:xfrm>
        </p:spPr>
        <p:txBody>
          <a:bodyPr>
            <a:normAutofit fontScale="90000"/>
          </a:bodyPr>
          <a:lstStyle/>
          <a:p>
            <a:r>
              <a:rPr lang="ru-RU" dirty="0"/>
              <a:t>Чистые детские сердца- высшая награда за нравственный подвиг учителя</a:t>
            </a:r>
          </a:p>
        </p:txBody>
      </p:sp>
      <p:pic>
        <p:nvPicPr>
          <p:cNvPr id="4" name="Содержимое 3" descr="pasxa-1_5cc690a3431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4357718" cy="2906564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786190"/>
            <a:ext cx="4143404" cy="2747257"/>
          </a:xfrm>
          <a:prstGeom prst="rect">
            <a:avLst/>
          </a:prstGeom>
        </p:spPr>
      </p:pic>
      <p:pic>
        <p:nvPicPr>
          <p:cNvPr id="6" name="Рисунок 5" descr="67044f9e120e1a741cdee6a5791632e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643314"/>
            <a:ext cx="4404448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57562"/>
          </a:xfrm>
        </p:spPr>
        <p:txBody>
          <a:bodyPr>
            <a:normAutofit/>
          </a:bodyPr>
          <a:lstStyle/>
          <a:p>
            <a:r>
              <a:rPr lang="ru-RU" sz="2800" b="1" dirty="0"/>
              <a:t>На подготовительном этапе, отдел религиозного образования и </a:t>
            </a:r>
            <a:r>
              <a:rPr lang="ru-RU" sz="2800" b="1" dirty="0" err="1"/>
              <a:t>катехизации</a:t>
            </a:r>
            <a:r>
              <a:rPr lang="ru-RU" sz="2800" b="1" dirty="0"/>
              <a:t> Вятской Епархии готов оказать консультативную помощь , а также дать рецензию на работу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4143404"/>
          </a:xfrm>
        </p:spPr>
        <p:txBody>
          <a:bodyPr/>
          <a:lstStyle/>
          <a:p>
            <a:r>
              <a:rPr lang="ru-RU" sz="2800" dirty="0"/>
              <a:t>Наши координаты: </a:t>
            </a:r>
          </a:p>
          <a:p>
            <a:pPr>
              <a:buNone/>
            </a:pPr>
            <a:r>
              <a:rPr lang="ru-RU" sz="2800" u="sng" dirty="0" err="1">
                <a:hlinkClick r:id="rId2"/>
              </a:rPr>
              <a:t>otdelrove@mail.ru</a:t>
            </a:r>
            <a:endParaRPr lang="ru-RU" sz="2800" u="sng" dirty="0"/>
          </a:p>
          <a:p>
            <a:pPr>
              <a:buNone/>
            </a:pPr>
            <a:r>
              <a:rPr lang="ru-RU" sz="2800" u="sng" dirty="0"/>
              <a:t>8 909 719 53 33, </a:t>
            </a:r>
          </a:p>
          <a:p>
            <a:pPr>
              <a:buNone/>
            </a:pPr>
            <a:r>
              <a:rPr lang="ru-RU" sz="2800" dirty="0"/>
              <a:t>Такую же помощь могут оказать отделы религиозного образования и </a:t>
            </a:r>
            <a:r>
              <a:rPr lang="ru-RU" sz="2800" dirty="0" err="1"/>
              <a:t>катехизации</a:t>
            </a:r>
            <a:r>
              <a:rPr lang="ru-RU" sz="2800" dirty="0"/>
              <a:t>  </a:t>
            </a:r>
            <a:r>
              <a:rPr lang="ru-RU" sz="2800" dirty="0" err="1"/>
              <a:t>Яранской</a:t>
            </a:r>
            <a:r>
              <a:rPr lang="ru-RU" sz="2800" dirty="0"/>
              <a:t> и </a:t>
            </a:r>
            <a:r>
              <a:rPr lang="ru-RU" sz="2800" dirty="0" err="1"/>
              <a:t>Уржумской</a:t>
            </a:r>
            <a:r>
              <a:rPr lang="ru-RU" sz="2800" dirty="0"/>
              <a:t> Епархий</a:t>
            </a:r>
            <a:r>
              <a:rPr lang="ru-RU" dirty="0"/>
              <a:t>. </a:t>
            </a:r>
          </a:p>
          <a:p>
            <a:pPr>
              <a:buNone/>
            </a:pPr>
            <a:r>
              <a:rPr lang="ru-RU" dirty="0"/>
              <a:t>Тел. 8 912 703 54 79 – </a:t>
            </a:r>
            <a:r>
              <a:rPr lang="ru-RU" dirty="0" err="1"/>
              <a:t>Уржумская</a:t>
            </a:r>
            <a:r>
              <a:rPr lang="ru-RU" dirty="0"/>
              <a:t> Епархия</a:t>
            </a:r>
          </a:p>
          <a:p>
            <a:pPr>
              <a:buNone/>
            </a:pPr>
            <a:r>
              <a:rPr lang="ru-RU" dirty="0"/>
              <a:t>Тел. 8 912 333 72 57 – </a:t>
            </a:r>
            <a:r>
              <a:rPr lang="ru-RU" dirty="0" err="1"/>
              <a:t>Яранская</a:t>
            </a:r>
            <a:r>
              <a:rPr lang="ru-RU" dirty="0"/>
              <a:t> Епархия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Адрес портала конкурса 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>
                <a:hlinkClick r:id="rId2"/>
              </a:rPr>
              <a:t>http://konkurs.podvig-uchitelya.ru/</a:t>
            </a:r>
            <a:endParaRPr lang="ru-RU" u="sng" dirty="0"/>
          </a:p>
          <a:p>
            <a:endParaRPr lang="ru-RU" u="sng" dirty="0"/>
          </a:p>
          <a:p>
            <a:r>
              <a:rPr lang="ru-RU" sz="2800" dirty="0"/>
              <a:t>До 31 марта все работы со всем комплексом сопроводительной документации должны быть всеми участниками самостоятельно загружены на портал конкурса</a:t>
            </a:r>
          </a:p>
          <a:p>
            <a:r>
              <a:rPr lang="ru-RU" u="sng" dirty="0"/>
              <a:t>В печатном виде работы необходимо представить в ИРО Кировской области по адресу: г. Киров, ул. Р. </a:t>
            </a:r>
            <a:r>
              <a:rPr lang="ru-RU" u="sng" dirty="0" err="1"/>
              <a:t>Ердякова</a:t>
            </a:r>
            <a:r>
              <a:rPr lang="ru-RU" u="sng" dirty="0"/>
              <a:t>, 23/2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Итоги регионального этапа конкурса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Май</a:t>
            </a:r>
            <a:r>
              <a:rPr lang="ru-RU" dirty="0"/>
              <a:t>  - работа экспертной и конкурсной комиссии регионального этапа. Подведение итогов</a:t>
            </a:r>
          </a:p>
          <a:p>
            <a:r>
              <a:rPr lang="ru-RU" dirty="0">
                <a:solidFill>
                  <a:srgbClr val="FF0000"/>
                </a:solidFill>
              </a:rPr>
              <a:t>Октябрь</a:t>
            </a:r>
            <a:r>
              <a:rPr lang="ru-RU" dirty="0"/>
              <a:t> – презентация лучших работ и награждение победителей регионального этапа в рамках </a:t>
            </a:r>
            <a:r>
              <a:rPr lang="ru-RU" dirty="0" err="1"/>
              <a:t>Свято-Трифоновских</a:t>
            </a:r>
            <a:r>
              <a:rPr lang="ru-RU" dirty="0"/>
              <a:t> образовательных чтений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Информация о конкурсе на сайте Синодального отдела религиозного образования и </a:t>
            </a:r>
            <a:r>
              <a:rPr lang="ru-RU" dirty="0" err="1">
                <a:solidFill>
                  <a:srgbClr val="FF0000"/>
                </a:solidFill>
              </a:rPr>
              <a:t>катехизации</a:t>
            </a:r>
            <a:r>
              <a:rPr lang="ru-RU" dirty="0">
                <a:solidFill>
                  <a:srgbClr val="FF0000"/>
                </a:solidFill>
              </a:rPr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None/>
            </a:pPr>
            <a:endParaRPr lang="ru-RU" u="sng" dirty="0">
              <a:hlinkClick r:id="rId2"/>
            </a:endParaRPr>
          </a:p>
          <a:p>
            <a:endParaRPr lang="ru-RU" u="sng" dirty="0">
              <a:hlinkClick r:id="rId2"/>
            </a:endParaRPr>
          </a:p>
          <a:p>
            <a:r>
              <a:rPr lang="ru-RU" u="sng" dirty="0">
                <a:hlinkClick r:id="rId2"/>
              </a:rPr>
              <a:t>https://pravobraz.ru/konkursy/za-nravstvennyj-podvig-uchitelya/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22182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Направления сотрудничества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4005064"/>
            <a:ext cx="9001000" cy="261967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п. 24 ж  - «поддержка религиозных организаций традиционных конфессий, </a:t>
            </a:r>
            <a:r>
              <a:rPr lang="ru-RU" u="sng" dirty="0"/>
              <a:t>обеспечение их участия в деятельности, направленной на сохранение традиционных ценностей</a:t>
            </a:r>
            <a:r>
              <a:rPr lang="ru-RU" dirty="0"/>
              <a:t>».</a:t>
            </a:r>
          </a:p>
          <a:p>
            <a:pPr lvl="0"/>
            <a:endParaRPr lang="ru-RU" dirty="0"/>
          </a:p>
          <a:p>
            <a:r>
              <a:rPr lang="ru-RU" dirty="0"/>
              <a:t>П.26 д «привлечение институтов гражданского общества, </a:t>
            </a:r>
            <a:r>
              <a:rPr lang="ru-RU" u="sng" dirty="0"/>
              <a:t>в том числе религиозных организаций</a:t>
            </a:r>
            <a:r>
              <a:rPr lang="ru-RU" dirty="0"/>
              <a:t>, к участию в реализации государственной политики по сохранению и укреплению традиционных ценностей».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-11143"/>
            <a:ext cx="4712616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5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357817" y="142852"/>
            <a:ext cx="35004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Учредителями конкурса являются Русская Православная Церковь в лице Святейшего Патриарха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и Министерство просвещения РФ в лице министра. </a:t>
            </a:r>
          </a:p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180528" y="3687901"/>
            <a:ext cx="879862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sz="2000" b="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Конкурс поддержан Администрацией Президента РФ, проводится во всех регионах РФ, при участии Полномочных представителей Президента в федеральных округах на окружном этапе, и органов местного самоуправления и Митрополий Русской Православной Церкви на региональном этапе. 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i="1" dirty="0">
                <a:cs typeface="Arial" pitchFamily="34" charset="0"/>
              </a:rPr>
              <a:t>Социальное партнёрство, в </a:t>
            </a:r>
            <a:r>
              <a:rPr lang="ru-RU" sz="2000" i="1" dirty="0" err="1">
                <a:cs typeface="Arial" pitchFamily="34" charset="0"/>
              </a:rPr>
              <a:t>т.ч</a:t>
            </a:r>
            <a:r>
              <a:rPr lang="ru-RU" sz="2000" i="1" dirty="0">
                <a:cs typeface="Arial" pitchFamily="34" charset="0"/>
              </a:rPr>
              <a:t>. с православными приходами является одним из приоритетов современного образования и важным критерием работ данного конкурса.</a:t>
            </a:r>
            <a:endParaRPr kumimoji="0" 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43950" t="20996" r="23587" b="42361"/>
          <a:stretch>
            <a:fillRect/>
          </a:stretch>
        </p:blipFill>
        <p:spPr bwMode="auto">
          <a:xfrm>
            <a:off x="107504" y="116632"/>
            <a:ext cx="5231039" cy="3321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Региональный этап конкурса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3284984"/>
            <a:ext cx="4176464" cy="399330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Кировской области региональный этап конкурса проходит при сотрудничестве министерства образования Кировской области, Епархий Вятской Митрополии, Института развития образования Кировской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990"/>
          <a:stretch/>
        </p:blipFill>
        <p:spPr>
          <a:xfrm>
            <a:off x="107504" y="32400"/>
            <a:ext cx="3963441" cy="3151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356992"/>
            <a:ext cx="552165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3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531949"/>
            <a:ext cx="8572560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конкурсе участвуют представители всех типов существующих в России учебных заведений: общеобразовательных, православных школ, гимназий и лицеев, школ с этнокультурным компонентом, дошкольных учреждений, музыкальных школ и домов детского творчества, а также преподаватели институтов развития образования и педагоги высшей школы.</a:t>
            </a:r>
            <a:endParaRPr kumimoji="0" lang="ru-RU" sz="3200" b="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072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Конкурс 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</a:rPr>
              <a:t>«За нравственный </a:t>
            </a:r>
            <a:r>
              <a:rPr lang="ru-RU" sz="4000" b="1" dirty="0">
                <a:solidFill>
                  <a:srgbClr val="FF0000"/>
                </a:solidFill>
              </a:rPr>
              <a:t>подвиг</a:t>
            </a:r>
            <a:r>
              <a:rPr lang="ru-RU" sz="4000" b="1" dirty="0">
                <a:solidFill>
                  <a:srgbClr val="0070C0"/>
                </a:solidFill>
              </a:rPr>
              <a:t> учителя»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857760"/>
            <a:ext cx="785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u="sng" dirty="0"/>
              <a:t>Церковь и государство стремятся поддержать подвиг педагога, направленный на духовно-нравственное воспитание подрастающего поколения.</a:t>
            </a:r>
            <a:r>
              <a:rPr lang="ru-RU" sz="2800" dirty="0"/>
              <a:t> </a:t>
            </a:r>
          </a:p>
        </p:txBody>
      </p:sp>
      <p:pic>
        <p:nvPicPr>
          <p:cNvPr id="4" name="Рисунок 3" descr="GPlPePM2as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4381499" cy="3286124"/>
          </a:xfrm>
          <a:prstGeom prst="rect">
            <a:avLst/>
          </a:prstGeom>
        </p:spPr>
      </p:pic>
      <p:pic>
        <p:nvPicPr>
          <p:cNvPr id="5" name="Рисунок 4" descr="content__MG_23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714488"/>
            <a:ext cx="4492293" cy="29972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Цели Конкурса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/>
              <a:t>Целью конкурса является </a:t>
            </a:r>
            <a:r>
              <a:rPr lang="ru-RU">
                <a:solidFill>
                  <a:srgbClr val="FF0000"/>
                </a:solidFill>
              </a:rPr>
              <a:t>укрепление взаимодействия церковных и светских систем образования</a:t>
            </a:r>
            <a:r>
              <a:rPr lang="ru-RU"/>
              <a:t> через выявление и распространение лучших методик воспитания, обучения и внеучебной работы с детьми и молодёжью, </a:t>
            </a:r>
            <a:r>
              <a:rPr lang="ru-RU">
                <a:solidFill>
                  <a:srgbClr val="FF0000"/>
                </a:solidFill>
              </a:rPr>
              <a:t>развитие системы духовно-нравственного и гражданско-патриотического образования и воспитания детей и молодежи </a:t>
            </a:r>
            <a:r>
              <a:rPr lang="ru-RU"/>
              <a:t>в образовательных организациях дошкольного, начального общего, основного общего, среднего общего образования и среднего профессионального образования, организациях дополнительного образования детей, воскресных школах и православных школах и гимназиях.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1701</Words>
  <Application>Microsoft Office PowerPoint</Application>
  <PresentationFormat>Экран (4:3)</PresentationFormat>
  <Paragraphs>164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Тема Office</vt:lpstr>
      <vt:lpstr> Конкурс  «За нравственный подвиг учителя».  Работа над содержанием конкурсных работ. </vt:lpstr>
      <vt:lpstr> Всероссийский  конкурс  в области педагогики, воспитания и работы  с детьми и молодежью до 20 лет  «За нравственный подвиг учителя»</vt:lpstr>
      <vt:lpstr>Указ Президента РФ №809 от 9.11.2022г. «Об утверждении Основ государственной политики по сохранению и укреплению традиционных российских духовно-нравственных ценностей»</vt:lpstr>
      <vt:lpstr>Направления сотрудничества</vt:lpstr>
      <vt:lpstr>Презентация PowerPoint</vt:lpstr>
      <vt:lpstr>Региональный этап конкурса</vt:lpstr>
      <vt:lpstr>Презентация PowerPoint</vt:lpstr>
      <vt:lpstr>Презентация PowerPoint</vt:lpstr>
      <vt:lpstr>Цели Конкурса</vt:lpstr>
      <vt:lpstr>Грани сотрудничества </vt:lpstr>
      <vt:lpstr>Поддержка  организации регионального этапа конкурса на уровне образовательного округа </vt:lpstr>
      <vt:lpstr>Методическое сопровождение со стороны муниципальных методических служб и ИРО Кировской области</vt:lpstr>
      <vt:lpstr>Консультирование участников конкурса и рецензирование работ со стороны Епархиальных отделов религиозного образования.</vt:lpstr>
      <vt:lpstr>Работы загружаются участниками самостоятельно на портал конкурса до 31 марта. </vt:lpstr>
      <vt:lpstr>Презентация работ  и поддержка участников и победителей конкурса на муниципальном уровне </vt:lpstr>
      <vt:lpstr>Один из критериев оценки – опыт сотрудничества, отражённый в работе  </vt:lpstr>
      <vt:lpstr>Пожелания к работам при отражении опыта сотрудничества</vt:lpstr>
      <vt:lpstr>Главное требование к работам:</vt:lpstr>
      <vt:lpstr>Положительное изменение души человека, его стремление к добру и нравственному совершенству, выраженные в его не только словах, но и делах -, главные критерии, по которым оцениваются работы, представленные на конкурс.</vt:lpstr>
      <vt:lpstr>Работа над содержанием</vt:lpstr>
      <vt:lpstr>Грани содержания</vt:lpstr>
      <vt:lpstr>Духовные сокровища русской культуры</vt:lpstr>
      <vt:lpstr>Использование краеведческого материала</vt:lpstr>
      <vt:lpstr>Доброделание</vt:lpstr>
      <vt:lpstr>Осмысление духовных истоков</vt:lpstr>
      <vt:lpstr>Номинация: «За организацию духовно-нравственного воспитания в образовательной организации»</vt:lpstr>
      <vt:lpstr> Номинация: «Лучшая дополнительная общеразвивающая  программа духовно-нравственного и гражданско-патриотического воспитания детей и молодежи» </vt:lpstr>
      <vt:lpstr>        </vt:lpstr>
      <vt:lpstr>  Номинация: «Лучший образовательный издательский проект года». </vt:lpstr>
      <vt:lpstr>возможность тиражирования </vt:lpstr>
      <vt:lpstr>Презентация PowerPoint</vt:lpstr>
      <vt:lpstr>Перспективы конкурса  «За нравственный подвиг учителя»  в системе духовно-нравственного воспитания </vt:lpstr>
      <vt:lpstr>Пожелания</vt:lpstr>
      <vt:lpstr>Чистые детские сердца- высшая награда за нравственный подвиг учителя</vt:lpstr>
      <vt:lpstr>На подготовительном этапе, отдел религиозного образования и катехизации Вятской Епархии готов оказать консультативную помощь , а также дать рецензию на работу</vt:lpstr>
      <vt:lpstr>Адрес портала конкурса : </vt:lpstr>
      <vt:lpstr>Итоги регионального этапа конкурса</vt:lpstr>
      <vt:lpstr>Информация о конкурсе на сайте Синодального отдела религиозного образования и катехизации: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«За нравственный подвиг учителя».  Сотрудничество Церкви и светской школы. </dc:title>
  <cp:lastModifiedBy>Ю К</cp:lastModifiedBy>
  <cp:revision>62</cp:revision>
  <dcterms:modified xsi:type="dcterms:W3CDTF">2024-01-17T02:20:08Z</dcterms:modified>
</cp:coreProperties>
</file>