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25" r:id="rId3"/>
    <p:sldId id="35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31" r:id="rId14"/>
    <p:sldId id="308" r:id="rId15"/>
    <p:sldId id="304" r:id="rId16"/>
    <p:sldId id="351" r:id="rId17"/>
    <p:sldId id="326" r:id="rId18"/>
    <p:sldId id="333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317" r:id="rId27"/>
    <p:sldId id="319" r:id="rId28"/>
    <p:sldId id="323" r:id="rId29"/>
    <p:sldId id="324" r:id="rId30"/>
    <p:sldId id="334" r:id="rId31"/>
    <p:sldId id="335" r:id="rId32"/>
    <p:sldId id="336" r:id="rId33"/>
    <p:sldId id="337" r:id="rId34"/>
    <p:sldId id="338" r:id="rId35"/>
    <p:sldId id="339" r:id="rId36"/>
    <p:sldId id="352" r:id="rId37"/>
    <p:sldId id="316" r:id="rId38"/>
    <p:sldId id="353" r:id="rId39"/>
    <p:sldId id="309" r:id="rId40"/>
    <p:sldId id="310" r:id="rId41"/>
    <p:sldId id="271" r:id="rId42"/>
    <p:sldId id="354" r:id="rId43"/>
    <p:sldId id="312" r:id="rId44"/>
    <p:sldId id="313" r:id="rId45"/>
    <p:sldId id="315" r:id="rId46"/>
    <p:sldId id="314" r:id="rId47"/>
    <p:sldId id="299" r:id="rId48"/>
    <p:sldId id="300" r:id="rId49"/>
    <p:sldId id="301" r:id="rId50"/>
    <p:sldId id="302" r:id="rId51"/>
    <p:sldId id="303" r:id="rId52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4F2BC-BC73-4E7D-BF74-31EB4376705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036CA-AC8D-46A9-8C93-31BEA52EEC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425F-4782-4D47-BB8F-72569B3C4B5E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F739E-AD05-4877-AC11-BB44607C8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3CEE68D167EEC3863D38E7DA9419EBDEB5EC7B21DCC80A6D54C08D4C8D559EF7C9599ABF7D5D9EE991D2868C2EFD0A29B42BC1F20z6z7H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consultantplus://offline/ref=13CEE68D167EEC3863D38E7DA9419EBDEB5EC7B21DCC80A6D54C08D4C8D559EF7C9599AEF3D6D1BCCA52293484B3C3A09B42BE163C656877z6z4H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подрастающего поколения – это стратегический общенациональный приоритет. По предложению Президента Российской Федерации в текущем году в Федеральный закон «Об образовании в Российской Федерации»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внесены поправки, призванные укрепить воспитательную составляющую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образовательных организациях и расширить направления воспитательной работы.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Федеральный закон от 29.12.2012 № 273-ФЗ «Об образовании в Российской Федерации» в редакции Федерального закона от 31.07.2020 № 62-ФЗ, вступившего в силу 01.09.2020 уточняет отдельные понятия. В частности: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9) образовательная программа - комплекс основных характеристик образования (объем, содержание, планируемые результаты), организационно-педагогических условий и в случаях, предусмотренных настоящим Федеральным законом, форм аттестации, который представлен в виде учебного плана, календарного учебного графика, рабочих программ учебных предметов, курсов, дисциплин (модулей), практики, иных компонентов, а также оценочных и методических материалов;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образовательная программа - комплекс основных характеристик образования (объем, содержание, планируемые результаты) и организационно-педагогических условий, который представлен в виде учебного плана, календарного учебного графика, рабочих программ учебных предметов, курсов, дисциплин (модулей), иных компонентов, оценочных и методических материалов, а также в предусмотренных настоящим Федеральным законом случаях в виде рабочей программы воспитания, календарного плана воспитательной работы, форм аттестации;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Дополнен пунктом 9.1 статьи 12.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Примерные основные общеобразовательные программы, примерные образовательные программы среднего профессионального образования, примерные образовательные программы высшего образования (программы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программы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специалитета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включают в себя примерную рабочую программу воспитания и примерный календарный план воспитательной работы.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Статья 12.1. Общие требования к организации воспитания обучающихся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Воспитание обучающихся при освоении ими основных образовательных программ в организациях, осуществляющих образовательную деятельность, осуществляется на основе включаемых в образовательную программу рабочей программы воспитания и календарного плана воспитательной работы, разрабатываемых и утверждаемых такими организациями самостоятельно, если иное не установлено настоящим Федеральным законом.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Воспитание обучающихся при освоении ими основных общеобразовательных программ, образовательных программ среднего профессионального образования, образовательных программ высшего образования (программ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программ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специалитета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организациях, осуществляющих образовательную деятельность, осуществляется на основе включаемых в такие образовательные программы рабочей программы воспитания и календарного плана воспитательной работы, разрабатываемых и утверждаемых с учетом включенных в примерные образовательные программы, указанные в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части 9.1 статьи 12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настоящего Федерального закона, примерных рабочих программ воспитания и примерных календарных планов воспитательной работы.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 разработке рабочих программ воспитания и календарных планов воспитательной работы имеют право принимать участие указанные в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части 6 статьи 26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настоящего Федерального закона советы обучающихся, советы родителей, представительные органы обучающихся (при их наличии).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FB7A-854B-4EF9-994C-EA69BFD87DE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1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8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D07-07B5-4A0A-88AC-9F489B782B9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B83B-4E17-49BB-AA04-0ED161626B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0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58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7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9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3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9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5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9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1A8B-95FA-4D2A-901F-75254C262B3D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32AF7-812A-48FE-8DFB-A6432DDEF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9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ravobraz.r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pravobraz.ru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pravobraz.ru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pravobraz.ru/konkursy/za-nravstvennyj-podvig-uchitelya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konkurs.podvig-uchitelya.r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pravobraz.ru/konkursy/za-nravstvennyj-podvig-uchitelya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pravobraz.ru/konkursy/za-nravstvennyj-podvig-uchitelya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konkurs.podvig-uchitelya.ru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konkurs.podvig-uchitelya.ru/instructions/how-to-register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konkurs.podvig-uchitelya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konkurs.podvig-uchitelya.ru/document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konkurs.podvig-uchitelya.ru/documents/all/&#1055;&#1086;&#1083;&#1086;&#1078;&#1077;&#1085;&#1080;&#1077;%20&#1086;%20&#1082;&#1086;&#1085;&#1082;&#1091;&#1088;&#1089;&#1077;%20(&#1086;&#1090;%2021%20&#1080;&#1102;&#1083;&#1103;%202020&#1075;.)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konkurs.podvig-uchitelya.ru/documents/all/&#1053;&#1086;&#1084;&#1080;&#1085;&#1072;&#1094;&#1080;&#1080;%20&#1082;&#1086;&#1085;&#1082;&#1091;&#1088;&#1089;&#1072;%202024%20&#1075;.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konkurs.podvig-uchitelya.ru/documents/all/&#1057;&#1088;&#1086;&#1082;&#1080;%20&#1087;&#1088;&#1086;&#1074;&#1077;&#1076;&#1077;&#1085;&#1080;&#1103;%20&#1082;&#1086;&#1085;&#1082;&#1091;&#1088;&#1089;&#1072;%20&#1074;%202024%20&#1075;.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centropm@kirovipk.ru" TargetMode="External"/><Relationship Id="rId2" Type="http://schemas.openxmlformats.org/officeDocument/2006/relationships/hyperlink" Target="http://konkurs.podvig-uchitelya.ru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kurs.podvig-uchitelya.ru/documents/02_nominatsiya.pdf" TargetMode="External"/><Relationship Id="rId2" Type="http://schemas.openxmlformats.org/officeDocument/2006/relationships/hyperlink" Target="http://konkurs.podvig-uchitelya.ru/documents/01_nominatsiya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onkurs.podvig-uchitelya.ru/documents/04_nominatsiya.pdf" TargetMode="External"/><Relationship Id="rId4" Type="http://schemas.openxmlformats.org/officeDocument/2006/relationships/hyperlink" Target="http://konkurs.podvig-uchitelya.ru/documents/03_nominatsiya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konkurs.podvig-uchitelya.ru/helpme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barabanova_nv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" y="335246"/>
            <a:ext cx="11504516" cy="62126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3" y="561816"/>
            <a:ext cx="1077140" cy="1077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19" y="550648"/>
            <a:ext cx="1179000" cy="1088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2327" y="1727263"/>
            <a:ext cx="10127673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Всероссийский конкурс в области педагогики, работы с детьми и молодежью до 20 лет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«За нравственный подвиг учителя»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и его значение в распространении опыта духовно – нравственного воспитания.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О технологии подготовки материалов к конкурсу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«За нравственный подвиг учителя»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s://cdn4.telegram-cdn.org/file/MbykPFat7dqWqojAp-Ojf48aYqvTAFgMJYkFSKxBhEO-t--qrV6Z8tmD7c3YGKUQJbvgQAq3cGNOLtigN_wuod0fkHLFRjj_iKBRYkcVMrMymgVK4Mu3UJPuK1JaOoX5Potzv0tw_pKiHESxyI56Oq1uGK-cYKUV_e_WwDcZELNCo7yjmAbc75PTb3e3x2OcSAMidtytysJMOZk9_hxr2uXCR6Mc9a7Mvntqas6B756yblBQ35V3Lu80fuZCSgD0R3eUkNwRA22FjzClPAc_Q5nE32THh25R1ZND2O_QbpwAX4BfQgQpwCnj8UYnvkw-8PPlgv5nowExFF7qjlFgF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5974" y="612055"/>
            <a:ext cx="828817" cy="828818"/>
          </a:xfrm>
          <a:prstGeom prst="rect">
            <a:avLst/>
          </a:prstGeom>
          <a:noFill/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979" y="5624944"/>
            <a:ext cx="8534400" cy="913977"/>
          </a:xfrm>
        </p:spPr>
        <p:txBody>
          <a:bodyPr>
            <a:normAutofit lnSpcReduction="10000"/>
          </a:bodyPr>
          <a:lstStyle/>
          <a:p>
            <a:r>
              <a:rPr lang="ru-RU" sz="2000" b="1" dirty="0" err="1" smtClean="0">
                <a:solidFill>
                  <a:schemeClr val="tx1"/>
                </a:solidFill>
              </a:rPr>
              <a:t>Барабанова</a:t>
            </a:r>
            <a:r>
              <a:rPr lang="ru-RU" sz="2000" b="1" dirty="0" smtClean="0">
                <a:solidFill>
                  <a:schemeClr val="tx1"/>
                </a:solidFill>
              </a:rPr>
              <a:t> Надежда Викторовна, заведующий Центром ПК ИРО Кировской области в г. Вятские Поляны,  эксперт конкурса «За нравственный подвиг учителя»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6449" y="415636"/>
            <a:ext cx="7485332" cy="24418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200" dirty="0" smtClean="0"/>
              <a:t> «</a:t>
            </a:r>
            <a:r>
              <a:rPr lang="ru-RU" dirty="0" smtClean="0"/>
              <a:t>Спасибо всем поколениям учителей, которые преподали своим ученикам важнейшие уроки совести, чести и долга, верности своим корням, своей истории, ответственности за родную землю, готовности прийти на помощь, защитить своё Отечество»                                                    </a:t>
            </a:r>
          </a:p>
          <a:p>
            <a:pPr algn="r">
              <a:buNone/>
            </a:pPr>
            <a:r>
              <a:rPr lang="ru-RU" dirty="0" smtClean="0"/>
              <a:t>  В.В. Путин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400" y="343332"/>
            <a:ext cx="3449001" cy="229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4910" y="2798618"/>
            <a:ext cx="11457708" cy="405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Указ Президента Российской Федерации от 09.11.2022 г. № 809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4000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000" dirty="0" smtClean="0"/>
              <a:t>Основы являются документом стратегического планирования в сфере обеспечения </a:t>
            </a:r>
            <a:r>
              <a:rPr lang="ru-RU" sz="4000" dirty="0" smtClean="0">
                <a:solidFill>
                  <a:srgbClr val="C00000"/>
                </a:solidFill>
              </a:rPr>
              <a:t>национальной безопасности Российской Федерации</a:t>
            </a:r>
            <a:r>
              <a:rPr lang="ru-RU" sz="4000" dirty="0" smtClean="0"/>
              <a:t>, определяющим систему целей, задач и инструментов реализации </a:t>
            </a:r>
            <a:r>
              <a:rPr lang="ru-RU" sz="4000" dirty="0" smtClean="0">
                <a:solidFill>
                  <a:srgbClr val="C00000"/>
                </a:solidFill>
              </a:rPr>
              <a:t>стратегического национального приоритета "Защита традиционных российских духовно-нравственных ценностей, культуры и исторической памяти" </a:t>
            </a:r>
            <a:r>
              <a:rPr lang="ru-RU" sz="4000" dirty="0" smtClean="0"/>
              <a:t>в части, касающейся защиты </a:t>
            </a:r>
            <a:r>
              <a:rPr lang="ru-RU" sz="4000" dirty="0" smtClean="0">
                <a:solidFill>
                  <a:srgbClr val="C00000"/>
                </a:solidFill>
              </a:rPr>
              <a:t>традиционных российских духовно-нравственных ценностей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304800"/>
            <a:ext cx="9651999" cy="12213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+mn-lt"/>
              </a:rPr>
              <a:t>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Указ Президента Российской Федерации от 09.11.2022 г. № 809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18526"/>
            <a:ext cx="11092543" cy="46983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Традиционные ценности</a:t>
            </a:r>
            <a:r>
              <a:rPr lang="ru-RU" dirty="0" smtClean="0"/>
              <a:t> - это нравственные ориентиры, формирующие мировоззрение граждан России, передаваемые от поколения к поколению, </a:t>
            </a:r>
            <a:r>
              <a:rPr lang="ru-RU" dirty="0" smtClean="0">
                <a:solidFill>
                  <a:srgbClr val="C00000"/>
                </a:solidFill>
              </a:rPr>
              <a:t>лежащие в основе общероссийской гражданской идентичности </a:t>
            </a:r>
            <a:r>
              <a:rPr lang="ru-RU" dirty="0" smtClean="0"/>
              <a:t>и единого культурного пространства страны,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России.</a:t>
            </a:r>
          </a:p>
          <a:p>
            <a:pPr>
              <a:buNone/>
            </a:pPr>
            <a:r>
              <a:rPr lang="ru-RU" dirty="0" smtClean="0"/>
              <a:t>К традиционным ценностям относятся жизнь, достоинство, права и свободы человека,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патриотизм, гражданственность, служение Отечеству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/>
              <a:t>и ответственность за его судьбу, высокие нравственные идеалы, крепкая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семья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smtClean="0"/>
              <a:t>созидательный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труд</a:t>
            </a:r>
            <a:r>
              <a:rPr lang="ru-RU" b="1" i="1" dirty="0" smtClean="0"/>
              <a:t>, </a:t>
            </a:r>
            <a:r>
              <a:rPr lang="ru-RU" b="1" dirty="0" smtClean="0">
                <a:solidFill>
                  <a:srgbClr val="C00000"/>
                </a:solidFill>
              </a:rPr>
              <a:t>приоритет духовного над материальным</a:t>
            </a:r>
            <a:r>
              <a:rPr lang="ru-RU" dirty="0" smtClean="0">
                <a:solidFill>
                  <a:srgbClr val="C00000"/>
                </a:solidFill>
              </a:rPr>
              <a:t>,</a:t>
            </a:r>
            <a:r>
              <a:rPr lang="ru-RU" dirty="0" smtClean="0"/>
              <a:t>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52355"/>
            <a:ext cx="10515600" cy="435843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Христианство, ислам, буддизм, иудаизм и другие религии, являющиеся неотъемлемой частью российского исторического и духовного наследия, оказали значительное влияние на формирование традиционных ценностей, общих для верующих и неверующих граждан. </a:t>
            </a:r>
            <a:r>
              <a:rPr lang="ru-RU" b="1" dirty="0" smtClean="0"/>
              <a:t>Особая роль в становлении и укреплении традиционных ценностей принадлежит православию.</a:t>
            </a:r>
          </a:p>
          <a:p>
            <a:pPr>
              <a:buNone/>
            </a:pPr>
            <a:r>
              <a:rPr lang="ru-RU" dirty="0" smtClean="0"/>
              <a:t>Государственная политика по сохранению и укреплению традиционных ценностей реализуется в </a:t>
            </a:r>
            <a:r>
              <a:rPr lang="ru-RU" b="1" dirty="0" smtClean="0"/>
              <a:t>области образования и воспитания, работы с молодежью, </a:t>
            </a:r>
            <a:r>
              <a:rPr lang="ru-RU" dirty="0" smtClean="0"/>
              <a:t>культуры, науки, </a:t>
            </a:r>
            <a:r>
              <a:rPr lang="ru-RU" b="1" dirty="0" smtClean="0"/>
              <a:t>межнациональных и межрелигиозных</a:t>
            </a:r>
            <a:r>
              <a:rPr lang="ru-RU" dirty="0" smtClean="0"/>
              <a:t> </a:t>
            </a:r>
            <a:r>
              <a:rPr lang="ru-RU" b="1" dirty="0" smtClean="0"/>
              <a:t>отношений</a:t>
            </a:r>
            <a:r>
              <a:rPr lang="ru-RU" dirty="0" smtClean="0"/>
              <a:t>, средств массовой информации и массовых коммуникаций, международного сотрудничества.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10857" y="493486"/>
            <a:ext cx="8606972" cy="10326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+mn-lt"/>
              </a:rPr>
              <a:t>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Указ Президента Российской Федерации от 09.11.2022 г. № 809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839" y="1064209"/>
            <a:ext cx="4820285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025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Считаю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необходимым,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чтобы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3025"/>
              </a:lnSpc>
            </a:pPr>
            <a:r>
              <a:rPr sz="2800" b="1" spc="-10" dirty="0">
                <a:latin typeface="Calibri"/>
                <a:cs typeface="Calibri"/>
              </a:rPr>
              <a:t>воспитатели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в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школах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были </a:t>
            </a:r>
            <a:r>
              <a:rPr sz="2800" b="1" spc="-5" dirty="0">
                <a:latin typeface="Calibri"/>
                <a:cs typeface="Calibri"/>
              </a:rPr>
              <a:t>в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744" y="1747519"/>
            <a:ext cx="10128885" cy="484759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4592320">
              <a:lnSpc>
                <a:spcPts val="2690"/>
              </a:lnSpc>
              <a:spcBef>
                <a:spcPts val="740"/>
              </a:spcBef>
            </a:pPr>
            <a:r>
              <a:rPr sz="2800" b="1" spc="-20" dirty="0">
                <a:latin typeface="Calibri"/>
                <a:cs typeface="Calibri"/>
              </a:rPr>
              <a:t>хорошем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рабочем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взаимодействии </a:t>
            </a:r>
            <a:r>
              <a:rPr sz="2800" b="1" spc="-6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с </a:t>
            </a:r>
            <a:r>
              <a:rPr sz="2800" b="1" spc="-15" dirty="0">
                <a:latin typeface="Calibri"/>
                <a:cs typeface="Calibri"/>
              </a:rPr>
              <a:t>представителями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Русской</a:t>
            </a:r>
            <a:endParaRPr sz="2800">
              <a:latin typeface="Calibri"/>
              <a:cs typeface="Calibri"/>
            </a:endParaRPr>
          </a:p>
          <a:p>
            <a:pPr marL="12700" marR="5234940">
              <a:lnSpc>
                <a:spcPct val="80100"/>
              </a:lnSpc>
              <a:spcBef>
                <a:spcPts val="20"/>
              </a:spcBef>
            </a:pPr>
            <a:r>
              <a:rPr sz="2800" b="1" spc="-5" dirty="0">
                <a:latin typeface="Calibri"/>
                <a:cs typeface="Calibri"/>
              </a:rPr>
              <a:t>Православной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Церкви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и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других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традиционных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религиозных</a:t>
            </a:r>
            <a:endParaRPr sz="2800">
              <a:latin typeface="Calibri"/>
              <a:cs typeface="Calibri"/>
            </a:endParaRPr>
          </a:p>
          <a:p>
            <a:pPr marL="12700" marR="5227320">
              <a:lnSpc>
                <a:spcPct val="80000"/>
              </a:lnSpc>
            </a:pPr>
            <a:r>
              <a:rPr sz="2800" b="1" spc="-5" dirty="0">
                <a:latin typeface="Calibri"/>
                <a:cs typeface="Calibri"/>
              </a:rPr>
              <a:t>организаций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России</a:t>
            </a:r>
            <a:r>
              <a:rPr sz="2800" spc="-10" dirty="0">
                <a:latin typeface="Calibri"/>
                <a:cs typeface="Calibri"/>
              </a:rPr>
              <a:t>,</a:t>
            </a:r>
            <a:r>
              <a:rPr sz="2800" spc="-15" dirty="0">
                <a:latin typeface="Calibri"/>
                <a:cs typeface="Calibri"/>
              </a:rPr>
              <a:t> чтобы</a:t>
            </a:r>
            <a:r>
              <a:rPr sz="2800" spc="-10" dirty="0">
                <a:latin typeface="Calibri"/>
                <a:cs typeface="Calibri"/>
              </a:rPr>
              <a:t> они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передавали </a:t>
            </a:r>
            <a:r>
              <a:rPr sz="2800" spc="-15" dirty="0">
                <a:latin typeface="Calibri"/>
                <a:cs typeface="Calibri"/>
              </a:rPr>
              <a:t>детям</a:t>
            </a:r>
            <a:r>
              <a:rPr sz="2800" spc="-10" dirty="0">
                <a:latin typeface="Calibri"/>
                <a:cs typeface="Calibri"/>
              </a:rPr>
              <a:t> наряду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355"/>
              </a:lnSpc>
            </a:pPr>
            <a:r>
              <a:rPr sz="2800" spc="-10" dirty="0">
                <a:latin typeface="Calibri"/>
                <a:cs typeface="Calibri"/>
              </a:rPr>
              <a:t>патриотическими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ценностями</a:t>
            </a:r>
            <a:r>
              <a:rPr sz="2800" spc="-5" dirty="0">
                <a:latin typeface="Calibri"/>
                <a:cs typeface="Calibri"/>
              </a:rPr>
              <a:t> 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те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690"/>
              </a:lnSpc>
            </a:pPr>
            <a:r>
              <a:rPr sz="2800" spc="-10" dirty="0">
                <a:latin typeface="Calibri"/>
                <a:cs typeface="Calibri"/>
              </a:rPr>
              <a:t>традиционные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духовно-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690"/>
              </a:lnSpc>
            </a:pPr>
            <a:r>
              <a:rPr sz="2800" spc="-5" dirty="0">
                <a:latin typeface="Calibri"/>
                <a:cs typeface="Calibri"/>
              </a:rPr>
              <a:t>нравственные </a:t>
            </a:r>
            <a:r>
              <a:rPr sz="2800" spc="-10" dirty="0">
                <a:latin typeface="Calibri"/>
                <a:cs typeface="Calibri"/>
              </a:rPr>
              <a:t>ценности,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которые</a:t>
            </a:r>
            <a:endParaRPr sz="2800">
              <a:latin typeface="Calibri"/>
              <a:cs typeface="Calibri"/>
            </a:endParaRPr>
          </a:p>
          <a:p>
            <a:pPr marL="12700" marR="4608195">
              <a:lnSpc>
                <a:spcPts val="2690"/>
              </a:lnSpc>
              <a:spcBef>
                <a:spcPts val="310"/>
              </a:spcBef>
            </a:pPr>
            <a:r>
              <a:rPr sz="2800" spc="-10" dirty="0">
                <a:latin typeface="Calibri"/>
                <a:cs typeface="Calibri"/>
              </a:rPr>
              <a:t>сохранились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исторической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памяти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 в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душах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людей.</a:t>
            </a:r>
            <a:endParaRPr sz="2800">
              <a:latin typeface="Calibri"/>
              <a:cs typeface="Calibri"/>
            </a:endParaRPr>
          </a:p>
          <a:p>
            <a:pPr marL="215265">
              <a:lnSpc>
                <a:spcPts val="2735"/>
              </a:lnSpc>
              <a:spcBef>
                <a:spcPts val="2270"/>
              </a:spcBef>
            </a:pPr>
            <a:r>
              <a:rPr sz="2400" b="1" spc="-5" dirty="0">
                <a:latin typeface="Calibri"/>
                <a:cs typeface="Calibri"/>
              </a:rPr>
              <a:t>Приветствие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министра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просвещения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РФ </a:t>
            </a:r>
            <a:r>
              <a:rPr sz="2400" b="1" spc="-10" dirty="0">
                <a:latin typeface="Calibri"/>
                <a:cs typeface="Calibri"/>
              </a:rPr>
              <a:t>Сергея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Кравцова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участникам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XXIX</a:t>
            </a:r>
            <a:endParaRPr sz="2400">
              <a:latin typeface="Calibri"/>
              <a:cs typeface="Calibri"/>
            </a:endParaRPr>
          </a:p>
          <a:p>
            <a:pPr marL="215265">
              <a:lnSpc>
                <a:spcPts val="2735"/>
              </a:lnSpc>
            </a:pPr>
            <a:r>
              <a:rPr sz="2400" b="1" spc="-15" dirty="0">
                <a:latin typeface="Calibri"/>
                <a:cs typeface="Calibri"/>
              </a:rPr>
              <a:t>Международных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образовательных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чтений.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Май,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2021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5" dirty="0">
                <a:latin typeface="Calibri"/>
                <a:cs typeface="Calibri"/>
              </a:rPr>
              <a:t>г.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0792" y="1013460"/>
            <a:ext cx="3377184" cy="4370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адежда\Desktop\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4383" y="-16984"/>
            <a:ext cx="4860308" cy="6874984"/>
          </a:xfrm>
          <a:prstGeom prst="rect">
            <a:avLst/>
          </a:prstGeom>
          <a:noFill/>
        </p:spPr>
      </p:pic>
      <p:pic>
        <p:nvPicPr>
          <p:cNvPr id="5" name="Picture 2" descr="C:\Users\Надежда\Desktop\222.jpg"/>
          <p:cNvPicPr>
            <a:picLocks noChangeAspect="1" noChangeArrowheads="1"/>
          </p:cNvPicPr>
          <p:nvPr/>
        </p:nvPicPr>
        <p:blipFill>
          <a:blip r:embed="rId2"/>
          <a:srcRect l="8217" t="3973" r="54078" b="65563"/>
          <a:stretch>
            <a:fillRect/>
          </a:stretch>
        </p:blipFill>
        <p:spPr bwMode="auto">
          <a:xfrm>
            <a:off x="1204478" y="281418"/>
            <a:ext cx="4642139" cy="5305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056" t="16152" r="41944" b="12686"/>
          <a:stretch>
            <a:fillRect/>
          </a:stretch>
        </p:blipFill>
        <p:spPr bwMode="auto">
          <a:xfrm>
            <a:off x="1262674" y="180109"/>
            <a:ext cx="4209871" cy="580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Надежда\Desktop\1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5423" y="0"/>
            <a:ext cx="4873904" cy="6882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90286"/>
            <a:ext cx="10591799" cy="12358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Региональные нормативные акты, регламентирующие взаимоотношения системы образования и Церкви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430215"/>
            <a:ext cx="10515600" cy="4746748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Соглашение </a:t>
            </a:r>
            <a:r>
              <a:rPr lang="ru-RU" sz="2400" dirty="0" smtClean="0"/>
              <a:t>о сотрудничестве министерства образования Кировской области и Вятской Епархии, </a:t>
            </a:r>
            <a:r>
              <a:rPr lang="ru-RU" sz="2400" dirty="0" err="1" smtClean="0"/>
              <a:t>Уржумской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Епархии, </a:t>
            </a:r>
            <a:r>
              <a:rPr lang="ru-RU" sz="2400" dirty="0" err="1" smtClean="0"/>
              <a:t>Яранской</a:t>
            </a:r>
            <a:r>
              <a:rPr lang="ru-RU" sz="2400" dirty="0" smtClean="0"/>
              <a:t> Епархии </a:t>
            </a:r>
          </a:p>
          <a:p>
            <a:pPr>
              <a:buNone/>
            </a:pPr>
            <a:r>
              <a:rPr lang="ru-RU" sz="2400" dirty="0" smtClean="0"/>
              <a:t>План реализации соглашения о сотрудничестве министерства образования Кировской области и Вятской Епархии, </a:t>
            </a:r>
            <a:r>
              <a:rPr lang="ru-RU" sz="2400" dirty="0" err="1" smtClean="0"/>
              <a:t>Уржумской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Епархии, </a:t>
            </a:r>
            <a:r>
              <a:rPr lang="ru-RU" sz="2400" dirty="0" err="1" smtClean="0"/>
              <a:t>Яранской</a:t>
            </a:r>
            <a:r>
              <a:rPr lang="ru-RU" sz="2400" dirty="0" smtClean="0"/>
              <a:t> Епархии </a:t>
            </a:r>
            <a:endParaRPr lang="ru-RU" sz="24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77" y="4001294"/>
            <a:ext cx="6797470" cy="254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289382"/>
            <a:ext cx="10544555" cy="8952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26060" marR="5080" indent="-213360">
              <a:lnSpc>
                <a:spcPts val="3130"/>
              </a:lnSpc>
              <a:spcBef>
                <a:spcPts val="500"/>
              </a:spcBef>
            </a:pPr>
            <a:r>
              <a:rPr sz="3600" b="1" spc="-5" dirty="0">
                <a:solidFill>
                  <a:srgbClr val="002060"/>
                </a:solidFill>
                <a:latin typeface="+mn-lt"/>
                <a:cs typeface="Calibri"/>
              </a:rPr>
              <a:t>Награждение </a:t>
            </a:r>
            <a:r>
              <a:rPr sz="3600" b="1" spc="-15" dirty="0">
                <a:solidFill>
                  <a:srgbClr val="002060"/>
                </a:solidFill>
                <a:latin typeface="+mn-lt"/>
                <a:cs typeface="Calibri"/>
              </a:rPr>
              <a:t>победителей </a:t>
            </a:r>
            <a:r>
              <a:rPr sz="3600" b="1" dirty="0">
                <a:solidFill>
                  <a:srgbClr val="002060"/>
                </a:solidFill>
                <a:latin typeface="+mn-lt"/>
                <a:cs typeface="Calibri"/>
              </a:rPr>
              <a:t>XVII </a:t>
            </a:r>
            <a:r>
              <a:rPr sz="3600" b="1" spc="-10" dirty="0">
                <a:solidFill>
                  <a:srgbClr val="002060"/>
                </a:solidFill>
                <a:latin typeface="+mn-lt"/>
                <a:cs typeface="Calibri"/>
              </a:rPr>
              <a:t>Всероссийского </a:t>
            </a:r>
            <a:r>
              <a:rPr sz="3600" b="1" spc="-645" dirty="0">
                <a:solidFill>
                  <a:srgbClr val="002060"/>
                </a:solidFill>
                <a:latin typeface="+mn-lt"/>
                <a:cs typeface="Calibri"/>
              </a:rPr>
              <a:t> </a:t>
            </a:r>
            <a:r>
              <a:rPr sz="3600" b="1" spc="-5" dirty="0">
                <a:solidFill>
                  <a:srgbClr val="002060"/>
                </a:solidFill>
                <a:latin typeface="+mn-lt"/>
                <a:cs typeface="Calibri"/>
              </a:rPr>
              <a:t>конкурса</a:t>
            </a:r>
            <a:r>
              <a:rPr sz="3600" b="1" spc="-15" dirty="0">
                <a:solidFill>
                  <a:srgbClr val="002060"/>
                </a:solidFill>
                <a:latin typeface="+mn-lt"/>
                <a:cs typeface="Calibri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  <a:cs typeface="Calibri"/>
              </a:rPr>
              <a:t>«За </a:t>
            </a:r>
            <a:r>
              <a:rPr sz="3600" b="1" spc="-5" dirty="0">
                <a:solidFill>
                  <a:srgbClr val="002060"/>
                </a:solidFill>
                <a:latin typeface="+mn-lt"/>
                <a:cs typeface="Calibri"/>
              </a:rPr>
              <a:t>нравственный</a:t>
            </a:r>
            <a:r>
              <a:rPr sz="3600" b="1" spc="-15" dirty="0">
                <a:solidFill>
                  <a:srgbClr val="002060"/>
                </a:solidFill>
                <a:latin typeface="+mn-lt"/>
                <a:cs typeface="Calibri"/>
              </a:rPr>
              <a:t> подвиг </a:t>
            </a:r>
            <a:r>
              <a:rPr sz="3600" b="1" spc="-10" dirty="0">
                <a:solidFill>
                  <a:srgbClr val="002060"/>
                </a:solidFill>
                <a:latin typeface="+mn-lt"/>
                <a:cs typeface="Calibri"/>
              </a:rPr>
              <a:t>учителя»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01430" y="5736796"/>
            <a:ext cx="2818130" cy="112120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R="72390" algn="ctr">
              <a:lnSpc>
                <a:spcPct val="100000"/>
              </a:lnSpc>
              <a:spcBef>
                <a:spcPts val="775"/>
              </a:spcBef>
              <a:tabLst>
                <a:tab pos="1432560" algn="l"/>
              </a:tabLst>
            </a:pP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Москва,	храм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19600"/>
              </a:lnSpc>
              <a:spcBef>
                <a:spcPts val="20"/>
              </a:spcBef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Христа </a:t>
            </a:r>
            <a:r>
              <a:rPr sz="2000" b="1" spc="-15" dirty="0">
                <a:solidFill>
                  <a:srgbClr val="002060"/>
                </a:solidFill>
                <a:latin typeface="Calibri"/>
                <a:cs typeface="Calibri"/>
              </a:rPr>
              <a:t>Спасителя, </a:t>
            </a:r>
            <a:r>
              <a:rPr sz="2000" b="1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январь</a:t>
            </a:r>
            <a:r>
              <a:rPr sz="2000" b="1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2023года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686" y="1316410"/>
            <a:ext cx="8552688" cy="5344668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707374" y="1458387"/>
            <a:ext cx="3484626" cy="41686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Награды победителям конкурса вручают на </a:t>
            </a:r>
            <a:r>
              <a:rPr lang="ru-RU" sz="2000" b="1" dirty="0" smtClean="0"/>
              <a:t>Торжественном открытии Международных Рождественских образовательных чтений</a:t>
            </a:r>
            <a:r>
              <a:rPr lang="ru-RU" sz="2000" dirty="0" smtClean="0"/>
              <a:t> видные государственные деятели, Святейший Патриарх Московский и всея Руси,  Председатель Синодального отдела религиозного образования и </a:t>
            </a:r>
            <a:r>
              <a:rPr lang="ru-RU" sz="2000" dirty="0" err="1" smtClean="0"/>
              <a:t>катехизации</a:t>
            </a:r>
            <a:r>
              <a:rPr lang="ru-RU" sz="2000" dirty="0" smtClean="0"/>
              <a:t> Русской Православной Церкви.</a:t>
            </a:r>
          </a:p>
          <a:p>
            <a:endParaRPr lang="ru-RU" sz="1800" dirty="0">
              <a:solidFill>
                <a:srgbClr val="FF680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07335"/>
            <a:ext cx="12192000" cy="4333240"/>
            <a:chOff x="0" y="2307335"/>
            <a:chExt cx="12192000" cy="4333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26907" y="3857243"/>
              <a:ext cx="4165091" cy="2782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4091" y="2962655"/>
              <a:ext cx="4561332" cy="30464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07335"/>
              <a:ext cx="4194048" cy="28011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0545" y="410336"/>
            <a:ext cx="10745482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Областной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педагогический</a:t>
            </a:r>
            <a:r>
              <a:rPr sz="2400" b="1" spc="-5" dirty="0">
                <a:latin typeface="Calibri"/>
                <a:cs typeface="Calibri"/>
              </a:rPr>
              <a:t> семинар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«Подвиг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10" dirty="0">
                <a:latin typeface="Calibri"/>
                <a:cs typeface="Calibri"/>
              </a:rPr>
              <a:t>служение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595"/>
              </a:lnSpc>
            </a:pPr>
            <a:r>
              <a:rPr sz="2400" b="1" spc="-10" dirty="0">
                <a:latin typeface="Calibri"/>
                <a:cs typeface="Calibri"/>
              </a:rPr>
              <a:t>учителя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5" dirty="0">
                <a:latin typeface="Calibri"/>
                <a:cs typeface="Calibri"/>
              </a:rPr>
              <a:t> духовно-нравственном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воспитании»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рамках </a:t>
            </a:r>
            <a:r>
              <a:rPr sz="2400" b="1" spc="-5" dirty="0">
                <a:latin typeface="Calibri"/>
                <a:cs typeface="Calibri"/>
              </a:rPr>
              <a:t>XXVII</a:t>
            </a:r>
            <a:r>
              <a:rPr sz="2400" b="1" spc="-5" dirty="0">
                <a:latin typeface="Calibri Light"/>
                <a:cs typeface="Calibri Light"/>
              </a:rPr>
              <a:t>I</a:t>
            </a:r>
            <a:endParaRPr sz="2400" b="1">
              <a:latin typeface="Calibri Light"/>
              <a:cs typeface="Calibri Light"/>
            </a:endParaRPr>
          </a:p>
          <a:p>
            <a:pPr marL="838200" marR="829944" indent="-1270" algn="ctr">
              <a:lnSpc>
                <a:spcPts val="2590"/>
              </a:lnSpc>
              <a:spcBef>
                <a:spcPts val="185"/>
              </a:spcBef>
            </a:pPr>
            <a:r>
              <a:rPr sz="2400" b="1" spc="-15" dirty="0">
                <a:latin typeface="Calibri"/>
                <a:cs typeface="Calibri"/>
              </a:rPr>
              <a:t>Свято-Трифоновских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образовательных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Чтений </a:t>
            </a:r>
            <a:endParaRPr lang="ru-RU" sz="2400" b="1" spc="-10" dirty="0" smtClean="0">
              <a:latin typeface="Calibri"/>
              <a:cs typeface="Calibri"/>
            </a:endParaRPr>
          </a:p>
          <a:p>
            <a:pPr marL="838200" marR="829944" indent="-1270" algn="ctr">
              <a:lnSpc>
                <a:spcPts val="2590"/>
              </a:lnSpc>
              <a:spcBef>
                <a:spcPts val="185"/>
              </a:spcBef>
            </a:pPr>
            <a:r>
              <a:rPr sz="2400" b="1" spc="-5" smtClean="0">
                <a:latin typeface="Calibri"/>
                <a:cs typeface="Calibri"/>
              </a:rPr>
              <a:t> </a:t>
            </a:r>
            <a:r>
              <a:rPr sz="24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https://вятская-епархия.рф/news/eparchy/62299/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4944" y="365125"/>
            <a:ext cx="5728855" cy="89563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</a:rPr>
              <a:t>2014 год, 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РФ,</a:t>
            </a:r>
            <a:r>
              <a:rPr lang="ru-RU" b="1" dirty="0" smtClean="0"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III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 этап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97236" y="1825625"/>
            <a:ext cx="6331528" cy="22614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200" b="1" dirty="0" smtClean="0"/>
              <a:t>Демидова Надежда Васильевна, </a:t>
            </a:r>
            <a:r>
              <a:rPr lang="ru-RU" dirty="0" smtClean="0"/>
              <a:t>учитель Основ религиозных культур и светской этики школы № 42 г. Кирова</a:t>
            </a:r>
          </a:p>
          <a:p>
            <a:pPr>
              <a:buNone/>
            </a:pPr>
            <a:r>
              <a:rPr lang="ru-RU" b="1" dirty="0" smtClean="0"/>
              <a:t>3 место </a:t>
            </a:r>
            <a:r>
              <a:rPr lang="ru-RU" dirty="0" smtClean="0"/>
              <a:t>за издательский проект «Я, мой город и мое Отечество».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324" y="1797916"/>
            <a:ext cx="4985183" cy="354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8964" r="3251" b="10461"/>
          <a:stretch>
            <a:fillRect/>
          </a:stretch>
        </p:blipFill>
        <p:spPr bwMode="auto">
          <a:xfrm>
            <a:off x="9407238" y="3843540"/>
            <a:ext cx="1801090" cy="230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6784" t="4849" r="7144" b="8547"/>
          <a:stretch>
            <a:fillRect/>
          </a:stretch>
        </p:blipFill>
        <p:spPr bwMode="auto">
          <a:xfrm>
            <a:off x="6553200" y="3879272"/>
            <a:ext cx="1972133" cy="22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782" y="2045969"/>
            <a:ext cx="11076305" cy="4102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95"/>
              </a:spcBef>
            </a:pPr>
            <a:r>
              <a:rPr sz="2200" b="1" i="1" spc="-5" dirty="0">
                <a:latin typeface="Calibri"/>
                <a:cs typeface="Calibri"/>
              </a:rPr>
              <a:t>Всероссийский</a:t>
            </a:r>
            <a:r>
              <a:rPr sz="2200" b="1" i="1" spc="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конкурс</a:t>
            </a:r>
            <a:r>
              <a:rPr sz="2200" b="1" i="1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в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области</a:t>
            </a:r>
            <a:r>
              <a:rPr sz="2200" b="1" i="1" spc="3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педагогики, работы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с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детьми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и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молодежью</a:t>
            </a:r>
            <a:r>
              <a:rPr sz="2200" b="1" i="1" spc="2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до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20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лет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110"/>
              </a:lnSpc>
            </a:pPr>
            <a:r>
              <a:rPr sz="2200" b="1" i="1" spc="-5" dirty="0">
                <a:latin typeface="Calibri"/>
                <a:cs typeface="Calibri"/>
              </a:rPr>
              <a:t>«За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нравственный подвиг</a:t>
            </a:r>
            <a:r>
              <a:rPr sz="2200" b="1" i="1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учителя»</a:t>
            </a:r>
            <a:r>
              <a:rPr sz="2200" b="1" i="1" spc="4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проводится</a:t>
            </a:r>
            <a:r>
              <a:rPr sz="2200" i="1" spc="-2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Министерством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просвещения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110"/>
              </a:lnSpc>
            </a:pPr>
            <a:r>
              <a:rPr sz="2200" i="1" spc="-15" dirty="0">
                <a:latin typeface="Calibri"/>
                <a:cs typeface="Calibri"/>
              </a:rPr>
              <a:t>Российской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Федерации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и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Синодальным</a:t>
            </a:r>
            <a:r>
              <a:rPr sz="2200" b="1" i="1" spc="2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отделом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религиозного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образования</a:t>
            </a:r>
            <a:r>
              <a:rPr sz="2200" b="1" i="1" spc="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и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115"/>
              </a:lnSpc>
            </a:pPr>
            <a:r>
              <a:rPr sz="2200" b="1" i="1" spc="-10" dirty="0">
                <a:latin typeface="Calibri"/>
                <a:cs typeface="Calibri"/>
              </a:rPr>
              <a:t>катехизации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при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поддержке</a:t>
            </a:r>
            <a:r>
              <a:rPr sz="2200" i="1" spc="4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аппарата</a:t>
            </a:r>
            <a:r>
              <a:rPr sz="2200" b="1" i="1" spc="-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Полномочных</a:t>
            </a:r>
            <a:r>
              <a:rPr sz="2200" b="1" i="1" spc="4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представителей </a:t>
            </a:r>
            <a:r>
              <a:rPr sz="2200" b="1" i="1" spc="-5" dirty="0">
                <a:latin typeface="Calibri"/>
                <a:cs typeface="Calibri"/>
              </a:rPr>
              <a:t>Президента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в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375"/>
              </a:lnSpc>
            </a:pPr>
            <a:r>
              <a:rPr sz="2200" b="1" i="1" spc="-5" dirty="0">
                <a:latin typeface="Calibri"/>
                <a:cs typeface="Calibri"/>
              </a:rPr>
              <a:t>федеральных</a:t>
            </a:r>
            <a:r>
              <a:rPr sz="2200" b="1" i="1" spc="-2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округах</a:t>
            </a:r>
            <a:r>
              <a:rPr sz="2200" i="1" spc="-5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76200">
              <a:lnSpc>
                <a:spcPts val="2375"/>
              </a:lnSpc>
              <a:spcBef>
                <a:spcPts val="470"/>
              </a:spcBef>
            </a:pPr>
            <a:r>
              <a:rPr sz="2200" i="1" spc="-5" dirty="0">
                <a:latin typeface="Calibri"/>
                <a:cs typeface="Calibri"/>
              </a:rPr>
              <a:t>В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нем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участвуют</a:t>
            </a:r>
            <a:r>
              <a:rPr sz="2200" i="1" spc="30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представители всех</a:t>
            </a:r>
            <a:r>
              <a:rPr sz="2200" b="1" i="1" spc="5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типов</a:t>
            </a:r>
            <a:r>
              <a:rPr sz="2200" b="1" i="1" spc="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существующих</a:t>
            </a:r>
            <a:r>
              <a:rPr sz="2200" b="1" i="1" spc="40" dirty="0">
                <a:latin typeface="Calibri"/>
                <a:cs typeface="Calibri"/>
              </a:rPr>
              <a:t> </a:t>
            </a:r>
            <a:r>
              <a:rPr sz="2200" b="1" i="1" spc="-5" dirty="0">
                <a:latin typeface="Calibri"/>
                <a:cs typeface="Calibri"/>
              </a:rPr>
              <a:t>в</a:t>
            </a:r>
            <a:r>
              <a:rPr sz="2200" b="1" i="1" spc="10" dirty="0">
                <a:latin typeface="Calibri"/>
                <a:cs typeface="Calibri"/>
              </a:rPr>
              <a:t> </a:t>
            </a:r>
            <a:r>
              <a:rPr sz="2200" b="1" i="1" spc="-15" dirty="0">
                <a:latin typeface="Calibri"/>
                <a:cs typeface="Calibri"/>
              </a:rPr>
              <a:t>России</a:t>
            </a:r>
            <a:r>
              <a:rPr sz="2200" b="1" i="1" spc="15" dirty="0">
                <a:latin typeface="Calibri"/>
                <a:cs typeface="Calibri"/>
              </a:rPr>
              <a:t> </a:t>
            </a:r>
            <a:r>
              <a:rPr sz="2200" b="1" i="1" spc="-10" dirty="0">
                <a:latin typeface="Calibri"/>
                <a:cs typeface="Calibri"/>
              </a:rPr>
              <a:t>учебных</a:t>
            </a:r>
            <a:endParaRPr sz="2200">
              <a:latin typeface="Calibri"/>
              <a:cs typeface="Calibri"/>
            </a:endParaRPr>
          </a:p>
          <a:p>
            <a:pPr marL="241300" marR="5080">
              <a:lnSpc>
                <a:spcPct val="80000"/>
              </a:lnSpc>
              <a:spcBef>
                <a:spcPts val="260"/>
              </a:spcBef>
            </a:pPr>
            <a:r>
              <a:rPr sz="2200" b="1" i="1" spc="-5" dirty="0">
                <a:latin typeface="Calibri"/>
                <a:cs typeface="Calibri"/>
              </a:rPr>
              <a:t>заведений:</a:t>
            </a:r>
            <a:r>
              <a:rPr sz="2200" b="1" i="1" spc="-1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педагоги</a:t>
            </a:r>
            <a:r>
              <a:rPr sz="2200" i="1" spc="1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общеобразовательных,</a:t>
            </a:r>
            <a:r>
              <a:rPr sz="2200" i="1" spc="3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православных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школ,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гимназий и </a:t>
            </a:r>
            <a:r>
              <a:rPr sz="2200" i="1" spc="-10" dirty="0">
                <a:latin typeface="Calibri"/>
                <a:cs typeface="Calibri"/>
              </a:rPr>
              <a:t>лицеев, </a:t>
            </a:r>
            <a:r>
              <a:rPr sz="2200" i="1" spc="-5" dirty="0">
                <a:latin typeface="Calibri"/>
                <a:cs typeface="Calibri"/>
              </a:rPr>
              <a:t> </a:t>
            </a:r>
            <a:r>
              <a:rPr sz="2200" i="1" spc="-20" dirty="0">
                <a:latin typeface="Calibri"/>
                <a:cs typeface="Calibri"/>
              </a:rPr>
              <a:t>школ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с </a:t>
            </a:r>
            <a:r>
              <a:rPr sz="2200" i="1" spc="-10" dirty="0">
                <a:latin typeface="Calibri"/>
                <a:cs typeface="Calibri"/>
              </a:rPr>
              <a:t>этнокультурным</a:t>
            </a:r>
            <a:r>
              <a:rPr sz="2200" i="1" spc="5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компонентом,</a:t>
            </a:r>
            <a:r>
              <a:rPr sz="2200" i="1" spc="2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музыкальных</a:t>
            </a:r>
            <a:r>
              <a:rPr sz="2200" i="1" spc="30" dirty="0">
                <a:latin typeface="Calibri"/>
                <a:cs typeface="Calibri"/>
              </a:rPr>
              <a:t> </a:t>
            </a:r>
            <a:r>
              <a:rPr sz="2200" i="1" spc="-20" dirty="0">
                <a:latin typeface="Calibri"/>
                <a:cs typeface="Calibri"/>
              </a:rPr>
              <a:t>школ</a:t>
            </a:r>
            <a:r>
              <a:rPr sz="2200" i="1" spc="-5" dirty="0">
                <a:latin typeface="Calibri"/>
                <a:cs typeface="Calibri"/>
              </a:rPr>
              <a:t> и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домов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детского </a:t>
            </a:r>
            <a:r>
              <a:rPr sz="2200" i="1" spc="-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творчества, </a:t>
            </a:r>
            <a:r>
              <a:rPr sz="2200" i="1" spc="-5" dirty="0">
                <a:latin typeface="Calibri"/>
                <a:cs typeface="Calibri"/>
              </a:rPr>
              <a:t>а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также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преподаватели</a:t>
            </a:r>
            <a:r>
              <a:rPr sz="2200" i="1" spc="3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институтов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повышения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квалификации</a:t>
            </a:r>
            <a:r>
              <a:rPr sz="2200" i="1" spc="-5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учителей </a:t>
            </a:r>
            <a:r>
              <a:rPr sz="2200" i="1" spc="-48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и</a:t>
            </a:r>
            <a:r>
              <a:rPr sz="2200" i="1" spc="-10" dirty="0">
                <a:latin typeface="Calibri"/>
                <a:cs typeface="Calibri"/>
              </a:rPr>
              <a:t> педагоги</a:t>
            </a:r>
            <a:r>
              <a:rPr sz="2200" i="1" spc="2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высшей </a:t>
            </a:r>
            <a:r>
              <a:rPr sz="2200" i="1" spc="-15" dirty="0">
                <a:latin typeface="Calibri"/>
                <a:cs typeface="Calibri"/>
              </a:rPr>
              <a:t>школы.</a:t>
            </a:r>
            <a:endParaRPr sz="2200">
              <a:latin typeface="Calibri"/>
              <a:cs typeface="Calibri"/>
            </a:endParaRPr>
          </a:p>
          <a:p>
            <a:pPr marL="241300" marR="79375" indent="-229235">
              <a:lnSpc>
                <a:spcPts val="2110"/>
              </a:lnSpc>
              <a:spcBef>
                <a:spcPts val="995"/>
              </a:spcBef>
            </a:pPr>
            <a:r>
              <a:rPr sz="2200" i="1" spc="-10" dirty="0">
                <a:latin typeface="Calibri"/>
                <a:cs typeface="Calibri"/>
              </a:rPr>
              <a:t>Награды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победителям</a:t>
            </a:r>
            <a:r>
              <a:rPr sz="2200" i="1" spc="4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конкурса</a:t>
            </a:r>
            <a:r>
              <a:rPr sz="2200" i="1" spc="2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вручают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на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20" dirty="0">
                <a:latin typeface="Calibri"/>
                <a:cs typeface="Calibri"/>
              </a:rPr>
              <a:t>Торжественном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открытии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Международных </a:t>
            </a:r>
            <a:r>
              <a:rPr sz="2200" i="1" spc="-484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Рождественских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образовательных</a:t>
            </a:r>
            <a:r>
              <a:rPr sz="2200" i="1" spc="1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чтений</a:t>
            </a:r>
            <a:r>
              <a:rPr sz="2200" i="1" spc="2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Святейший</a:t>
            </a:r>
            <a:r>
              <a:rPr sz="2200" i="1" spc="-1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Патриарх</a:t>
            </a:r>
            <a:r>
              <a:rPr sz="2200" i="1" spc="-2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Московский</a:t>
            </a:r>
            <a:r>
              <a:rPr sz="2200" i="1" spc="-5" dirty="0">
                <a:latin typeface="Calibri"/>
                <a:cs typeface="Calibri"/>
              </a:rPr>
              <a:t> и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всея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1870"/>
              </a:lnSpc>
            </a:pPr>
            <a:r>
              <a:rPr sz="2200" i="1" spc="-5" dirty="0">
                <a:latin typeface="Calibri"/>
                <a:cs typeface="Calibri"/>
              </a:rPr>
              <a:t>Руси,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Председатель</a:t>
            </a:r>
            <a:r>
              <a:rPr sz="2200" i="1" spc="40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Синодального</a:t>
            </a:r>
            <a:r>
              <a:rPr sz="2200" i="1" spc="40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отдела</a:t>
            </a:r>
            <a:r>
              <a:rPr sz="2200" i="1" spc="30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религиозного</a:t>
            </a:r>
            <a:r>
              <a:rPr sz="2200" i="1" spc="15" dirty="0">
                <a:latin typeface="Calibri"/>
                <a:cs typeface="Calibri"/>
              </a:rPr>
              <a:t> </a:t>
            </a:r>
            <a:r>
              <a:rPr sz="2200" i="1" spc="-10" dirty="0">
                <a:latin typeface="Calibri"/>
                <a:cs typeface="Calibri"/>
              </a:rPr>
              <a:t>образования</a:t>
            </a:r>
            <a:r>
              <a:rPr sz="2200" i="1" spc="5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и</a:t>
            </a:r>
            <a:r>
              <a:rPr sz="2200" i="1" spc="35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катехизации</a:t>
            </a:r>
            <a:endParaRPr sz="2200">
              <a:latin typeface="Calibri"/>
              <a:cs typeface="Calibri"/>
            </a:endParaRPr>
          </a:p>
          <a:p>
            <a:pPr marL="241300">
              <a:lnSpc>
                <a:spcPts val="2375"/>
              </a:lnSpc>
            </a:pPr>
            <a:r>
              <a:rPr sz="2200" i="1" spc="-10" dirty="0">
                <a:latin typeface="Calibri"/>
                <a:cs typeface="Calibri"/>
              </a:rPr>
              <a:t>Русской</a:t>
            </a:r>
            <a:r>
              <a:rPr sz="2200" i="1" spc="-5" dirty="0">
                <a:latin typeface="Calibri"/>
                <a:cs typeface="Calibri"/>
              </a:rPr>
              <a:t> Православной</a:t>
            </a:r>
            <a:r>
              <a:rPr sz="2200" i="1" spc="-20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Церкви,</a:t>
            </a:r>
            <a:r>
              <a:rPr sz="2200" i="1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видные</a:t>
            </a:r>
            <a:r>
              <a:rPr sz="2200" i="1" spc="10" dirty="0">
                <a:latin typeface="Calibri"/>
                <a:cs typeface="Calibri"/>
              </a:rPr>
              <a:t> </a:t>
            </a:r>
            <a:r>
              <a:rPr sz="2200" i="1" spc="-5" dirty="0">
                <a:latin typeface="Calibri"/>
                <a:cs typeface="Calibri"/>
              </a:rPr>
              <a:t>государственные</a:t>
            </a:r>
            <a:r>
              <a:rPr sz="2200" i="1" spc="35" dirty="0">
                <a:latin typeface="Calibri"/>
                <a:cs typeface="Calibri"/>
              </a:rPr>
              <a:t> </a:t>
            </a:r>
            <a:r>
              <a:rPr sz="2200" i="1" spc="-15" dirty="0">
                <a:latin typeface="Calibri"/>
                <a:cs typeface="Calibri"/>
              </a:rPr>
              <a:t>деятели.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0" y="0"/>
            <a:ext cx="2032253" cy="215112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3134" y="257048"/>
            <a:ext cx="550418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0" marR="13970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Всероссийский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конкурс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области </a:t>
            </a:r>
            <a:r>
              <a:rPr sz="2800" b="1" spc="-6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педагогики,</a:t>
            </a:r>
            <a:r>
              <a:rPr sz="2800" b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работы с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детьми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 и </a:t>
            </a: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1F5F"/>
                </a:solidFill>
                <a:latin typeface="Calibri"/>
                <a:cs typeface="Calibri"/>
              </a:rPr>
              <a:t>молодежью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до</a:t>
            </a:r>
            <a:r>
              <a:rPr sz="2800" b="1" spc="-5" dirty="0">
                <a:solidFill>
                  <a:srgbClr val="001F5F"/>
                </a:solidFill>
                <a:latin typeface="Calibri"/>
                <a:cs typeface="Calibri"/>
              </a:rPr>
              <a:t> 20</a:t>
            </a:r>
            <a:r>
              <a:rPr sz="28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лет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«За</a:t>
            </a:r>
            <a:r>
              <a:rPr sz="2800" b="1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нравственный</a:t>
            </a:r>
            <a:r>
              <a:rPr sz="2800" b="1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1F5F"/>
                </a:solidFill>
                <a:latin typeface="Calibri"/>
                <a:cs typeface="Calibri"/>
              </a:rPr>
              <a:t>подвиг</a:t>
            </a:r>
            <a:r>
              <a:rPr sz="2800" b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Calibri"/>
                <a:cs typeface="Calibri"/>
              </a:rPr>
              <a:t>учителя»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8326" y="365125"/>
            <a:ext cx="776547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</a:rPr>
              <a:t>2017 год, ПФО, </a:t>
            </a:r>
            <a:r>
              <a:rPr lang="en-US" b="1" dirty="0" smtClean="0">
                <a:latin typeface="+mn-lt"/>
              </a:rPr>
              <a:t>II</a:t>
            </a:r>
            <a:r>
              <a:rPr lang="ru-RU" b="1" dirty="0" smtClean="0">
                <a:latin typeface="+mn-lt"/>
              </a:rPr>
              <a:t>этап</a:t>
            </a:r>
            <a:endParaRPr lang="ru-RU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50182" y="1825625"/>
            <a:ext cx="4703618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II место:</a:t>
            </a:r>
            <a:endParaRPr lang="ru-RU" dirty="0" smtClean="0"/>
          </a:p>
          <a:p>
            <a:pPr>
              <a:buNone/>
            </a:pPr>
            <a:r>
              <a:rPr lang="ru-RU" b="1" dirty="0" err="1" smtClean="0"/>
              <a:t>Балыбердина</a:t>
            </a:r>
            <a:r>
              <a:rPr lang="ru-RU" b="1" dirty="0" smtClean="0"/>
              <a:t> Светлана Викторовна</a:t>
            </a:r>
            <a:r>
              <a:rPr lang="ru-RU" dirty="0" smtClean="0"/>
              <a:t>, учитель истории и обществознания МБОУ «Вятская православная гимназия во имя преподобного Трифона Вятского», г. Киров. Программа курса по духовно-нравственной культуре народов России для 5-го класса </a:t>
            </a:r>
            <a:r>
              <a:rPr lang="ru-RU" b="1" dirty="0" smtClean="0"/>
              <a:t>«Духовное краеведение Вятки»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236" y="1834717"/>
            <a:ext cx="6012873" cy="425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696690" y="-31750"/>
            <a:ext cx="7495309" cy="1486477"/>
          </a:xfrm>
        </p:spPr>
        <p:txBody>
          <a:bodyPr>
            <a:normAutofit/>
          </a:bodyPr>
          <a:lstStyle/>
          <a:p>
            <a:r>
              <a:rPr lang="ru-RU" altLang="ru-RU" sz="4000" b="1" dirty="0" smtClean="0">
                <a:latin typeface="+mn-lt"/>
              </a:rPr>
              <a:t>2018 год, ПФО,</a:t>
            </a:r>
            <a:r>
              <a:rPr lang="en-US" sz="4000" b="1" dirty="0" smtClean="0"/>
              <a:t> </a:t>
            </a:r>
            <a:r>
              <a:rPr lang="en-US" b="1" dirty="0" smtClean="0">
                <a:latin typeface="+mn-lt"/>
              </a:rPr>
              <a:t>II</a:t>
            </a:r>
            <a:r>
              <a:rPr lang="ru-RU" b="1" dirty="0" smtClean="0">
                <a:latin typeface="+mn-lt"/>
              </a:rPr>
              <a:t>этап</a:t>
            </a:r>
            <a:r>
              <a:rPr lang="ru-RU" altLang="ru-RU" b="1" dirty="0" smtClean="0">
                <a:latin typeface="+mn-lt"/>
              </a:rPr>
              <a:t> 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811624" y="1136072"/>
            <a:ext cx="6144849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-US" sz="2800" b="1" dirty="0" smtClean="0"/>
              <a:t>II </a:t>
            </a:r>
            <a:r>
              <a:rPr lang="ru-RU" sz="2800" b="1" dirty="0" smtClean="0"/>
              <a:t> место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2800" b="1" dirty="0" err="1" smtClean="0"/>
              <a:t>Мухаметдинова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Фания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Ракиповна</a:t>
            </a:r>
            <a:r>
              <a:rPr lang="ru-RU" sz="2800" b="1" dirty="0" smtClean="0"/>
              <a:t>, </a:t>
            </a:r>
            <a:r>
              <a:rPr lang="ru-RU" sz="2400" dirty="0" smtClean="0"/>
              <a:t>искусствовед, преподаватель МБОУ ДО ДХШ г. Вятские Поляны Кировской области  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2400" b="1" dirty="0" smtClean="0"/>
              <a:t>Проект «Территория равных возможностей» 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2400" dirty="0" smtClean="0"/>
              <a:t>по духовно-нравственному просвещению и воспитанию детей-сирот и детей, оставшихся без попечения родителей, детей с ОВЗ посредством приобщения к народным традициям России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2400" dirty="0" smtClean="0"/>
              <a:t>Номинации «Лучшая программа духовно-нравственного и гражданско-патриотического воспитания детей и молодежи»</a:t>
            </a:r>
            <a:endParaRPr lang="ru-RU" altLang="ru-RU" b="1" dirty="0">
              <a:solidFill>
                <a:schemeClr val="tx1"/>
              </a:solidFill>
              <a:latin typeface="Arial Unicode MS" pitchFamily="34" charset="-128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rcRect l="10357" t="5461" r="12162" b="30775"/>
          <a:stretch>
            <a:fillRect/>
          </a:stretch>
        </p:blipFill>
        <p:spPr bwMode="auto">
          <a:xfrm>
            <a:off x="207818" y="1898074"/>
            <a:ext cx="5494061" cy="39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8945" y="3718679"/>
            <a:ext cx="8686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b="1" dirty="0" smtClean="0"/>
          </a:p>
          <a:p>
            <a:r>
              <a:rPr lang="ru-RU" sz="2400" b="1" dirty="0" smtClean="0"/>
              <a:t>ПФО, </a:t>
            </a:r>
            <a:r>
              <a:rPr lang="en-US" sz="2400" b="1" dirty="0" smtClean="0"/>
              <a:t>II</a:t>
            </a:r>
            <a:r>
              <a:rPr lang="ru-RU" sz="2400" b="1" dirty="0" smtClean="0"/>
              <a:t> этап,</a:t>
            </a:r>
            <a:r>
              <a:rPr lang="ru-RU" altLang="ru-RU" sz="2400" b="1" dirty="0" smtClean="0"/>
              <a:t> </a:t>
            </a:r>
            <a:r>
              <a:rPr lang="ru-RU" sz="2400" b="1" dirty="0" smtClean="0"/>
              <a:t>3-е место</a:t>
            </a:r>
            <a:endParaRPr lang="ru-RU" sz="2400" dirty="0" smtClean="0"/>
          </a:p>
          <a:p>
            <a:r>
              <a:rPr lang="ru-RU" sz="2400" b="1" dirty="0" smtClean="0"/>
              <a:t>Канева Светлана Михайловна,</a:t>
            </a:r>
            <a:r>
              <a:rPr lang="ru-RU" sz="2000" b="1" dirty="0" smtClean="0"/>
              <a:t> </a:t>
            </a:r>
            <a:r>
              <a:rPr lang="ru-RU" sz="2000" dirty="0" smtClean="0"/>
              <a:t>учитель изобразительного искусства МБОУ «Вятская православная гимназия во имя преподобного Трифона Вятского» г. Кирова. «</a:t>
            </a:r>
            <a:r>
              <a:rPr lang="ru-RU" sz="2000" b="1" dirty="0" smtClean="0"/>
              <a:t>Православные праздники в изобразительном творчестве учащихся Вятской православной гимназии». </a:t>
            </a:r>
          </a:p>
          <a:p>
            <a:r>
              <a:rPr lang="ru-RU" sz="2000" dirty="0" smtClean="0"/>
              <a:t>Номинация «</a:t>
            </a:r>
            <a:r>
              <a:rPr lang="ru-RU" sz="2000" i="1" dirty="0" smtClean="0"/>
              <a:t>За организацию духовно-нравственного воспитания в рамках образовательного учреждения»</a:t>
            </a:r>
            <a:endParaRPr lang="ru-RU" sz="2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76254" y="277091"/>
            <a:ext cx="247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2019 год 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6183"/>
          <a:stretch>
            <a:fillRect/>
          </a:stretch>
        </p:blipFill>
        <p:spPr bwMode="auto">
          <a:xfrm>
            <a:off x="9306793" y="221671"/>
            <a:ext cx="2509269" cy="353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6363" y="997527"/>
            <a:ext cx="85759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ПФО, </a:t>
            </a:r>
            <a:r>
              <a:rPr lang="en-US" sz="2400" b="1" dirty="0" smtClean="0"/>
              <a:t>II</a:t>
            </a:r>
            <a:r>
              <a:rPr lang="ru-RU" sz="2400" b="1" dirty="0" smtClean="0"/>
              <a:t>этап</a:t>
            </a:r>
            <a:r>
              <a:rPr lang="ru-RU" altLang="ru-RU" sz="2400" b="1" dirty="0" smtClean="0"/>
              <a:t>  </a:t>
            </a:r>
            <a:r>
              <a:rPr lang="ru-RU" sz="2400" b="1" dirty="0" smtClean="0"/>
              <a:t>2-е место , </a:t>
            </a:r>
            <a:r>
              <a:rPr lang="ru-RU" sz="2400" b="1" dirty="0" smtClean="0">
                <a:solidFill>
                  <a:srgbClr val="C00000"/>
                </a:solidFill>
              </a:rPr>
              <a:t>Российская Федерация, </a:t>
            </a:r>
            <a:r>
              <a:rPr lang="en-US" sz="2400" b="1" dirty="0" smtClean="0">
                <a:solidFill>
                  <a:srgbClr val="C00000"/>
                </a:solidFill>
              </a:rPr>
              <a:t>III</a:t>
            </a:r>
            <a:r>
              <a:rPr lang="ru-RU" sz="2400" b="1" dirty="0" smtClean="0">
                <a:solidFill>
                  <a:srgbClr val="C00000"/>
                </a:solidFill>
              </a:rPr>
              <a:t> этап, </a:t>
            </a:r>
            <a:r>
              <a:rPr lang="ru-RU" sz="2400" b="1" dirty="0" smtClean="0"/>
              <a:t>3 место </a:t>
            </a:r>
            <a:endParaRPr lang="ru-RU" sz="2400" dirty="0" smtClean="0"/>
          </a:p>
          <a:p>
            <a:r>
              <a:rPr lang="ru-RU" sz="2400" b="1" dirty="0" smtClean="0"/>
              <a:t>Урванцева Татьяна Григорьевна</a:t>
            </a:r>
            <a:r>
              <a:rPr lang="ru-RU" sz="2000" b="1" dirty="0" smtClean="0"/>
              <a:t>, </a:t>
            </a:r>
            <a:r>
              <a:rPr lang="ru-RU" sz="2000" dirty="0" smtClean="0"/>
              <a:t>учитель русского языка и литературы МБОУ «Средняя школа № 5» г. Слободского. </a:t>
            </a:r>
          </a:p>
          <a:p>
            <a:r>
              <a:rPr lang="ru-RU" sz="2000" dirty="0" smtClean="0"/>
              <a:t>«</a:t>
            </a:r>
            <a:r>
              <a:rPr lang="ru-RU" sz="2000" b="1" dirty="0" smtClean="0"/>
              <a:t>Программа курса внеурочной деятельности духовно-нравственной направленности «Читая вместе Крупина» в 5-9-х классах».</a:t>
            </a:r>
          </a:p>
          <a:p>
            <a:r>
              <a:rPr lang="ru-RU" sz="2000" dirty="0" smtClean="0"/>
              <a:t>Номинация «</a:t>
            </a:r>
            <a:r>
              <a:rPr lang="ru-RU" sz="2000" i="1" dirty="0" smtClean="0"/>
              <a:t>За организацию духовно-нравственного воспитания в рамках образовательного учреждения.</a:t>
            </a:r>
          </a:p>
          <a:p>
            <a:endParaRPr lang="ru-RU" dirty="0"/>
          </a:p>
        </p:txBody>
      </p:sp>
      <p:pic>
        <p:nvPicPr>
          <p:cNvPr id="5124" name="Picture 4" descr="http://caneva-sweta.narod.ru/olderfiles/1/1002112_075_cr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63" y="3291555"/>
            <a:ext cx="2402230" cy="3344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744" y="449985"/>
            <a:ext cx="5153891" cy="686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sz="4000" b="1" dirty="0" smtClean="0">
                <a:latin typeface="+mn-lt"/>
              </a:rPr>
              <a:t>2020 год, ПФО, </a:t>
            </a:r>
            <a:r>
              <a:rPr lang="en-US" sz="4000" b="1" dirty="0" smtClean="0">
                <a:latin typeface="+mn-lt"/>
              </a:rPr>
              <a:t>II </a:t>
            </a:r>
            <a:r>
              <a:rPr lang="ru-RU" sz="4000" b="1" dirty="0" smtClean="0">
                <a:latin typeface="+mn-lt"/>
              </a:rPr>
              <a:t>этап. </a:t>
            </a:r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b="1" dirty="0" smtClean="0">
                <a:latin typeface="+mn-lt"/>
              </a:rPr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endParaRPr lang="ru-RU" dirty="0"/>
          </a:p>
        </p:txBody>
      </p:sp>
      <p:pic>
        <p:nvPicPr>
          <p:cNvPr id="5" name="Рисунок 4" descr="iro_logo 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214290"/>
            <a:ext cx="1524011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357" y="1939636"/>
            <a:ext cx="6354617" cy="357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08618" y="1676400"/>
            <a:ext cx="558338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Поощрительный приз</a:t>
            </a:r>
            <a:r>
              <a:rPr lang="ru-RU" sz="2200" b="1" dirty="0" smtClean="0"/>
              <a:t> </a:t>
            </a:r>
            <a:r>
              <a:rPr lang="ru-RU" sz="2200" dirty="0" smtClean="0"/>
              <a:t>в номинации</a:t>
            </a:r>
            <a:br>
              <a:rPr lang="ru-RU" sz="2200" dirty="0" smtClean="0"/>
            </a:br>
            <a:r>
              <a:rPr lang="ru-RU" sz="2200" dirty="0" smtClean="0"/>
              <a:t> «За организацию духовно-нравственного воспитания в рамках образовательного учреждения»</a:t>
            </a:r>
          </a:p>
          <a:p>
            <a:pPr algn="ctr"/>
            <a:r>
              <a:rPr lang="ru-RU" sz="2400" b="1" dirty="0" smtClean="0"/>
              <a:t>Зыкина Елена Юрьевна</a:t>
            </a:r>
            <a:r>
              <a:rPr lang="ru-RU" sz="2400" dirty="0" smtClean="0"/>
              <a:t>, </a:t>
            </a:r>
            <a:r>
              <a:rPr lang="ru-RU" sz="2200" dirty="0" smtClean="0"/>
              <a:t>учитель русского языка и литературы МБОУ «Вятская православная гимназия во имя преподобного Трифона Вятского» города Кирова.</a:t>
            </a:r>
          </a:p>
          <a:p>
            <a:pPr algn="ctr"/>
            <a:r>
              <a:rPr lang="ru-RU" sz="2400" dirty="0" smtClean="0"/>
              <a:t> «</a:t>
            </a:r>
            <a:r>
              <a:rPr lang="ru-RU" sz="2400" b="1" dirty="0" smtClean="0"/>
              <a:t>Реализация духовно-нравственного воспитания в условиях историко-литературного лагеря  «У Лукоморья»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8582" y="352136"/>
            <a:ext cx="3519054" cy="9286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+mn-lt"/>
              </a:rPr>
              <a:t>2021 год, ПФО</a:t>
            </a:r>
            <a:endParaRPr lang="ru-RU" sz="36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26727" y="1320800"/>
            <a:ext cx="5791200" cy="4470400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ru-RU" sz="3300" b="1" dirty="0" smtClean="0"/>
              <a:t>Поощрительный приз   </a:t>
            </a:r>
          </a:p>
          <a:p>
            <a:pPr>
              <a:buNone/>
            </a:pPr>
            <a:r>
              <a:rPr lang="ru-RU" sz="3300" b="1" dirty="0" smtClean="0"/>
              <a:t>Смирнова Наталья Юрьевна</a:t>
            </a:r>
            <a:r>
              <a:rPr lang="ru-RU" sz="3300" dirty="0" smtClean="0"/>
              <a:t>, педагог дополнительного образования МБОУ «Вятская православная гимназия во имя преподобного Трифона Вятского» г. Кирова. </a:t>
            </a:r>
          </a:p>
          <a:p>
            <a:pPr>
              <a:buNone/>
            </a:pPr>
            <a:r>
              <a:rPr lang="ru-RU" sz="3300" b="1" dirty="0" smtClean="0"/>
              <a:t>Гимназическая газета «Честное слово» – ресурс духовно-нравственного и гражданско-патриотического воспитания учащихся Вятской православной гимназии.</a:t>
            </a:r>
            <a:r>
              <a:rPr lang="ru-RU" sz="3300" dirty="0" smtClean="0"/>
              <a:t>  </a:t>
            </a:r>
            <a:endParaRPr lang="ru-RU" sz="3800" dirty="0" smtClean="0"/>
          </a:p>
          <a:p>
            <a:pPr lvl="0">
              <a:buNone/>
            </a:pPr>
            <a:endParaRPr lang="ru-RU" sz="35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31714" r="-1533" b="-8215"/>
          <a:stretch>
            <a:fillRect/>
          </a:stretch>
        </p:blipFill>
        <p:spPr bwMode="auto">
          <a:xfrm>
            <a:off x="720437" y="1508848"/>
            <a:ext cx="4655127" cy="454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420543"/>
            <a:ext cx="5323609" cy="8402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+mn-lt"/>
              </a:rPr>
              <a:t/>
            </a:r>
            <a:br>
              <a:rPr lang="ru-RU" sz="4000" b="1" dirty="0" smtClean="0">
                <a:latin typeface="+mn-lt"/>
              </a:rPr>
            </a:br>
            <a:r>
              <a:rPr lang="ru-RU" sz="4000" b="1" dirty="0" smtClean="0">
                <a:latin typeface="+mn-lt"/>
              </a:rPr>
              <a:t>2022  год, ПФО, </a:t>
            </a:r>
            <a:r>
              <a:rPr lang="en-US" sz="4000" b="1" dirty="0" smtClean="0">
                <a:latin typeface="+mn-lt"/>
              </a:rPr>
              <a:t>II </a:t>
            </a:r>
            <a:r>
              <a:rPr lang="ru-RU" sz="4000" b="1" dirty="0" smtClean="0">
                <a:latin typeface="+mn-lt"/>
              </a:rPr>
              <a:t>этап</a:t>
            </a:r>
            <a:br>
              <a:rPr lang="ru-RU" sz="4000" b="1" dirty="0" smtClean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27964" y="1825625"/>
            <a:ext cx="6456218" cy="435133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500" b="1" dirty="0" err="1" smtClean="0"/>
              <a:t>Распопова</a:t>
            </a:r>
            <a:r>
              <a:rPr lang="ru-RU" sz="3500" b="1" dirty="0" smtClean="0"/>
              <a:t> Нина Николаевна</a:t>
            </a:r>
            <a:r>
              <a:rPr lang="ru-RU" sz="3500" dirty="0" smtClean="0"/>
              <a:t>, </a:t>
            </a:r>
            <a:r>
              <a:rPr lang="ru-RU" sz="3000" dirty="0" smtClean="0"/>
              <a:t>методист МБУК «Слободской музейно-выставочный центр». </a:t>
            </a:r>
          </a:p>
          <a:p>
            <a:pPr>
              <a:buNone/>
            </a:pPr>
            <a:r>
              <a:rPr lang="ru-RU" sz="3000" b="1" dirty="0" smtClean="0"/>
              <a:t>Победитель </a:t>
            </a:r>
            <a:r>
              <a:rPr lang="ru-RU" sz="3000" dirty="0" smtClean="0"/>
              <a:t>в номинации «Лучшая дополнительная </a:t>
            </a:r>
            <a:r>
              <a:rPr lang="ru-RU" sz="3000" dirty="0" err="1" smtClean="0"/>
              <a:t>общеразвивающая</a:t>
            </a:r>
            <a:r>
              <a:rPr lang="ru-RU" sz="3000" dirty="0" smtClean="0"/>
              <a:t> программа духовно-нравственного и гражданско-патриотического воспитания детей и молодежи</a:t>
            </a:r>
          </a:p>
          <a:p>
            <a:pPr>
              <a:buNone/>
            </a:pPr>
            <a:r>
              <a:rPr lang="ru-RU" sz="3000" b="1" dirty="0" smtClean="0"/>
              <a:t>Дополнительная общеобразовательная программа "Уроки родного города»</a:t>
            </a:r>
          </a:p>
          <a:p>
            <a:pPr>
              <a:buNone/>
            </a:pPr>
            <a:endParaRPr lang="ru-RU" sz="3100" b="1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15" y="1953492"/>
            <a:ext cx="5153339" cy="386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3400" y="1482436"/>
            <a:ext cx="5936673" cy="47222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Гран-при </a:t>
            </a:r>
            <a:r>
              <a:rPr lang="en-US" b="1" dirty="0" smtClean="0">
                <a:solidFill>
                  <a:srgbClr val="8C2828"/>
                </a:solidFill>
              </a:rPr>
              <a:t>I</a:t>
            </a:r>
            <a:r>
              <a:rPr lang="ru-RU" b="1" dirty="0" smtClean="0">
                <a:solidFill>
                  <a:srgbClr val="8C2828"/>
                </a:solidFill>
              </a:rPr>
              <a:t> этапа Конкурса: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8C2828"/>
                </a:solidFill>
              </a:rPr>
              <a:t>Гомаюнов</a:t>
            </a:r>
            <a:r>
              <a:rPr lang="ru-RU" b="1" dirty="0" smtClean="0">
                <a:solidFill>
                  <a:srgbClr val="8C2828"/>
                </a:solidFill>
              </a:rPr>
              <a:t> Сергей Алексеевич, </a:t>
            </a:r>
            <a:r>
              <a:rPr lang="ru-RU" dirty="0" smtClean="0"/>
              <a:t>протоиерей, МБОУ «Вятская православная гимназия во имя преподобного Трифона Вятского» города Кирова. </a:t>
            </a:r>
          </a:p>
          <a:p>
            <a:pPr>
              <a:buNone/>
            </a:pPr>
            <a:r>
              <a:rPr lang="ru-RU" dirty="0" smtClean="0"/>
              <a:t>Работа </a:t>
            </a:r>
            <a:r>
              <a:rPr lang="ru-RU" dirty="0" smtClean="0">
                <a:solidFill>
                  <a:srgbClr val="8C2828"/>
                </a:solidFill>
              </a:rPr>
              <a:t>«Серия «В помощь учителю» как ресурс формирования библейского мировоззрения»</a:t>
            </a:r>
            <a:endParaRPr lang="ru-RU" dirty="0" smtClean="0"/>
          </a:p>
          <a:p>
            <a:pPr>
              <a:buNone/>
            </a:pPr>
            <a:r>
              <a:rPr lang="ru-RU" sz="2400" dirty="0" smtClean="0"/>
              <a:t>Номинация «Лучшая методическая разработка в предметных областях «Основы религиозных культур и светской этики» (ОРКСЭ), «Основы духовно-нравственной культуры народов России» (ОДНКНР), «Основы православной веры» (для образовательных организаций с религиозным компонентом)».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4145" y="2272146"/>
            <a:ext cx="5007666" cy="33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468582" y="81533"/>
            <a:ext cx="10266218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304"/>
              </a:lnSpc>
              <a:spcBef>
                <a:spcPts val="100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Региональный</a:t>
            </a:r>
            <a:r>
              <a:rPr sz="2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этап</a:t>
            </a:r>
            <a:r>
              <a:rPr sz="28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конкурса</a:t>
            </a:r>
          </a:p>
          <a:p>
            <a:pPr marL="12700" algn="ctr">
              <a:lnSpc>
                <a:spcPts val="3304"/>
              </a:lnSpc>
            </a:pP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«За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 нравственный</a:t>
            </a:r>
            <a:r>
              <a:rPr sz="2800" b="1" spc="-15" dirty="0">
                <a:solidFill>
                  <a:srgbClr val="002060"/>
                </a:solidFill>
                <a:latin typeface="Calibri"/>
                <a:cs typeface="Calibri"/>
              </a:rPr>
              <a:t> подвиг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учителя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»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845128"/>
            <a:ext cx="121919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spc="-5" dirty="0" smtClean="0">
                <a:solidFill>
                  <a:srgbClr val="C00000"/>
                </a:solidFill>
                <a:cs typeface="Calibri"/>
              </a:rPr>
              <a:t>2021</a:t>
            </a:r>
            <a:r>
              <a:rPr lang="ru-RU" sz="2100" b="1" spc="5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40" dirty="0" smtClean="0">
                <a:solidFill>
                  <a:srgbClr val="C00000"/>
                </a:solidFill>
                <a:cs typeface="Calibri"/>
              </a:rPr>
              <a:t>год</a:t>
            </a:r>
            <a:r>
              <a:rPr lang="ru-RU" sz="2100" b="1" spc="450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-</a:t>
            </a:r>
            <a:r>
              <a:rPr lang="ru-RU" sz="2100" b="1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8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15" dirty="0" smtClean="0">
                <a:cs typeface="Calibri"/>
              </a:rPr>
              <a:t>работ,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11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10" dirty="0" smtClean="0">
                <a:cs typeface="Calibri"/>
              </a:rPr>
              <a:t>участников  </a:t>
            </a:r>
            <a:r>
              <a:rPr lang="ru-RU" sz="2100" b="1" spc="-5" dirty="0" smtClean="0">
                <a:solidFill>
                  <a:srgbClr val="C00000"/>
                </a:solidFill>
                <a:cs typeface="Calibri"/>
              </a:rPr>
              <a:t>2022</a:t>
            </a:r>
            <a:r>
              <a:rPr lang="ru-RU" sz="2100" b="1" spc="10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40" dirty="0" smtClean="0">
                <a:solidFill>
                  <a:srgbClr val="C00000"/>
                </a:solidFill>
                <a:cs typeface="Calibri"/>
              </a:rPr>
              <a:t>год </a:t>
            </a:r>
            <a:r>
              <a:rPr lang="ru-RU" sz="2100" b="1" spc="-35" dirty="0" smtClean="0">
                <a:solidFill>
                  <a:srgbClr val="C00000"/>
                </a:solidFill>
                <a:cs typeface="Calibri"/>
              </a:rPr>
              <a:t>-</a:t>
            </a:r>
            <a:r>
              <a:rPr lang="ru-RU" sz="2100" b="1" spc="15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9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15" dirty="0" smtClean="0">
                <a:cs typeface="Calibri"/>
              </a:rPr>
              <a:t>работ,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13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10" dirty="0" smtClean="0">
                <a:cs typeface="Calibri"/>
              </a:rPr>
              <a:t>участников   </a:t>
            </a:r>
            <a:r>
              <a:rPr lang="ru-RU" sz="2100" b="1" spc="-5" dirty="0" smtClean="0">
                <a:solidFill>
                  <a:srgbClr val="C00000"/>
                </a:solidFill>
                <a:cs typeface="Calibri"/>
              </a:rPr>
              <a:t>2023</a:t>
            </a:r>
            <a:r>
              <a:rPr lang="ru-RU" sz="2100" b="1" spc="-15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40" dirty="0" smtClean="0">
                <a:solidFill>
                  <a:srgbClr val="C00000"/>
                </a:solidFill>
                <a:cs typeface="Calibri"/>
              </a:rPr>
              <a:t>год</a:t>
            </a:r>
            <a:r>
              <a:rPr lang="ru-RU" sz="2100" b="1" spc="400" dirty="0" smtClean="0">
                <a:solidFill>
                  <a:srgbClr val="C00000"/>
                </a:solidFill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-</a:t>
            </a:r>
            <a:r>
              <a:rPr lang="ru-RU" sz="2100" b="1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11</a:t>
            </a:r>
            <a:r>
              <a:rPr lang="ru-RU" sz="2100" b="1" spc="-20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работ</a:t>
            </a:r>
            <a:r>
              <a:rPr lang="ru-RU" sz="2100" b="1" spc="10" dirty="0" smtClean="0">
                <a:cs typeface="Calibri"/>
              </a:rPr>
              <a:t> </a:t>
            </a:r>
            <a:r>
              <a:rPr lang="ru-RU" sz="2100" b="1" spc="-5" dirty="0" smtClean="0">
                <a:cs typeface="Calibri"/>
              </a:rPr>
              <a:t>17 </a:t>
            </a:r>
            <a:r>
              <a:rPr lang="ru-RU" sz="2100" b="1" spc="-10" dirty="0" smtClean="0">
                <a:cs typeface="Calibri"/>
              </a:rPr>
              <a:t>участников</a:t>
            </a:r>
            <a:endParaRPr lang="ru-RU" sz="2100" dirty="0" smtClean="0">
              <a:cs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7818"/>
            <a:ext cx="10515600" cy="644901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8C2828"/>
                </a:solidFill>
              </a:rPr>
              <a:t>Победители регионального этапа конкурса в 2023 году</a:t>
            </a:r>
          </a:p>
          <a:p>
            <a:pPr>
              <a:buNone/>
            </a:pPr>
            <a:r>
              <a:rPr lang="ru-RU" dirty="0" smtClean="0"/>
              <a:t>Номинация«За организацию духовно-нравственного воспитания в образовательной организации»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8C2828"/>
                </a:solidFill>
              </a:rPr>
              <a:t>Кочурова</a:t>
            </a:r>
            <a:r>
              <a:rPr lang="ru-RU" b="1" dirty="0" smtClean="0">
                <a:solidFill>
                  <a:srgbClr val="8C2828"/>
                </a:solidFill>
              </a:rPr>
              <a:t> Лариса Александровна</a:t>
            </a:r>
            <a:r>
              <a:rPr lang="ru-RU" dirty="0" smtClean="0"/>
              <a:t>, учитель истории и обществознания МБОУ СОШ № 4 г. Кирова </a:t>
            </a:r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Работа «Исторический театр как социальный проект» </a:t>
            </a:r>
          </a:p>
          <a:p>
            <a:pPr>
              <a:buNone/>
            </a:pPr>
            <a:endParaRPr lang="ru-RU" sz="500" dirty="0" smtClean="0"/>
          </a:p>
          <a:p>
            <a:pPr>
              <a:buNone/>
            </a:pPr>
            <a:r>
              <a:rPr lang="ru-RU" dirty="0" smtClean="0"/>
              <a:t>Номинация «Лучшая дополнительная </a:t>
            </a:r>
            <a:r>
              <a:rPr lang="ru-RU" dirty="0" err="1" smtClean="0"/>
              <a:t>общеразвивающая</a:t>
            </a:r>
            <a:r>
              <a:rPr lang="ru-RU" dirty="0" smtClean="0"/>
              <a:t> программа духовно-нравственного и гражданско-патриотического воспитания детей и молодежи» </a:t>
            </a:r>
            <a:r>
              <a:rPr lang="ru-RU" dirty="0" err="1" smtClean="0"/>
              <a:t>победитеями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Коллектив авторов МКОУ ДПО ЦПКРО города Кирова </a:t>
            </a:r>
            <a:r>
              <a:rPr lang="ru-RU" b="1" dirty="0" smtClean="0"/>
              <a:t>(Тарасова Елена Вячеславовна, </a:t>
            </a:r>
            <a:r>
              <a:rPr lang="ru-RU" dirty="0" smtClean="0"/>
              <a:t>педагог-психолог МКДОУ № 185 г. Кирова, </a:t>
            </a:r>
            <a:r>
              <a:rPr lang="ru-RU" b="1" dirty="0" err="1" smtClean="0"/>
              <a:t>Дехтерева</a:t>
            </a:r>
            <a:r>
              <a:rPr lang="ru-RU" b="1" dirty="0" smtClean="0"/>
              <a:t> Екатерина Николаевна, </a:t>
            </a:r>
            <a:r>
              <a:rPr lang="ru-RU" dirty="0" smtClean="0"/>
              <a:t>воспитатель МКДОУ № 185 г.Кирова,  </a:t>
            </a:r>
            <a:r>
              <a:rPr lang="ru-RU" b="1" dirty="0" smtClean="0"/>
              <a:t>Зонова Светлана Дмитриевна, </a:t>
            </a:r>
            <a:r>
              <a:rPr lang="ru-RU" dirty="0" smtClean="0"/>
              <a:t>МКДОУ № 6г. Кирова), </a:t>
            </a:r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Работа «Духовно-нравственное воспитание дошкольников»</a:t>
            </a:r>
          </a:p>
          <a:p>
            <a:pPr>
              <a:buNone/>
            </a:pPr>
            <a:endParaRPr lang="ru-RU" sz="800" b="1" dirty="0" smtClean="0">
              <a:solidFill>
                <a:srgbClr val="8C2828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Коллектив авторов МКДОУ </a:t>
            </a:r>
            <a:r>
              <a:rPr lang="ru-RU" b="1" dirty="0" err="1" smtClean="0">
                <a:solidFill>
                  <a:srgbClr val="8C2828"/>
                </a:solidFill>
              </a:rPr>
              <a:t>ЦРР-д</a:t>
            </a:r>
            <a:r>
              <a:rPr lang="ru-RU" b="1" dirty="0" smtClean="0">
                <a:solidFill>
                  <a:srgbClr val="8C2828"/>
                </a:solidFill>
              </a:rPr>
              <a:t>/с «Золотой петушок» г. Слободского Кировской области </a:t>
            </a:r>
            <a:r>
              <a:rPr lang="ru-RU" b="1" dirty="0" smtClean="0"/>
              <a:t>(Карпова Светлана Николаевна, </a:t>
            </a:r>
            <a:r>
              <a:rPr lang="ru-RU" dirty="0" smtClean="0"/>
              <a:t>заместитель заведующей по УВР, </a:t>
            </a:r>
            <a:r>
              <a:rPr lang="ru-RU" b="1" dirty="0" err="1" smtClean="0"/>
              <a:t>Королькова</a:t>
            </a:r>
            <a:r>
              <a:rPr lang="ru-RU" b="1" dirty="0" smtClean="0"/>
              <a:t> Анастасия Евгеньевна, </a:t>
            </a:r>
            <a:r>
              <a:rPr lang="ru-RU" dirty="0" smtClean="0"/>
              <a:t>музыкальный руководитель, </a:t>
            </a:r>
            <a:r>
              <a:rPr lang="ru-RU" b="1" dirty="0" smtClean="0"/>
              <a:t>Лукина Татьяна Леонидовна, </a:t>
            </a:r>
            <a:r>
              <a:rPr lang="ru-RU" dirty="0" smtClean="0"/>
              <a:t>воспитатель)</a:t>
            </a:r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Работа «Зазвенит колокольчик в сердце моём»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Всего на II межрегиональный этап было представлено 51 работа (66 участников) из 14 регионов Приволжского федерального округа </a:t>
            </a:r>
          </a:p>
          <a:p>
            <a:pPr>
              <a:buNone/>
            </a:pPr>
            <a:r>
              <a:rPr lang="ru-RU" b="1" dirty="0" smtClean="0"/>
              <a:t>Гран-при Конкурса:</a:t>
            </a:r>
            <a:endParaRPr lang="ru-RU" dirty="0" smtClean="0"/>
          </a:p>
          <a:p>
            <a:pPr>
              <a:buNone/>
            </a:pPr>
            <a:r>
              <a:rPr lang="ru-RU" b="1" dirty="0" err="1" smtClean="0">
                <a:solidFill>
                  <a:srgbClr val="8C2828"/>
                </a:solidFill>
              </a:rPr>
              <a:t>Паруков</a:t>
            </a:r>
            <a:r>
              <a:rPr lang="ru-RU" b="1" dirty="0" smtClean="0">
                <a:solidFill>
                  <a:srgbClr val="8C2828"/>
                </a:solidFill>
              </a:rPr>
              <a:t> Сергей Владимирович</a:t>
            </a:r>
            <a:r>
              <a:rPr lang="ru-RU" dirty="0" smtClean="0">
                <a:solidFill>
                  <a:srgbClr val="8C2828"/>
                </a:solidFill>
              </a:rPr>
              <a:t>, </a:t>
            </a:r>
            <a:r>
              <a:rPr lang="ru-RU" dirty="0" smtClean="0"/>
              <a:t>педагог дополнительного образования Некоммерческого Фонда «Детский епархиальный образовательный центр», руководитель учебного филиала «Тольяттинский». </a:t>
            </a:r>
          </a:p>
          <a:p>
            <a:pPr>
              <a:buNone/>
            </a:pPr>
            <a:r>
              <a:rPr lang="ru-RU" b="1" dirty="0" smtClean="0">
                <a:solidFill>
                  <a:srgbClr val="8C2828"/>
                </a:solidFill>
              </a:rPr>
              <a:t>Проект «Система духовно-нравственного воспитания через приобщение к ремеслу художественной обработки дерева»</a:t>
            </a:r>
            <a:endParaRPr lang="ru-RU" dirty="0" smtClean="0">
              <a:solidFill>
                <a:srgbClr val="8C2828"/>
              </a:solidFill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8C2828"/>
                </a:solidFill>
                <a:latin typeface="+mn-lt"/>
              </a:rPr>
              <a:t>Итоги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II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межрегионального  этапа конкурса «Подвиг и служение учителя в духовно-нравственном воспитании» в 2023 году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1170432"/>
            <a:ext cx="11826240" cy="568756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8C2828"/>
                </a:solidFill>
              </a:rPr>
              <a:t>Теплова Галина Валерьевна</a:t>
            </a:r>
            <a:r>
              <a:rPr lang="ru-RU" dirty="0" smtClean="0">
                <a:solidFill>
                  <a:srgbClr val="8C2828"/>
                </a:solidFill>
              </a:rPr>
              <a:t>, </a:t>
            </a:r>
            <a:r>
              <a:rPr lang="ru-RU" dirty="0" smtClean="0"/>
              <a:t>учитель русского языка и литературы филиала МБОУ «Средняя общеобразовательная школа с. Сухой Карабулак </a:t>
            </a:r>
            <a:r>
              <a:rPr lang="ru-RU" dirty="0" err="1" smtClean="0"/>
              <a:t>Базарно-Карабулакского</a:t>
            </a:r>
            <a:r>
              <a:rPr lang="ru-RU" dirty="0" smtClean="0"/>
              <a:t> муниципального района Саратовской области» в с. </a:t>
            </a:r>
            <a:r>
              <a:rPr lang="ru-RU" dirty="0" err="1" smtClean="0"/>
              <a:t>Максимовка</a:t>
            </a:r>
            <a:r>
              <a:rPr lang="ru-RU" dirty="0" smtClean="0"/>
              <a:t>.  </a:t>
            </a:r>
          </a:p>
          <a:p>
            <a:pPr>
              <a:buNone/>
            </a:pPr>
            <a:r>
              <a:rPr lang="ru-RU" sz="3000" b="1" i="1" dirty="0" smtClean="0">
                <a:solidFill>
                  <a:srgbClr val="8C2828"/>
                </a:solidFill>
              </a:rPr>
              <a:t>Духовно-нравственный краеведческий проект «Истоки»</a:t>
            </a:r>
            <a:endParaRPr lang="ru-RU" sz="3000" i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8C2828"/>
                </a:solidFill>
              </a:rPr>
              <a:t>Кузьменкова Ольга Вячеславовна</a:t>
            </a:r>
            <a:r>
              <a:rPr lang="ru-RU" b="1" dirty="0" smtClean="0"/>
              <a:t>, </a:t>
            </a:r>
            <a:r>
              <a:rPr lang="ru-RU" dirty="0" smtClean="0"/>
              <a:t>педагог дополнительного образования Некоммерческого Фонда «Детский епархиальный образовательный центр», учебный филиал «Тольяттинский»</a:t>
            </a:r>
            <a:r>
              <a:rPr lang="ru-RU" b="1" dirty="0" smtClean="0"/>
              <a:t>. </a:t>
            </a:r>
          </a:p>
          <a:p>
            <a:pPr>
              <a:buNone/>
            </a:pPr>
            <a:r>
              <a:rPr lang="ru-RU" sz="3000" b="1" i="1" dirty="0" smtClean="0">
                <a:solidFill>
                  <a:srgbClr val="8C2828"/>
                </a:solidFill>
              </a:rPr>
              <a:t>Дополнительная общеобразовательная </a:t>
            </a:r>
            <a:r>
              <a:rPr lang="ru-RU" sz="3000" b="1" i="1" dirty="0" err="1" smtClean="0">
                <a:solidFill>
                  <a:srgbClr val="8C2828"/>
                </a:solidFill>
              </a:rPr>
              <a:t>общеразвивающая</a:t>
            </a:r>
            <a:r>
              <a:rPr lang="ru-RU" sz="3000" b="1" i="1" dirty="0" smtClean="0">
                <a:solidFill>
                  <a:srgbClr val="8C2828"/>
                </a:solidFill>
              </a:rPr>
              <a:t> программа «Духовное краеведение Самарской губернии»</a:t>
            </a:r>
            <a:endParaRPr lang="ru-RU" sz="3000" i="1" dirty="0" smtClean="0">
              <a:solidFill>
                <a:srgbClr val="8C2828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3300" b="1" dirty="0" smtClean="0">
                <a:solidFill>
                  <a:srgbClr val="8C2828"/>
                </a:solidFill>
              </a:rPr>
              <a:t>Карпова Светлана Николаевна,</a:t>
            </a:r>
            <a:r>
              <a:rPr lang="ru-RU" sz="3300" b="1" dirty="0" smtClean="0"/>
              <a:t> </a:t>
            </a:r>
            <a:r>
              <a:rPr lang="ru-RU" sz="3300" dirty="0" smtClean="0"/>
              <a:t>заместитель заведующей по УВР </a:t>
            </a:r>
            <a:r>
              <a:rPr lang="ru-RU" sz="3300" b="1" dirty="0" smtClean="0">
                <a:solidFill>
                  <a:srgbClr val="8C2828"/>
                </a:solidFill>
              </a:rPr>
              <a:t>МКДОУ </a:t>
            </a:r>
            <a:r>
              <a:rPr lang="ru-RU" sz="3300" b="1" dirty="0" err="1" smtClean="0">
                <a:solidFill>
                  <a:srgbClr val="8C2828"/>
                </a:solidFill>
              </a:rPr>
              <a:t>црр-д</a:t>
            </a:r>
            <a:r>
              <a:rPr lang="ru-RU" sz="3300" b="1" dirty="0" smtClean="0">
                <a:solidFill>
                  <a:srgbClr val="8C2828"/>
                </a:solidFill>
              </a:rPr>
              <a:t>/с «Золотой петушок» г. Слободского</a:t>
            </a:r>
            <a:r>
              <a:rPr lang="ru-RU" sz="3300" dirty="0" smtClean="0"/>
              <a:t> Кировской области; </a:t>
            </a:r>
            <a:r>
              <a:rPr lang="ru-RU" sz="3300" b="1" dirty="0" err="1" smtClean="0"/>
              <a:t>Королькова</a:t>
            </a:r>
            <a:r>
              <a:rPr lang="ru-RU" sz="3300" b="1" dirty="0" smtClean="0"/>
              <a:t> Анастасия Евгеньевна, </a:t>
            </a:r>
            <a:r>
              <a:rPr lang="ru-RU" sz="3300" dirty="0" smtClean="0"/>
              <a:t>музыкальный руководитель МКДОУ </a:t>
            </a:r>
            <a:r>
              <a:rPr lang="ru-RU" sz="3300" dirty="0" err="1" smtClean="0"/>
              <a:t>црр-д</a:t>
            </a:r>
            <a:r>
              <a:rPr lang="ru-RU" sz="3300" dirty="0" smtClean="0"/>
              <a:t>/с «Золотой петушок» г. Слободского Кировской области; </a:t>
            </a:r>
            <a:r>
              <a:rPr lang="ru-RU" sz="3300" b="1" dirty="0" smtClean="0"/>
              <a:t>Лукина Татьяна Леонидовна, </a:t>
            </a:r>
            <a:r>
              <a:rPr lang="ru-RU" sz="3300" dirty="0" smtClean="0"/>
              <a:t>воспитатель МКДОУ </a:t>
            </a:r>
            <a:r>
              <a:rPr lang="ru-RU" sz="3300" dirty="0" err="1" smtClean="0"/>
              <a:t>црр-д</a:t>
            </a:r>
            <a:r>
              <a:rPr lang="ru-RU" sz="3300" dirty="0" smtClean="0"/>
              <a:t>/с «Золотой петушок» г. Слободского Кировской области</a:t>
            </a:r>
          </a:p>
          <a:p>
            <a:pPr>
              <a:buNone/>
            </a:pPr>
            <a:r>
              <a:rPr lang="ru-RU" sz="3300" dirty="0" smtClean="0"/>
              <a:t> </a:t>
            </a:r>
            <a:r>
              <a:rPr lang="ru-RU" sz="3800" b="1" i="1" dirty="0" smtClean="0">
                <a:solidFill>
                  <a:srgbClr val="8C2828"/>
                </a:solidFill>
              </a:rPr>
              <a:t>Проект</a:t>
            </a:r>
            <a:r>
              <a:rPr lang="ru-RU" sz="3800" i="1" dirty="0" smtClean="0">
                <a:solidFill>
                  <a:srgbClr val="8C2828"/>
                </a:solidFill>
              </a:rPr>
              <a:t> </a:t>
            </a:r>
            <a:r>
              <a:rPr lang="ru-RU" sz="3800" b="1" i="1" dirty="0" smtClean="0">
                <a:solidFill>
                  <a:srgbClr val="8C2828"/>
                </a:solidFill>
              </a:rPr>
              <a:t>«Зазвенит колокольчик в сердце моем»</a:t>
            </a:r>
            <a:endParaRPr lang="ru-RU" sz="3300" i="1" dirty="0" smtClean="0">
              <a:solidFill>
                <a:srgbClr val="8C2828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Победители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II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межрегионального  этапа конкурса «Подвиг и служение учителя в духовно-нравственном воспитании» в 2023 году </a:t>
            </a:r>
          </a:p>
        </p:txBody>
      </p:sp>
    </p:spTree>
    <p:extLst>
      <p:ext uri="{BB962C8B-B14F-4D97-AF65-F5344CB8AC3E}">
        <p14:creationId xmlns:p14="http://schemas.microsoft.com/office/powerpoint/2010/main" val="4269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4194628"/>
            <a:ext cx="4383314" cy="20918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86961" y="803564"/>
            <a:ext cx="5776686" cy="5851813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ru-RU" dirty="0" smtClean="0"/>
              <a:t>«Именно от педагогов во многом зависит не только интеллектуальный и культурный уровень подрастающего поколения, но и их духовно – нравственное состояние, а значит,  и моральный  облик будущего нашего общества»</a:t>
            </a:r>
            <a:endParaRPr lang="ru-RU" b="1" dirty="0" smtClean="0"/>
          </a:p>
          <a:p>
            <a:pPr>
              <a:buFontTx/>
              <a:buNone/>
              <a:defRPr/>
            </a:pPr>
            <a:r>
              <a:rPr lang="ru-RU" sz="2000" b="1" dirty="0" smtClean="0"/>
              <a:t>Святейший Патриарх Московский и всея Руси Кирилл  </a:t>
            </a:r>
            <a:br>
              <a:rPr lang="ru-RU" sz="2000" b="1" dirty="0" smtClean="0"/>
            </a:br>
            <a:r>
              <a:rPr lang="ru-RU" sz="2000" b="1" dirty="0" smtClean="0"/>
              <a:t>Выступление на пленарном заседании ХХХ международных образовательных чтений.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dirty="0" smtClean="0"/>
              <a:t>Май 2022года</a:t>
            </a:r>
            <a:endParaRPr lang="ru-RU" dirty="0" smtClean="0"/>
          </a:p>
        </p:txBody>
      </p:sp>
      <p:pic>
        <p:nvPicPr>
          <p:cNvPr id="8196" name="Picture 2" descr="http://dg50.mycdn.me/getImage?photoId=516803242940&amp;photoType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972" y="1355271"/>
            <a:ext cx="4879863" cy="324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7207" y="856729"/>
            <a:ext cx="7647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002060"/>
                </a:solidFill>
                <a:latin typeface="Calibri"/>
                <a:cs typeface="Calibri"/>
              </a:rPr>
              <a:t>Оперативная</a:t>
            </a:r>
            <a:r>
              <a:rPr sz="36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2060"/>
                </a:solidFill>
                <a:latin typeface="Calibri"/>
                <a:cs typeface="Calibri"/>
              </a:rPr>
              <a:t>информация</a:t>
            </a:r>
            <a:r>
              <a:rPr sz="36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6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Calibri"/>
                <a:cs typeface="Calibri"/>
              </a:rPr>
              <a:t>Конкурсе</a:t>
            </a:r>
            <a:endParaRPr sz="360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7841" y="2263520"/>
            <a:ext cx="9471025" cy="31210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80"/>
              </a:spcBef>
            </a:pPr>
            <a:r>
              <a:rPr sz="2800" spc="-15" dirty="0">
                <a:latin typeface="Calibri"/>
                <a:cs typeface="Calibri"/>
              </a:rPr>
              <a:t>Синодальный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отдел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религиозного</a:t>
            </a:r>
            <a:r>
              <a:rPr sz="2800" spc="-5" dirty="0">
                <a:latin typeface="Calibri"/>
                <a:cs typeface="Calibri"/>
              </a:rPr>
              <a:t> образования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и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катехизации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Русской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Православной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Церкви</a:t>
            </a:r>
            <a:endParaRPr sz="2800">
              <a:latin typeface="Calibri"/>
              <a:cs typeface="Calibri"/>
            </a:endParaRPr>
          </a:p>
          <a:p>
            <a:pPr marL="568960" algn="ctr">
              <a:lnSpc>
                <a:spcPct val="100000"/>
              </a:lnSpc>
              <a:spcBef>
                <a:spcPts val="480"/>
              </a:spcBef>
            </a:pPr>
            <a:r>
              <a:rPr sz="36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https://pravobraz.ru/</a:t>
            </a:r>
            <a:endParaRPr sz="3600">
              <a:latin typeface="Calibri"/>
              <a:cs typeface="Calibri"/>
            </a:endParaRPr>
          </a:p>
          <a:p>
            <a:pPr marL="241300" marR="203200" indent="-228600">
              <a:lnSpc>
                <a:spcPts val="3020"/>
              </a:lnSpc>
              <a:spcBef>
                <a:spcPts val="1100"/>
              </a:spcBef>
            </a:pPr>
            <a:r>
              <a:rPr sz="2800" spc="-50" dirty="0">
                <a:latin typeface="Calibri"/>
                <a:cs typeface="Calibri"/>
              </a:rPr>
              <a:t>Отдел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осуществляет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свою </a:t>
            </a:r>
            <a:r>
              <a:rPr sz="2800" spc="-15" dirty="0">
                <a:latin typeface="Calibri"/>
                <a:cs typeface="Calibri"/>
              </a:rPr>
              <a:t>деятельность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во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взаимодействии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другими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синодальными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учреждениями,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высшими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2820"/>
              </a:lnSpc>
            </a:pPr>
            <a:r>
              <a:rPr sz="2800" spc="-5" dirty="0">
                <a:latin typeface="Calibri"/>
                <a:cs typeface="Calibri"/>
              </a:rPr>
              <a:t>православными учебными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заведениями,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а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также</a:t>
            </a:r>
            <a:endParaRPr sz="2800">
              <a:latin typeface="Calibri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sz="2800" b="1" spc="-10">
                <a:latin typeface="Calibri"/>
                <a:cs typeface="Calibri"/>
              </a:rPr>
              <a:t>Министерством</a:t>
            </a:r>
            <a:r>
              <a:rPr sz="2800" b="1" spc="-25">
                <a:latin typeface="Calibri"/>
                <a:cs typeface="Calibri"/>
              </a:rPr>
              <a:t> </a:t>
            </a:r>
            <a:r>
              <a:rPr sz="2800" b="1" spc="-10" smtClean="0">
                <a:latin typeface="Calibri"/>
                <a:cs typeface="Calibri"/>
              </a:rPr>
              <a:t>просвещения</a:t>
            </a:r>
            <a:r>
              <a:rPr lang="ru-RU" sz="2800" b="1" spc="-10" dirty="0" smtClean="0">
                <a:latin typeface="Calibri"/>
                <a:cs typeface="Calibri"/>
              </a:rPr>
              <a:t> РФ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7075" y="647776"/>
            <a:ext cx="45827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https://pravobraz.ru/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0663" y="1495043"/>
            <a:ext cx="10613135" cy="4978908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5936736">
            <a:off x="10113818" y="2493818"/>
            <a:ext cx="858982" cy="568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5966" y="609676"/>
            <a:ext cx="50482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https://pravobraz.ru/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" y="1749551"/>
            <a:ext cx="11346180" cy="510844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5936736">
            <a:off x="9767454" y="3629891"/>
            <a:ext cx="858982" cy="568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73882" y="731342"/>
            <a:ext cx="82010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https://pravobraz.ru/konkursy/za-nravstvennyj-podvig-uchitelya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1356360"/>
            <a:ext cx="10911840" cy="4754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2618" y="6289964"/>
            <a:ext cx="721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Форма для регистрации участников: </a:t>
            </a:r>
            <a:r>
              <a:rPr lang="ru-RU" u="sng" dirty="0" smtClean="0">
                <a:hlinkClick r:id="rId4"/>
              </a:rPr>
              <a:t>http://konkurs.podvig-uchitelya.ru/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5497" y="411226"/>
            <a:ext cx="584771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97180" marR="5080" indent="-285115">
              <a:lnSpc>
                <a:spcPts val="3460"/>
              </a:lnSpc>
              <a:spcBef>
                <a:spcPts val="535"/>
              </a:spcBef>
            </a:pPr>
            <a:r>
              <a:rPr sz="32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https://pravobraz.ru/konkursy/za- </a:t>
            </a:r>
            <a:r>
              <a:rPr sz="3200" b="1" spc="-710" dirty="0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32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nravstvennyj-podvig-uchitelya/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111" y="1581911"/>
            <a:ext cx="9704832" cy="5065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125"/>
            <a:ext cx="11346873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  <a:hlinkClick r:id="rId2"/>
              </a:rPr>
              <a:t>https://pravobraz.ru/konkursy/za-nravstvennyj-podvig-uchitelya/</a:t>
            </a:r>
            <a:r>
              <a:rPr lang="ru-RU" sz="3200" b="1" dirty="0" smtClean="0">
                <a:latin typeface="+mn-lt"/>
              </a:rPr>
              <a:t> </a:t>
            </a:r>
            <a:endParaRPr lang="ru-RU" sz="3200" b="1" dirty="0"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636" t="3575" b="3625"/>
          <a:stretch>
            <a:fillRect/>
          </a:stretch>
        </p:blipFill>
        <p:spPr bwMode="auto">
          <a:xfrm>
            <a:off x="1704110" y="1330036"/>
            <a:ext cx="9826091" cy="532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  <a:hlinkClick r:id="rId2"/>
              </a:rPr>
              <a:t>https://konkurs.podvig-uchitelya.ru/</a:t>
            </a:r>
            <a:r>
              <a:rPr lang="ru-RU" b="1" dirty="0" smtClean="0"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967" t="4104" b="4349"/>
          <a:stretch>
            <a:fillRect/>
          </a:stretch>
        </p:blipFill>
        <p:spPr bwMode="auto">
          <a:xfrm>
            <a:off x="329439" y="1500174"/>
            <a:ext cx="1149242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/>
          <p:cNvSpPr/>
          <p:nvPr/>
        </p:nvSpPr>
        <p:spPr>
          <a:xfrm rot="14279539">
            <a:off x="9145745" y="4524806"/>
            <a:ext cx="571504" cy="3810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hlinkClick r:id="rId2"/>
              </a:rPr>
              <a:t/>
            </a:r>
            <a:br>
              <a:rPr lang="ru-RU" sz="3600" dirty="0" smtClean="0">
                <a:hlinkClick r:id="rId2"/>
              </a:rPr>
            </a:br>
            <a:r>
              <a:rPr lang="en-US" sz="3600" b="1" dirty="0" smtClean="0">
                <a:latin typeface="+mn-lt"/>
                <a:hlinkClick r:id="rId2"/>
              </a:rPr>
              <a:t>https://konkurs.podvig-uchitelya.ru/instructions/how-to-register.pdf</a:t>
            </a:r>
            <a:r>
              <a:rPr lang="ru-RU" sz="3600" b="1" dirty="0" smtClean="0">
                <a:latin typeface="+mn-lt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967" t="11996" r="6516" b="5927"/>
          <a:stretch>
            <a:fillRect/>
          </a:stretch>
        </p:blipFill>
        <p:spPr bwMode="auto">
          <a:xfrm>
            <a:off x="571461" y="1500174"/>
            <a:ext cx="1121027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994" t="12490" r="951" b="6000"/>
          <a:stretch>
            <a:fillRect/>
          </a:stretch>
        </p:blipFill>
        <p:spPr bwMode="auto">
          <a:xfrm>
            <a:off x="500170" y="969818"/>
            <a:ext cx="11379994" cy="548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https://konkurs.podvig-uchitelya.ru/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967" t="4104" b="4349"/>
          <a:stretch>
            <a:fillRect/>
          </a:stretch>
        </p:blipFill>
        <p:spPr bwMode="auto">
          <a:xfrm>
            <a:off x="329439" y="1500174"/>
            <a:ext cx="1149242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право 4"/>
          <p:cNvSpPr/>
          <p:nvPr/>
        </p:nvSpPr>
        <p:spPr>
          <a:xfrm rot="14279539">
            <a:off x="8286765" y="3167061"/>
            <a:ext cx="571504" cy="3810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210" y="1094509"/>
            <a:ext cx="1152182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п.2 ст.2 </a:t>
            </a:r>
            <a:r>
              <a:rPr lang="ru-RU" sz="2400" dirty="0" smtClean="0"/>
              <a:t>.  Воспитание - деятельность, направленная на развитие личности, создание условий для самоопределения и социализации обучающихся на основе </a:t>
            </a:r>
            <a:r>
              <a:rPr lang="ru-RU" sz="2400" dirty="0" err="1" smtClean="0"/>
              <a:t>социокультурных</a:t>
            </a:r>
            <a:r>
              <a:rPr lang="ru-RU" sz="2400" b="1" dirty="0" smtClean="0">
                <a:solidFill>
                  <a:srgbClr val="C00000"/>
                </a:solidFill>
              </a:rPr>
              <a:t>, духовно-нравственных ценностей</a:t>
            </a:r>
            <a:r>
              <a:rPr lang="ru-RU" sz="2400" dirty="0" smtClean="0"/>
              <a:t> и принятых в российском обществе правил и норм поведения в интересах человека, семьи, общества и государства</a:t>
            </a:r>
            <a:r>
              <a:rPr lang="ru-RU" sz="2400" b="1" dirty="0" smtClean="0"/>
              <a:t>, </a:t>
            </a:r>
            <a:r>
              <a:rPr lang="ru-RU" sz="2400" b="1" dirty="0" smtClean="0">
                <a:solidFill>
                  <a:srgbClr val="075597"/>
                </a:solidFill>
              </a:rPr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среде;..</a:t>
            </a:r>
          </a:p>
          <a:p>
            <a:r>
              <a:rPr lang="ru-RU" sz="2400" b="1" dirty="0" smtClean="0"/>
              <a:t>п. 9.1 ст. 12 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smtClean="0"/>
              <a:t>Примерная основная образовательная программа включает </a:t>
            </a:r>
            <a:r>
              <a:rPr lang="ru-RU" sz="2400" b="1" dirty="0" smtClean="0">
                <a:solidFill>
                  <a:srgbClr val="075597"/>
                </a:solidFill>
              </a:rPr>
              <a:t>примерную рабочую программу воспитания, примерный календарный план воспитательной </a:t>
            </a:r>
            <a:r>
              <a:rPr lang="ru-RU" sz="2400" b="1" dirty="0" smtClean="0">
                <a:solidFill>
                  <a:srgbClr val="075597"/>
                </a:solidFill>
              </a:rPr>
              <a:t>работы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Федеральная рабочая программа воспитания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Примерный календарный план воспитательной работы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1" y="305034"/>
            <a:ext cx="11142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№ 304-ФЗ от 31.07.2020 «О </a:t>
            </a:r>
            <a:r>
              <a:rPr lang="ru-RU" sz="2400" b="1" dirty="0"/>
              <a:t>внесении изменений в Федеральный закон </a:t>
            </a:r>
            <a:r>
              <a:rPr lang="ru-RU" sz="2400" b="1" dirty="0" smtClean="0"/>
              <a:t> «Об </a:t>
            </a:r>
            <a:r>
              <a:rPr lang="ru-RU" sz="2400" b="1" dirty="0"/>
              <a:t>образовании в Российской </a:t>
            </a:r>
            <a:r>
              <a:rPr lang="ru-RU" sz="2400" b="1" dirty="0" smtClean="0"/>
              <a:t>Федерации»  по </a:t>
            </a:r>
            <a:r>
              <a:rPr lang="ru-RU" sz="2400" b="1" dirty="0"/>
              <a:t>вопросам воспитания </a:t>
            </a:r>
            <a:r>
              <a:rPr lang="ru-RU" sz="2400" b="1" dirty="0" smtClean="0"/>
              <a:t>обучающихся»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057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3582" cy="99262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  <a:hlinkClick r:id="rId2"/>
              </a:rPr>
              <a:t>https://konkurs.podvig-uchitelya.ru/documents/</a:t>
            </a:r>
            <a:r>
              <a:rPr lang="ru-RU" sz="4000" b="1" dirty="0" smtClean="0">
                <a:latin typeface="+mn-lt"/>
              </a:rPr>
              <a:t>  </a:t>
            </a:r>
            <a:endParaRPr lang="ru-RU" sz="4000" b="1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662" t="3157" b="3717"/>
          <a:stretch>
            <a:fillRect/>
          </a:stretch>
        </p:blipFill>
        <p:spPr bwMode="auto">
          <a:xfrm>
            <a:off x="462357" y="1453417"/>
            <a:ext cx="1115601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48533"/>
            <a:ext cx="12025745" cy="710158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+mn-lt"/>
                <a:hlinkClick r:id="rId2"/>
              </a:rPr>
              <a:t>https://konkurs.podvig-uchitelya.ru/documents/all/</a:t>
            </a:r>
            <a:r>
              <a:rPr lang="ru-RU" sz="1800" b="1" dirty="0" smtClean="0">
                <a:latin typeface="+mn-lt"/>
                <a:hlinkClick r:id="rId2"/>
              </a:rPr>
              <a:t>Положение%20о%20конкурсе%20(от%2021%20июля%202020г.).</a:t>
            </a:r>
            <a:r>
              <a:rPr lang="en-US" sz="1800" b="1" dirty="0" err="1" smtClean="0">
                <a:latin typeface="+mn-lt"/>
                <a:hlinkClick r:id="rId2"/>
              </a:rPr>
              <a:t>pdf</a:t>
            </a:r>
            <a:r>
              <a:rPr lang="ru-RU" sz="1800" b="1" dirty="0" smtClean="0">
                <a:latin typeface="+mn-lt"/>
              </a:rPr>
              <a:t> </a:t>
            </a:r>
            <a:endParaRPr lang="ru-RU" sz="1800" b="1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731" t="4707" r="14005"/>
          <a:stretch>
            <a:fillRect/>
          </a:stretch>
        </p:blipFill>
        <p:spPr bwMode="auto">
          <a:xfrm>
            <a:off x="1980090" y="0"/>
            <a:ext cx="8813801" cy="4679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29237"/>
            <a:ext cx="8329613" cy="126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5419566"/>
            <a:ext cx="3319463" cy="14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455" y="526599"/>
            <a:ext cx="11180618" cy="591576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Положение. Цель и задачи конкурса</a:t>
            </a:r>
          </a:p>
          <a:p>
            <a:pPr algn="ctr">
              <a:buNone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/>
              <a:t>Цель конкурса: </a:t>
            </a:r>
            <a:r>
              <a:rPr lang="ru-RU" dirty="0" smtClean="0"/>
              <a:t>развитие </a:t>
            </a:r>
            <a:r>
              <a:rPr lang="ru-RU" b="1" dirty="0" smtClean="0"/>
              <a:t>системы духовно-нравственного и гражданско-патриотического образования и воспитания</a:t>
            </a:r>
            <a:r>
              <a:rPr lang="ru-RU" dirty="0" smtClean="0"/>
              <a:t> детей и молодежи </a:t>
            </a:r>
          </a:p>
          <a:p>
            <a:pPr>
              <a:buNone/>
            </a:pPr>
            <a:r>
              <a:rPr lang="ru-RU" b="1" dirty="0" smtClean="0"/>
              <a:t>Задачи конкурса: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b="1" dirty="0" smtClean="0">
                <a:solidFill>
                  <a:srgbClr val="C00000"/>
                </a:solidFill>
              </a:rPr>
              <a:t>обобщение</a:t>
            </a:r>
            <a:r>
              <a:rPr lang="ru-RU" dirty="0" smtClean="0"/>
              <a:t> имеющейся практики и выявление лучших систем </a:t>
            </a:r>
            <a:r>
              <a:rPr lang="ru-RU" b="1" dirty="0" smtClean="0"/>
              <a:t>духовно ­ нравственного </a:t>
            </a:r>
            <a:r>
              <a:rPr lang="ru-RU" dirty="0" smtClean="0"/>
              <a:t>и </a:t>
            </a:r>
            <a:r>
              <a:rPr lang="ru-RU" b="1" dirty="0" smtClean="0"/>
              <a:t>гражданско-патриотического </a:t>
            </a:r>
            <a:r>
              <a:rPr lang="ru-RU" dirty="0" smtClean="0"/>
              <a:t>образования и воспитания детей и молодежи в Организациях;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	распространение </a:t>
            </a:r>
            <a:r>
              <a:rPr lang="ru-RU" dirty="0" smtClean="0"/>
              <a:t>лучших практик духовно-нравственного и </a:t>
            </a:r>
            <a:r>
              <a:rPr lang="ru-RU" dirty="0" err="1" smtClean="0"/>
              <a:t>гражданско</a:t>
            </a:r>
            <a:r>
              <a:rPr lang="ru-RU" dirty="0" smtClean="0"/>
              <a:t>- патриотического воспитания;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	стимулирование </a:t>
            </a:r>
            <a:r>
              <a:rPr lang="ru-RU" dirty="0" smtClean="0"/>
              <a:t>творчества педагогов и воспитателей образовательных организаций и поощрения их за высокое качество духовно-нравственного и гражданско-патриотического воспитания и образования детей и молодежи.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Положение. Организаторы Конкурса 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Синодальный отдел религиозного образования и </a:t>
            </a:r>
            <a:r>
              <a:rPr lang="ru-RU" dirty="0" err="1" smtClean="0"/>
              <a:t>катехизации</a:t>
            </a:r>
            <a:r>
              <a:rPr lang="ru-RU" dirty="0" smtClean="0"/>
              <a:t> Русской Православной Церкви;</a:t>
            </a:r>
          </a:p>
          <a:p>
            <a:r>
              <a:rPr lang="ru-RU" dirty="0" smtClean="0"/>
              <a:t>Министерство просвещения Российской Федерации; </a:t>
            </a:r>
          </a:p>
          <a:p>
            <a:r>
              <a:rPr lang="ru-RU" dirty="0" smtClean="0"/>
              <a:t>Полномочные представители Президента Российской Федерации в федеральных округах; </a:t>
            </a:r>
          </a:p>
          <a:p>
            <a:r>
              <a:rPr lang="ru-RU" dirty="0" smtClean="0"/>
              <a:t>Автономная некоммерческая организация «Центр образовательных и культурных инициатив «ПОКОЛЕНИЕ» (АНО «ПОКОЛЕНИЕ»).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Положение. Участники Конкурса 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Участниками Конкурса </a:t>
            </a:r>
            <a:r>
              <a:rPr lang="ru-RU" dirty="0" err="1" smtClean="0"/>
              <a:t>могyт</a:t>
            </a:r>
            <a:r>
              <a:rPr lang="ru-RU" dirty="0" smtClean="0"/>
              <a:t> быть постоянно прожив</a:t>
            </a:r>
            <a:r>
              <a:rPr lang="ru-RU" dirty="0"/>
              <a:t>а</a:t>
            </a:r>
            <a:r>
              <a:rPr lang="ru-RU" dirty="0" smtClean="0"/>
              <a:t>ющие на территории Российской Федерации: 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 педагогические работники; 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руководители образовательных организаций;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коллективы авторов проекта;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представители общественных объединений; 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представители воскресных школ;</a:t>
            </a:r>
          </a:p>
          <a:p>
            <a:pPr>
              <a:buFont typeface="Calibri" pitchFamily="34" charset="0"/>
              <a:buChar char="–"/>
            </a:pPr>
            <a:r>
              <a:rPr lang="ru-RU" dirty="0" smtClean="0"/>
              <a:t>представители православных гимназий.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11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Номинации конкурса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2200" b="1" dirty="0" smtClean="0">
                <a:latin typeface="+mn-lt"/>
                <a:hlinkClick r:id="rId2"/>
              </a:rPr>
              <a:t>https://konkurs.podvig-uchitelya.ru/documents/all/</a:t>
            </a:r>
            <a:r>
              <a:rPr lang="ru-RU" sz="2200" b="1" dirty="0" smtClean="0">
                <a:latin typeface="+mn-lt"/>
                <a:hlinkClick r:id="rId2"/>
              </a:rPr>
              <a:t>Номинации%20конкурса%202024%20г..</a:t>
            </a:r>
            <a:r>
              <a:rPr lang="en-US" sz="2200" b="1" dirty="0" err="1" smtClean="0">
                <a:latin typeface="+mn-lt"/>
                <a:hlinkClick r:id="rId2"/>
              </a:rPr>
              <a:t>pdf</a:t>
            </a:r>
            <a:r>
              <a:rPr lang="ru-RU" sz="2200" b="1" dirty="0"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9351" t="21466" r="10954" b="18555"/>
          <a:stretch>
            <a:fillRect/>
          </a:stretch>
        </p:blipFill>
        <p:spPr bwMode="auto">
          <a:xfrm>
            <a:off x="4391890" y="1454727"/>
            <a:ext cx="7620001" cy="5403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34914" t="23044" r="10066" b="9084"/>
          <a:stretch>
            <a:fillRect/>
          </a:stretch>
        </p:blipFill>
        <p:spPr bwMode="auto">
          <a:xfrm>
            <a:off x="193964" y="1419212"/>
            <a:ext cx="4333962" cy="30419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4516582"/>
            <a:ext cx="4599709" cy="234141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*Номинации Конкурса и количество призовых мест в каждой номинации утверждаются Председателем Синодального отдела религиозного образования 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катехизации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Русской Православной Церкви и заместителем Министра просвещения Российской Федерации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ежегодно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публикуются на официальных сайтах организаторов Конкурса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срок до 30 декабря года, предшествующего году проведения Конкурса.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Сроки проведения конкурса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1800" b="1" dirty="0" smtClean="0">
                <a:latin typeface="+mn-lt"/>
                <a:hlinkClick r:id="rId2"/>
              </a:rPr>
              <a:t>https://konkurs.podvig-uchitelya.ru/documents/all/</a:t>
            </a:r>
            <a:r>
              <a:rPr lang="ru-RU" sz="1800" b="1" dirty="0" smtClean="0">
                <a:latin typeface="+mn-lt"/>
                <a:hlinkClick r:id="rId2"/>
              </a:rPr>
              <a:t>Сроки%20проведения%20конкурса%20в%202024%20г..</a:t>
            </a:r>
            <a:r>
              <a:rPr lang="en-US" sz="1800" b="1" dirty="0" err="1" smtClean="0">
                <a:latin typeface="+mn-lt"/>
                <a:hlinkClick r:id="rId2"/>
              </a:rPr>
              <a:t>pdf</a:t>
            </a:r>
            <a:r>
              <a:rPr lang="ru-RU" sz="1800" b="1" dirty="0" smtClean="0"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3139" t="26202" r="11841" b="4349"/>
          <a:stretch>
            <a:fillRect/>
          </a:stretch>
        </p:blipFill>
        <p:spPr bwMode="auto">
          <a:xfrm>
            <a:off x="325542" y="1979890"/>
            <a:ext cx="4595648" cy="2952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8464" t="24623" r="12728" b="28025"/>
          <a:stretch>
            <a:fillRect/>
          </a:stretch>
        </p:blipFill>
        <p:spPr bwMode="auto">
          <a:xfrm>
            <a:off x="5472545" y="1908029"/>
            <a:ext cx="6442406" cy="30003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object 4"/>
          <p:cNvSpPr txBox="1"/>
          <p:nvPr/>
        </p:nvSpPr>
        <p:spPr>
          <a:xfrm>
            <a:off x="1246909" y="4918364"/>
            <a:ext cx="10313855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Региональный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этап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конкурса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проводится</a:t>
            </a:r>
            <a:endParaRPr sz="28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с 8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января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по 13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мая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2024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года.</a:t>
            </a:r>
            <a:endParaRPr sz="2800">
              <a:latin typeface="Calibri"/>
              <a:cs typeface="Calibri"/>
            </a:endParaRPr>
          </a:p>
          <a:p>
            <a:pPr marL="1841500" marR="5080" indent="-914400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с 8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января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по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31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марта</a:t>
            </a:r>
            <a:r>
              <a:rPr sz="2800" b="1" spc="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2024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года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прием </a:t>
            </a:r>
            <a:r>
              <a:rPr sz="2800" spc="-10" dirty="0">
                <a:latin typeface="Calibri"/>
                <a:cs typeface="Calibri"/>
              </a:rPr>
              <a:t>конкурсных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работ;</a:t>
            </a:r>
            <a:endParaRPr sz="2800">
              <a:latin typeface="Calibri"/>
              <a:cs typeface="Calibri"/>
            </a:endParaRPr>
          </a:p>
          <a:p>
            <a:pPr marL="927100" marR="146685">
              <a:lnSpc>
                <a:spcPct val="100000"/>
              </a:lnSpc>
            </a:pPr>
            <a:r>
              <a:rPr sz="2800" b="1" spc="-5" dirty="0">
                <a:latin typeface="Calibri"/>
                <a:cs typeface="Calibri"/>
              </a:rPr>
              <a:t>с 01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апреля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по 13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мая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2024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года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подведение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итогов.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Количество призовых мест</a:t>
            </a:r>
            <a:endParaRPr lang="ru-RU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4177" y="1603148"/>
            <a:ext cx="6969273" cy="5254852"/>
          </a:xfrm>
          <a:prstGeom prst="rect">
            <a:avLst/>
          </a:prstGeom>
          <a:noFill/>
          <a:ln w="9525">
            <a:solidFill>
              <a:srgbClr val="1165AE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63" y="1451552"/>
            <a:ext cx="4739757" cy="30650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4300" y="274638"/>
            <a:ext cx="7658100" cy="72547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latin typeface="+mn-lt"/>
              </a:rPr>
              <a:t>Порядок подачи работ на Конкурс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000108"/>
            <a:ext cx="10972800" cy="5500726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ru-RU" sz="2800" dirty="0" smtClean="0"/>
              <a:t>Для участия в I  Регионального этапе Конкурса претенденты проходят </a:t>
            </a:r>
            <a:r>
              <a:rPr lang="ru-RU" sz="2800" b="1" dirty="0" smtClean="0"/>
              <a:t>регистрацию</a:t>
            </a:r>
            <a:r>
              <a:rPr lang="ru-RU" sz="2800" dirty="0" smtClean="0"/>
              <a:t> и загружают конкурсную работу в </a:t>
            </a:r>
            <a:r>
              <a:rPr lang="ru-RU" sz="2800" b="1" dirty="0" smtClean="0"/>
              <a:t>полном объеме через электронный портал Конкурса </a:t>
            </a:r>
            <a:r>
              <a:rPr lang="ru-RU" sz="2800" b="1" dirty="0" smtClean="0">
                <a:hlinkClick r:id="rId2"/>
              </a:rPr>
              <a:t>http://konkurs.podvig-uchitelya.ru/</a:t>
            </a:r>
            <a:r>
              <a:rPr lang="ru-RU" sz="2800" b="1" dirty="0" smtClean="0"/>
              <a:t>.</a:t>
            </a:r>
          </a:p>
          <a:p>
            <a:pPr lvl="1">
              <a:buNone/>
            </a:pPr>
            <a:r>
              <a:rPr lang="ru-RU" sz="2800" dirty="0" smtClean="0"/>
              <a:t>Работа, загруженная на портал, также предоставляется в печатном виде </a:t>
            </a:r>
            <a:r>
              <a:rPr lang="ru-RU" sz="2800" b="1" dirty="0" smtClean="0"/>
              <a:t>(выслать или направить) </a:t>
            </a:r>
            <a:r>
              <a:rPr lang="ru-RU" sz="2800" dirty="0"/>
              <a:t>с указанием номера регистрации работы на электронном </a:t>
            </a:r>
            <a:r>
              <a:rPr lang="ru-RU" sz="2800" dirty="0" smtClean="0"/>
              <a:t>портале </a:t>
            </a:r>
            <a:r>
              <a:rPr lang="ru-RU" sz="2800" b="1" dirty="0" smtClean="0"/>
              <a:t>до </a:t>
            </a:r>
            <a:r>
              <a:rPr lang="ru-RU" sz="2800" b="1" dirty="0" smtClean="0"/>
              <a:t>31 марта 2024 года </a:t>
            </a:r>
            <a:r>
              <a:rPr lang="ru-RU" sz="2800" dirty="0" smtClean="0"/>
              <a:t>по адресу   610046, г. Киров, ул. Р. </a:t>
            </a:r>
            <a:r>
              <a:rPr lang="ru-RU" sz="2800" dirty="0" err="1" smtClean="0"/>
              <a:t>Ердякова</a:t>
            </a:r>
            <a:r>
              <a:rPr lang="ru-RU" sz="2800" dirty="0" smtClean="0"/>
              <a:t>, 23/2) заведующей центром науки и инноваций </a:t>
            </a:r>
            <a:r>
              <a:rPr lang="ru-RU" sz="2800" dirty="0" err="1" smtClean="0"/>
              <a:t>Даровских</a:t>
            </a:r>
            <a:r>
              <a:rPr lang="ru-RU" sz="2800" dirty="0" smtClean="0"/>
              <a:t> Ирине Сергеевне (каб.411, тел. 8 (8332)255442 доб.301,</a:t>
            </a:r>
            <a:r>
              <a:rPr lang="en-US" sz="2800" dirty="0" smtClean="0">
                <a:hlinkClick r:id="rId3"/>
              </a:rPr>
              <a:t>centropm@kirovipk.ru</a:t>
            </a:r>
            <a:r>
              <a:rPr lang="ru-RU" sz="2800" dirty="0" smtClean="0"/>
              <a:t>)</a:t>
            </a:r>
          </a:p>
          <a:p>
            <a:pPr lvl="1">
              <a:buNone/>
            </a:pPr>
            <a:r>
              <a:rPr lang="ru-RU" sz="2800" dirty="0" smtClean="0"/>
              <a:t>Работы, поданные на Конкурс, не рецензируются и не возвращаются. Оргкомитет, Конкурсные и Экспертные комиссии </a:t>
            </a:r>
            <a:r>
              <a:rPr lang="en-US" sz="2800" dirty="0" smtClean="0"/>
              <a:t>I</a:t>
            </a:r>
            <a:r>
              <a:rPr lang="ru-RU" sz="2800" dirty="0" smtClean="0"/>
              <a:t>, II и III этапов Конкурса не вступают в переписку с авторами работ.</a:t>
            </a:r>
          </a:p>
          <a:p>
            <a:pPr lvl="1">
              <a:buNone/>
            </a:pPr>
            <a:r>
              <a:rPr lang="ru-RU" sz="3500" b="1" dirty="0" smtClean="0"/>
              <a:t>Форма для регистрации участников: </a:t>
            </a:r>
            <a:r>
              <a:rPr lang="ru-RU" sz="3500" b="1" dirty="0" smtClean="0">
                <a:hlinkClick r:id="rId2"/>
              </a:rPr>
              <a:t>http://konkurs.podvig-uchitelya.ru/</a:t>
            </a:r>
            <a:r>
              <a:rPr lang="ru-RU" sz="3500" b="1" dirty="0" smtClean="0"/>
              <a:t> 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2700" y="365125"/>
            <a:ext cx="75311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К</a:t>
            </a:r>
            <a:r>
              <a:rPr lang="ru-RU" sz="4000" b="1" dirty="0" smtClean="0">
                <a:latin typeface="+mn-lt"/>
              </a:rPr>
              <a:t>одификаторы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51000"/>
            <a:ext cx="10972800" cy="499271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4500" b="1" dirty="0" smtClean="0">
                <a:hlinkClick r:id="rId2"/>
              </a:rPr>
              <a:t>1 номинация: </a:t>
            </a:r>
            <a:r>
              <a:rPr lang="ru-RU" sz="4500" dirty="0" smtClean="0">
                <a:hlinkClick r:id="rId2"/>
              </a:rPr>
              <a:t>«За организацию духовно-нравственного воспитания в образовательной организации»</a:t>
            </a:r>
            <a:endParaRPr lang="ru-RU" sz="4500" dirty="0" smtClean="0"/>
          </a:p>
          <a:p>
            <a:pPr>
              <a:buNone/>
            </a:pPr>
            <a:r>
              <a:rPr lang="ru-RU" sz="4500" b="1" dirty="0" smtClean="0">
                <a:hlinkClick r:id="rId3"/>
              </a:rPr>
              <a:t>2 номинация: </a:t>
            </a:r>
            <a:r>
              <a:rPr lang="ru-RU" sz="4500" dirty="0" smtClean="0">
                <a:hlinkClick r:id="rId3"/>
              </a:rPr>
              <a:t>«Лучшая дополнительная </a:t>
            </a:r>
            <a:r>
              <a:rPr lang="ru-RU" sz="4500" dirty="0" err="1" smtClean="0">
                <a:hlinkClick r:id="rId3"/>
              </a:rPr>
              <a:t>общеразвивающая</a:t>
            </a:r>
            <a:r>
              <a:rPr lang="ru-RU" sz="4500" dirty="0" smtClean="0">
                <a:hlinkClick r:id="rId3"/>
              </a:rPr>
              <a:t> программа духовно-нравственного и гражданско-патриотического воспитания детей и молодежи»</a:t>
            </a:r>
            <a:endParaRPr lang="ru-RU" sz="4500" dirty="0" smtClean="0"/>
          </a:p>
          <a:p>
            <a:pPr>
              <a:buNone/>
            </a:pPr>
            <a:r>
              <a:rPr lang="ru-RU" sz="4500" b="1" dirty="0" smtClean="0">
                <a:hlinkClick r:id="rId4"/>
              </a:rPr>
              <a:t>3 номинация: </a:t>
            </a:r>
            <a:r>
              <a:rPr lang="ru-RU" sz="4500" dirty="0" smtClean="0">
                <a:hlinkClick r:id="rId4"/>
              </a:rPr>
              <a:t>«Лучшая методическая разработка в предметных областях «Основы религиозных культур и светской этики» (ОРКСЭ), «Основы духовно-нравственной культуры народов России» (ОДНКНР), «Основы православной веры» (для образовательных организаций с религиозным компонентом)»</a:t>
            </a:r>
            <a:endParaRPr lang="ru-RU" sz="4500" dirty="0" smtClean="0"/>
          </a:p>
          <a:p>
            <a:pPr>
              <a:buNone/>
            </a:pPr>
            <a:r>
              <a:rPr lang="ru-RU" sz="4500" b="1" dirty="0" smtClean="0">
                <a:hlinkClick r:id="rId5"/>
              </a:rPr>
              <a:t>4 номинация: </a:t>
            </a:r>
            <a:r>
              <a:rPr lang="ru-RU" sz="4500" dirty="0" smtClean="0">
                <a:hlinkClick r:id="rId5"/>
              </a:rPr>
              <a:t>«Лучший образовательный издательский проект года»</a:t>
            </a:r>
            <a:endParaRPr lang="ru-RU" sz="45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2857" y="261258"/>
            <a:ext cx="90714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Федеральный закон от 14 июля 2022 г. № 261-ФЗ "О российском движении детей и молодежи"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21943" y="1175657"/>
            <a:ext cx="69668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/>
              <a:t>Статья 2. Правовое положение Движения</a:t>
            </a:r>
          </a:p>
          <a:p>
            <a:r>
              <a:rPr lang="ru-RU" sz="1900" dirty="0" smtClean="0"/>
              <a:t>1. Движение является добровольным, самоуправляемым общероссийским общественно-государственным движением, преследующим следующие цели:</a:t>
            </a:r>
          </a:p>
          <a:p>
            <a:r>
              <a:rPr lang="ru-RU" sz="1900" dirty="0" smtClean="0"/>
              <a:t>1) содействие проведению государственной политики в интересах детей и молодежи;..</a:t>
            </a:r>
          </a:p>
          <a:p>
            <a:r>
              <a:rPr lang="ru-RU" sz="1900" dirty="0" smtClean="0"/>
              <a:t>4) </a:t>
            </a:r>
            <a:r>
              <a:rPr lang="ru-RU" sz="2000" b="1" dirty="0" smtClean="0"/>
              <a:t>подготовка детей и молодежи к полноценной жизни в обществе, включая </a:t>
            </a:r>
            <a:r>
              <a:rPr lang="ru-RU" sz="2200" b="1" dirty="0" smtClean="0">
                <a:solidFill>
                  <a:srgbClr val="C00000"/>
                </a:solidFill>
              </a:rPr>
              <a:t>формирование их мировоззрения на основе традиционных российских духовных и нравственных ценностей</a:t>
            </a:r>
            <a:r>
              <a:rPr lang="ru-RU" sz="2000" b="1" dirty="0" smtClean="0"/>
              <a:t>, </a:t>
            </a:r>
            <a:r>
              <a:rPr lang="ru-RU" sz="1900" dirty="0" smtClean="0"/>
              <a:t>традиций народов Российской Федерации, достижений российской и мировой культуры, а также развитие у них общественно значимой и творческой активности, высоких нравственных качеств, любви и уважения к Отечеству, трудолюбия, правовой культуры, бережного отношения к окружающей среде, чувства личной ответственности за свою судьбу и судьбу Отечества перед нынешним и будущими поколениями, иные общественно полезные цели.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798" y="1321935"/>
            <a:ext cx="4761671" cy="464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900" y="365125"/>
            <a:ext cx="7962900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n-lt"/>
                <a:hlinkClick r:id="rId2"/>
              </a:rPr>
              <a:t>http://konkurs.podvig-uchitelya.ru/helpme/</a:t>
            </a:r>
            <a:r>
              <a:rPr lang="ru-RU" sz="3200" b="1" dirty="0" smtClean="0">
                <a:latin typeface="+mn-lt"/>
              </a:rPr>
              <a:t> </a:t>
            </a:r>
            <a:endParaRPr lang="ru-RU" sz="3200" b="1" dirty="0"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5288" r="31742" b="31453"/>
          <a:stretch>
            <a:fillRect/>
          </a:stretch>
        </p:blipFill>
        <p:spPr bwMode="auto">
          <a:xfrm>
            <a:off x="3251199" y="1214422"/>
            <a:ext cx="7467601" cy="328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38212" y="5434022"/>
          <a:ext cx="10763328" cy="1248726"/>
        </p:xfrm>
        <a:graphic>
          <a:graphicData uri="http://schemas.openxmlformats.org/drawingml/2006/table">
            <a:tbl>
              <a:tblPr/>
              <a:tblGrid>
                <a:gridCol w="179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48726">
                <a:tc>
                  <a:txBody>
                    <a:bodyPr/>
                    <a:lstStyle/>
                    <a:p>
                      <a:r>
                        <a:rPr lang="ru-RU" dirty="0"/>
                        <a:t>13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Кировская область, Вятская митрополия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Барабанова</a:t>
                      </a:r>
                      <a:r>
                        <a:rPr lang="ru-RU" dirty="0"/>
                        <a:t> Надежда Викторовна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8(83334)</a:t>
                      </a:r>
                      <a:r>
                        <a:rPr lang="ru-RU" baseline="0" dirty="0" smtClean="0"/>
                        <a:t> 77-2-55</a:t>
                      </a:r>
                      <a:endParaRPr lang="ru-RU" dirty="0"/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+7(922)662-86-39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barabanova_nv@mail.ru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42922" y="4754566"/>
          <a:ext cx="11049078" cy="640080"/>
        </p:xfrm>
        <a:graphic>
          <a:graphicData uri="http://schemas.openxmlformats.org/drawingml/2006/table">
            <a:tbl>
              <a:tblPr/>
              <a:tblGrid>
                <a:gridCol w="184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1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#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Регион, митрополия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Ф. И. О. (сан, если имеется)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Телефон (рабочий)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Телефон (сотовый)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E-mail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13626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+mn-lt"/>
              </a:rPr>
              <a:t>Успехов!</a:t>
            </a:r>
            <a:endParaRPr lang="ru-RU" sz="6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826327"/>
            <a:ext cx="10515600" cy="335063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Контакты: </a:t>
            </a:r>
          </a:p>
          <a:p>
            <a:pPr lvl="0">
              <a:buNone/>
            </a:pPr>
            <a:r>
              <a:rPr lang="ru-RU" dirty="0" err="1" smtClean="0"/>
              <a:t>Барабанова</a:t>
            </a:r>
            <a:r>
              <a:rPr lang="ru-RU" dirty="0" smtClean="0"/>
              <a:t> Надежда Викторовна, заведующий Центром ПК ИРО Кировской области в г. Вятские Поляны</a:t>
            </a:r>
          </a:p>
          <a:p>
            <a:pPr lvl="0">
              <a:buNone/>
            </a:pPr>
            <a:r>
              <a:rPr lang="ru-RU" dirty="0" smtClean="0"/>
              <a:t>Тел. 8 (83334) 77-2-55</a:t>
            </a:r>
          </a:p>
          <a:p>
            <a:pPr lvl="0">
              <a:buNone/>
            </a:pPr>
            <a:r>
              <a:rPr lang="ru-RU" dirty="0" smtClean="0"/>
              <a:t>        8 922 662 86 39</a:t>
            </a:r>
          </a:p>
          <a:p>
            <a:pPr lvl="0">
              <a:buNone/>
            </a:pPr>
            <a:r>
              <a:rPr lang="ru-RU" dirty="0" smtClean="0"/>
              <a:t>Ел. почта: </a:t>
            </a:r>
            <a:r>
              <a:rPr lang="en-US" dirty="0" smtClean="0">
                <a:hlinkClick r:id="rId2"/>
              </a:rPr>
              <a:t>barabanova_nv@mail.ru</a:t>
            </a:r>
            <a:r>
              <a:rPr lang="en-US" dirty="0" smtClean="0"/>
              <a:t>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38480" y="4643446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5" y="365125"/>
            <a:ext cx="115685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+mn-lt"/>
              </a:rPr>
              <a:t>ФГОС начального общего образования (ФГОС НОО)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Приказ Министерства просвещения Российской Федерации от 31 мая 2021 года № 286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4"/>
            <a:ext cx="11159836" cy="503237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Раздел 32.1 Учебный план программы начального общего образования</a:t>
            </a:r>
          </a:p>
          <a:p>
            <a:pPr>
              <a:buNone/>
            </a:pPr>
            <a:r>
              <a:rPr lang="ru-RU" dirty="0" smtClean="0"/>
              <a:t>«В учебный план входят следующие </a:t>
            </a:r>
            <a:r>
              <a:rPr lang="ru-RU" b="1" dirty="0" smtClean="0">
                <a:solidFill>
                  <a:srgbClr val="C00000"/>
                </a:solidFill>
              </a:rPr>
              <a:t>обязательные для изучения </a:t>
            </a:r>
            <a:r>
              <a:rPr lang="ru-RU" dirty="0" smtClean="0"/>
              <a:t>предметные области…</a:t>
            </a:r>
            <a:r>
              <a:rPr lang="ru-RU" b="1" dirty="0" smtClean="0"/>
              <a:t> </a:t>
            </a:r>
            <a:r>
              <a:rPr lang="ru-RU" dirty="0" smtClean="0"/>
              <a:t>«Основы религиозных культур и светской этики», учебные предметы (учебные модули) «Основы религиозных культур и светской этики». </a:t>
            </a:r>
          </a:p>
          <a:p>
            <a:pPr>
              <a:buNone/>
            </a:pPr>
            <a:r>
              <a:rPr lang="ru-RU" dirty="0" smtClean="0"/>
              <a:t>Предмет представлен шестью модулями: «Основы светской этики»; </a:t>
            </a:r>
            <a:r>
              <a:rPr lang="ru-RU" b="1" dirty="0" smtClean="0">
                <a:solidFill>
                  <a:srgbClr val="FF0000"/>
                </a:solidFill>
              </a:rPr>
              <a:t>«Основы православной культуры»</a:t>
            </a:r>
            <a:r>
              <a:rPr lang="ru-RU" dirty="0" smtClean="0"/>
              <a:t>; «Основы иудейской культуры»; «Основы буддийской культуры»; «Основы исламской культуры»; </a:t>
            </a:r>
            <a:r>
              <a:rPr lang="ru-RU" b="1" dirty="0" smtClean="0"/>
              <a:t>«Основы религиозных культур народов России»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Раздел 43 ФГОС НОО. Предметные результаты освоения программы начального общего образования с учетом специфики содержания предметных областей, включающих конкретные учебные предметы (учебные модули)»</a:t>
            </a:r>
          </a:p>
          <a:p>
            <a:pPr>
              <a:buNone/>
            </a:pPr>
            <a:r>
              <a:rPr lang="ru-RU" dirty="0" smtClean="0"/>
              <a:t>Подраздел 43.6</a:t>
            </a:r>
            <a:r>
              <a:rPr lang="ru-RU" dirty="0" smtClean="0">
                <a:solidFill>
                  <a:srgbClr val="C00000"/>
                </a:solidFill>
              </a:rPr>
              <a:t>. Предметные результаты по ОРКСЭ представлены </a:t>
            </a:r>
            <a:r>
              <a:rPr lang="ru-RU" b="1" dirty="0" smtClean="0">
                <a:solidFill>
                  <a:srgbClr val="C00000"/>
                </a:solidFill>
              </a:rPr>
              <a:t>по каждому из 6 модулей.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4" y="554182"/>
            <a:ext cx="1045028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+mn-lt"/>
              </a:rPr>
              <a:t>ФГОС  основного общего образования (ФГОС ООО)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Приказ Министерства просвещения Российской Федерации от 31 мая 2021 года № 287</a:t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119086"/>
            <a:ext cx="11353800" cy="436267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Раздел 33.1. Учебный план программы </a:t>
            </a:r>
            <a:r>
              <a:rPr lang="ru-RU" b="1" dirty="0" smtClean="0"/>
              <a:t>основного</a:t>
            </a:r>
            <a:r>
              <a:rPr lang="ru-RU" dirty="0" smtClean="0"/>
              <a:t> общего образования</a:t>
            </a:r>
          </a:p>
          <a:p>
            <a:pPr>
              <a:buNone/>
            </a:pPr>
            <a:r>
              <a:rPr lang="ru-RU" dirty="0" smtClean="0"/>
              <a:t>«В учебный план входят следующие </a:t>
            </a:r>
            <a:r>
              <a:rPr lang="ru-RU" b="1" dirty="0" smtClean="0"/>
              <a:t>обязательные для изучения </a:t>
            </a:r>
            <a:r>
              <a:rPr lang="ru-RU" dirty="0" smtClean="0"/>
              <a:t>предметные области… «Основы духовно-нравственной культуры народов России». </a:t>
            </a:r>
          </a:p>
          <a:p>
            <a:pPr>
              <a:buNone/>
            </a:pPr>
            <a:r>
              <a:rPr lang="ru-RU" dirty="0" smtClean="0"/>
              <a:t>Содержание предметной области не раскрыто, составляющие её учебные предметы не названы.</a:t>
            </a:r>
          </a:p>
          <a:p>
            <a:pPr>
              <a:buNone/>
            </a:pPr>
            <a:r>
              <a:rPr lang="ru-RU" dirty="0" smtClean="0"/>
              <a:t>«При изучении предметной области «Основы духовно-нравственной культуры народов России» </a:t>
            </a:r>
            <a:r>
              <a:rPr lang="ru-RU" b="1" dirty="0" smtClean="0"/>
              <a:t>по заявлению обучающихся, родителей </a:t>
            </a:r>
            <a:r>
              <a:rPr lang="ru-RU" dirty="0" smtClean="0"/>
              <a:t>(законных представителей) несовершеннолетних обучающихся </a:t>
            </a:r>
            <a:r>
              <a:rPr lang="ru-RU" b="1" dirty="0" smtClean="0"/>
              <a:t>осуществляется </a:t>
            </a:r>
            <a:r>
              <a:rPr lang="ru-RU" b="1" dirty="0" smtClean="0">
                <a:solidFill>
                  <a:srgbClr val="C00000"/>
                </a:solidFill>
              </a:rPr>
              <a:t>выбор одного из учебных курсов (учебных модулей) из перечня, предлагаемого Организацией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</a:p>
          <a:p>
            <a:pPr>
              <a:buNone/>
            </a:pPr>
            <a:r>
              <a:rPr lang="ru-RU" dirty="0" smtClean="0"/>
              <a:t>п. 45.8. Предметные результаты по предметной области «Основы духовно-нравственной культуры народов России»  сформулированы </a:t>
            </a:r>
            <a:r>
              <a:rPr lang="ru-RU" b="1" dirty="0" smtClean="0"/>
              <a:t>для всего уровня обучения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8566" y="740230"/>
            <a:ext cx="9639358" cy="55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315" y="376861"/>
            <a:ext cx="8291285" cy="46708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+mn-lt"/>
              </a:rPr>
              <a:t>ФОП ДО</a:t>
            </a:r>
            <a:endParaRPr lang="ru-RU" sz="3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802" r="2661"/>
          <a:stretch>
            <a:fillRect/>
          </a:stretch>
        </p:blipFill>
        <p:spPr bwMode="auto">
          <a:xfrm>
            <a:off x="1422400" y="1146630"/>
            <a:ext cx="10293389" cy="442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2033</Words>
  <Application>Microsoft Office PowerPoint</Application>
  <PresentationFormat>Широкоэкранный</PresentationFormat>
  <Paragraphs>233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Arial Unicode MS</vt:lpstr>
      <vt:lpstr>Calibri</vt:lpstr>
      <vt:lpstr>Calibri Light</vt:lpstr>
      <vt:lpstr>Microsoft Sans Serif</vt:lpstr>
      <vt:lpstr>Segoe UI</vt:lpstr>
      <vt:lpstr>Times New Roman</vt:lpstr>
      <vt:lpstr>Wingdings</vt:lpstr>
      <vt:lpstr>Тема Office</vt:lpstr>
      <vt:lpstr>Презентация PowerPoint</vt:lpstr>
      <vt:lpstr>Всероссийский конкурс в области  педагогики, работы с детьми и  молодежью до 20 лет «За нравственный подвиг учителя»</vt:lpstr>
      <vt:lpstr> </vt:lpstr>
      <vt:lpstr>Презентация PowerPoint</vt:lpstr>
      <vt:lpstr>Презентация PowerPoint</vt:lpstr>
      <vt:lpstr>   ФГОС начального общего образования (ФГОС НОО)   Приказ Министерства просвещения Российской Федерации от 31 мая 2021 года № 286  </vt:lpstr>
      <vt:lpstr>   ФГОС  основного общего образования (ФГОС ООО) Приказ Министерства просвещения Российской Федерации от 31 мая 2021 года № 287  </vt:lpstr>
      <vt:lpstr>Презентация PowerPoint</vt:lpstr>
      <vt:lpstr>ФОП ДО</vt:lpstr>
      <vt:lpstr>Презентация PowerPoint</vt:lpstr>
      <vt:lpstr> Об утверждении Основ государственной политики по сохранению и укреплению традиционных российских духовно-нравственных ценностей Указ Президента Российской Федерации от 09.11.2022 г. № 809 </vt:lpstr>
      <vt:lpstr> Об утверждении Основ государственной политики по сохранению и укреплению традиционных российских духовно-нравственных ценностей Указ Президента Российской Федерации от 09.11.2022 г. № 809 </vt:lpstr>
      <vt:lpstr>Считаю необходимым, чтобы воспитатели в школах были в</vt:lpstr>
      <vt:lpstr>Презентация PowerPoint</vt:lpstr>
      <vt:lpstr>Презентация PowerPoint</vt:lpstr>
      <vt:lpstr>Региональные нормативные акты, регламентирующие взаимоотношения системы образования и Церкви</vt:lpstr>
      <vt:lpstr>Награждение победителей XVII Всероссийского  конкурса «За нравственный подвиг учителя»</vt:lpstr>
      <vt:lpstr>Презентация PowerPoint</vt:lpstr>
      <vt:lpstr>2014 год,  РФ, III этап </vt:lpstr>
      <vt:lpstr>2017 год, ПФО, IIэтап</vt:lpstr>
      <vt:lpstr>2018 год, ПФО, IIэтап </vt:lpstr>
      <vt:lpstr>Презентация PowerPoint</vt:lpstr>
      <vt:lpstr>    2020 год, ПФО, II этап.      </vt:lpstr>
      <vt:lpstr>2021 год, ПФО</vt:lpstr>
      <vt:lpstr> 2022  год, ПФО, II этап </vt:lpstr>
      <vt:lpstr>Региональный этап конкурса «За нравственный подвиг учителя» 2023</vt:lpstr>
      <vt:lpstr>Презентация PowerPoint</vt:lpstr>
      <vt:lpstr>Итоги II межрегионального  этапа конкурса «Подвиг и служение учителя в духовно-нравственном воспитании» в 2023 году </vt:lpstr>
      <vt:lpstr>Победители II межрегионального  этапа конкурса «Подвиг и служение учителя в духовно-нравственном воспитании» в 2023 году </vt:lpstr>
      <vt:lpstr>Оперативная информация о Конкурсе</vt:lpstr>
      <vt:lpstr>https://pravobraz.ru/</vt:lpstr>
      <vt:lpstr>https://pravobraz.ru/</vt:lpstr>
      <vt:lpstr>https://pravobraz.ru/konkursy/za-nravstvennyj-podvig-uchitelya</vt:lpstr>
      <vt:lpstr>https://pravobraz.ru/konkursy/za-  nravstvennyj-podvig-uchitelya/</vt:lpstr>
      <vt:lpstr>https://pravobraz.ru/konkursy/za-nravstvennyj-podvig-uchitelya/ </vt:lpstr>
      <vt:lpstr>https://konkurs.podvig-uchitelya.ru/ </vt:lpstr>
      <vt:lpstr> https://konkurs.podvig-uchitelya.ru/instructions/how-to-register.pdf  </vt:lpstr>
      <vt:lpstr>Презентация PowerPoint</vt:lpstr>
      <vt:lpstr>https://konkurs.podvig-uchitelya.ru/ </vt:lpstr>
      <vt:lpstr>https://konkurs.podvig-uchitelya.ru/documents/  </vt:lpstr>
      <vt:lpstr>https://konkurs.podvig-uchitelya.ru/documents/all/Положение%20о%20конкурсе%20(от%2021%20июля%202020г.).pdf </vt:lpstr>
      <vt:lpstr>Презентация PowerPoint</vt:lpstr>
      <vt:lpstr>Положение. Организаторы Конкурса </vt:lpstr>
      <vt:lpstr>Положение. Участники Конкурса </vt:lpstr>
      <vt:lpstr>Номинации конкурса https://konkurs.podvig-uchitelya.ru/documents/all/Номинации%20конкурса%202024%20г..pdf </vt:lpstr>
      <vt:lpstr>Сроки проведения конкурса https://konkurs.podvig-uchitelya.ru/documents/all/Сроки%20проведения%20конкурса%20в%202024%20г..pdf </vt:lpstr>
      <vt:lpstr>Количество призовых мест</vt:lpstr>
      <vt:lpstr> Порядок подачи работ на Конкурс </vt:lpstr>
      <vt:lpstr>Кодификаторы </vt:lpstr>
      <vt:lpstr>http://konkurs.podvig-uchitelya.ru/helpme/ </vt:lpstr>
      <vt:lpstr>Успехов!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Полимей Титов</dc:creator>
  <cp:lastModifiedBy>USER</cp:lastModifiedBy>
  <cp:revision>54</cp:revision>
  <dcterms:created xsi:type="dcterms:W3CDTF">2023-05-04T08:01:16Z</dcterms:created>
  <dcterms:modified xsi:type="dcterms:W3CDTF">2024-01-17T11:25:09Z</dcterms:modified>
</cp:coreProperties>
</file>