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384" r:id="rId2"/>
    <p:sldId id="540" r:id="rId3"/>
    <p:sldId id="544" r:id="rId4"/>
    <p:sldId id="545" r:id="rId5"/>
    <p:sldId id="424" r:id="rId6"/>
    <p:sldId id="509" r:id="rId7"/>
    <p:sldId id="508" r:id="rId8"/>
    <p:sldId id="522" r:id="rId9"/>
    <p:sldId id="523" r:id="rId10"/>
    <p:sldId id="524" r:id="rId11"/>
    <p:sldId id="517" r:id="rId12"/>
    <p:sldId id="484" r:id="rId13"/>
    <p:sldId id="526" r:id="rId14"/>
    <p:sldId id="529" r:id="rId15"/>
    <p:sldId id="463" r:id="rId16"/>
    <p:sldId id="546" r:id="rId17"/>
    <p:sldId id="547" r:id="rId18"/>
    <p:sldId id="472" r:id="rId19"/>
    <p:sldId id="514" r:id="rId20"/>
    <p:sldId id="536" r:id="rId21"/>
    <p:sldId id="479" r:id="rId22"/>
    <p:sldId id="512" r:id="rId23"/>
    <p:sldId id="541" r:id="rId24"/>
    <p:sldId id="548" r:id="rId25"/>
    <p:sldId id="532" r:id="rId26"/>
    <p:sldId id="530" r:id="rId27"/>
    <p:sldId id="534" r:id="rId28"/>
    <p:sldId id="538" r:id="rId29"/>
    <p:sldId id="539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C"/>
    <a:srgbClr val="7F8FAE"/>
    <a:srgbClr val="D6ECFF"/>
    <a:srgbClr val="FEB80A"/>
    <a:srgbClr val="E6E6E6"/>
    <a:srgbClr val="A7D6FF"/>
    <a:srgbClr val="E5F6D8"/>
    <a:srgbClr val="3A4252"/>
    <a:srgbClr val="FFAAAA"/>
    <a:srgbClr val="D38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4949" autoAdjust="0"/>
  </p:normalViewPr>
  <p:slideViewPr>
    <p:cSldViewPr>
      <p:cViewPr varScale="1">
        <p:scale>
          <a:sx n="72" d="100"/>
          <a:sy n="72" d="100"/>
        </p:scale>
        <p:origin x="66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petrova\Downloads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4;&#1087;&#1088;&#1086;&#1089;_&#1056;&#1054;&#1048;&#1042;_2022_2026_2029&#1075;&#1075;_V1_02_12_09_&#1087;&#1088;&#1077;&#1079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ionova\Desktop\&#1057;&#1090;&#1072;&#1090;&#1080;&#1089;&#1090;&#1080;&#1082;&#1072;%20&#1087;&#1086;%20&#1087;&#1088;&#1080;&#1077;&#1084;&#1091;%20&#1074;%20&#1055;&#1054;&#105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ionova\Desktop\&#1057;&#1090;&#1072;&#1090;&#1080;&#1089;&#1090;&#1080;&#1082;&#1072;%20&#1087;&#1086;%20&#1087;&#1088;&#1080;&#1077;&#1084;&#1091;%20&#1074;%20&#1055;&#1054;&#105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615813936957085E-2"/>
          <c:y val="6.3861520065088481E-2"/>
          <c:w val="0.93621444597802717"/>
          <c:h val="0.53600069996248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'Спрос на раб места'!$AI$43</c:f>
              <c:strCache>
                <c:ptCount val="1"/>
                <c:pt idx="0">
                  <c:v>Изменения в отраслевой численности занятых по МЭР (2029 г. к 2022 г.), тыс.чел.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034652659763341E-3"/>
                  <c:y val="8.0631269857325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A0-4234-99C5-3B42EB9B95A2}"/>
                </c:ext>
              </c:extLst>
            </c:dLbl>
            <c:dLbl>
              <c:idx val="2"/>
              <c:layout>
                <c:manualLayout>
                  <c:x val="-2.209803436244344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A0-4234-99C5-3B42EB9B9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'Спрос на раб места'!$AH$44:$AH$62</c:f>
              <c:strCache>
                <c:ptCount val="19"/>
                <c:pt idx="0">
                  <c:v>Сельское хозяйство</c:v>
                </c:pt>
                <c:pt idx="1">
                  <c:v>ДПИ</c:v>
                </c:pt>
                <c:pt idx="2">
                  <c:v>Обрабатывающие производства</c:v>
                </c:pt>
                <c:pt idx="3">
                  <c:v>Электронергия, газ, пар</c:v>
                </c:pt>
                <c:pt idx="4">
                  <c:v>Водоснабжение, водоотведение</c:v>
                </c:pt>
                <c:pt idx="5">
                  <c:v>Строительство</c:v>
                </c:pt>
                <c:pt idx="6">
                  <c:v>Торговля</c:v>
                </c:pt>
                <c:pt idx="7">
                  <c:v>Транспортировка и хранение</c:v>
                </c:pt>
                <c:pt idx="8">
                  <c:v>Гостиницы и общепит</c:v>
                </c:pt>
                <c:pt idx="9">
                  <c:v>Информация и связь</c:v>
                </c:pt>
                <c:pt idx="10">
                  <c:v>Финансы и страхование</c:v>
                </c:pt>
                <c:pt idx="11">
                  <c:v>Недвижимость</c:v>
                </c:pt>
                <c:pt idx="12">
                  <c:v>Профессиональная деятельность</c:v>
                </c:pt>
                <c:pt idx="13">
                  <c:v>Административная деятельность</c:v>
                </c:pt>
                <c:pt idx="14">
                  <c:v>Госуправление</c:v>
                </c:pt>
                <c:pt idx="15">
                  <c:v>Образование</c:v>
                </c:pt>
                <c:pt idx="16">
                  <c:v>Здравоохранение</c:v>
                </c:pt>
                <c:pt idx="17">
                  <c:v>Культура и спорт</c:v>
                </c:pt>
                <c:pt idx="18">
                  <c:v>Прочие ВЭД</c:v>
                </c:pt>
              </c:strCache>
            </c:strRef>
          </c:cat>
          <c:val>
            <c:numRef>
              <c:f>'Спрос на раб места'!$AI$44:$AI$62</c:f>
              <c:numCache>
                <c:formatCode>0.0</c:formatCode>
                <c:ptCount val="19"/>
                <c:pt idx="0">
                  <c:v>-257.44642017445915</c:v>
                </c:pt>
                <c:pt idx="1">
                  <c:v>-20.009529836554705</c:v>
                </c:pt>
                <c:pt idx="2">
                  <c:v>725.745456111159</c:v>
                </c:pt>
                <c:pt idx="3">
                  <c:v>-49.034676170174635</c:v>
                </c:pt>
                <c:pt idx="4">
                  <c:v>-8.837994719932567</c:v>
                </c:pt>
                <c:pt idx="5">
                  <c:v>230.56386186850978</c:v>
                </c:pt>
                <c:pt idx="6">
                  <c:v>-39.568204035611394</c:v>
                </c:pt>
                <c:pt idx="7">
                  <c:v>382.38892572592795</c:v>
                </c:pt>
                <c:pt idx="8">
                  <c:v>200.22126721665177</c:v>
                </c:pt>
                <c:pt idx="9">
                  <c:v>177.41566824828942</c:v>
                </c:pt>
                <c:pt idx="10">
                  <c:v>-113.73436459184985</c:v>
                </c:pt>
                <c:pt idx="11">
                  <c:v>-70.833032815337219</c:v>
                </c:pt>
                <c:pt idx="12">
                  <c:v>254.53343934148759</c:v>
                </c:pt>
                <c:pt idx="13">
                  <c:v>59.588239940284957</c:v>
                </c:pt>
                <c:pt idx="14">
                  <c:v>-38.761145699516</c:v>
                </c:pt>
                <c:pt idx="15">
                  <c:v>2.7397605688311213</c:v>
                </c:pt>
                <c:pt idx="16">
                  <c:v>284.74193458736409</c:v>
                </c:pt>
                <c:pt idx="17">
                  <c:v>125.26244609771311</c:v>
                </c:pt>
                <c:pt idx="18">
                  <c:v>430.31556476046376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A0-4234-99C5-3B42EB9B95A2}"/>
            </c:ext>
          </c:extLst>
        </c:ser>
        <c:ser>
          <c:idx val="1"/>
          <c:order val="1"/>
          <c:tx>
            <c:strRef>
              <c:f>'Спрос на раб места'!$AJ$43</c:f>
              <c:strCache>
                <c:ptCount val="1"/>
                <c:pt idx="0">
                  <c:v>Изменения в отраслевой численности занятых по данным опроса (2029 г. к 2022 г.), тыс.чел.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1F5C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'Спрос на раб места'!$AH$44:$AH$62</c:f>
              <c:strCache>
                <c:ptCount val="19"/>
                <c:pt idx="0">
                  <c:v>Сельское хозяйство</c:v>
                </c:pt>
                <c:pt idx="1">
                  <c:v>ДПИ</c:v>
                </c:pt>
                <c:pt idx="2">
                  <c:v>Обрабатывающие производства</c:v>
                </c:pt>
                <c:pt idx="3">
                  <c:v>Электронергия, газ, пар</c:v>
                </c:pt>
                <c:pt idx="4">
                  <c:v>Водоснабжение, водоотведение</c:v>
                </c:pt>
                <c:pt idx="5">
                  <c:v>Строительство</c:v>
                </c:pt>
                <c:pt idx="6">
                  <c:v>Торговля</c:v>
                </c:pt>
                <c:pt idx="7">
                  <c:v>Транспортировка и хранение</c:v>
                </c:pt>
                <c:pt idx="8">
                  <c:v>Гостиницы и общепит</c:v>
                </c:pt>
                <c:pt idx="9">
                  <c:v>Информация и связь</c:v>
                </c:pt>
                <c:pt idx="10">
                  <c:v>Финансы и страхование</c:v>
                </c:pt>
                <c:pt idx="11">
                  <c:v>Недвижимость</c:v>
                </c:pt>
                <c:pt idx="12">
                  <c:v>Профессиональная деятельность</c:v>
                </c:pt>
                <c:pt idx="13">
                  <c:v>Административная деятельность</c:v>
                </c:pt>
                <c:pt idx="14">
                  <c:v>Госуправление</c:v>
                </c:pt>
                <c:pt idx="15">
                  <c:v>Образование</c:v>
                </c:pt>
                <c:pt idx="16">
                  <c:v>Здравоохранение</c:v>
                </c:pt>
                <c:pt idx="17">
                  <c:v>Культура и спорт</c:v>
                </c:pt>
                <c:pt idx="18">
                  <c:v>Прочие ВЭД</c:v>
                </c:pt>
              </c:strCache>
            </c:strRef>
          </c:cat>
          <c:val>
            <c:numRef>
              <c:f>'Спрос на раб места'!$AJ$44:$AJ$62</c:f>
              <c:numCache>
                <c:formatCode>0.0</c:formatCode>
                <c:ptCount val="19"/>
                <c:pt idx="0">
                  <c:v>118.47200000000065</c:v>
                </c:pt>
                <c:pt idx="1">
                  <c:v>61.913000000000444</c:v>
                </c:pt>
                <c:pt idx="2">
                  <c:v>544.02200000000039</c:v>
                </c:pt>
                <c:pt idx="3">
                  <c:v>60.062000000000872</c:v>
                </c:pt>
                <c:pt idx="4">
                  <c:v>47.689000000000405</c:v>
                </c:pt>
                <c:pt idx="5">
                  <c:v>223.20799999999963</c:v>
                </c:pt>
                <c:pt idx="6">
                  <c:v>327.61200000001202</c:v>
                </c:pt>
                <c:pt idx="7">
                  <c:v>204.42499999999745</c:v>
                </c:pt>
                <c:pt idx="8">
                  <c:v>84.467999999999549</c:v>
                </c:pt>
                <c:pt idx="9">
                  <c:v>114.62999999999965</c:v>
                </c:pt>
                <c:pt idx="10">
                  <c:v>33.526000000000302</c:v>
                </c:pt>
                <c:pt idx="11">
                  <c:v>14.545000000000073</c:v>
                </c:pt>
                <c:pt idx="12">
                  <c:v>106.93199999999993</c:v>
                </c:pt>
                <c:pt idx="13">
                  <c:v>20.924999999999926</c:v>
                </c:pt>
                <c:pt idx="14">
                  <c:v>65.738000000000284</c:v>
                </c:pt>
                <c:pt idx="15">
                  <c:v>200.9940000000006</c:v>
                </c:pt>
                <c:pt idx="16">
                  <c:v>294.62699999999717</c:v>
                </c:pt>
                <c:pt idx="17">
                  <c:v>55.501000000000424</c:v>
                </c:pt>
                <c:pt idx="18">
                  <c:v>14.216000000000799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A0-4234-99C5-3B42EB9B95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2"/>
        <c:overlap val="2"/>
        <c:axId val="85911040"/>
        <c:axId val="85912576"/>
      </c:barChar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353024"/>
        <c:axId val="88351488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'Спрос на раб места'!$AK$1</c15:sqref>
                        </c15:formulaRef>
                      </c:ext>
                    </c:extLst>
                    <c:strCache>
                      <c:ptCount val="1"/>
                      <c:pt idx="0">
                        <c:v>Отклонение опросных оценок от данных прогноза МЭР (2029г.)</c:v>
                      </c:pt>
                    </c:strCache>
                  </c:strRef>
                </c:tx>
                <c:spPr>
                  <a:ln w="28575" cap="rnd">
                    <a:solidFill>
                      <a:srgbClr val="002060"/>
                    </a:solidFill>
                    <a:round/>
                  </a:ln>
                  <a:effectLst/>
                </c:spPr>
                <c:marker>
                  <c:symbol val="triangle"/>
                  <c:size val="8"/>
                  <c:spPr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2060"/>
                      </a:solidFill>
                    </a:ln>
                    <a:effectLst/>
                  </c:spPr>
                </c:marker>
                <c:dLbls>
                  <c:spPr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'Спрос на раб места'!$AH$2:$AH$20</c15:sqref>
                        </c15:formulaRef>
                      </c:ext>
                    </c:extLst>
                    <c:strCache>
                      <c:ptCount val="19"/>
                      <c:pt idx="0">
                        <c:v>Сельское хозяйство</c:v>
                      </c:pt>
                      <c:pt idx="1">
                        <c:v>ДПИ</c:v>
                      </c:pt>
                      <c:pt idx="2">
                        <c:v>Обрабатывающие производства</c:v>
                      </c:pt>
                      <c:pt idx="3">
                        <c:v>Электронергия, газ, пар</c:v>
                      </c:pt>
                      <c:pt idx="4">
                        <c:v>Водоснабжение, водоотведение</c:v>
                      </c:pt>
                      <c:pt idx="5">
                        <c:v>Строительство</c:v>
                      </c:pt>
                      <c:pt idx="6">
                        <c:v>Торговля</c:v>
                      </c:pt>
                      <c:pt idx="7">
                        <c:v>Транспортировка и хранение</c:v>
                      </c:pt>
                      <c:pt idx="8">
                        <c:v>Гостиницы и общепит</c:v>
                      </c:pt>
                      <c:pt idx="9">
                        <c:v>Информация и связь</c:v>
                      </c:pt>
                      <c:pt idx="10">
                        <c:v>Финансы и страхование</c:v>
                      </c:pt>
                      <c:pt idx="11">
                        <c:v>Недвижимость</c:v>
                      </c:pt>
                      <c:pt idx="12">
                        <c:v>Профессиональная деятельность</c:v>
                      </c:pt>
                      <c:pt idx="13">
                        <c:v>Административная деятельность</c:v>
                      </c:pt>
                      <c:pt idx="14">
                        <c:v>Госуправление</c:v>
                      </c:pt>
                      <c:pt idx="15">
                        <c:v>Образование</c:v>
                      </c:pt>
                      <c:pt idx="16">
                        <c:v>Здравоохранение</c:v>
                      </c:pt>
                      <c:pt idx="17">
                        <c:v>Культура и спорт</c:v>
                      </c:pt>
                      <c:pt idx="18">
                        <c:v>Прочие ВЭД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'Спрос на раб места'!$AK$2:$AK$20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4.8489557245032122E-2</c:v>
                      </c:pt>
                      <c:pt idx="1">
                        <c:v>7.1317228110748587E-2</c:v>
                      </c:pt>
                      <c:pt idx="2">
                        <c:v>4.1538913938943267E-3</c:v>
                      </c:pt>
                      <c:pt idx="3">
                        <c:v>0.1234699322936208</c:v>
                      </c:pt>
                      <c:pt idx="4">
                        <c:v>0.13056818877993037</c:v>
                      </c:pt>
                      <c:pt idx="5">
                        <c:v>-6.787125160109142E-2</c:v>
                      </c:pt>
                      <c:pt idx="6">
                        <c:v>-1.4514440404602036E-2</c:v>
                      </c:pt>
                      <c:pt idx="7">
                        <c:v>-4.5704921853923053E-2</c:v>
                      </c:pt>
                      <c:pt idx="8">
                        <c:v>-0.11678455585206005</c:v>
                      </c:pt>
                      <c:pt idx="9">
                        <c:v>-7.0352137452513674E-2</c:v>
                      </c:pt>
                      <c:pt idx="10">
                        <c:v>0.13031455416533144</c:v>
                      </c:pt>
                      <c:pt idx="11">
                        <c:v>-2.633409261937858E-2</c:v>
                      </c:pt>
                      <c:pt idx="12">
                        <c:v>-9.9799169170787461E-2</c:v>
                      </c:pt>
                      <c:pt idx="13">
                        <c:v>-8.2642825652821217E-2</c:v>
                      </c:pt>
                      <c:pt idx="14">
                        <c:v>5.9005499995956612E-2</c:v>
                      </c:pt>
                      <c:pt idx="15">
                        <c:v>7.0211737383726991E-2</c:v>
                      </c:pt>
                      <c:pt idx="16">
                        <c:v>9.7930312201831349E-2</c:v>
                      </c:pt>
                      <c:pt idx="17">
                        <c:v>-5.413831798834523E-2</c:v>
                      </c:pt>
                      <c:pt idx="18">
                        <c:v>4.147293606175495E-2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2BA0-4234-99C5-3B42EB9B95A2}"/>
                  </c:ext>
                </c:extLst>
              </c15:ser>
            </c15:filteredLineSeries>
          </c:ext>
        </c:extLst>
      </c:lineChart>
      <c:catAx>
        <c:axId val="8591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1F5C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5912576"/>
        <c:crosses val="autoZero"/>
        <c:auto val="1"/>
        <c:lblAlgn val="ctr"/>
        <c:lblOffset val="100"/>
        <c:noMultiLvlLbl val="0"/>
      </c:catAx>
      <c:valAx>
        <c:axId val="8591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5911040"/>
        <c:crosses val="autoZero"/>
        <c:crossBetween val="between"/>
      </c:valAx>
      <c:valAx>
        <c:axId val="88351488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one"/>
        <c:crossAx val="88353024"/>
        <c:crosses val="max"/>
        <c:crossBetween val="between"/>
      </c:valAx>
      <c:catAx>
        <c:axId val="88353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8351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F5C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F5C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1758046696298656"/>
          <c:w val="0.98253663684447035"/>
          <c:h val="8.2419533037012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1F5C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443954420892802E-2"/>
          <c:y val="2.1874857703660277E-2"/>
          <c:w val="0.6376007819696806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accent1">
                  <a:lumMod val="20000"/>
                  <a:lumOff val="80000"/>
                </a:schemeClr>
              </a:solidFill>
            </a:ln>
          </c:spPr>
          <c:explosion val="18"/>
          <c:dPt>
            <c:idx val="0"/>
            <c:bubble3D val="0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C1D-4D95-8087-612E2629C72A}"/>
              </c:ext>
            </c:extLst>
          </c:dPt>
          <c:dPt>
            <c:idx val="1"/>
            <c:bubble3D val="0"/>
            <c:explosion val="11"/>
            <c:spPr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C1D-4D95-8087-612E2629C72A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0D16-44A1-9078-98A36B4BED19}"/>
              </c:ext>
            </c:extLst>
          </c:dPt>
          <c:dPt>
            <c:idx val="3"/>
            <c:bubble3D val="0"/>
            <c:explosion val="16"/>
            <c:spPr>
              <a:solidFill>
                <a:schemeClr val="tx2">
                  <a:lumMod val="75000"/>
                </a:schemeClr>
              </a:solidFill>
              <a:ln w="28575">
                <a:solidFill>
                  <a:srgbClr val="3A425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C1D-4D95-8087-612E2629C72A}"/>
              </c:ext>
            </c:extLst>
          </c:dPt>
          <c:cat>
            <c:strRef>
              <c:f>Лист1!$A$2:$A$5</c:f>
              <c:strCache>
                <c:ptCount val="4"/>
                <c:pt idx="0">
                  <c:v>Базовый уровень</c:v>
                </c:pt>
                <c:pt idx="1">
                  <c:v>Основной уровень</c:v>
                </c:pt>
                <c:pt idx="2">
                  <c:v>Продвинутый уровень</c:v>
                </c:pt>
                <c:pt idx="3">
                  <c:v>Не реализуют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0.86000000000000065</c:v>
                </c:pt>
                <c:pt idx="1">
                  <c:v>0.1</c:v>
                </c:pt>
                <c:pt idx="2" formatCode="0.00%">
                  <c:v>7.0000000000000114E-3</c:v>
                </c:pt>
                <c:pt idx="3" formatCode="0.00%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1D-4D95-8087-612E2629C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517401399815174"/>
          <c:y val="0.49309940998462648"/>
          <c:w val="0.2328387760953409"/>
          <c:h val="0.36594154158332315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ln w="19050">
      <a:solidFill>
        <a:schemeClr val="bg1"/>
      </a:solidFill>
      <a:prstDash val="dash"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D00-4C17-A382-7C5194D17BF6}"/>
              </c:ext>
            </c:extLst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7D00-4C17-A382-7C5194D17BF6}"/>
              </c:ext>
            </c:extLst>
          </c:dPt>
          <c:dPt>
            <c:idx val="2"/>
            <c:bubble3D val="0"/>
            <c:spPr>
              <a:solidFill>
                <a:srgbClr val="76DCD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7D00-4C17-A382-7C5194D17B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трудоустроены</c:v>
                </c:pt>
                <c:pt idx="1">
                  <c:v>продолжают обучение</c:v>
                </c:pt>
                <c:pt idx="2">
                  <c:v>другое (армия, болезнь, отказ от работы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33.5</c:v>
                </c:pt>
                <c:pt idx="1">
                  <c:v>63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00-4C17-A382-7C5194D17B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3734493721899"/>
          <c:y val="4.2090002102993733E-2"/>
          <c:w val="0.83858443766660662"/>
          <c:h val="0.883116937896607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15-19 лет</c:v>
                </c:pt>
              </c:strCache>
            </c:strRef>
          </c:tx>
          <c:spPr>
            <a:ln w="28575" cap="rnd">
              <a:solidFill>
                <a:srgbClr val="96BBE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6BBE1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E3-4771-9209-9400A1A0649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E3-4771-9209-9400A1A0649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E3-4771-9209-9400A1A064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E3-4771-9209-9400A1A0649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E3-4771-9209-9400A1A0649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E3-4771-9209-9400A1A06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1F5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Лист1!$B$1:$I$1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</c:strCache>
            </c:strRef>
          </c:cat>
          <c:val>
            <c:numRef>
              <c:f>Лист1!$B$2:$I$2</c:f>
              <c:numCache>
                <c:formatCode>#,##0.00</c:formatCode>
                <c:ptCount val="8"/>
                <c:pt idx="0">
                  <c:v>7674.4660000000003</c:v>
                </c:pt>
                <c:pt idx="1">
                  <c:v>7867.7940000000008</c:v>
                </c:pt>
                <c:pt idx="2">
                  <c:v>8114.4370000000008</c:v>
                </c:pt>
                <c:pt idx="3">
                  <c:v>8375.3490000000002</c:v>
                </c:pt>
                <c:pt idx="4">
                  <c:v>8722.9490000000005</c:v>
                </c:pt>
                <c:pt idx="5">
                  <c:v>9042.6569999999683</c:v>
                </c:pt>
                <c:pt idx="6">
                  <c:v>9250.5490000000009</c:v>
                </c:pt>
                <c:pt idx="7">
                  <c:v>9467.6209999999828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2E3-4771-9209-9400A1A0649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20-29 лет</c:v>
                </c:pt>
              </c:strCache>
            </c:strRef>
          </c:tx>
          <c:spPr>
            <a:ln w="28575" cap="rnd">
              <a:solidFill>
                <a:srgbClr val="FF79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7979"/>
              </a:solidFill>
              <a:ln w="9525">
                <a:solidFill>
                  <a:srgbClr val="FF7979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E3-4771-9209-9400A1A0649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E3-4771-9209-9400A1A0649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E3-4771-9209-9400A1A064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E3-4771-9209-9400A1A0649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E3-4771-9209-9400A1A0649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E3-4771-9209-9400A1A06499}"/>
                </c:ext>
              </c:extLst>
            </c:dLbl>
            <c:dLbl>
              <c:idx val="7"/>
              <c:layout>
                <c:manualLayout>
                  <c:x val="-3.9168689428163345E-2"/>
                  <c:y val="3.681834493547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E3-4771-9209-9400A1A06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1F5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Лист1!$B$1:$I$1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</c:strCache>
            </c:strRef>
          </c:cat>
          <c:val>
            <c:numRef>
              <c:f>Лист1!$B$3:$I$3</c:f>
              <c:numCache>
                <c:formatCode>#,##0.00</c:formatCode>
                <c:ptCount val="8"/>
                <c:pt idx="0">
                  <c:v>14827.596</c:v>
                </c:pt>
                <c:pt idx="1">
                  <c:v>14815.934999999989</c:v>
                </c:pt>
                <c:pt idx="2">
                  <c:v>14800.376999999969</c:v>
                </c:pt>
                <c:pt idx="3">
                  <c:v>14762.041999999989</c:v>
                </c:pt>
                <c:pt idx="4">
                  <c:v>14799.689</c:v>
                </c:pt>
                <c:pt idx="5">
                  <c:v>15115.027</c:v>
                </c:pt>
                <c:pt idx="6">
                  <c:v>15473.578</c:v>
                </c:pt>
                <c:pt idx="7">
                  <c:v>15830.241000000016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2E3-4771-9209-9400A1A0649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30-39 лет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6E6E6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E3-4771-9209-9400A1A0649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2E3-4771-9209-9400A1A0649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2E3-4771-9209-9400A1A064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2E3-4771-9209-9400A1A0649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2E3-4771-9209-9400A1A0649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2E3-4771-9209-9400A1A06499}"/>
                </c:ext>
              </c:extLst>
            </c:dLbl>
            <c:dLbl>
              <c:idx val="7"/>
              <c:layout>
                <c:manualLayout>
                  <c:x val="-3.9168689428163345E-2"/>
                  <c:y val="-3.6818344935475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2E3-4771-9209-9400A1A06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1F5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Лист1!$B$1:$I$1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</c:strCache>
            </c:strRef>
          </c:cat>
          <c:val>
            <c:numRef>
              <c:f>Лист1!$B$4:$I$4</c:f>
              <c:numCache>
                <c:formatCode>#,##0.00</c:formatCode>
                <c:ptCount val="8"/>
                <c:pt idx="0">
                  <c:v>23880.151000000002</c:v>
                </c:pt>
                <c:pt idx="1">
                  <c:v>22925.803</c:v>
                </c:pt>
                <c:pt idx="2">
                  <c:v>21991.674999999996</c:v>
                </c:pt>
                <c:pt idx="3">
                  <c:v>20968.165000000001</c:v>
                </c:pt>
                <c:pt idx="4">
                  <c:v>19849.018999999997</c:v>
                </c:pt>
                <c:pt idx="5">
                  <c:v>18624.878999999997</c:v>
                </c:pt>
                <c:pt idx="6">
                  <c:v>17593.845000000001</c:v>
                </c:pt>
                <c:pt idx="7">
                  <c:v>16636.922999999999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2E3-4771-9209-9400A1A06499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40-49 лет</c:v>
                </c:pt>
              </c:strCache>
            </c:strRef>
          </c:tx>
          <c:spPr>
            <a:ln w="28575" cap="rnd">
              <a:solidFill>
                <a:srgbClr val="DEC71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EC713"/>
              </a:solidFill>
              <a:ln w="9525">
                <a:solidFill>
                  <a:srgbClr val="DEC71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136935235424098E-2"/>
                  <c:y val="-2.7916983237404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2E3-4771-9209-9400A1A0649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2E3-4771-9209-9400A1A0649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2E3-4771-9209-9400A1A0649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2E3-4771-9209-9400A1A064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2E3-4771-9209-9400A1A0649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2E3-4771-9209-9400A1A0649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2E3-4771-9209-9400A1A06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1F5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Лист1!$B$1:$I$1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</c:strCache>
            </c:strRef>
          </c:cat>
          <c:val>
            <c:numRef>
              <c:f>Лист1!$B$5:$I$5</c:f>
              <c:numCache>
                <c:formatCode>#,##0</c:formatCode>
                <c:ptCount val="8"/>
                <c:pt idx="0">
                  <c:v>21746</c:v>
                </c:pt>
                <c:pt idx="1">
                  <c:v>22244</c:v>
                </c:pt>
                <c:pt idx="2">
                  <c:v>22605</c:v>
                </c:pt>
                <c:pt idx="3" formatCode="General">
                  <c:v>23003</c:v>
                </c:pt>
                <c:pt idx="4" formatCode="General">
                  <c:v>23412</c:v>
                </c:pt>
                <c:pt idx="5" formatCode="General">
                  <c:v>23889</c:v>
                </c:pt>
                <c:pt idx="6" formatCode="General">
                  <c:v>24135</c:v>
                </c:pt>
                <c:pt idx="7" formatCode="General">
                  <c:v>24309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C2E3-4771-9209-9400A1A06499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50-59 лет</c:v>
                </c:pt>
              </c:strCache>
            </c:strRef>
          </c:tx>
          <c:spPr>
            <a:ln w="28575" cap="rnd">
              <a:solidFill>
                <a:srgbClr val="199D4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9D40"/>
              </a:solidFill>
              <a:ln w="9525">
                <a:solidFill>
                  <a:srgbClr val="199D40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2E3-4771-9209-9400A1A0649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2E3-4771-9209-9400A1A0649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2E3-4771-9209-9400A1A064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2E3-4771-9209-9400A1A0649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2E3-4771-9209-9400A1A0649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2E3-4771-9209-9400A1A06499}"/>
                </c:ext>
              </c:extLst>
            </c:dLbl>
            <c:dLbl>
              <c:idx val="7"/>
              <c:layout>
                <c:manualLayout>
                  <c:x val="-3.9168689428163345E-2"/>
                  <c:y val="-3.4392548649095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2E3-4771-9209-9400A1A06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1F5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Лист1!$B$1:$I$1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</c:strCache>
            </c:strRef>
          </c:cat>
          <c:val>
            <c:numRef>
              <c:f>Лист1!$B$6:$I$6</c:f>
              <c:numCache>
                <c:formatCode>General</c:formatCode>
                <c:ptCount val="8"/>
                <c:pt idx="0">
                  <c:v>18299</c:v>
                </c:pt>
                <c:pt idx="1">
                  <c:v>18068</c:v>
                </c:pt>
                <c:pt idx="2">
                  <c:v>18118</c:v>
                </c:pt>
                <c:pt idx="3" formatCode="#,##0.00">
                  <c:v>18267</c:v>
                </c:pt>
                <c:pt idx="4" formatCode="#,##0.00">
                  <c:v>18555</c:v>
                </c:pt>
                <c:pt idx="5" formatCode="#,##0.00">
                  <c:v>18829</c:v>
                </c:pt>
                <c:pt idx="6" formatCode="#,##0.00">
                  <c:v>19123</c:v>
                </c:pt>
                <c:pt idx="7" formatCode="#,##0.00">
                  <c:v>19453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C2E3-4771-9209-9400A1A06499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60+ лет</c:v>
                </c:pt>
              </c:strCache>
            </c:strRef>
          </c:tx>
          <c:spPr>
            <a:ln w="28575" cap="rnd">
              <a:solidFill>
                <a:srgbClr val="1275B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275BB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2E3-4771-9209-9400A1A0649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2E3-4771-9209-9400A1A0649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2E3-4771-9209-9400A1A064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2E3-4771-9209-9400A1A0649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2E3-4771-9209-9400A1A0649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2E3-4771-9209-9400A1A06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1F5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Лист1!$B$1:$I$1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</c:strCache>
            </c:strRef>
          </c:cat>
          <c:val>
            <c:numRef>
              <c:f>Лист1!$B$7:$I$7</c:f>
              <c:numCache>
                <c:formatCode>General</c:formatCode>
                <c:ptCount val="8"/>
                <c:pt idx="0">
                  <c:v>34479</c:v>
                </c:pt>
                <c:pt idx="1">
                  <c:v>35059</c:v>
                </c:pt>
                <c:pt idx="2">
                  <c:v>35424</c:v>
                </c:pt>
                <c:pt idx="3" formatCode="#,##0.00">
                  <c:v>35793</c:v>
                </c:pt>
                <c:pt idx="4" formatCode="#,##0.00">
                  <c:v>35994</c:v>
                </c:pt>
                <c:pt idx="5" formatCode="#,##0.00">
                  <c:v>36102</c:v>
                </c:pt>
                <c:pt idx="6" formatCode="#,##0.00">
                  <c:v>36289</c:v>
                </c:pt>
                <c:pt idx="7" formatCode="#,##0.00">
                  <c:v>36451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C2E3-4771-9209-9400A1A064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749568"/>
        <c:axId val="88751104"/>
      </c:lineChart>
      <c:catAx>
        <c:axId val="887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751104"/>
        <c:crosses val="autoZero"/>
        <c:auto val="1"/>
        <c:lblAlgn val="ctr"/>
        <c:lblOffset val="100"/>
        <c:noMultiLvlLbl val="0"/>
      </c:catAx>
      <c:valAx>
        <c:axId val="88751104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74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D6FF"/>
            </a:solidFill>
            <a:ln>
              <a:solidFill>
                <a:srgbClr val="003F75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CD-4A22-9D7C-9191644F205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CD-4A22-9D7C-9191644F205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CD-4A22-9D7C-9191644F205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CD-4A22-9D7C-9191644F205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CD-4A22-9D7C-9191644F205B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CD-4A22-9D7C-9191644F205B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3A-47AB-9F0A-B85B478AF4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12258</c:v>
                </c:pt>
                <c:pt idx="1">
                  <c:v>13576</c:v>
                </c:pt>
                <c:pt idx="2">
                  <c:v>14608</c:v>
                </c:pt>
                <c:pt idx="3">
                  <c:v>14759</c:v>
                </c:pt>
                <c:pt idx="4">
                  <c:v>14767</c:v>
                </c:pt>
                <c:pt idx="5">
                  <c:v>14944</c:v>
                </c:pt>
                <c:pt idx="6">
                  <c:v>15831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D-4A22-9D7C-9191644F2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25536"/>
        <c:axId val="130627072"/>
      </c:barChart>
      <c:catAx>
        <c:axId val="13062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3850FE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627072"/>
        <c:crosses val="autoZero"/>
        <c:auto val="1"/>
        <c:lblAlgn val="ctr"/>
        <c:lblOffset val="100"/>
        <c:noMultiLvlLbl val="0"/>
      </c:catAx>
      <c:valAx>
        <c:axId val="13062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62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D6FF"/>
            </a:solidFill>
            <a:ln>
              <a:solidFill>
                <a:srgbClr val="003F75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7A-4DAD-877F-DCBAA988D03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7A-4DAD-877F-DCBAA988D03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7A-4DAD-877F-DCBAA988D03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7A-4DAD-877F-DCBAA988D031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7A-4DAD-877F-DCBAA988D031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7A-4DAD-877F-DCBAA988D031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3D-4912-8F5E-2E12E709955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5056</c:v>
                </c:pt>
                <c:pt idx="1">
                  <c:v>5115</c:v>
                </c:pt>
                <c:pt idx="2">
                  <c:v>5966</c:v>
                </c:pt>
                <c:pt idx="3">
                  <c:v>6233</c:v>
                </c:pt>
                <c:pt idx="4">
                  <c:v>6725</c:v>
                </c:pt>
                <c:pt idx="5">
                  <c:v>6835</c:v>
                </c:pt>
                <c:pt idx="6">
                  <c:v>6905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7A-4DAD-877F-DCBAA988D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215680"/>
        <c:axId val="82217216"/>
      </c:barChart>
      <c:catAx>
        <c:axId val="8221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3850FE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217216"/>
        <c:crosses val="autoZero"/>
        <c:auto val="1"/>
        <c:lblAlgn val="ctr"/>
        <c:lblOffset val="100"/>
        <c:noMultiLvlLbl val="0"/>
      </c:catAx>
      <c:valAx>
        <c:axId val="8221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21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7200125238326"/>
          <c:y val="9.6703569916084059E-2"/>
          <c:w val="0.69244263196228362"/>
          <c:h val="0.77654931681722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Лист2!$A$2:$A$16</c:f>
              <c:strCache>
                <c:ptCount val="15"/>
                <c:pt idx="0">
                  <c:v>Землеустройство</c:v>
                </c:pt>
                <c:pt idx="1">
                  <c:v>Пожарные </c:v>
                </c:pt>
                <c:pt idx="2">
                  <c:v>Химическое производство</c:v>
                </c:pt>
                <c:pt idx="3">
                  <c:v>Юриспруденция</c:v>
                </c:pt>
                <c:pt idx="4">
                  <c:v>Пищевая промышленность</c:v>
                </c:pt>
                <c:pt idx="5">
                  <c:v>Легкая промышленность</c:v>
                </c:pt>
                <c:pt idx="6">
                  <c:v>Энергетика и электроснабжение</c:v>
                </c:pt>
                <c:pt idx="7">
                  <c:v>Строительство</c:v>
                </c:pt>
                <c:pt idx="8">
                  <c:v>Экономика и торговля</c:v>
                </c:pt>
                <c:pt idx="9">
                  <c:v>Информационные технологии</c:v>
                </c:pt>
                <c:pt idx="10">
                  <c:v>Сервис и туризм</c:v>
                </c:pt>
                <c:pt idx="11">
                  <c:v>Транспорт</c:v>
                </c:pt>
                <c:pt idx="12">
                  <c:v>Сельское, лесное хозяйство</c:v>
                </c:pt>
                <c:pt idx="13">
                  <c:v>Машиностроение и металлургия</c:v>
                </c:pt>
                <c:pt idx="14">
                  <c:v>Социальная сфера </c:v>
                </c:pt>
              </c:strCache>
            </c:strRef>
          </c:cat>
          <c:val>
            <c:numRef>
              <c:f>Лист2!$B$2:$B$16</c:f>
              <c:numCache>
                <c:formatCode>0.0%</c:formatCode>
                <c:ptCount val="15"/>
                <c:pt idx="0">
                  <c:v>1.0000000000000019E-2</c:v>
                </c:pt>
                <c:pt idx="1">
                  <c:v>9.0000000000000253E-3</c:v>
                </c:pt>
                <c:pt idx="2">
                  <c:v>1.0000000000000019E-2</c:v>
                </c:pt>
                <c:pt idx="3">
                  <c:v>1.0000000000000019E-2</c:v>
                </c:pt>
                <c:pt idx="4">
                  <c:v>2.4000000000000035E-2</c:v>
                </c:pt>
                <c:pt idx="5">
                  <c:v>3.1000000000000059E-2</c:v>
                </c:pt>
                <c:pt idx="6">
                  <c:v>4.6000000000000013E-2</c:v>
                </c:pt>
                <c:pt idx="7">
                  <c:v>5.3000000000000033E-2</c:v>
                </c:pt>
                <c:pt idx="8">
                  <c:v>6.4000000000000126E-2</c:v>
                </c:pt>
                <c:pt idx="9">
                  <c:v>5.0000000000000079E-2</c:v>
                </c:pt>
                <c:pt idx="10">
                  <c:v>6.4000000000000126E-2</c:v>
                </c:pt>
                <c:pt idx="11">
                  <c:v>0.11700000000000017</c:v>
                </c:pt>
                <c:pt idx="12">
                  <c:v>0.11200000000000011</c:v>
                </c:pt>
                <c:pt idx="13">
                  <c:v>0.13100000000000001</c:v>
                </c:pt>
                <c:pt idx="14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BA-4219-8345-0B1F4154B14D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Лист2!$A$2:$A$16</c:f>
              <c:strCache>
                <c:ptCount val="15"/>
                <c:pt idx="0">
                  <c:v>Землеустройство</c:v>
                </c:pt>
                <c:pt idx="1">
                  <c:v>Пожарные </c:v>
                </c:pt>
                <c:pt idx="2">
                  <c:v>Химическое производство</c:v>
                </c:pt>
                <c:pt idx="3">
                  <c:v>Юриспруденция</c:v>
                </c:pt>
                <c:pt idx="4">
                  <c:v>Пищевая промышленность</c:v>
                </c:pt>
                <c:pt idx="5">
                  <c:v>Легкая промышленность</c:v>
                </c:pt>
                <c:pt idx="6">
                  <c:v>Энергетика и электроснабжение</c:v>
                </c:pt>
                <c:pt idx="7">
                  <c:v>Строительство</c:v>
                </c:pt>
                <c:pt idx="8">
                  <c:v>Экономика и торговля</c:v>
                </c:pt>
                <c:pt idx="9">
                  <c:v>Информационные технологии</c:v>
                </c:pt>
                <c:pt idx="10">
                  <c:v>Сервис и туризм</c:v>
                </c:pt>
                <c:pt idx="11">
                  <c:v>Транспорт</c:v>
                </c:pt>
                <c:pt idx="12">
                  <c:v>Сельское, лесное хозяйство</c:v>
                </c:pt>
                <c:pt idx="13">
                  <c:v>Машиностроение и металлургия</c:v>
                </c:pt>
                <c:pt idx="14">
                  <c:v>Социальная сфера </c:v>
                </c:pt>
              </c:strCache>
            </c:strRef>
          </c:cat>
          <c:val>
            <c:numRef>
              <c:f>Лист2!$C$2:$C$16</c:f>
              <c:numCache>
                <c:formatCode>0.0%</c:formatCode>
                <c:ptCount val="15"/>
                <c:pt idx="0">
                  <c:v>7.0000000000000132E-3</c:v>
                </c:pt>
                <c:pt idx="1">
                  <c:v>7.0000000000000132E-3</c:v>
                </c:pt>
                <c:pt idx="2">
                  <c:v>8.0000000000000158E-3</c:v>
                </c:pt>
                <c:pt idx="3">
                  <c:v>8.0000000000000158E-3</c:v>
                </c:pt>
                <c:pt idx="4">
                  <c:v>2.500000000000004E-2</c:v>
                </c:pt>
                <c:pt idx="5">
                  <c:v>3.9000000000000055E-2</c:v>
                </c:pt>
                <c:pt idx="6">
                  <c:v>4.700000000000009E-2</c:v>
                </c:pt>
                <c:pt idx="7">
                  <c:v>5.3000000000000033E-2</c:v>
                </c:pt>
                <c:pt idx="8">
                  <c:v>5.6000000000000022E-2</c:v>
                </c:pt>
                <c:pt idx="9">
                  <c:v>5.7000000000000113E-2</c:v>
                </c:pt>
                <c:pt idx="10">
                  <c:v>6.7000000000000129E-2</c:v>
                </c:pt>
                <c:pt idx="11">
                  <c:v>0.1</c:v>
                </c:pt>
                <c:pt idx="12">
                  <c:v>0.11500000000000013</c:v>
                </c:pt>
                <c:pt idx="13">
                  <c:v>0.14600000000000021</c:v>
                </c:pt>
                <c:pt idx="14">
                  <c:v>0.26500000000000001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BA-4219-8345-0B1F4154B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304896"/>
        <c:axId val="68306432"/>
      </c:barChart>
      <c:catAx>
        <c:axId val="68304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1F5C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8306432"/>
        <c:crosses val="autoZero"/>
        <c:auto val="1"/>
        <c:lblAlgn val="ctr"/>
        <c:lblOffset val="100"/>
        <c:noMultiLvlLbl val="0"/>
      </c:catAx>
      <c:valAx>
        <c:axId val="68306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1F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830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49258381014492"/>
          <c:y val="3.1702174734516392E-2"/>
          <c:w val="0.18564182503977839"/>
          <c:h val="4.9293881876372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1F5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2022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Сравнение_структ_ВЭД!$A$34:$A$52</c:f>
              <c:strCache>
                <c:ptCount val="19"/>
                <c:pt idx="0">
                  <c:v>Сельское, лесное хозяйство, охота, рыболовство и рыбоводство</c:v>
                </c:pt>
                <c:pt idx="1">
                  <c:v>ДПИ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 и паром; кондиционирование воздуха</c:v>
                </c:pt>
                <c:pt idx="4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5">
                  <c:v>Строительство</c:v>
                </c:pt>
                <c:pt idx="6">
                  <c:v>Торговля оптовая и розничная; ремонт 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гостиниц и предприятий общественного питания</c:v>
                </c:pt>
                <c:pt idx="9">
                  <c:v>Деятельность в области информации и связи</c:v>
                </c:pt>
                <c:pt idx="10">
                  <c:v>Деятельность финансовая и страховая</c:v>
                </c:pt>
                <c:pt idx="11">
                  <c:v>Деятельность по операциям с недвижимым имуществом</c:v>
                </c:pt>
                <c:pt idx="12">
                  <c:v>Деятельность профессиональная, научная и техническая</c:v>
                </c:pt>
                <c:pt idx="13">
                  <c:v>Деятельность административная и сопутствующие дополнительные услуги</c:v>
                </c:pt>
                <c:pt idx="14">
                  <c:v>Государственное управление и обеспечение военной безопасности; социальное обеспечение</c:v>
                </c:pt>
                <c:pt idx="15">
                  <c:v>Образование</c:v>
                </c:pt>
                <c:pt idx="16">
                  <c:v>Деятельность в области здравоохранения и социальных услуг</c:v>
                </c:pt>
                <c:pt idx="17">
                  <c:v>Деятельность в области культуры, спорта, организации досуга и развлечений</c:v>
                </c:pt>
                <c:pt idx="18">
                  <c:v>Прочие виды экономической деятельности</c:v>
                </c:pt>
              </c:strCache>
            </c:strRef>
          </c:cat>
          <c:val>
            <c:numRef>
              <c:f>Сравнение_структ_ВЭД!$B$34:$B$52</c:f>
              <c:numCache>
                <c:formatCode>0.0%</c:formatCode>
                <c:ptCount val="19"/>
                <c:pt idx="0">
                  <c:v>6.0582739935416671E-2</c:v>
                </c:pt>
                <c:pt idx="1">
                  <c:v>1.6864644512676139E-2</c:v>
                </c:pt>
                <c:pt idx="2">
                  <c:v>0.14419924998999045</c:v>
                </c:pt>
                <c:pt idx="3">
                  <c:v>2.30988934478146E-2</c:v>
                </c:pt>
                <c:pt idx="4">
                  <c:v>1.0437147587668004E-2</c:v>
                </c:pt>
                <c:pt idx="5">
                  <c:v>8.6022999979160727E-2</c:v>
                </c:pt>
                <c:pt idx="6">
                  <c:v>0.17908258293697371</c:v>
                </c:pt>
                <c:pt idx="7">
                  <c:v>7.9673094939218092E-2</c:v>
                </c:pt>
                <c:pt idx="8">
                  <c:v>2.4484147137863455E-2</c:v>
                </c:pt>
                <c:pt idx="9">
                  <c:v>2.1904955999459592E-2</c:v>
                </c:pt>
                <c:pt idx="10">
                  <c:v>1.8494571670550117E-2</c:v>
                </c:pt>
                <c:pt idx="11">
                  <c:v>2.4341197772846612E-2</c:v>
                </c:pt>
                <c:pt idx="12">
                  <c:v>3.7273754239016542E-2</c:v>
                </c:pt>
                <c:pt idx="13">
                  <c:v>2.7444375603964136E-2</c:v>
                </c:pt>
                <c:pt idx="14">
                  <c:v>5.2220026468462286E-2</c:v>
                </c:pt>
                <c:pt idx="15">
                  <c:v>7.6784502134640331E-2</c:v>
                </c:pt>
                <c:pt idx="16">
                  <c:v>6.899870818731077E-2</c:v>
                </c:pt>
                <c:pt idx="17">
                  <c:v>1.6378604964054265E-2</c:v>
                </c:pt>
                <c:pt idx="18">
                  <c:v>3.1713802492915256E-2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9-4928-B296-FD3A1A2297A1}"/>
            </c:ext>
          </c:extLst>
        </c:ser>
        <c:ser>
          <c:idx val="1"/>
          <c:order val="1"/>
          <c:tx>
            <c:v>2029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Сравнение_структ_ВЭД!$A$34:$A$52</c:f>
              <c:strCache>
                <c:ptCount val="19"/>
                <c:pt idx="0">
                  <c:v>Сельское, лесное хозяйство, охота, рыболовство и рыбоводство</c:v>
                </c:pt>
                <c:pt idx="1">
                  <c:v>ДПИ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 и паром; кондиционирование воздуха</c:v>
                </c:pt>
                <c:pt idx="4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5">
                  <c:v>Строительство</c:v>
                </c:pt>
                <c:pt idx="6">
                  <c:v>Торговля оптовая и розничная; ремонт 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гостиниц и предприятий общественного питания</c:v>
                </c:pt>
                <c:pt idx="9">
                  <c:v>Деятельность в области информации и связи</c:v>
                </c:pt>
                <c:pt idx="10">
                  <c:v>Деятельность финансовая и страховая</c:v>
                </c:pt>
                <c:pt idx="11">
                  <c:v>Деятельность по операциям с недвижимым имуществом</c:v>
                </c:pt>
                <c:pt idx="12">
                  <c:v>Деятельность профессиональная, научная и техническая</c:v>
                </c:pt>
                <c:pt idx="13">
                  <c:v>Деятельность административная и сопутствующие дополнительные услуги</c:v>
                </c:pt>
                <c:pt idx="14">
                  <c:v>Государственное управление и обеспечение военной безопасности; социальное обеспечение</c:v>
                </c:pt>
                <c:pt idx="15">
                  <c:v>Образование</c:v>
                </c:pt>
                <c:pt idx="16">
                  <c:v>Деятельность в области здравоохранения и социальных услуг</c:v>
                </c:pt>
                <c:pt idx="17">
                  <c:v>Деятельность в области культуры, спорта, организации досуга и развлечений</c:v>
                </c:pt>
                <c:pt idx="18">
                  <c:v>Прочие виды экономической деятельности</c:v>
                </c:pt>
              </c:strCache>
            </c:strRef>
          </c:cat>
          <c:val>
            <c:numRef>
              <c:f>Сравнение_структ_ВЭД!$C$34:$C$52</c:f>
              <c:numCache>
                <c:formatCode>0.0%</c:formatCode>
                <c:ptCount val="19"/>
                <c:pt idx="0">
                  <c:v>6.0037806205740812E-2</c:v>
                </c:pt>
                <c:pt idx="1">
                  <c:v>1.7120892090086843E-2</c:v>
                </c:pt>
                <c:pt idx="2">
                  <c:v>0.14659670620365817</c:v>
                </c:pt>
                <c:pt idx="3">
                  <c:v>2.3101077494205816E-2</c:v>
                </c:pt>
                <c:pt idx="4">
                  <c:v>1.0727878518769763E-2</c:v>
                </c:pt>
                <c:pt idx="5">
                  <c:v>8.6024507470829473E-2</c:v>
                </c:pt>
                <c:pt idx="6">
                  <c:v>0.17715323762816521</c:v>
                </c:pt>
                <c:pt idx="7">
                  <c:v>7.9641969696241294E-2</c:v>
                </c:pt>
                <c:pt idx="8">
                  <c:v>2.4779785146907807E-2</c:v>
                </c:pt>
                <c:pt idx="9">
                  <c:v>2.2720170193487665E-2</c:v>
                </c:pt>
                <c:pt idx="10">
                  <c:v>1.8290980777505187E-2</c:v>
                </c:pt>
                <c:pt idx="11">
                  <c:v>2.3656196025589878E-2</c:v>
                </c:pt>
                <c:pt idx="12">
                  <c:v>3.7418446169202042E-2</c:v>
                </c:pt>
                <c:pt idx="13">
                  <c:v>2.6735854674784842E-2</c:v>
                </c:pt>
                <c:pt idx="14">
                  <c:v>5.1237375589868045E-2</c:v>
                </c:pt>
                <c:pt idx="15">
                  <c:v>7.6810628317561913E-2</c:v>
                </c:pt>
                <c:pt idx="16">
                  <c:v>7.0629696757549112E-2</c:v>
                </c:pt>
                <c:pt idx="17">
                  <c:v>1.6562220529394885E-2</c:v>
                </c:pt>
                <c:pt idx="18">
                  <c:v>3.0754570510451752E-2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59-4928-B296-FD3A1A2297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0855296"/>
        <c:axId val="70885760"/>
      </c:barChart>
      <c:catAx>
        <c:axId val="7085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900" b="1" i="0" u="none" strike="noStrike" kern="1200" baseline="0">
                <a:solidFill>
                  <a:srgbClr val="001F5C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0885760"/>
        <c:crosses val="autoZero"/>
        <c:auto val="1"/>
        <c:lblAlgn val="ctr"/>
        <c:lblOffset val="100"/>
        <c:noMultiLvlLbl val="0"/>
      </c:catAx>
      <c:valAx>
        <c:axId val="708857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1F5C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085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1F5C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Прием</c:v>
                </c:pt>
              </c:strCache>
            </c:strRef>
          </c:tx>
          <c:spPr>
            <a:ln w="28575" cap="rnd">
              <a:solidFill>
                <a:srgbClr val="001F5D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3704971883225055E-2"/>
                  <c:y val="-5.2004763144921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A4-4AE1-8D34-095AD092582C}"/>
                </c:ext>
              </c:extLst>
            </c:dLbl>
            <c:dLbl>
              <c:idx val="1"/>
              <c:layout>
                <c:manualLayout>
                  <c:x val="-5.8735593785250425E-3"/>
                  <c:y val="4.6804286830428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A4-4AE1-8D34-095AD092582C}"/>
                </c:ext>
              </c:extLst>
            </c:dLbl>
            <c:dLbl>
              <c:idx val="2"/>
              <c:layout>
                <c:manualLayout>
                  <c:x val="1.9578531261749354E-3"/>
                  <c:y val="2.600238157246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A4-4AE1-8D34-095AD092582C}"/>
                </c:ext>
              </c:extLst>
            </c:dLbl>
            <c:dLbl>
              <c:idx val="3"/>
              <c:layout>
                <c:manualLayout>
                  <c:x val="-3.9157062523500876E-3"/>
                  <c:y val="-5.7205239459412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A4-4AE1-8D34-095AD092582C}"/>
                </c:ext>
              </c:extLst>
            </c:dLbl>
            <c:dLbl>
              <c:idx val="4"/>
              <c:layout>
                <c:manualLayout>
                  <c:x val="-1.9578531261751509E-3"/>
                  <c:y val="-3.1202857886952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A4-4AE1-8D34-095AD092582C}"/>
                </c:ext>
              </c:extLst>
            </c:dLbl>
            <c:dLbl>
              <c:idx val="5"/>
              <c:layout>
                <c:manualLayout>
                  <c:x val="1.3704971883225055E-2"/>
                  <c:y val="1.040095262898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A4-4AE1-8D34-095AD09258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8988</c:v>
                </c:pt>
                <c:pt idx="1">
                  <c:v>8313</c:v>
                </c:pt>
                <c:pt idx="2">
                  <c:v>8885</c:v>
                </c:pt>
                <c:pt idx="3">
                  <c:v>9477</c:v>
                </c:pt>
                <c:pt idx="4">
                  <c:v>10123</c:v>
                </c:pt>
                <c:pt idx="5">
                  <c:v>9743</c:v>
                </c:pt>
                <c:pt idx="6">
                  <c:v>10073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32-4918-9FA3-0E33E1B6B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897024"/>
        <c:axId val="70792320"/>
      </c:lineChart>
      <c:catAx>
        <c:axId val="708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792320"/>
        <c:crosses val="autoZero"/>
        <c:auto val="1"/>
        <c:lblAlgn val="ctr"/>
        <c:lblOffset val="100"/>
        <c:noMultiLvlLbl val="0"/>
      </c:catAx>
      <c:valAx>
        <c:axId val="70792320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8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C00000"/>
                </a:solidFill>
              </a:rPr>
              <a:t>Отношение бюджетного и внебюджетного прием в ПОО Кировской области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% бюджет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8946328154375017E-2"/>
                  <c:y val="3.023473582300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1F-4E2A-A4D9-35FA2A9AB9AC}"/>
                </c:ext>
              </c:extLst>
            </c:dLbl>
            <c:dLbl>
              <c:idx val="1"/>
              <c:layout>
                <c:manualLayout>
                  <c:x val="-1.9578531261750451E-3"/>
                  <c:y val="2.5195613185836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1F-4E2A-A4D9-35FA2A9AB9AC}"/>
                </c:ext>
              </c:extLst>
            </c:dLbl>
            <c:dLbl>
              <c:idx val="2"/>
              <c:layout>
                <c:manualLayout>
                  <c:x val="-1.9578531261750807E-3"/>
                  <c:y val="3.527385846017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1F-4E2A-A4D9-35FA2A9AB9AC}"/>
                </c:ext>
              </c:extLst>
            </c:dLbl>
            <c:dLbl>
              <c:idx val="3"/>
              <c:layout>
                <c:manualLayout>
                  <c:x val="-2.153638438792509E-2"/>
                  <c:y val="3.527385846017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1F-4E2A-A4D9-35FA2A9AB9AC}"/>
                </c:ext>
              </c:extLst>
            </c:dLbl>
            <c:dLbl>
              <c:idx val="4"/>
              <c:layout>
                <c:manualLayout>
                  <c:x val="-2.1536384387925007E-2"/>
                  <c:y val="4.0312981097338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1F-4E2A-A4D9-35FA2A9AB9AC}"/>
                </c:ext>
              </c:extLst>
            </c:dLbl>
            <c:dLbl>
              <c:idx val="5"/>
              <c:layout>
                <c:manualLayout>
                  <c:x val="-3.9157062523500138E-3"/>
                  <c:y val="4.535210373450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1F-4E2A-A4D9-35FA2A9AB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Лист1!$B$4:$H$4</c:f>
              <c:numCache>
                <c:formatCode>0.0</c:formatCode>
                <c:ptCount val="7"/>
                <c:pt idx="0">
                  <c:v>81.352914997774789</c:v>
                </c:pt>
                <c:pt idx="1">
                  <c:v>80.103452423914348</c:v>
                </c:pt>
                <c:pt idx="2">
                  <c:v>75.464265616207712</c:v>
                </c:pt>
                <c:pt idx="3">
                  <c:v>75.25588266329008</c:v>
                </c:pt>
                <c:pt idx="4">
                  <c:v>70.018769139582858</c:v>
                </c:pt>
                <c:pt idx="5">
                  <c:v>70.050292517704449</c:v>
                </c:pt>
                <c:pt idx="6">
                  <c:v>68.629008239848858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95-4285-A832-FE9C190C22D3}"/>
            </c:ext>
          </c:extLst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% приема в гос</c:v>
                </c:pt>
              </c:strCache>
            </c:strRef>
          </c:tx>
          <c:spPr>
            <a:ln w="28575" cap="rnd">
              <a:solidFill>
                <a:srgbClr val="001F5D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609153163774857E-2"/>
                  <c:y val="-2.5195613185836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1F-4E2A-A4D9-35FA2A9AB9AC}"/>
                </c:ext>
              </c:extLst>
            </c:dLbl>
            <c:dLbl>
              <c:idx val="1"/>
              <c:layout>
                <c:manualLayout>
                  <c:x val="-2.5452090640275041E-2"/>
                  <c:y val="-4.535210373450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1F-4E2A-A4D9-35FA2A9AB9AC}"/>
                </c:ext>
              </c:extLst>
            </c:dLbl>
            <c:dLbl>
              <c:idx val="2"/>
              <c:layout>
                <c:manualLayout>
                  <c:x val="-3.5241356271150187E-2"/>
                  <c:y val="-5.5430349008840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1F-4E2A-A4D9-35FA2A9AB9AC}"/>
                </c:ext>
              </c:extLst>
            </c:dLbl>
            <c:dLbl>
              <c:idx val="3"/>
              <c:layout>
                <c:manualLayout>
                  <c:x val="-3.3283503144975086E-2"/>
                  <c:y val="-3.527385846017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1F-4E2A-A4D9-35FA2A9AB9AC}"/>
                </c:ext>
              </c:extLst>
            </c:dLbl>
            <c:dLbl>
              <c:idx val="4"/>
              <c:layout>
                <c:manualLayout>
                  <c:x val="-4.5030621902025329E-2"/>
                  <c:y val="-3.527385846017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1F-4E2A-A4D9-35FA2A9AB9AC}"/>
                </c:ext>
              </c:extLst>
            </c:dLbl>
            <c:dLbl>
              <c:idx val="5"/>
              <c:layout>
                <c:manualLayout>
                  <c:x val="-3.9157062523500138E-3"/>
                  <c:y val="-3.527385846017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1F-4E2A-A4D9-35FA2A9AB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Лист1!$B$6:$H$6</c:f>
              <c:numCache>
                <c:formatCode>0.0</c:formatCode>
                <c:ptCount val="7"/>
                <c:pt idx="0">
                  <c:v>91.088117489986672</c:v>
                </c:pt>
                <c:pt idx="1">
                  <c:v>91.098279802718608</c:v>
                </c:pt>
                <c:pt idx="2">
                  <c:v>87.608328643781064</c:v>
                </c:pt>
                <c:pt idx="3">
                  <c:v>86.989553656220323</c:v>
                </c:pt>
                <c:pt idx="4">
                  <c:v>82.890447495801638</c:v>
                </c:pt>
                <c:pt idx="5">
                  <c:v>81.514933798624654</c:v>
                </c:pt>
                <c:pt idx="6">
                  <c:v>81.038419537377166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95-4285-A832-FE9C190C22D3}"/>
            </c:ext>
          </c:extLst>
        </c:ser>
        <c:ser>
          <c:idx val="2"/>
          <c:order val="2"/>
          <c:tx>
            <c:strRef>
              <c:f>Лист1!$A$7</c:f>
              <c:strCache>
                <c:ptCount val="1"/>
                <c:pt idx="0">
                  <c:v>% приема в негос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030621902025329E-2"/>
                  <c:y val="-3.023473582300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1F-4E2A-A4D9-35FA2A9AB9AC}"/>
                </c:ext>
              </c:extLst>
            </c:dLbl>
            <c:dLbl>
              <c:idx val="1"/>
              <c:layout>
                <c:manualLayout>
                  <c:x val="-1.9578531261750128E-2"/>
                  <c:y val="-3.02347358230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1F-4E2A-A4D9-35FA2A9AB9AC}"/>
                </c:ext>
              </c:extLst>
            </c:dLbl>
            <c:dLbl>
              <c:idx val="2"/>
              <c:layout>
                <c:manualLayout>
                  <c:x val="-1.9578531261750807E-3"/>
                  <c:y val="-4.535210373450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1F-4E2A-A4D9-35FA2A9AB9AC}"/>
                </c:ext>
              </c:extLst>
            </c:dLbl>
            <c:dLbl>
              <c:idx val="3"/>
              <c:layout>
                <c:manualLayout>
                  <c:x val="-2.153638438792509E-2"/>
                  <c:y val="-4.535210373450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1F-4E2A-A4D9-35FA2A9AB9AC}"/>
                </c:ext>
              </c:extLst>
            </c:dLbl>
            <c:dLbl>
              <c:idx val="4"/>
              <c:layout>
                <c:manualLayout>
                  <c:x val="-2.9367796892625087E-2"/>
                  <c:y val="-2.51954147951815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038993342836884E-2"/>
                      <c:h val="6.220816734648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F71F-4E2A-A4D9-35FA2A9AB9AC}"/>
                </c:ext>
              </c:extLst>
            </c:dLbl>
            <c:dLbl>
              <c:idx val="5"/>
              <c:layout>
                <c:manualLayout>
                  <c:x val="-1.566282500940009E-2"/>
                  <c:y val="-3.527385846017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71F-4E2A-A4D9-35FA2A9AB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Лист1!$B$1:$H$1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Лист1!$B$7:$H$7</c:f>
              <c:numCache>
                <c:formatCode>0.0</c:formatCode>
                <c:ptCount val="7"/>
                <c:pt idx="0">
                  <c:v>8.9118825100133527</c:v>
                </c:pt>
                <c:pt idx="1">
                  <c:v>8.901720197281378</c:v>
                </c:pt>
                <c:pt idx="2">
                  <c:v>12.391671356218353</c:v>
                </c:pt>
                <c:pt idx="3">
                  <c:v>13.010446343779725</c:v>
                </c:pt>
                <c:pt idx="4">
                  <c:v>17.109552504198362</c:v>
                </c:pt>
                <c:pt idx="5">
                  <c:v>18.485066201375115</c:v>
                </c:pt>
                <c:pt idx="6">
                  <c:v>18.961580462622827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95-4285-A832-FE9C190C2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646016"/>
        <c:axId val="72676480"/>
      </c:lineChart>
      <c:catAx>
        <c:axId val="726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76480"/>
        <c:crosses val="autoZero"/>
        <c:auto val="1"/>
        <c:lblAlgn val="ctr"/>
        <c:lblOffset val="100"/>
        <c:noMultiLvlLbl val="0"/>
      </c:catAx>
      <c:valAx>
        <c:axId val="7267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4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C00000"/>
                </a:solidFill>
                <a:effectLst/>
              </a:rPr>
              <a:t>2022 – очная форма обучения в ПОО</a:t>
            </a:r>
            <a:endParaRPr lang="ru-RU" sz="1600" dirty="0">
              <a:solidFill>
                <a:srgbClr val="C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8C3C-4E15-B132-F58D227EBDD8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C3C-4E15-B132-F58D227EBDD8}"/>
              </c:ext>
            </c:extLst>
          </c:dPt>
          <c:dLbls>
            <c:dLbl>
              <c:idx val="0"/>
              <c:layout>
                <c:manualLayout>
                  <c:x val="-0.23595347086689641"/>
                  <c:y val="3.4551349790558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3C-4E15-B132-F58D227EBDD8}"/>
                </c:ext>
              </c:extLst>
            </c:dLbl>
            <c:dLbl>
              <c:idx val="1"/>
              <c:layout>
                <c:manualLayout>
                  <c:x val="0.22213664568195957"/>
                  <c:y val="-8.4194393367916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3C-4E15-B132-F58D227EB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</c:v>
                </c:pt>
                <c:pt idx="1">
                  <c:v>М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2-4AC9-BA2F-0DA9F57C2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78567406749792"/>
          <c:y val="0.89192830058351358"/>
          <c:w val="0.21642865186500712"/>
          <c:h val="7.3625167486090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9EDB7-4469-47CC-9257-338A79A221D5}" type="doc">
      <dgm:prSet loTypeId="urn:microsoft.com/office/officeart/2005/8/layout/matrix1" loCatId="matrix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9878DD60-8AD9-4B4A-9880-9DDED37DEBD0}">
      <dgm:prSet phldrT="[Текст]" custT="1"/>
      <dgm:spPr/>
      <dgm:t>
        <a:bodyPr/>
        <a:lstStyle/>
        <a:p>
          <a:pPr rtl="0"/>
          <a:r>
            <a:rPr lang="ru-RU" sz="2000" b="1" dirty="0"/>
            <a:t>Основные механизмы по обеспечению кадрами предприятий</a:t>
          </a:r>
        </a:p>
      </dgm:t>
    </dgm:pt>
    <dgm:pt modelId="{3F9C51A5-7B24-42F4-A3A6-42CE0DFBF5F9}" type="parTrans" cxnId="{BACBB46E-3E2C-4D03-A8F6-5E1F1F2E71A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8EA11BF-9E2B-4000-819B-D51D19B8C537}" type="sibTrans" cxnId="{BACBB46E-3E2C-4D03-A8F6-5E1F1F2E71A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4FAEFD0-83E0-4487-AB68-43EAE2BE3DCA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Увеличение (изменение структуры) контрольных цифр приема и внедрение новых образовательных стандартов и программ</a:t>
          </a:r>
        </a:p>
      </dgm:t>
    </dgm:pt>
    <dgm:pt modelId="{6A70EF9B-D89F-4CE3-9568-591674C3041B}" type="parTrans" cxnId="{93FD6583-4497-4869-88A7-611CF05BC6F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E6B5867-16EE-4704-AF64-16AF0460E5DB}" type="sibTrans" cxnId="{93FD6583-4497-4869-88A7-611CF05BC6F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CD09851-8790-4E71-9671-C4F8C71535A7}">
      <dgm:prSet phldrT="[Текст]" custT="1"/>
      <dgm:spPr/>
      <dgm:t>
        <a:bodyPr/>
        <a:lstStyle/>
        <a:p>
          <a:pPr rtl="0"/>
          <a:r>
            <a:rPr lang="ru-RU" sz="2400" dirty="0">
              <a:solidFill>
                <a:srgbClr val="002060"/>
              </a:solidFill>
            </a:rPr>
            <a:t>Обновление образовательных программ под запросы конкретных предприятий</a:t>
          </a:r>
        </a:p>
      </dgm:t>
    </dgm:pt>
    <dgm:pt modelId="{C261CAE1-F053-4A8D-92ED-26087C1B4D45}" type="parTrans" cxnId="{BAB2979E-C559-4527-8588-E161B9DA9EF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6485234-3FBC-4AE7-9D5C-1DEFA9A5844C}" type="sibTrans" cxnId="{BAB2979E-C559-4527-8588-E161B9DA9EF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34CA744-9943-4D17-81E0-92EA12D840D6}">
      <dgm:prSet phldrT="[Текст]" custT="1"/>
      <dgm:spPr/>
      <dgm:t>
        <a:bodyPr/>
        <a:lstStyle/>
        <a:p>
          <a:pPr rtl="0"/>
          <a:r>
            <a:rPr lang="ru-RU" sz="2400" dirty="0">
              <a:solidFill>
                <a:srgbClr val="002060"/>
              </a:solidFill>
            </a:rPr>
            <a:t>Профессиональное обучение студентов и других категорий граждан</a:t>
          </a:r>
        </a:p>
      </dgm:t>
    </dgm:pt>
    <dgm:pt modelId="{F98EFACB-D464-4BB0-9968-70C453B695FD}" type="parTrans" cxnId="{918CC87F-42D4-4821-B420-5825F475BA9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879E6BC-3092-4C0F-8722-F4B00A86831D}" type="sibTrans" cxnId="{918CC87F-42D4-4821-B420-5825F475BA9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7E7CA28-B9B8-4AEB-9889-8DAAD9982493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Организация практики и трудоустройства студентов старших курсов и выпускников</a:t>
          </a:r>
        </a:p>
      </dgm:t>
    </dgm:pt>
    <dgm:pt modelId="{2B737A01-8B81-40BC-86D0-BBBC6D1F5939}" type="parTrans" cxnId="{F9B4009D-1FDF-4D71-ABF0-B8DEDBDCACF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C8BD72C-1878-42A8-92C9-2B542FD78E51}" type="sibTrans" cxnId="{F9B4009D-1FDF-4D71-ABF0-B8DEDBDCACF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B664583-1B06-4650-A3AF-BD126D3F3B18}" type="pres">
      <dgm:prSet presAssocID="{0719EDB7-4469-47CC-9257-338A79A221D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FEC8AC5-0350-4649-BF31-594917D6005B}" type="pres">
      <dgm:prSet presAssocID="{0719EDB7-4469-47CC-9257-338A79A221D5}" presName="matrix" presStyleCnt="0"/>
      <dgm:spPr/>
    </dgm:pt>
    <dgm:pt modelId="{0FB44D97-EE3E-45AA-927B-837A84C8D01F}" type="pres">
      <dgm:prSet presAssocID="{0719EDB7-4469-47CC-9257-338A79A221D5}" presName="tile1" presStyleLbl="node1" presStyleIdx="0" presStyleCnt="4" custLinFactNeighborX="243" custLinFactNeighborY="-909"/>
      <dgm:spPr/>
    </dgm:pt>
    <dgm:pt modelId="{8D77FEB8-1889-477C-BD43-DAA0980B4ED7}" type="pres">
      <dgm:prSet presAssocID="{0719EDB7-4469-47CC-9257-338A79A221D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95A0CB-90D9-4365-B9F7-66AAC6A68143}" type="pres">
      <dgm:prSet presAssocID="{0719EDB7-4469-47CC-9257-338A79A221D5}" presName="tile2" presStyleLbl="node1" presStyleIdx="1" presStyleCnt="4"/>
      <dgm:spPr/>
    </dgm:pt>
    <dgm:pt modelId="{13B7E750-6D74-48C0-A4D4-2FFD4AD71572}" type="pres">
      <dgm:prSet presAssocID="{0719EDB7-4469-47CC-9257-338A79A221D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523FE66-61E1-4635-BB50-DFE539BF1673}" type="pres">
      <dgm:prSet presAssocID="{0719EDB7-4469-47CC-9257-338A79A221D5}" presName="tile3" presStyleLbl="node1" presStyleIdx="2" presStyleCnt="4" custLinFactNeighborX="744" custLinFactNeighborY="-1309"/>
      <dgm:spPr/>
    </dgm:pt>
    <dgm:pt modelId="{3451C2EB-8E20-48E2-9F56-88148CEBDD1C}" type="pres">
      <dgm:prSet presAssocID="{0719EDB7-4469-47CC-9257-338A79A221D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AC3DC09-E903-49C6-AD05-6F361311D41A}" type="pres">
      <dgm:prSet presAssocID="{0719EDB7-4469-47CC-9257-338A79A221D5}" presName="tile4" presStyleLbl="node1" presStyleIdx="3" presStyleCnt="4"/>
      <dgm:spPr/>
    </dgm:pt>
    <dgm:pt modelId="{C1905224-11F5-46EC-AE90-A11908F5F6B1}" type="pres">
      <dgm:prSet presAssocID="{0719EDB7-4469-47CC-9257-338A79A221D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96D6859-0A23-44B5-885A-D950310626AE}" type="pres">
      <dgm:prSet presAssocID="{0719EDB7-4469-47CC-9257-338A79A221D5}" presName="centerTile" presStyleLbl="fgShp" presStyleIdx="0" presStyleCnt="1" custScaleX="119108" custScaleY="112898">
        <dgm:presLayoutVars>
          <dgm:chMax val="0"/>
          <dgm:chPref val="0"/>
        </dgm:presLayoutVars>
      </dgm:prSet>
      <dgm:spPr/>
    </dgm:pt>
  </dgm:ptLst>
  <dgm:cxnLst>
    <dgm:cxn modelId="{BB73631F-3334-44FE-88ED-A7C3C9DD8C9D}" type="presOf" srcId="{44FAEFD0-83E0-4487-AB68-43EAE2BE3DCA}" destId="{0FB44D97-EE3E-45AA-927B-837A84C8D01F}" srcOrd="0" destOrd="0" presId="urn:microsoft.com/office/officeart/2005/8/layout/matrix1"/>
    <dgm:cxn modelId="{22BC1333-7927-42BD-977F-C695B1F0DD1B}" type="presOf" srcId="{234CA744-9943-4D17-81E0-92EA12D840D6}" destId="{4523FE66-61E1-4635-BB50-DFE539BF1673}" srcOrd="0" destOrd="0" presId="urn:microsoft.com/office/officeart/2005/8/layout/matrix1"/>
    <dgm:cxn modelId="{1BE7E04B-2958-410F-ACA0-56DEA048F82E}" type="presOf" srcId="{CCD09851-8790-4E71-9671-C4F8C71535A7}" destId="{2195A0CB-90D9-4365-B9F7-66AAC6A68143}" srcOrd="0" destOrd="0" presId="urn:microsoft.com/office/officeart/2005/8/layout/matrix1"/>
    <dgm:cxn modelId="{BACBB46E-3E2C-4D03-A8F6-5E1F1F2E71A0}" srcId="{0719EDB7-4469-47CC-9257-338A79A221D5}" destId="{9878DD60-8AD9-4B4A-9880-9DDED37DEBD0}" srcOrd="0" destOrd="0" parTransId="{3F9C51A5-7B24-42F4-A3A6-42CE0DFBF5F9}" sibTransId="{F8EA11BF-9E2B-4000-819B-D51D19B8C537}"/>
    <dgm:cxn modelId="{918CC87F-42D4-4821-B420-5825F475BA9B}" srcId="{9878DD60-8AD9-4B4A-9880-9DDED37DEBD0}" destId="{234CA744-9943-4D17-81E0-92EA12D840D6}" srcOrd="2" destOrd="0" parTransId="{F98EFACB-D464-4BB0-9968-70C453B695FD}" sibTransId="{6879E6BC-3092-4C0F-8722-F4B00A86831D}"/>
    <dgm:cxn modelId="{93FD6583-4497-4869-88A7-611CF05BC6F1}" srcId="{9878DD60-8AD9-4B4A-9880-9DDED37DEBD0}" destId="{44FAEFD0-83E0-4487-AB68-43EAE2BE3DCA}" srcOrd="0" destOrd="0" parTransId="{6A70EF9B-D89F-4CE3-9568-591674C3041B}" sibTransId="{9E6B5867-16EE-4704-AF64-16AF0460E5DB}"/>
    <dgm:cxn modelId="{60CA948F-1E24-4AB5-9603-6BDA8F2FF6A1}" type="presOf" srcId="{67E7CA28-B9B8-4AEB-9889-8DAAD9982493}" destId="{DAC3DC09-E903-49C6-AD05-6F361311D41A}" srcOrd="0" destOrd="0" presId="urn:microsoft.com/office/officeart/2005/8/layout/matrix1"/>
    <dgm:cxn modelId="{03F68B99-0C6D-4406-997F-86A10EDAECBB}" type="presOf" srcId="{234CA744-9943-4D17-81E0-92EA12D840D6}" destId="{3451C2EB-8E20-48E2-9F56-88148CEBDD1C}" srcOrd="1" destOrd="0" presId="urn:microsoft.com/office/officeart/2005/8/layout/matrix1"/>
    <dgm:cxn modelId="{F8099A9B-AA45-40A0-B27C-EA86164F6BC2}" type="presOf" srcId="{0719EDB7-4469-47CC-9257-338A79A221D5}" destId="{AB664583-1B06-4650-A3AF-BD126D3F3B18}" srcOrd="0" destOrd="0" presId="urn:microsoft.com/office/officeart/2005/8/layout/matrix1"/>
    <dgm:cxn modelId="{F9B4009D-1FDF-4D71-ABF0-B8DEDBDCACFC}" srcId="{9878DD60-8AD9-4B4A-9880-9DDED37DEBD0}" destId="{67E7CA28-B9B8-4AEB-9889-8DAAD9982493}" srcOrd="3" destOrd="0" parTransId="{2B737A01-8B81-40BC-86D0-BBBC6D1F5939}" sibTransId="{9C8BD72C-1878-42A8-92C9-2B542FD78E51}"/>
    <dgm:cxn modelId="{BAB2979E-C559-4527-8588-E161B9DA9EFB}" srcId="{9878DD60-8AD9-4B4A-9880-9DDED37DEBD0}" destId="{CCD09851-8790-4E71-9671-C4F8C71535A7}" srcOrd="1" destOrd="0" parTransId="{C261CAE1-F053-4A8D-92ED-26087C1B4D45}" sibTransId="{E6485234-3FBC-4AE7-9D5C-1DEFA9A5844C}"/>
    <dgm:cxn modelId="{042CFABC-D775-4D10-B871-25FB5558E91A}" type="presOf" srcId="{44FAEFD0-83E0-4487-AB68-43EAE2BE3DCA}" destId="{8D77FEB8-1889-477C-BD43-DAA0980B4ED7}" srcOrd="1" destOrd="0" presId="urn:microsoft.com/office/officeart/2005/8/layout/matrix1"/>
    <dgm:cxn modelId="{F2924AC1-D8E6-48C7-BC2A-733C8B14E645}" type="presOf" srcId="{9878DD60-8AD9-4B4A-9880-9DDED37DEBD0}" destId="{296D6859-0A23-44B5-885A-D950310626AE}" srcOrd="0" destOrd="0" presId="urn:microsoft.com/office/officeart/2005/8/layout/matrix1"/>
    <dgm:cxn modelId="{B337E0C4-DCBA-4D6D-B65B-2AB52B1EEFF4}" type="presOf" srcId="{CCD09851-8790-4E71-9671-C4F8C71535A7}" destId="{13B7E750-6D74-48C0-A4D4-2FFD4AD71572}" srcOrd="1" destOrd="0" presId="urn:microsoft.com/office/officeart/2005/8/layout/matrix1"/>
    <dgm:cxn modelId="{B66F17EB-97B7-4B8F-8899-9CD9D5FF488A}" type="presOf" srcId="{67E7CA28-B9B8-4AEB-9889-8DAAD9982493}" destId="{C1905224-11F5-46EC-AE90-A11908F5F6B1}" srcOrd="1" destOrd="0" presId="urn:microsoft.com/office/officeart/2005/8/layout/matrix1"/>
    <dgm:cxn modelId="{B5B019DB-77BF-45FB-AE46-719BA33344C8}" type="presParOf" srcId="{AB664583-1B06-4650-A3AF-BD126D3F3B18}" destId="{6FEC8AC5-0350-4649-BF31-594917D6005B}" srcOrd="0" destOrd="0" presId="urn:microsoft.com/office/officeart/2005/8/layout/matrix1"/>
    <dgm:cxn modelId="{686129CF-E01C-4EE7-B36C-7B57390FFDFF}" type="presParOf" srcId="{6FEC8AC5-0350-4649-BF31-594917D6005B}" destId="{0FB44D97-EE3E-45AA-927B-837A84C8D01F}" srcOrd="0" destOrd="0" presId="urn:microsoft.com/office/officeart/2005/8/layout/matrix1"/>
    <dgm:cxn modelId="{CD010897-10DB-4BBE-B7A5-8A62E0AA6EA4}" type="presParOf" srcId="{6FEC8AC5-0350-4649-BF31-594917D6005B}" destId="{8D77FEB8-1889-477C-BD43-DAA0980B4ED7}" srcOrd="1" destOrd="0" presId="urn:microsoft.com/office/officeart/2005/8/layout/matrix1"/>
    <dgm:cxn modelId="{B2B69A4F-7C69-4575-A3FD-C9FD88DA07EE}" type="presParOf" srcId="{6FEC8AC5-0350-4649-BF31-594917D6005B}" destId="{2195A0CB-90D9-4365-B9F7-66AAC6A68143}" srcOrd="2" destOrd="0" presId="urn:microsoft.com/office/officeart/2005/8/layout/matrix1"/>
    <dgm:cxn modelId="{3BAAFFA8-FCA0-4EE0-A6B6-136D709F5F47}" type="presParOf" srcId="{6FEC8AC5-0350-4649-BF31-594917D6005B}" destId="{13B7E750-6D74-48C0-A4D4-2FFD4AD71572}" srcOrd="3" destOrd="0" presId="urn:microsoft.com/office/officeart/2005/8/layout/matrix1"/>
    <dgm:cxn modelId="{193E5216-593C-4FAE-9100-93C44E3DBF56}" type="presParOf" srcId="{6FEC8AC5-0350-4649-BF31-594917D6005B}" destId="{4523FE66-61E1-4635-BB50-DFE539BF1673}" srcOrd="4" destOrd="0" presId="urn:microsoft.com/office/officeart/2005/8/layout/matrix1"/>
    <dgm:cxn modelId="{D305ACA4-0B76-4521-A5B5-08CAF30F2796}" type="presParOf" srcId="{6FEC8AC5-0350-4649-BF31-594917D6005B}" destId="{3451C2EB-8E20-48E2-9F56-88148CEBDD1C}" srcOrd="5" destOrd="0" presId="urn:microsoft.com/office/officeart/2005/8/layout/matrix1"/>
    <dgm:cxn modelId="{C7D7870D-52C9-406F-9617-B5D6FC9090EA}" type="presParOf" srcId="{6FEC8AC5-0350-4649-BF31-594917D6005B}" destId="{DAC3DC09-E903-49C6-AD05-6F361311D41A}" srcOrd="6" destOrd="0" presId="urn:microsoft.com/office/officeart/2005/8/layout/matrix1"/>
    <dgm:cxn modelId="{0160FDD0-F4D0-4F85-B2F9-1E045518B440}" type="presParOf" srcId="{6FEC8AC5-0350-4649-BF31-594917D6005B}" destId="{C1905224-11F5-46EC-AE90-A11908F5F6B1}" srcOrd="7" destOrd="0" presId="urn:microsoft.com/office/officeart/2005/8/layout/matrix1"/>
    <dgm:cxn modelId="{BEDD8E69-EFB7-40E4-AB2D-9EE34255292E}" type="presParOf" srcId="{AB664583-1B06-4650-A3AF-BD126D3F3B18}" destId="{296D6859-0A23-44B5-885A-D950310626A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9C5082-6204-494B-96D4-CA87A94865E9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F25D589-0C1D-41D9-82AC-04A2D3D3B88C}">
      <dgm:prSet phldrT="[Текст]"/>
      <dgm:spPr/>
      <dgm:t>
        <a:bodyPr/>
        <a:lstStyle/>
        <a:p>
          <a:r>
            <a:rPr lang="ru-RU" dirty="0"/>
            <a:t>ПОО</a:t>
          </a:r>
        </a:p>
      </dgm:t>
    </dgm:pt>
    <dgm:pt modelId="{CDE468A4-F31D-4ABA-A3D3-4C0130F48B6C}" type="parTrans" cxnId="{8F042E74-66DE-406A-ABC6-91A1DD9BE452}">
      <dgm:prSet/>
      <dgm:spPr/>
      <dgm:t>
        <a:bodyPr/>
        <a:lstStyle/>
        <a:p>
          <a:endParaRPr lang="ru-RU"/>
        </a:p>
      </dgm:t>
    </dgm:pt>
    <dgm:pt modelId="{00667D74-AF11-4443-8AEF-E809828E5752}" type="sibTrans" cxnId="{8F042E74-66DE-406A-ABC6-91A1DD9BE452}">
      <dgm:prSet/>
      <dgm:spPr/>
      <dgm:t>
        <a:bodyPr/>
        <a:lstStyle/>
        <a:p>
          <a:endParaRPr lang="ru-RU"/>
        </a:p>
      </dgm:t>
    </dgm:pt>
    <dgm:pt modelId="{C5D181DF-CED6-4594-BB44-1FB45DAA83C2}">
      <dgm:prSet phldrT="[Текст]"/>
      <dgm:spPr/>
      <dgm:t>
        <a:bodyPr/>
        <a:lstStyle/>
        <a:p>
          <a:r>
            <a:rPr lang="ru-RU" dirty="0"/>
            <a:t>УПК</a:t>
          </a:r>
        </a:p>
      </dgm:t>
    </dgm:pt>
    <dgm:pt modelId="{C7BBEB7A-66DA-4CDF-ADD0-FC5C1BF7F79B}" type="parTrans" cxnId="{1C925D43-1B25-4832-BECE-36B195358E95}">
      <dgm:prSet/>
      <dgm:spPr/>
      <dgm:t>
        <a:bodyPr/>
        <a:lstStyle/>
        <a:p>
          <a:endParaRPr lang="ru-RU"/>
        </a:p>
      </dgm:t>
    </dgm:pt>
    <dgm:pt modelId="{9D89B5BB-E093-47B9-8522-01AF2A98FC70}" type="sibTrans" cxnId="{1C925D43-1B25-4832-BECE-36B195358E95}">
      <dgm:prSet/>
      <dgm:spPr/>
      <dgm:t>
        <a:bodyPr/>
        <a:lstStyle/>
        <a:p>
          <a:endParaRPr lang="ru-RU"/>
        </a:p>
      </dgm:t>
    </dgm:pt>
    <dgm:pt modelId="{4474E4F3-7C33-4FC9-9F3B-E18628E59E9E}">
      <dgm:prSet phldrT="[Текст]"/>
      <dgm:spPr/>
      <dgm:t>
        <a:bodyPr/>
        <a:lstStyle/>
        <a:p>
          <a:r>
            <a:rPr lang="ru-RU" dirty="0"/>
            <a:t>Мастерские</a:t>
          </a:r>
        </a:p>
      </dgm:t>
    </dgm:pt>
    <dgm:pt modelId="{F0EC773A-2D13-4F31-9561-EBEE440C5594}" type="parTrans" cxnId="{FAD30098-4011-442F-BE4C-8E43224CB32E}">
      <dgm:prSet/>
      <dgm:spPr/>
      <dgm:t>
        <a:bodyPr/>
        <a:lstStyle/>
        <a:p>
          <a:endParaRPr lang="ru-RU"/>
        </a:p>
      </dgm:t>
    </dgm:pt>
    <dgm:pt modelId="{B5FDC7C2-A15A-436E-BC45-28C5424DB258}" type="sibTrans" cxnId="{FAD30098-4011-442F-BE4C-8E43224CB32E}">
      <dgm:prSet/>
      <dgm:spPr/>
      <dgm:t>
        <a:bodyPr/>
        <a:lstStyle/>
        <a:p>
          <a:endParaRPr lang="ru-RU"/>
        </a:p>
      </dgm:t>
    </dgm:pt>
    <dgm:pt modelId="{54315C56-0E08-41DC-AD61-B463E9E20EFA}" type="pres">
      <dgm:prSet presAssocID="{6B9C5082-6204-494B-96D4-CA87A94865E9}" presName="outerComposite" presStyleCnt="0">
        <dgm:presLayoutVars>
          <dgm:chMax val="5"/>
          <dgm:dir/>
          <dgm:resizeHandles val="exact"/>
        </dgm:presLayoutVars>
      </dgm:prSet>
      <dgm:spPr/>
    </dgm:pt>
    <dgm:pt modelId="{13E436A8-325D-4DEB-B384-D020273D7755}" type="pres">
      <dgm:prSet presAssocID="{6B9C5082-6204-494B-96D4-CA87A94865E9}" presName="dummyMaxCanvas" presStyleCnt="0">
        <dgm:presLayoutVars/>
      </dgm:prSet>
      <dgm:spPr/>
    </dgm:pt>
    <dgm:pt modelId="{0D86B603-0313-49CE-BE13-68A70C5998A1}" type="pres">
      <dgm:prSet presAssocID="{6B9C5082-6204-494B-96D4-CA87A94865E9}" presName="ThreeNodes_1" presStyleLbl="node1" presStyleIdx="0" presStyleCnt="3">
        <dgm:presLayoutVars>
          <dgm:bulletEnabled val="1"/>
        </dgm:presLayoutVars>
      </dgm:prSet>
      <dgm:spPr/>
    </dgm:pt>
    <dgm:pt modelId="{D91B71CE-CCEB-45E2-8B61-CFBC64AB52F5}" type="pres">
      <dgm:prSet presAssocID="{6B9C5082-6204-494B-96D4-CA87A94865E9}" presName="ThreeNodes_2" presStyleLbl="node1" presStyleIdx="1" presStyleCnt="3">
        <dgm:presLayoutVars>
          <dgm:bulletEnabled val="1"/>
        </dgm:presLayoutVars>
      </dgm:prSet>
      <dgm:spPr/>
    </dgm:pt>
    <dgm:pt modelId="{B59E2BC2-E47E-4392-8A0D-E75272F1B836}" type="pres">
      <dgm:prSet presAssocID="{6B9C5082-6204-494B-96D4-CA87A94865E9}" presName="ThreeNodes_3" presStyleLbl="node1" presStyleIdx="2" presStyleCnt="3">
        <dgm:presLayoutVars>
          <dgm:bulletEnabled val="1"/>
        </dgm:presLayoutVars>
      </dgm:prSet>
      <dgm:spPr/>
    </dgm:pt>
    <dgm:pt modelId="{99FE92C5-E1CF-47FE-BC7E-296ECAEC0C2F}" type="pres">
      <dgm:prSet presAssocID="{6B9C5082-6204-494B-96D4-CA87A94865E9}" presName="ThreeConn_1-2" presStyleLbl="fgAccFollowNode1" presStyleIdx="0" presStyleCnt="2">
        <dgm:presLayoutVars>
          <dgm:bulletEnabled val="1"/>
        </dgm:presLayoutVars>
      </dgm:prSet>
      <dgm:spPr/>
    </dgm:pt>
    <dgm:pt modelId="{8D5782C9-DA12-4EAE-836D-607FC3F5B530}" type="pres">
      <dgm:prSet presAssocID="{6B9C5082-6204-494B-96D4-CA87A94865E9}" presName="ThreeConn_2-3" presStyleLbl="fgAccFollowNode1" presStyleIdx="1" presStyleCnt="2">
        <dgm:presLayoutVars>
          <dgm:bulletEnabled val="1"/>
        </dgm:presLayoutVars>
      </dgm:prSet>
      <dgm:spPr/>
    </dgm:pt>
    <dgm:pt modelId="{88936845-A9D0-4839-AF08-9C03A668BA8D}" type="pres">
      <dgm:prSet presAssocID="{6B9C5082-6204-494B-96D4-CA87A94865E9}" presName="ThreeNodes_1_text" presStyleLbl="node1" presStyleIdx="2" presStyleCnt="3">
        <dgm:presLayoutVars>
          <dgm:bulletEnabled val="1"/>
        </dgm:presLayoutVars>
      </dgm:prSet>
      <dgm:spPr/>
    </dgm:pt>
    <dgm:pt modelId="{83332388-67F8-414F-B42B-D4AB34CD1DFA}" type="pres">
      <dgm:prSet presAssocID="{6B9C5082-6204-494B-96D4-CA87A94865E9}" presName="ThreeNodes_2_text" presStyleLbl="node1" presStyleIdx="2" presStyleCnt="3">
        <dgm:presLayoutVars>
          <dgm:bulletEnabled val="1"/>
        </dgm:presLayoutVars>
      </dgm:prSet>
      <dgm:spPr/>
    </dgm:pt>
    <dgm:pt modelId="{DC75D1F7-98E4-4381-AD08-80E57A60824A}" type="pres">
      <dgm:prSet presAssocID="{6B9C5082-6204-494B-96D4-CA87A94865E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4BC331D-2115-4786-A1E5-714ACFA1D7D5}" type="presOf" srcId="{C5D181DF-CED6-4594-BB44-1FB45DAA83C2}" destId="{83332388-67F8-414F-B42B-D4AB34CD1DFA}" srcOrd="1" destOrd="0" presId="urn:microsoft.com/office/officeart/2005/8/layout/vProcess5"/>
    <dgm:cxn modelId="{A186C923-E48E-4270-BF52-F84C2BED836B}" type="presOf" srcId="{6F25D589-0C1D-41D9-82AC-04A2D3D3B88C}" destId="{0D86B603-0313-49CE-BE13-68A70C5998A1}" srcOrd="0" destOrd="0" presId="urn:microsoft.com/office/officeart/2005/8/layout/vProcess5"/>
    <dgm:cxn modelId="{5FFC6324-B682-49A5-9935-D124A5690CAB}" type="presOf" srcId="{4474E4F3-7C33-4FC9-9F3B-E18628E59E9E}" destId="{DC75D1F7-98E4-4381-AD08-80E57A60824A}" srcOrd="1" destOrd="0" presId="urn:microsoft.com/office/officeart/2005/8/layout/vProcess5"/>
    <dgm:cxn modelId="{1DA04227-9326-4EE5-AC57-5A2F43402CD3}" type="presOf" srcId="{00667D74-AF11-4443-8AEF-E809828E5752}" destId="{99FE92C5-E1CF-47FE-BC7E-296ECAEC0C2F}" srcOrd="0" destOrd="0" presId="urn:microsoft.com/office/officeart/2005/8/layout/vProcess5"/>
    <dgm:cxn modelId="{1C925D43-1B25-4832-BECE-36B195358E95}" srcId="{6B9C5082-6204-494B-96D4-CA87A94865E9}" destId="{C5D181DF-CED6-4594-BB44-1FB45DAA83C2}" srcOrd="1" destOrd="0" parTransId="{C7BBEB7A-66DA-4CDF-ADD0-FC5C1BF7F79B}" sibTransId="{9D89B5BB-E093-47B9-8522-01AF2A98FC70}"/>
    <dgm:cxn modelId="{518D924B-BAEE-41B3-A1DB-F8135E3B1E0A}" type="presOf" srcId="{4474E4F3-7C33-4FC9-9F3B-E18628E59E9E}" destId="{B59E2BC2-E47E-4392-8A0D-E75272F1B836}" srcOrd="0" destOrd="0" presId="urn:microsoft.com/office/officeart/2005/8/layout/vProcess5"/>
    <dgm:cxn modelId="{8F042E74-66DE-406A-ABC6-91A1DD9BE452}" srcId="{6B9C5082-6204-494B-96D4-CA87A94865E9}" destId="{6F25D589-0C1D-41D9-82AC-04A2D3D3B88C}" srcOrd="0" destOrd="0" parTransId="{CDE468A4-F31D-4ABA-A3D3-4C0130F48B6C}" sibTransId="{00667D74-AF11-4443-8AEF-E809828E5752}"/>
    <dgm:cxn modelId="{F47E3986-EBBA-4C60-AEF2-AC2E8C89BD9D}" type="presOf" srcId="{6B9C5082-6204-494B-96D4-CA87A94865E9}" destId="{54315C56-0E08-41DC-AD61-B463E9E20EFA}" srcOrd="0" destOrd="0" presId="urn:microsoft.com/office/officeart/2005/8/layout/vProcess5"/>
    <dgm:cxn modelId="{FAD30098-4011-442F-BE4C-8E43224CB32E}" srcId="{6B9C5082-6204-494B-96D4-CA87A94865E9}" destId="{4474E4F3-7C33-4FC9-9F3B-E18628E59E9E}" srcOrd="2" destOrd="0" parTransId="{F0EC773A-2D13-4F31-9561-EBEE440C5594}" sibTransId="{B5FDC7C2-A15A-436E-BC45-28C5424DB258}"/>
    <dgm:cxn modelId="{79C7A6A4-D80C-483E-AA98-5A5728CB7406}" type="presOf" srcId="{6F25D589-0C1D-41D9-82AC-04A2D3D3B88C}" destId="{88936845-A9D0-4839-AF08-9C03A668BA8D}" srcOrd="1" destOrd="0" presId="urn:microsoft.com/office/officeart/2005/8/layout/vProcess5"/>
    <dgm:cxn modelId="{495175F3-6E2A-4309-8E92-718CDD888F6C}" type="presOf" srcId="{9D89B5BB-E093-47B9-8522-01AF2A98FC70}" destId="{8D5782C9-DA12-4EAE-836D-607FC3F5B530}" srcOrd="0" destOrd="0" presId="urn:microsoft.com/office/officeart/2005/8/layout/vProcess5"/>
    <dgm:cxn modelId="{33D831FE-F645-46A9-8D7C-F3E9EFD0C8E5}" type="presOf" srcId="{C5D181DF-CED6-4594-BB44-1FB45DAA83C2}" destId="{D91B71CE-CCEB-45E2-8B61-CFBC64AB52F5}" srcOrd="0" destOrd="0" presId="urn:microsoft.com/office/officeart/2005/8/layout/vProcess5"/>
    <dgm:cxn modelId="{2F11B776-476C-49FB-99EA-1D8F8AD27388}" type="presParOf" srcId="{54315C56-0E08-41DC-AD61-B463E9E20EFA}" destId="{13E436A8-325D-4DEB-B384-D020273D7755}" srcOrd="0" destOrd="0" presId="urn:microsoft.com/office/officeart/2005/8/layout/vProcess5"/>
    <dgm:cxn modelId="{2C012775-FB42-4C77-85CE-319CB28C799D}" type="presParOf" srcId="{54315C56-0E08-41DC-AD61-B463E9E20EFA}" destId="{0D86B603-0313-49CE-BE13-68A70C5998A1}" srcOrd="1" destOrd="0" presId="urn:microsoft.com/office/officeart/2005/8/layout/vProcess5"/>
    <dgm:cxn modelId="{C6FC0ECA-7D97-478B-AA46-02BABB3A0E94}" type="presParOf" srcId="{54315C56-0E08-41DC-AD61-B463E9E20EFA}" destId="{D91B71CE-CCEB-45E2-8B61-CFBC64AB52F5}" srcOrd="2" destOrd="0" presId="urn:microsoft.com/office/officeart/2005/8/layout/vProcess5"/>
    <dgm:cxn modelId="{5F814134-4908-42E0-9D2D-85663F59EAA5}" type="presParOf" srcId="{54315C56-0E08-41DC-AD61-B463E9E20EFA}" destId="{B59E2BC2-E47E-4392-8A0D-E75272F1B836}" srcOrd="3" destOrd="0" presId="urn:microsoft.com/office/officeart/2005/8/layout/vProcess5"/>
    <dgm:cxn modelId="{C022991C-AC84-414F-8467-0236D3652F1A}" type="presParOf" srcId="{54315C56-0E08-41DC-AD61-B463E9E20EFA}" destId="{99FE92C5-E1CF-47FE-BC7E-296ECAEC0C2F}" srcOrd="4" destOrd="0" presId="urn:microsoft.com/office/officeart/2005/8/layout/vProcess5"/>
    <dgm:cxn modelId="{CDF53B91-2D7F-44FD-9D0E-38FE62B7AE54}" type="presParOf" srcId="{54315C56-0E08-41DC-AD61-B463E9E20EFA}" destId="{8D5782C9-DA12-4EAE-836D-607FC3F5B530}" srcOrd="5" destOrd="0" presId="urn:microsoft.com/office/officeart/2005/8/layout/vProcess5"/>
    <dgm:cxn modelId="{7C3B8492-1B26-4A66-9C81-851912FC9AE2}" type="presParOf" srcId="{54315C56-0E08-41DC-AD61-B463E9E20EFA}" destId="{88936845-A9D0-4839-AF08-9C03A668BA8D}" srcOrd="6" destOrd="0" presId="urn:microsoft.com/office/officeart/2005/8/layout/vProcess5"/>
    <dgm:cxn modelId="{CFE442D8-8C16-477B-91F7-0959707C8198}" type="presParOf" srcId="{54315C56-0E08-41DC-AD61-B463E9E20EFA}" destId="{83332388-67F8-414F-B42B-D4AB34CD1DFA}" srcOrd="7" destOrd="0" presId="urn:microsoft.com/office/officeart/2005/8/layout/vProcess5"/>
    <dgm:cxn modelId="{EDA993A1-9FA6-4962-872F-E3C70A9EFF59}" type="presParOf" srcId="{54315C56-0E08-41DC-AD61-B463E9E20EFA}" destId="{DC75D1F7-98E4-4381-AD08-80E57A60824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D5B3A-AEF3-4D69-B673-15FCD769ECB9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799E9E8-51C7-48E5-861A-CDF168BFA43E}">
      <dgm:prSet phldrT="[Текст]"/>
      <dgm:spPr>
        <a:ln>
          <a:solidFill>
            <a:srgbClr val="001F5D"/>
          </a:solidFill>
        </a:ln>
      </dgm:spPr>
      <dgm:t>
        <a:bodyPr/>
        <a:lstStyle/>
        <a:p>
          <a:r>
            <a:rPr lang="ru-RU" b="1" dirty="0">
              <a:solidFill>
                <a:srgbClr val="001F5D"/>
              </a:solidFill>
            </a:rPr>
            <a:t>Отраслевые группы</a:t>
          </a:r>
        </a:p>
      </dgm:t>
    </dgm:pt>
    <dgm:pt modelId="{759640E1-15B4-4B19-A29A-A99A6D7AE2FC}" type="parTrans" cxnId="{A5B6A63D-B5C1-430D-B06F-215312653EE4}">
      <dgm:prSet/>
      <dgm:spPr/>
      <dgm:t>
        <a:bodyPr/>
        <a:lstStyle/>
        <a:p>
          <a:endParaRPr lang="ru-RU"/>
        </a:p>
      </dgm:t>
    </dgm:pt>
    <dgm:pt modelId="{B807A9B6-E661-462D-A3D4-5138E082DC87}" type="sibTrans" cxnId="{A5B6A63D-B5C1-430D-B06F-215312653EE4}">
      <dgm:prSet/>
      <dgm:spPr/>
      <dgm:t>
        <a:bodyPr/>
        <a:lstStyle/>
        <a:p>
          <a:endParaRPr lang="ru-RU"/>
        </a:p>
      </dgm:t>
    </dgm:pt>
    <dgm:pt modelId="{4BD672EC-6C64-4A34-BC1E-B0C19F41EBA0}">
      <dgm:prSet phldrT="[Текст]"/>
      <dgm:spPr>
        <a:solidFill>
          <a:schemeClr val="bg2"/>
        </a:solidFill>
        <a:ln>
          <a:solidFill>
            <a:srgbClr val="001F5D"/>
          </a:solidFill>
        </a:ln>
      </dgm:spPr>
      <dgm:t>
        <a:bodyPr/>
        <a:lstStyle/>
        <a:p>
          <a:r>
            <a:rPr lang="ru-RU" dirty="0">
              <a:solidFill>
                <a:srgbClr val="001F5D"/>
              </a:solidFill>
            </a:rPr>
            <a:t>Машиностроение и энергетика</a:t>
          </a:r>
        </a:p>
      </dgm:t>
    </dgm:pt>
    <dgm:pt modelId="{BC57B6E9-6CA3-4BEC-B685-75E2104BE8AB}" type="parTrans" cxnId="{204DA5A6-609C-4CBD-AD3D-241A12E57E35}">
      <dgm:prSet/>
      <dgm:spPr>
        <a:ln>
          <a:solidFill>
            <a:srgbClr val="001F5D"/>
          </a:solidFill>
        </a:ln>
      </dgm:spPr>
      <dgm:t>
        <a:bodyPr/>
        <a:lstStyle/>
        <a:p>
          <a:endParaRPr lang="ru-RU"/>
        </a:p>
      </dgm:t>
    </dgm:pt>
    <dgm:pt modelId="{B50F0A5E-0868-4AE2-B5BF-39898BA85EF8}" type="sibTrans" cxnId="{204DA5A6-609C-4CBD-AD3D-241A12E57E35}">
      <dgm:prSet/>
      <dgm:spPr/>
      <dgm:t>
        <a:bodyPr/>
        <a:lstStyle/>
        <a:p>
          <a:endParaRPr lang="ru-RU"/>
        </a:p>
      </dgm:t>
    </dgm:pt>
    <dgm:pt modelId="{F08A48A8-969C-4600-93BB-CA262AAAFE5A}">
      <dgm:prSet phldrT="[Текст]"/>
      <dgm:spPr>
        <a:solidFill>
          <a:schemeClr val="bg2"/>
        </a:solidFill>
        <a:ln>
          <a:solidFill>
            <a:srgbClr val="001F5D"/>
          </a:solidFill>
        </a:ln>
      </dgm:spPr>
      <dgm:t>
        <a:bodyPr/>
        <a:lstStyle/>
        <a:p>
          <a:r>
            <a:rPr lang="ru-RU" dirty="0">
              <a:solidFill>
                <a:srgbClr val="001F5D"/>
              </a:solidFill>
            </a:rPr>
            <a:t>Строительство</a:t>
          </a:r>
        </a:p>
      </dgm:t>
    </dgm:pt>
    <dgm:pt modelId="{54B1D414-876F-4379-82B4-19E1086525A6}" type="parTrans" cxnId="{19EFA3EF-281F-44A7-AA31-D7311D169B79}">
      <dgm:prSet/>
      <dgm:spPr/>
      <dgm:t>
        <a:bodyPr/>
        <a:lstStyle/>
        <a:p>
          <a:endParaRPr lang="ru-RU"/>
        </a:p>
      </dgm:t>
    </dgm:pt>
    <dgm:pt modelId="{176D5604-835B-4CA5-A7C6-8375DEFBEE6D}" type="sibTrans" cxnId="{19EFA3EF-281F-44A7-AA31-D7311D169B79}">
      <dgm:prSet/>
      <dgm:spPr/>
      <dgm:t>
        <a:bodyPr/>
        <a:lstStyle/>
        <a:p>
          <a:endParaRPr lang="ru-RU"/>
        </a:p>
      </dgm:t>
    </dgm:pt>
    <dgm:pt modelId="{18B64E8E-CBA6-4099-A039-D407D1381505}">
      <dgm:prSet phldrT="[Текст]"/>
      <dgm:spPr>
        <a:solidFill>
          <a:schemeClr val="bg2"/>
        </a:solidFill>
        <a:ln>
          <a:solidFill>
            <a:srgbClr val="001F5D"/>
          </a:solidFill>
        </a:ln>
      </dgm:spPr>
      <dgm:t>
        <a:bodyPr/>
        <a:lstStyle/>
        <a:p>
          <a:r>
            <a:rPr lang="ru-RU" dirty="0">
              <a:solidFill>
                <a:srgbClr val="001F5D"/>
              </a:solidFill>
            </a:rPr>
            <a:t>Общественное питание и торговля</a:t>
          </a:r>
        </a:p>
      </dgm:t>
    </dgm:pt>
    <dgm:pt modelId="{298D2313-AEC8-42A5-BDE2-760EC0CD31A6}" type="parTrans" cxnId="{CC4952D6-79BF-4E80-8A7E-479845C494E6}">
      <dgm:prSet/>
      <dgm:spPr>
        <a:ln>
          <a:solidFill>
            <a:srgbClr val="001F5D"/>
          </a:solidFill>
        </a:ln>
      </dgm:spPr>
      <dgm:t>
        <a:bodyPr/>
        <a:lstStyle/>
        <a:p>
          <a:endParaRPr lang="ru-RU"/>
        </a:p>
      </dgm:t>
    </dgm:pt>
    <dgm:pt modelId="{FBC47A17-6B4A-4A0D-BD90-08F8DD2AE28B}" type="sibTrans" cxnId="{CC4952D6-79BF-4E80-8A7E-479845C494E6}">
      <dgm:prSet/>
      <dgm:spPr/>
      <dgm:t>
        <a:bodyPr/>
        <a:lstStyle/>
        <a:p>
          <a:endParaRPr lang="ru-RU"/>
        </a:p>
      </dgm:t>
    </dgm:pt>
    <dgm:pt modelId="{1741AFCC-424A-4A80-AA0B-B1491819013E}" type="pres">
      <dgm:prSet presAssocID="{328D5B3A-AEF3-4D69-B673-15FCD769EC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A1A59B9-5F00-425A-88C9-BD3B2AB5CE53}" type="pres">
      <dgm:prSet presAssocID="{E799E9E8-51C7-48E5-861A-CDF168BFA43E}" presName="hierRoot1" presStyleCnt="0">
        <dgm:presLayoutVars>
          <dgm:hierBranch val="init"/>
        </dgm:presLayoutVars>
      </dgm:prSet>
      <dgm:spPr/>
    </dgm:pt>
    <dgm:pt modelId="{D9B9DA4C-B0D7-4739-AF01-07B0B74E40E4}" type="pres">
      <dgm:prSet presAssocID="{E799E9E8-51C7-48E5-861A-CDF168BFA43E}" presName="rootComposite1" presStyleCnt="0"/>
      <dgm:spPr/>
    </dgm:pt>
    <dgm:pt modelId="{D71A1CE1-AA8D-425D-9F11-ED9F858B499E}" type="pres">
      <dgm:prSet presAssocID="{E799E9E8-51C7-48E5-861A-CDF168BFA43E}" presName="rootText1" presStyleLbl="node0" presStyleIdx="0" presStyleCnt="1">
        <dgm:presLayoutVars>
          <dgm:chPref val="3"/>
        </dgm:presLayoutVars>
      </dgm:prSet>
      <dgm:spPr/>
    </dgm:pt>
    <dgm:pt modelId="{1A2C8DDA-0642-43D8-A1E2-C80661CE8059}" type="pres">
      <dgm:prSet presAssocID="{E799E9E8-51C7-48E5-861A-CDF168BFA43E}" presName="rootConnector1" presStyleLbl="node1" presStyleIdx="0" presStyleCnt="0"/>
      <dgm:spPr/>
    </dgm:pt>
    <dgm:pt modelId="{DEAC5BA0-3FBA-40AC-8989-AB2A9BF24DC0}" type="pres">
      <dgm:prSet presAssocID="{E799E9E8-51C7-48E5-861A-CDF168BFA43E}" presName="hierChild2" presStyleCnt="0"/>
      <dgm:spPr/>
    </dgm:pt>
    <dgm:pt modelId="{47190CC9-4CF1-4538-9347-2AC7CD36B353}" type="pres">
      <dgm:prSet presAssocID="{BC57B6E9-6CA3-4BEC-B685-75E2104BE8AB}" presName="Name37" presStyleLbl="parChTrans1D2" presStyleIdx="0" presStyleCnt="3"/>
      <dgm:spPr/>
    </dgm:pt>
    <dgm:pt modelId="{6186AEE4-8FCA-4F0B-AFFD-DBCFEB431B63}" type="pres">
      <dgm:prSet presAssocID="{4BD672EC-6C64-4A34-BC1E-B0C19F41EBA0}" presName="hierRoot2" presStyleCnt="0">
        <dgm:presLayoutVars>
          <dgm:hierBranch val="init"/>
        </dgm:presLayoutVars>
      </dgm:prSet>
      <dgm:spPr/>
    </dgm:pt>
    <dgm:pt modelId="{7C40642B-0BA5-476E-895D-0AE4CC7099D7}" type="pres">
      <dgm:prSet presAssocID="{4BD672EC-6C64-4A34-BC1E-B0C19F41EBA0}" presName="rootComposite" presStyleCnt="0"/>
      <dgm:spPr/>
    </dgm:pt>
    <dgm:pt modelId="{C3F24BF4-BAD7-42F9-8B11-F17233357555}" type="pres">
      <dgm:prSet presAssocID="{4BD672EC-6C64-4A34-BC1E-B0C19F41EBA0}" presName="rootText" presStyleLbl="node2" presStyleIdx="0" presStyleCnt="3" custLinFactNeighborX="23" custLinFactNeighborY="-3537">
        <dgm:presLayoutVars>
          <dgm:chPref val="3"/>
        </dgm:presLayoutVars>
      </dgm:prSet>
      <dgm:spPr/>
    </dgm:pt>
    <dgm:pt modelId="{09AD0A3E-015F-4E43-A326-BC72927363C8}" type="pres">
      <dgm:prSet presAssocID="{4BD672EC-6C64-4A34-BC1E-B0C19F41EBA0}" presName="rootConnector" presStyleLbl="node2" presStyleIdx="0" presStyleCnt="3"/>
      <dgm:spPr/>
    </dgm:pt>
    <dgm:pt modelId="{A9931610-533E-41D2-BE99-B92FEF28C4C6}" type="pres">
      <dgm:prSet presAssocID="{4BD672EC-6C64-4A34-BC1E-B0C19F41EBA0}" presName="hierChild4" presStyleCnt="0"/>
      <dgm:spPr/>
    </dgm:pt>
    <dgm:pt modelId="{499642A2-3FAB-4CE7-AB36-9B331EEDD3E2}" type="pres">
      <dgm:prSet presAssocID="{4BD672EC-6C64-4A34-BC1E-B0C19F41EBA0}" presName="hierChild5" presStyleCnt="0"/>
      <dgm:spPr/>
    </dgm:pt>
    <dgm:pt modelId="{30753AD4-055E-4E66-86C5-2F68F2EF73AC}" type="pres">
      <dgm:prSet presAssocID="{54B1D414-876F-4379-82B4-19E1086525A6}" presName="Name37" presStyleLbl="parChTrans1D2" presStyleIdx="1" presStyleCnt="3"/>
      <dgm:spPr/>
    </dgm:pt>
    <dgm:pt modelId="{F6D329D9-A729-4497-908A-3D265492E5ED}" type="pres">
      <dgm:prSet presAssocID="{F08A48A8-969C-4600-93BB-CA262AAAFE5A}" presName="hierRoot2" presStyleCnt="0">
        <dgm:presLayoutVars>
          <dgm:hierBranch val="init"/>
        </dgm:presLayoutVars>
      </dgm:prSet>
      <dgm:spPr/>
    </dgm:pt>
    <dgm:pt modelId="{011028CC-5FD0-4843-80A8-BE389525ED0E}" type="pres">
      <dgm:prSet presAssocID="{F08A48A8-969C-4600-93BB-CA262AAAFE5A}" presName="rootComposite" presStyleCnt="0"/>
      <dgm:spPr/>
    </dgm:pt>
    <dgm:pt modelId="{2FA5EEB6-F5C3-43DA-AEE6-4AFF706A598F}" type="pres">
      <dgm:prSet presAssocID="{F08A48A8-969C-4600-93BB-CA262AAAFE5A}" presName="rootText" presStyleLbl="node2" presStyleIdx="1" presStyleCnt="3" custLinFactNeighborX="23" custLinFactNeighborY="-3537">
        <dgm:presLayoutVars>
          <dgm:chPref val="3"/>
        </dgm:presLayoutVars>
      </dgm:prSet>
      <dgm:spPr/>
    </dgm:pt>
    <dgm:pt modelId="{61F18B6F-DF68-4815-9907-A58670A6B0A9}" type="pres">
      <dgm:prSet presAssocID="{F08A48A8-969C-4600-93BB-CA262AAAFE5A}" presName="rootConnector" presStyleLbl="node2" presStyleIdx="1" presStyleCnt="3"/>
      <dgm:spPr/>
    </dgm:pt>
    <dgm:pt modelId="{F420B034-C75C-40C0-B789-126DD154F3F1}" type="pres">
      <dgm:prSet presAssocID="{F08A48A8-969C-4600-93BB-CA262AAAFE5A}" presName="hierChild4" presStyleCnt="0"/>
      <dgm:spPr/>
    </dgm:pt>
    <dgm:pt modelId="{01F7728B-1E33-43F7-BE90-0DC602C296ED}" type="pres">
      <dgm:prSet presAssocID="{F08A48A8-969C-4600-93BB-CA262AAAFE5A}" presName="hierChild5" presStyleCnt="0"/>
      <dgm:spPr/>
    </dgm:pt>
    <dgm:pt modelId="{E578F8FB-2C8F-42B4-8B46-9F32B403DA26}" type="pres">
      <dgm:prSet presAssocID="{298D2313-AEC8-42A5-BDE2-760EC0CD31A6}" presName="Name37" presStyleLbl="parChTrans1D2" presStyleIdx="2" presStyleCnt="3"/>
      <dgm:spPr/>
    </dgm:pt>
    <dgm:pt modelId="{3393B7E6-DDC9-413D-B6E6-C91163C1C1A0}" type="pres">
      <dgm:prSet presAssocID="{18B64E8E-CBA6-4099-A039-D407D1381505}" presName="hierRoot2" presStyleCnt="0">
        <dgm:presLayoutVars>
          <dgm:hierBranch val="init"/>
        </dgm:presLayoutVars>
      </dgm:prSet>
      <dgm:spPr/>
    </dgm:pt>
    <dgm:pt modelId="{DCA07BCE-96B0-4673-BAD1-EDCAC8653E7B}" type="pres">
      <dgm:prSet presAssocID="{18B64E8E-CBA6-4099-A039-D407D1381505}" presName="rootComposite" presStyleCnt="0"/>
      <dgm:spPr/>
    </dgm:pt>
    <dgm:pt modelId="{0898E801-A9F7-4EFF-899A-6D84CD49E0E2}" type="pres">
      <dgm:prSet presAssocID="{18B64E8E-CBA6-4099-A039-D407D1381505}" presName="rootText" presStyleLbl="node2" presStyleIdx="2" presStyleCnt="3" custLinFactNeighborX="23" custLinFactNeighborY="-3537">
        <dgm:presLayoutVars>
          <dgm:chPref val="3"/>
        </dgm:presLayoutVars>
      </dgm:prSet>
      <dgm:spPr/>
    </dgm:pt>
    <dgm:pt modelId="{295ED6E0-B008-4013-AB11-ACBE0F987BEB}" type="pres">
      <dgm:prSet presAssocID="{18B64E8E-CBA6-4099-A039-D407D1381505}" presName="rootConnector" presStyleLbl="node2" presStyleIdx="2" presStyleCnt="3"/>
      <dgm:spPr/>
    </dgm:pt>
    <dgm:pt modelId="{7A4972A8-A233-4F7B-8049-4F9748420378}" type="pres">
      <dgm:prSet presAssocID="{18B64E8E-CBA6-4099-A039-D407D1381505}" presName="hierChild4" presStyleCnt="0"/>
      <dgm:spPr/>
    </dgm:pt>
    <dgm:pt modelId="{5B9C0E91-73CB-4B88-91AA-30F726B5ADF5}" type="pres">
      <dgm:prSet presAssocID="{18B64E8E-CBA6-4099-A039-D407D1381505}" presName="hierChild5" presStyleCnt="0"/>
      <dgm:spPr/>
    </dgm:pt>
    <dgm:pt modelId="{E81237DE-EF61-42B2-B8E9-C7B9CC3EE5BB}" type="pres">
      <dgm:prSet presAssocID="{E799E9E8-51C7-48E5-861A-CDF168BFA43E}" presName="hierChild3" presStyleCnt="0"/>
      <dgm:spPr/>
    </dgm:pt>
  </dgm:ptLst>
  <dgm:cxnLst>
    <dgm:cxn modelId="{9458921B-464A-458B-9217-9D079FEBE7CA}" type="presOf" srcId="{4BD672EC-6C64-4A34-BC1E-B0C19F41EBA0}" destId="{C3F24BF4-BAD7-42F9-8B11-F17233357555}" srcOrd="0" destOrd="0" presId="urn:microsoft.com/office/officeart/2005/8/layout/orgChart1"/>
    <dgm:cxn modelId="{06B60E1D-D3FF-48F3-953F-6109BAAF8C94}" type="presOf" srcId="{18B64E8E-CBA6-4099-A039-D407D1381505}" destId="{0898E801-A9F7-4EFF-899A-6D84CD49E0E2}" srcOrd="0" destOrd="0" presId="urn:microsoft.com/office/officeart/2005/8/layout/orgChart1"/>
    <dgm:cxn modelId="{EAF8F221-2403-40AB-A3B6-690D822ED6C9}" type="presOf" srcId="{F08A48A8-969C-4600-93BB-CA262AAAFE5A}" destId="{61F18B6F-DF68-4815-9907-A58670A6B0A9}" srcOrd="1" destOrd="0" presId="urn:microsoft.com/office/officeart/2005/8/layout/orgChart1"/>
    <dgm:cxn modelId="{A5B6A63D-B5C1-430D-B06F-215312653EE4}" srcId="{328D5B3A-AEF3-4D69-B673-15FCD769ECB9}" destId="{E799E9E8-51C7-48E5-861A-CDF168BFA43E}" srcOrd="0" destOrd="0" parTransId="{759640E1-15B4-4B19-A29A-A99A6D7AE2FC}" sibTransId="{B807A9B6-E661-462D-A3D4-5138E082DC87}"/>
    <dgm:cxn modelId="{68671160-F2EC-4CD7-B6DA-02B00CFF7306}" type="presOf" srcId="{F08A48A8-969C-4600-93BB-CA262AAAFE5A}" destId="{2FA5EEB6-F5C3-43DA-AEE6-4AFF706A598F}" srcOrd="0" destOrd="0" presId="urn:microsoft.com/office/officeart/2005/8/layout/orgChart1"/>
    <dgm:cxn modelId="{73557C70-0410-49D7-9B36-0D9C5FF07530}" type="presOf" srcId="{E799E9E8-51C7-48E5-861A-CDF168BFA43E}" destId="{D71A1CE1-AA8D-425D-9F11-ED9F858B499E}" srcOrd="0" destOrd="0" presId="urn:microsoft.com/office/officeart/2005/8/layout/orgChart1"/>
    <dgm:cxn modelId="{9F3F8571-7788-4574-BDE4-C547F3F9CEC4}" type="presOf" srcId="{BC57B6E9-6CA3-4BEC-B685-75E2104BE8AB}" destId="{47190CC9-4CF1-4538-9347-2AC7CD36B353}" srcOrd="0" destOrd="0" presId="urn:microsoft.com/office/officeart/2005/8/layout/orgChart1"/>
    <dgm:cxn modelId="{AF3ABF7C-29D5-4E1D-8AAD-B5808ADDD10C}" type="presOf" srcId="{328D5B3A-AEF3-4D69-B673-15FCD769ECB9}" destId="{1741AFCC-424A-4A80-AA0B-B1491819013E}" srcOrd="0" destOrd="0" presId="urn:microsoft.com/office/officeart/2005/8/layout/orgChart1"/>
    <dgm:cxn modelId="{0946847F-05FE-4AB6-B252-9B4BC62EB298}" type="presOf" srcId="{4BD672EC-6C64-4A34-BC1E-B0C19F41EBA0}" destId="{09AD0A3E-015F-4E43-A326-BC72927363C8}" srcOrd="1" destOrd="0" presId="urn:microsoft.com/office/officeart/2005/8/layout/orgChart1"/>
    <dgm:cxn modelId="{204DA5A6-609C-4CBD-AD3D-241A12E57E35}" srcId="{E799E9E8-51C7-48E5-861A-CDF168BFA43E}" destId="{4BD672EC-6C64-4A34-BC1E-B0C19F41EBA0}" srcOrd="0" destOrd="0" parTransId="{BC57B6E9-6CA3-4BEC-B685-75E2104BE8AB}" sibTransId="{B50F0A5E-0868-4AE2-B5BF-39898BA85EF8}"/>
    <dgm:cxn modelId="{28E5A2BE-4EA0-4C11-82A8-1A63569486CE}" type="presOf" srcId="{298D2313-AEC8-42A5-BDE2-760EC0CD31A6}" destId="{E578F8FB-2C8F-42B4-8B46-9F32B403DA26}" srcOrd="0" destOrd="0" presId="urn:microsoft.com/office/officeart/2005/8/layout/orgChart1"/>
    <dgm:cxn modelId="{CC4952D6-79BF-4E80-8A7E-479845C494E6}" srcId="{E799E9E8-51C7-48E5-861A-CDF168BFA43E}" destId="{18B64E8E-CBA6-4099-A039-D407D1381505}" srcOrd="2" destOrd="0" parTransId="{298D2313-AEC8-42A5-BDE2-760EC0CD31A6}" sibTransId="{FBC47A17-6B4A-4A0D-BD90-08F8DD2AE28B}"/>
    <dgm:cxn modelId="{A22720D8-9675-449F-A47C-E896D20FB033}" type="presOf" srcId="{E799E9E8-51C7-48E5-861A-CDF168BFA43E}" destId="{1A2C8DDA-0642-43D8-A1E2-C80661CE8059}" srcOrd="1" destOrd="0" presId="urn:microsoft.com/office/officeart/2005/8/layout/orgChart1"/>
    <dgm:cxn modelId="{19EFA3EF-281F-44A7-AA31-D7311D169B79}" srcId="{E799E9E8-51C7-48E5-861A-CDF168BFA43E}" destId="{F08A48A8-969C-4600-93BB-CA262AAAFE5A}" srcOrd="1" destOrd="0" parTransId="{54B1D414-876F-4379-82B4-19E1086525A6}" sibTransId="{176D5604-835B-4CA5-A7C6-8375DEFBEE6D}"/>
    <dgm:cxn modelId="{ACFC13F3-6526-4D70-BEFD-5C78228DDFC1}" type="presOf" srcId="{18B64E8E-CBA6-4099-A039-D407D1381505}" destId="{295ED6E0-B008-4013-AB11-ACBE0F987BEB}" srcOrd="1" destOrd="0" presId="urn:microsoft.com/office/officeart/2005/8/layout/orgChart1"/>
    <dgm:cxn modelId="{F0A546F6-B37F-4869-A1FF-6C4C184D25F0}" type="presOf" srcId="{54B1D414-876F-4379-82B4-19E1086525A6}" destId="{30753AD4-055E-4E66-86C5-2F68F2EF73AC}" srcOrd="0" destOrd="0" presId="urn:microsoft.com/office/officeart/2005/8/layout/orgChart1"/>
    <dgm:cxn modelId="{3185ACCC-5DF9-4C37-A139-36A63812A70A}" type="presParOf" srcId="{1741AFCC-424A-4A80-AA0B-B1491819013E}" destId="{CA1A59B9-5F00-425A-88C9-BD3B2AB5CE53}" srcOrd="0" destOrd="0" presId="urn:microsoft.com/office/officeart/2005/8/layout/orgChart1"/>
    <dgm:cxn modelId="{4B21E0EF-4B7C-4C34-9C05-704F795C3F7F}" type="presParOf" srcId="{CA1A59B9-5F00-425A-88C9-BD3B2AB5CE53}" destId="{D9B9DA4C-B0D7-4739-AF01-07B0B74E40E4}" srcOrd="0" destOrd="0" presId="urn:microsoft.com/office/officeart/2005/8/layout/orgChart1"/>
    <dgm:cxn modelId="{0F4308B1-5856-4412-98B0-3AA64601C616}" type="presParOf" srcId="{D9B9DA4C-B0D7-4739-AF01-07B0B74E40E4}" destId="{D71A1CE1-AA8D-425D-9F11-ED9F858B499E}" srcOrd="0" destOrd="0" presId="urn:microsoft.com/office/officeart/2005/8/layout/orgChart1"/>
    <dgm:cxn modelId="{E086A33F-39D0-4D3D-BBB0-02DAF76A9BFA}" type="presParOf" srcId="{D9B9DA4C-B0D7-4739-AF01-07B0B74E40E4}" destId="{1A2C8DDA-0642-43D8-A1E2-C80661CE8059}" srcOrd="1" destOrd="0" presId="urn:microsoft.com/office/officeart/2005/8/layout/orgChart1"/>
    <dgm:cxn modelId="{5C51AA2B-95F2-4444-B4AA-A42F73A3FC59}" type="presParOf" srcId="{CA1A59B9-5F00-425A-88C9-BD3B2AB5CE53}" destId="{DEAC5BA0-3FBA-40AC-8989-AB2A9BF24DC0}" srcOrd="1" destOrd="0" presId="urn:microsoft.com/office/officeart/2005/8/layout/orgChart1"/>
    <dgm:cxn modelId="{C3C60A90-0FC6-452B-892F-728122E9722F}" type="presParOf" srcId="{DEAC5BA0-3FBA-40AC-8989-AB2A9BF24DC0}" destId="{47190CC9-4CF1-4538-9347-2AC7CD36B353}" srcOrd="0" destOrd="0" presId="urn:microsoft.com/office/officeart/2005/8/layout/orgChart1"/>
    <dgm:cxn modelId="{B208FB73-62F9-44DA-AEF0-ABDE6452EC59}" type="presParOf" srcId="{DEAC5BA0-3FBA-40AC-8989-AB2A9BF24DC0}" destId="{6186AEE4-8FCA-4F0B-AFFD-DBCFEB431B63}" srcOrd="1" destOrd="0" presId="urn:microsoft.com/office/officeart/2005/8/layout/orgChart1"/>
    <dgm:cxn modelId="{21E00BC3-C3EF-4AD9-9132-F5A9D840A204}" type="presParOf" srcId="{6186AEE4-8FCA-4F0B-AFFD-DBCFEB431B63}" destId="{7C40642B-0BA5-476E-895D-0AE4CC7099D7}" srcOrd="0" destOrd="0" presId="urn:microsoft.com/office/officeart/2005/8/layout/orgChart1"/>
    <dgm:cxn modelId="{0FD2E10C-B7DE-48CC-83B2-2437B613D531}" type="presParOf" srcId="{7C40642B-0BA5-476E-895D-0AE4CC7099D7}" destId="{C3F24BF4-BAD7-42F9-8B11-F17233357555}" srcOrd="0" destOrd="0" presId="urn:microsoft.com/office/officeart/2005/8/layout/orgChart1"/>
    <dgm:cxn modelId="{D9698BC9-E1E2-4015-A6B3-86C8F37D0027}" type="presParOf" srcId="{7C40642B-0BA5-476E-895D-0AE4CC7099D7}" destId="{09AD0A3E-015F-4E43-A326-BC72927363C8}" srcOrd="1" destOrd="0" presId="urn:microsoft.com/office/officeart/2005/8/layout/orgChart1"/>
    <dgm:cxn modelId="{B8B758FF-625B-49CB-8873-B335111BB274}" type="presParOf" srcId="{6186AEE4-8FCA-4F0B-AFFD-DBCFEB431B63}" destId="{A9931610-533E-41D2-BE99-B92FEF28C4C6}" srcOrd="1" destOrd="0" presId="urn:microsoft.com/office/officeart/2005/8/layout/orgChart1"/>
    <dgm:cxn modelId="{949450FD-A2B6-441B-9978-A571705F57FB}" type="presParOf" srcId="{6186AEE4-8FCA-4F0B-AFFD-DBCFEB431B63}" destId="{499642A2-3FAB-4CE7-AB36-9B331EEDD3E2}" srcOrd="2" destOrd="0" presId="urn:microsoft.com/office/officeart/2005/8/layout/orgChart1"/>
    <dgm:cxn modelId="{C6C9AA12-D78F-439A-825E-E939140C9A90}" type="presParOf" srcId="{DEAC5BA0-3FBA-40AC-8989-AB2A9BF24DC0}" destId="{30753AD4-055E-4E66-86C5-2F68F2EF73AC}" srcOrd="2" destOrd="0" presId="urn:microsoft.com/office/officeart/2005/8/layout/orgChart1"/>
    <dgm:cxn modelId="{1EFCE7E9-BD14-44B9-B95F-6F90A079275C}" type="presParOf" srcId="{DEAC5BA0-3FBA-40AC-8989-AB2A9BF24DC0}" destId="{F6D329D9-A729-4497-908A-3D265492E5ED}" srcOrd="3" destOrd="0" presId="urn:microsoft.com/office/officeart/2005/8/layout/orgChart1"/>
    <dgm:cxn modelId="{8B74FBCE-7C96-4181-87E5-D9B4D61DBD01}" type="presParOf" srcId="{F6D329D9-A729-4497-908A-3D265492E5ED}" destId="{011028CC-5FD0-4843-80A8-BE389525ED0E}" srcOrd="0" destOrd="0" presId="urn:microsoft.com/office/officeart/2005/8/layout/orgChart1"/>
    <dgm:cxn modelId="{BFA5243A-1AEC-4010-A801-E39C45A72E00}" type="presParOf" srcId="{011028CC-5FD0-4843-80A8-BE389525ED0E}" destId="{2FA5EEB6-F5C3-43DA-AEE6-4AFF706A598F}" srcOrd="0" destOrd="0" presId="urn:microsoft.com/office/officeart/2005/8/layout/orgChart1"/>
    <dgm:cxn modelId="{CBD1F29B-5C95-4ACC-B7AC-0520E426A966}" type="presParOf" srcId="{011028CC-5FD0-4843-80A8-BE389525ED0E}" destId="{61F18B6F-DF68-4815-9907-A58670A6B0A9}" srcOrd="1" destOrd="0" presId="urn:microsoft.com/office/officeart/2005/8/layout/orgChart1"/>
    <dgm:cxn modelId="{7107630C-E54A-482D-A16F-9E071C6D7F45}" type="presParOf" srcId="{F6D329D9-A729-4497-908A-3D265492E5ED}" destId="{F420B034-C75C-40C0-B789-126DD154F3F1}" srcOrd="1" destOrd="0" presId="urn:microsoft.com/office/officeart/2005/8/layout/orgChart1"/>
    <dgm:cxn modelId="{E5085A5C-A3E4-41BB-AB23-D1151CE1C813}" type="presParOf" srcId="{F6D329D9-A729-4497-908A-3D265492E5ED}" destId="{01F7728B-1E33-43F7-BE90-0DC602C296ED}" srcOrd="2" destOrd="0" presId="urn:microsoft.com/office/officeart/2005/8/layout/orgChart1"/>
    <dgm:cxn modelId="{DD65F1B7-6F01-4CD2-8F58-BA258A91059A}" type="presParOf" srcId="{DEAC5BA0-3FBA-40AC-8989-AB2A9BF24DC0}" destId="{E578F8FB-2C8F-42B4-8B46-9F32B403DA26}" srcOrd="4" destOrd="0" presId="urn:microsoft.com/office/officeart/2005/8/layout/orgChart1"/>
    <dgm:cxn modelId="{85511B5C-0631-41F6-A8A0-FFA3EF9194A2}" type="presParOf" srcId="{DEAC5BA0-3FBA-40AC-8989-AB2A9BF24DC0}" destId="{3393B7E6-DDC9-413D-B6E6-C91163C1C1A0}" srcOrd="5" destOrd="0" presId="urn:microsoft.com/office/officeart/2005/8/layout/orgChart1"/>
    <dgm:cxn modelId="{E6D4851B-94F1-4D63-9B19-F0003555AA2F}" type="presParOf" srcId="{3393B7E6-DDC9-413D-B6E6-C91163C1C1A0}" destId="{DCA07BCE-96B0-4673-BAD1-EDCAC8653E7B}" srcOrd="0" destOrd="0" presId="urn:microsoft.com/office/officeart/2005/8/layout/orgChart1"/>
    <dgm:cxn modelId="{3B950EFA-3C82-4842-A608-AC8E72870E96}" type="presParOf" srcId="{DCA07BCE-96B0-4673-BAD1-EDCAC8653E7B}" destId="{0898E801-A9F7-4EFF-899A-6D84CD49E0E2}" srcOrd="0" destOrd="0" presId="urn:microsoft.com/office/officeart/2005/8/layout/orgChart1"/>
    <dgm:cxn modelId="{F4C90670-407B-4C46-B106-4366E3023503}" type="presParOf" srcId="{DCA07BCE-96B0-4673-BAD1-EDCAC8653E7B}" destId="{295ED6E0-B008-4013-AB11-ACBE0F987BEB}" srcOrd="1" destOrd="0" presId="urn:microsoft.com/office/officeart/2005/8/layout/orgChart1"/>
    <dgm:cxn modelId="{F9F7DE00-514F-4109-BEEE-B787FC144878}" type="presParOf" srcId="{3393B7E6-DDC9-413D-B6E6-C91163C1C1A0}" destId="{7A4972A8-A233-4F7B-8049-4F9748420378}" srcOrd="1" destOrd="0" presId="urn:microsoft.com/office/officeart/2005/8/layout/orgChart1"/>
    <dgm:cxn modelId="{6FC2F2D9-B90C-4C90-B73E-473570F4B427}" type="presParOf" srcId="{3393B7E6-DDC9-413D-B6E6-C91163C1C1A0}" destId="{5B9C0E91-73CB-4B88-91AA-30F726B5ADF5}" srcOrd="2" destOrd="0" presId="urn:microsoft.com/office/officeart/2005/8/layout/orgChart1"/>
    <dgm:cxn modelId="{D3DE84FE-1C20-47CA-BD4E-7034A047BD58}" type="presParOf" srcId="{CA1A59B9-5F00-425A-88C9-BD3B2AB5CE53}" destId="{E81237DE-EF61-42B2-B8E9-C7B9CC3EE5B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B94582-8074-4E10-BA40-0C294F82010F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9C73D3B-370E-47BC-8BBA-D6C65A153D49}">
      <dgm:prSet phldrT="[Текст]"/>
      <dgm:spPr>
        <a:ln>
          <a:solidFill>
            <a:srgbClr val="001F5D"/>
          </a:solidFill>
        </a:ln>
      </dgm:spPr>
      <dgm:t>
        <a:bodyPr/>
        <a:lstStyle/>
        <a:p>
          <a:r>
            <a:rPr lang="ru-RU" dirty="0">
              <a:solidFill>
                <a:srgbClr val="001F5D"/>
              </a:solidFill>
            </a:rPr>
            <a:t>Проект КЦП</a:t>
          </a:r>
        </a:p>
      </dgm:t>
    </dgm:pt>
    <dgm:pt modelId="{7A1C900D-0F57-479D-BCD8-6AE7539BE5AD}" type="parTrans" cxnId="{4467F7EA-6CCD-414A-AD35-541DE8EB0109}">
      <dgm:prSet/>
      <dgm:spPr/>
      <dgm:t>
        <a:bodyPr/>
        <a:lstStyle/>
        <a:p>
          <a:endParaRPr lang="ru-RU"/>
        </a:p>
      </dgm:t>
    </dgm:pt>
    <dgm:pt modelId="{B7EAEA9F-9AC7-4828-ADAC-EB8101F42C2D}" type="sibTrans" cxnId="{4467F7EA-6CCD-414A-AD35-541DE8EB0109}">
      <dgm:prSet/>
      <dgm:spPr/>
      <dgm:t>
        <a:bodyPr/>
        <a:lstStyle/>
        <a:p>
          <a:endParaRPr lang="ru-RU"/>
        </a:p>
      </dgm:t>
    </dgm:pt>
    <dgm:pt modelId="{9DF09817-9E0C-410D-AA49-1A64B8051034}">
      <dgm:prSet phldrT="[Текст]" custT="1"/>
      <dgm:spPr>
        <a:ln>
          <a:solidFill>
            <a:srgbClr val="001F5D"/>
          </a:solidFill>
        </a:ln>
      </dgm:spPr>
      <dgm:t>
        <a:bodyPr/>
        <a:lstStyle/>
        <a:p>
          <a:r>
            <a:rPr lang="ru-RU" sz="1200" b="0" dirty="0">
              <a:solidFill>
                <a:srgbClr val="001F5D"/>
              </a:solidFill>
              <a:latin typeface="Arial" panose="020B0604020202020204" pitchFamily="34" charset="0"/>
              <a:cs typeface="Arial" panose="020B0604020202020204" pitchFamily="34" charset="0"/>
            </a:rPr>
            <a:t>Совещание </a:t>
          </a:r>
        </a:p>
        <a:p>
          <a:r>
            <a:rPr lang="ru-RU" sz="1200" b="0" dirty="0">
              <a:solidFill>
                <a:srgbClr val="001F5D"/>
              </a:solidFill>
              <a:latin typeface="Arial" panose="020B0604020202020204" pitchFamily="34" charset="0"/>
              <a:cs typeface="Arial" panose="020B0604020202020204" pitchFamily="34" charset="0"/>
            </a:rPr>
            <a:t>при ГФИ</a:t>
          </a:r>
          <a:endParaRPr lang="ru-RU" sz="1200" b="0" dirty="0">
            <a:solidFill>
              <a:srgbClr val="001F5D"/>
            </a:solidFill>
          </a:endParaRPr>
        </a:p>
      </dgm:t>
    </dgm:pt>
    <dgm:pt modelId="{8DBD9C2F-772B-4D10-A9DD-4358FBDD9EB0}" type="parTrans" cxnId="{2E6FE3BE-5791-43A5-B8B7-A67D4D6AAF10}">
      <dgm:prSet/>
      <dgm:spPr>
        <a:solidFill>
          <a:schemeClr val="bg2"/>
        </a:solidFill>
        <a:ln>
          <a:solidFill>
            <a:srgbClr val="001F5D"/>
          </a:solidFill>
        </a:ln>
      </dgm:spPr>
      <dgm:t>
        <a:bodyPr/>
        <a:lstStyle/>
        <a:p>
          <a:endParaRPr lang="ru-RU"/>
        </a:p>
      </dgm:t>
    </dgm:pt>
    <dgm:pt modelId="{8B4787CC-6569-42BA-97D9-B4D0B8A1AEF3}" type="sibTrans" cxnId="{2E6FE3BE-5791-43A5-B8B7-A67D4D6AAF10}">
      <dgm:prSet/>
      <dgm:spPr/>
      <dgm:t>
        <a:bodyPr/>
        <a:lstStyle/>
        <a:p>
          <a:endParaRPr lang="ru-RU"/>
        </a:p>
      </dgm:t>
    </dgm:pt>
    <dgm:pt modelId="{6E68530D-87A7-40AE-B70A-7EED0F7CEA23}">
      <dgm:prSet phldrT="[Текст]" custT="1"/>
      <dgm:spPr>
        <a:ln>
          <a:solidFill>
            <a:srgbClr val="001F5D"/>
          </a:solidFill>
        </a:ln>
      </dgm:spPr>
      <dgm:t>
        <a:bodyPr/>
        <a:lstStyle/>
        <a:p>
          <a:r>
            <a:rPr lang="ru-RU" sz="1200" b="0" dirty="0">
              <a:solidFill>
                <a:srgbClr val="001F5D"/>
              </a:solidFill>
              <a:latin typeface="Arial" panose="020B0604020202020204" pitchFamily="34" charset="0"/>
              <a:cs typeface="Arial" panose="020B0604020202020204" pitchFamily="34" charset="0"/>
            </a:rPr>
            <a:t>Правление ВТПП при участии Губернатора</a:t>
          </a:r>
          <a:endParaRPr lang="ru-RU" sz="1200" b="0" dirty="0">
            <a:solidFill>
              <a:srgbClr val="001F5D"/>
            </a:solidFill>
          </a:endParaRPr>
        </a:p>
      </dgm:t>
    </dgm:pt>
    <dgm:pt modelId="{A68F9217-E228-4189-9C1A-2DC8C949F94F}" type="parTrans" cxnId="{3AFF7236-F85B-4464-B14C-7D0ECE282FE8}">
      <dgm:prSet/>
      <dgm:spPr>
        <a:solidFill>
          <a:schemeClr val="bg2"/>
        </a:solidFill>
        <a:ln>
          <a:solidFill>
            <a:srgbClr val="001F5D"/>
          </a:solidFill>
        </a:ln>
      </dgm:spPr>
      <dgm:t>
        <a:bodyPr/>
        <a:lstStyle/>
        <a:p>
          <a:endParaRPr lang="ru-RU"/>
        </a:p>
      </dgm:t>
    </dgm:pt>
    <dgm:pt modelId="{A6CD0B08-A1F3-4A12-A567-94A07B53C8E8}" type="sibTrans" cxnId="{3AFF7236-F85B-4464-B14C-7D0ECE282FE8}">
      <dgm:prSet/>
      <dgm:spPr/>
      <dgm:t>
        <a:bodyPr/>
        <a:lstStyle/>
        <a:p>
          <a:endParaRPr lang="ru-RU"/>
        </a:p>
      </dgm:t>
    </dgm:pt>
    <dgm:pt modelId="{5535BB66-EA0B-4722-8C39-2F3D147C39BE}">
      <dgm:prSet phldrT="[Текст]" custT="1"/>
      <dgm:spPr>
        <a:ln>
          <a:solidFill>
            <a:srgbClr val="001F5D"/>
          </a:solidFill>
        </a:ln>
      </dgm:spPr>
      <dgm:t>
        <a:bodyPr/>
        <a:lstStyle/>
        <a:p>
          <a:r>
            <a:rPr lang="ru-RU" sz="1200" b="0" dirty="0">
              <a:solidFill>
                <a:srgbClr val="001F5D"/>
              </a:solidFill>
              <a:latin typeface="Arial" panose="020B0604020202020204" pitchFamily="34" charset="0"/>
              <a:cs typeface="Arial" panose="020B0604020202020204" pitchFamily="34" charset="0"/>
            </a:rPr>
            <a:t>Совет главных конструкторов</a:t>
          </a:r>
          <a:endParaRPr lang="ru-RU" sz="1200" b="0" dirty="0">
            <a:solidFill>
              <a:srgbClr val="001F5D"/>
            </a:solidFill>
          </a:endParaRPr>
        </a:p>
      </dgm:t>
    </dgm:pt>
    <dgm:pt modelId="{B6CB5079-0784-44D6-8B71-312E559BE820}" type="parTrans" cxnId="{5EC5A14D-B2C2-42CD-9419-5471A91AEBE4}">
      <dgm:prSet/>
      <dgm:spPr>
        <a:solidFill>
          <a:schemeClr val="bg2"/>
        </a:solidFill>
        <a:ln>
          <a:solidFill>
            <a:srgbClr val="001F5D"/>
          </a:solidFill>
        </a:ln>
      </dgm:spPr>
      <dgm:t>
        <a:bodyPr/>
        <a:lstStyle/>
        <a:p>
          <a:endParaRPr lang="ru-RU"/>
        </a:p>
      </dgm:t>
    </dgm:pt>
    <dgm:pt modelId="{BF235FE2-38A9-4F2F-A52D-C56281C09853}" type="sibTrans" cxnId="{5EC5A14D-B2C2-42CD-9419-5471A91AEBE4}">
      <dgm:prSet/>
      <dgm:spPr/>
      <dgm:t>
        <a:bodyPr/>
        <a:lstStyle/>
        <a:p>
          <a:endParaRPr lang="ru-RU"/>
        </a:p>
      </dgm:t>
    </dgm:pt>
    <dgm:pt modelId="{38F60CD4-7591-4881-8DFC-E7D9FE91498E}">
      <dgm:prSet phldrT="[Текст]" custT="1"/>
      <dgm:spPr>
        <a:ln>
          <a:solidFill>
            <a:srgbClr val="001F5D"/>
          </a:solidFill>
        </a:ln>
      </dgm:spPr>
      <dgm:t>
        <a:bodyPr/>
        <a:lstStyle/>
        <a:p>
          <a:r>
            <a:rPr lang="ru-RU" sz="1200" b="0">
              <a:solidFill>
                <a:srgbClr val="001F5D"/>
              </a:solidFill>
              <a:latin typeface="Arial" panose="020B0604020202020204" pitchFamily="34" charset="0"/>
              <a:cs typeface="Arial" panose="020B0604020202020204" pitchFamily="34" charset="0"/>
            </a:rPr>
            <a:t>Совет по легкой промышленности</a:t>
          </a:r>
          <a:endParaRPr lang="ru-RU" sz="1200" b="0" dirty="0">
            <a:solidFill>
              <a:srgbClr val="001F5D"/>
            </a:solidFill>
          </a:endParaRPr>
        </a:p>
      </dgm:t>
    </dgm:pt>
    <dgm:pt modelId="{CA5DA80B-E826-4200-BC21-592B8AE7EA0E}" type="parTrans" cxnId="{F4DC00E9-02E7-4B54-B9BA-C38191D7483A}">
      <dgm:prSet/>
      <dgm:spPr>
        <a:solidFill>
          <a:schemeClr val="bg2"/>
        </a:solidFill>
        <a:ln>
          <a:solidFill>
            <a:srgbClr val="001F5D"/>
          </a:solidFill>
        </a:ln>
      </dgm:spPr>
      <dgm:t>
        <a:bodyPr/>
        <a:lstStyle/>
        <a:p>
          <a:endParaRPr lang="ru-RU"/>
        </a:p>
      </dgm:t>
    </dgm:pt>
    <dgm:pt modelId="{541A4BB7-5F5D-4808-85DB-619D6F5624F4}" type="sibTrans" cxnId="{F4DC00E9-02E7-4B54-B9BA-C38191D7483A}">
      <dgm:prSet/>
      <dgm:spPr/>
      <dgm:t>
        <a:bodyPr/>
        <a:lstStyle/>
        <a:p>
          <a:endParaRPr lang="ru-RU"/>
        </a:p>
      </dgm:t>
    </dgm:pt>
    <dgm:pt modelId="{E692782A-D1EE-4019-BEAD-62151ECF4A12}">
      <dgm:prSet phldrT="[Текст]" custT="1"/>
      <dgm:spPr>
        <a:ln>
          <a:solidFill>
            <a:srgbClr val="001F5D"/>
          </a:solidFill>
        </a:ln>
      </dgm:spPr>
      <dgm:t>
        <a:bodyPr/>
        <a:lstStyle/>
        <a:p>
          <a:r>
            <a:rPr lang="ru-RU" sz="1200" b="0" dirty="0">
              <a:solidFill>
                <a:srgbClr val="001F5D"/>
              </a:solidFill>
              <a:latin typeface="Arial" panose="020B0604020202020204" pitchFamily="34" charset="0"/>
              <a:cs typeface="Arial" panose="020B0604020202020204" pitchFamily="34" charset="0"/>
            </a:rPr>
            <a:t>Собеседования </a:t>
          </a:r>
          <a:r>
            <a:rPr lang="ru-RU" sz="1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главами районов и директорами колледжей</a:t>
          </a:r>
          <a:endParaRPr lang="ru-RU" sz="1200" b="0" dirty="0">
            <a:solidFill>
              <a:srgbClr val="002060"/>
            </a:solidFill>
          </a:endParaRPr>
        </a:p>
      </dgm:t>
    </dgm:pt>
    <dgm:pt modelId="{BFFA8A15-8755-4CF3-9205-B1EFAEB6CED0}" type="parTrans" cxnId="{D0DC01E3-6B9B-4ED2-A6BB-571931C05A1F}">
      <dgm:prSet/>
      <dgm:spPr>
        <a:solidFill>
          <a:schemeClr val="bg2"/>
        </a:solidFill>
        <a:ln>
          <a:solidFill>
            <a:srgbClr val="001F5D"/>
          </a:solidFill>
        </a:ln>
      </dgm:spPr>
      <dgm:t>
        <a:bodyPr/>
        <a:lstStyle/>
        <a:p>
          <a:endParaRPr lang="ru-RU"/>
        </a:p>
      </dgm:t>
    </dgm:pt>
    <dgm:pt modelId="{9FFD20F1-5274-4630-840F-5AEA914D16ED}" type="sibTrans" cxnId="{D0DC01E3-6B9B-4ED2-A6BB-571931C05A1F}">
      <dgm:prSet/>
      <dgm:spPr/>
      <dgm:t>
        <a:bodyPr/>
        <a:lstStyle/>
        <a:p>
          <a:endParaRPr lang="ru-RU"/>
        </a:p>
      </dgm:t>
    </dgm:pt>
    <dgm:pt modelId="{9E14E09D-A7E2-4634-B5F8-CEA1F7994284}" type="pres">
      <dgm:prSet presAssocID="{50B94582-8074-4E10-BA40-0C294F82010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FE8758-B569-403A-A7E0-3A991820A6E3}" type="pres">
      <dgm:prSet presAssocID="{69C73D3B-370E-47BC-8BBA-D6C65A153D49}" presName="centerShape" presStyleLbl="node0" presStyleIdx="0" presStyleCnt="1"/>
      <dgm:spPr/>
    </dgm:pt>
    <dgm:pt modelId="{FE9BC164-5085-480C-A64B-0384E613DE8D}" type="pres">
      <dgm:prSet presAssocID="{8DBD9C2F-772B-4D10-A9DD-4358FBDD9EB0}" presName="parTrans" presStyleLbl="bgSibTrans2D1" presStyleIdx="0" presStyleCnt="5" custLinFactNeighborX="5175" custLinFactNeighborY="10833"/>
      <dgm:spPr/>
    </dgm:pt>
    <dgm:pt modelId="{C1C8D6E4-2824-4570-B364-A6C67FCD6E39}" type="pres">
      <dgm:prSet presAssocID="{9DF09817-9E0C-410D-AA49-1A64B8051034}" presName="node" presStyleLbl="node1" presStyleIdx="0" presStyleCnt="5" custScaleX="130379" custScaleY="81487" custRadScaleRad="96019" custRadScaleInc="-26049">
        <dgm:presLayoutVars>
          <dgm:bulletEnabled val="1"/>
        </dgm:presLayoutVars>
      </dgm:prSet>
      <dgm:spPr/>
    </dgm:pt>
    <dgm:pt modelId="{A1025E2C-646F-43AF-AD76-9FEF00887EEA}" type="pres">
      <dgm:prSet presAssocID="{A68F9217-E228-4189-9C1A-2DC8C949F94F}" presName="parTrans" presStyleLbl="bgSibTrans2D1" presStyleIdx="1" presStyleCnt="5" custLinFactNeighborX="2472" custLinFactNeighborY="-910"/>
      <dgm:spPr/>
    </dgm:pt>
    <dgm:pt modelId="{8A07E787-7679-4A0D-8BA6-75DD268DD714}" type="pres">
      <dgm:prSet presAssocID="{6E68530D-87A7-40AE-B70A-7EED0F7CEA23}" presName="node" presStyleLbl="node1" presStyleIdx="1" presStyleCnt="5" custScaleX="130379" custScaleY="81487" custRadScaleRad="100080" custRadScaleInc="-37438">
        <dgm:presLayoutVars>
          <dgm:bulletEnabled val="1"/>
        </dgm:presLayoutVars>
      </dgm:prSet>
      <dgm:spPr/>
    </dgm:pt>
    <dgm:pt modelId="{B2F5331A-555D-4A13-B194-CBC872EFC518}" type="pres">
      <dgm:prSet presAssocID="{B6CB5079-0784-44D6-8B71-312E559BE820}" presName="parTrans" presStyleLbl="bgSibTrans2D1" presStyleIdx="2" presStyleCnt="5" custLinFactNeighborX="5276" custLinFactNeighborY="20327"/>
      <dgm:spPr/>
    </dgm:pt>
    <dgm:pt modelId="{1EA75A73-AB7B-46E2-A0E1-EE4D24BA90FE}" type="pres">
      <dgm:prSet presAssocID="{5535BB66-EA0B-4722-8C39-2F3D147C39BE}" presName="node" presStyleLbl="node1" presStyleIdx="2" presStyleCnt="5" custScaleX="130379" custScaleY="81487" custRadScaleRad="95809" custRadScaleInc="551">
        <dgm:presLayoutVars>
          <dgm:bulletEnabled val="1"/>
        </dgm:presLayoutVars>
      </dgm:prSet>
      <dgm:spPr/>
    </dgm:pt>
    <dgm:pt modelId="{2CD51518-B89D-4042-83B6-6EF25C5861F3}" type="pres">
      <dgm:prSet presAssocID="{CA5DA80B-E826-4200-BC21-592B8AE7EA0E}" presName="parTrans" presStyleLbl="bgSibTrans2D1" presStyleIdx="3" presStyleCnt="5" custLinFactNeighborX="-5523" custLinFactNeighborY="-214"/>
      <dgm:spPr/>
    </dgm:pt>
    <dgm:pt modelId="{C9C61991-5334-402E-95B5-C1209C4D2983}" type="pres">
      <dgm:prSet presAssocID="{38F60CD4-7591-4881-8DFC-E7D9FE91498E}" presName="node" presStyleLbl="node1" presStyleIdx="3" presStyleCnt="5" custScaleX="130379" custScaleY="81487" custRadScaleRad="104787" custRadScaleInc="29814">
        <dgm:presLayoutVars>
          <dgm:bulletEnabled val="1"/>
        </dgm:presLayoutVars>
      </dgm:prSet>
      <dgm:spPr/>
    </dgm:pt>
    <dgm:pt modelId="{F8A5E456-9D0C-4535-B31C-25DA8E286B30}" type="pres">
      <dgm:prSet presAssocID="{BFFA8A15-8755-4CF3-9205-B1EFAEB6CED0}" presName="parTrans" presStyleLbl="bgSibTrans2D1" presStyleIdx="4" presStyleCnt="5" custLinFactNeighborX="-5903" custLinFactNeighborY="-6607"/>
      <dgm:spPr/>
    </dgm:pt>
    <dgm:pt modelId="{82A4F140-8CB7-407A-A877-0D4CB53DB700}" type="pres">
      <dgm:prSet presAssocID="{E692782A-D1EE-4019-BEAD-62151ECF4A12}" presName="node" presStyleLbl="node1" presStyleIdx="4" presStyleCnt="5" custScaleX="130379" custScaleY="81487" custRadScaleRad="97440" custRadScaleInc="34095">
        <dgm:presLayoutVars>
          <dgm:bulletEnabled val="1"/>
        </dgm:presLayoutVars>
      </dgm:prSet>
      <dgm:spPr/>
    </dgm:pt>
  </dgm:ptLst>
  <dgm:cxnLst>
    <dgm:cxn modelId="{95B1A230-879F-4181-92A8-333DBDABC4D3}" type="presOf" srcId="{69C73D3B-370E-47BC-8BBA-D6C65A153D49}" destId="{A4FE8758-B569-403A-A7E0-3A991820A6E3}" srcOrd="0" destOrd="0" presId="urn:microsoft.com/office/officeart/2005/8/layout/radial4"/>
    <dgm:cxn modelId="{3AFF7236-F85B-4464-B14C-7D0ECE282FE8}" srcId="{69C73D3B-370E-47BC-8BBA-D6C65A153D49}" destId="{6E68530D-87A7-40AE-B70A-7EED0F7CEA23}" srcOrd="1" destOrd="0" parTransId="{A68F9217-E228-4189-9C1A-2DC8C949F94F}" sibTransId="{A6CD0B08-A1F3-4A12-A567-94A07B53C8E8}"/>
    <dgm:cxn modelId="{8FAC655D-AD3F-4447-AB34-9253FFD3AC4B}" type="presOf" srcId="{5535BB66-EA0B-4722-8C39-2F3D147C39BE}" destId="{1EA75A73-AB7B-46E2-A0E1-EE4D24BA90FE}" srcOrd="0" destOrd="0" presId="urn:microsoft.com/office/officeart/2005/8/layout/radial4"/>
    <dgm:cxn modelId="{5EC5A14D-B2C2-42CD-9419-5471A91AEBE4}" srcId="{69C73D3B-370E-47BC-8BBA-D6C65A153D49}" destId="{5535BB66-EA0B-4722-8C39-2F3D147C39BE}" srcOrd="2" destOrd="0" parTransId="{B6CB5079-0784-44D6-8B71-312E559BE820}" sibTransId="{BF235FE2-38A9-4F2F-A52D-C56281C09853}"/>
    <dgm:cxn modelId="{80C67250-FBF2-4C4B-BBC7-60B687B1A98A}" type="presOf" srcId="{9DF09817-9E0C-410D-AA49-1A64B8051034}" destId="{C1C8D6E4-2824-4570-B364-A6C67FCD6E39}" srcOrd="0" destOrd="0" presId="urn:microsoft.com/office/officeart/2005/8/layout/radial4"/>
    <dgm:cxn modelId="{D8DB3A75-D420-4D4B-A380-6A32EB553B3B}" type="presOf" srcId="{BFFA8A15-8755-4CF3-9205-B1EFAEB6CED0}" destId="{F8A5E456-9D0C-4535-B31C-25DA8E286B30}" srcOrd="0" destOrd="0" presId="urn:microsoft.com/office/officeart/2005/8/layout/radial4"/>
    <dgm:cxn modelId="{CF45B59A-2D74-425C-BA72-C486593EBC30}" type="presOf" srcId="{8DBD9C2F-772B-4D10-A9DD-4358FBDD9EB0}" destId="{FE9BC164-5085-480C-A64B-0384E613DE8D}" srcOrd="0" destOrd="0" presId="urn:microsoft.com/office/officeart/2005/8/layout/radial4"/>
    <dgm:cxn modelId="{B8D10E9B-E2B3-4E3C-B003-5AAEE000E01A}" type="presOf" srcId="{CA5DA80B-E826-4200-BC21-592B8AE7EA0E}" destId="{2CD51518-B89D-4042-83B6-6EF25C5861F3}" srcOrd="0" destOrd="0" presId="urn:microsoft.com/office/officeart/2005/8/layout/radial4"/>
    <dgm:cxn modelId="{5333CD9F-91AC-444C-A0A0-94083F574A09}" type="presOf" srcId="{B6CB5079-0784-44D6-8B71-312E559BE820}" destId="{B2F5331A-555D-4A13-B194-CBC872EFC518}" srcOrd="0" destOrd="0" presId="urn:microsoft.com/office/officeart/2005/8/layout/radial4"/>
    <dgm:cxn modelId="{FE8CC7A5-0011-4AED-A34B-5AD1082BC3BC}" type="presOf" srcId="{38F60CD4-7591-4881-8DFC-E7D9FE91498E}" destId="{C9C61991-5334-402E-95B5-C1209C4D2983}" srcOrd="0" destOrd="0" presId="urn:microsoft.com/office/officeart/2005/8/layout/radial4"/>
    <dgm:cxn modelId="{A0849EBB-30F7-4F35-8A26-4F1C4DB8B449}" type="presOf" srcId="{A68F9217-E228-4189-9C1A-2DC8C949F94F}" destId="{A1025E2C-646F-43AF-AD76-9FEF00887EEA}" srcOrd="0" destOrd="0" presId="urn:microsoft.com/office/officeart/2005/8/layout/radial4"/>
    <dgm:cxn modelId="{2E6FE3BE-5791-43A5-B8B7-A67D4D6AAF10}" srcId="{69C73D3B-370E-47BC-8BBA-D6C65A153D49}" destId="{9DF09817-9E0C-410D-AA49-1A64B8051034}" srcOrd="0" destOrd="0" parTransId="{8DBD9C2F-772B-4D10-A9DD-4358FBDD9EB0}" sibTransId="{8B4787CC-6569-42BA-97D9-B4D0B8A1AEF3}"/>
    <dgm:cxn modelId="{2CBB4BBF-275D-4F62-9B60-A2F2A98517FC}" type="presOf" srcId="{6E68530D-87A7-40AE-B70A-7EED0F7CEA23}" destId="{8A07E787-7679-4A0D-8BA6-75DD268DD714}" srcOrd="0" destOrd="0" presId="urn:microsoft.com/office/officeart/2005/8/layout/radial4"/>
    <dgm:cxn modelId="{583741C1-163B-4B1C-8337-8AD2D389567D}" type="presOf" srcId="{50B94582-8074-4E10-BA40-0C294F82010F}" destId="{9E14E09D-A7E2-4634-B5F8-CEA1F7994284}" srcOrd="0" destOrd="0" presId="urn:microsoft.com/office/officeart/2005/8/layout/radial4"/>
    <dgm:cxn modelId="{D0DC01E3-6B9B-4ED2-A6BB-571931C05A1F}" srcId="{69C73D3B-370E-47BC-8BBA-D6C65A153D49}" destId="{E692782A-D1EE-4019-BEAD-62151ECF4A12}" srcOrd="4" destOrd="0" parTransId="{BFFA8A15-8755-4CF3-9205-B1EFAEB6CED0}" sibTransId="{9FFD20F1-5274-4630-840F-5AEA914D16ED}"/>
    <dgm:cxn modelId="{F4DC00E9-02E7-4B54-B9BA-C38191D7483A}" srcId="{69C73D3B-370E-47BC-8BBA-D6C65A153D49}" destId="{38F60CD4-7591-4881-8DFC-E7D9FE91498E}" srcOrd="3" destOrd="0" parTransId="{CA5DA80B-E826-4200-BC21-592B8AE7EA0E}" sibTransId="{541A4BB7-5F5D-4808-85DB-619D6F5624F4}"/>
    <dgm:cxn modelId="{4467F7EA-6CCD-414A-AD35-541DE8EB0109}" srcId="{50B94582-8074-4E10-BA40-0C294F82010F}" destId="{69C73D3B-370E-47BC-8BBA-D6C65A153D49}" srcOrd="0" destOrd="0" parTransId="{7A1C900D-0F57-479D-BCD8-6AE7539BE5AD}" sibTransId="{B7EAEA9F-9AC7-4828-ADAC-EB8101F42C2D}"/>
    <dgm:cxn modelId="{C31310EE-679C-485F-9B28-196D48A58D1B}" type="presOf" srcId="{E692782A-D1EE-4019-BEAD-62151ECF4A12}" destId="{82A4F140-8CB7-407A-A877-0D4CB53DB700}" srcOrd="0" destOrd="0" presId="urn:microsoft.com/office/officeart/2005/8/layout/radial4"/>
    <dgm:cxn modelId="{C2CD3720-E4B6-4056-B9EE-E260584D9395}" type="presParOf" srcId="{9E14E09D-A7E2-4634-B5F8-CEA1F7994284}" destId="{A4FE8758-B569-403A-A7E0-3A991820A6E3}" srcOrd="0" destOrd="0" presId="urn:microsoft.com/office/officeart/2005/8/layout/radial4"/>
    <dgm:cxn modelId="{66F7E5BC-3F49-4B57-AA52-403CD6E772BC}" type="presParOf" srcId="{9E14E09D-A7E2-4634-B5F8-CEA1F7994284}" destId="{FE9BC164-5085-480C-A64B-0384E613DE8D}" srcOrd="1" destOrd="0" presId="urn:microsoft.com/office/officeart/2005/8/layout/radial4"/>
    <dgm:cxn modelId="{9C9F55AF-3736-418C-B723-210C4C2B5D07}" type="presParOf" srcId="{9E14E09D-A7E2-4634-B5F8-CEA1F7994284}" destId="{C1C8D6E4-2824-4570-B364-A6C67FCD6E39}" srcOrd="2" destOrd="0" presId="urn:microsoft.com/office/officeart/2005/8/layout/radial4"/>
    <dgm:cxn modelId="{6EFB4097-E703-4727-894E-59E2479A0189}" type="presParOf" srcId="{9E14E09D-A7E2-4634-B5F8-CEA1F7994284}" destId="{A1025E2C-646F-43AF-AD76-9FEF00887EEA}" srcOrd="3" destOrd="0" presId="urn:microsoft.com/office/officeart/2005/8/layout/radial4"/>
    <dgm:cxn modelId="{D33311F0-1552-47AE-9A54-3FC80E593223}" type="presParOf" srcId="{9E14E09D-A7E2-4634-B5F8-CEA1F7994284}" destId="{8A07E787-7679-4A0D-8BA6-75DD268DD714}" srcOrd="4" destOrd="0" presId="urn:microsoft.com/office/officeart/2005/8/layout/radial4"/>
    <dgm:cxn modelId="{97F1A593-1686-4415-868B-5BEAA0382DC7}" type="presParOf" srcId="{9E14E09D-A7E2-4634-B5F8-CEA1F7994284}" destId="{B2F5331A-555D-4A13-B194-CBC872EFC518}" srcOrd="5" destOrd="0" presId="urn:microsoft.com/office/officeart/2005/8/layout/radial4"/>
    <dgm:cxn modelId="{2F96C88B-BE00-4116-8252-9586063BECA1}" type="presParOf" srcId="{9E14E09D-A7E2-4634-B5F8-CEA1F7994284}" destId="{1EA75A73-AB7B-46E2-A0E1-EE4D24BA90FE}" srcOrd="6" destOrd="0" presId="urn:microsoft.com/office/officeart/2005/8/layout/radial4"/>
    <dgm:cxn modelId="{5669AB3B-31FA-44E7-9BB4-0CB50A260014}" type="presParOf" srcId="{9E14E09D-A7E2-4634-B5F8-CEA1F7994284}" destId="{2CD51518-B89D-4042-83B6-6EF25C5861F3}" srcOrd="7" destOrd="0" presId="urn:microsoft.com/office/officeart/2005/8/layout/radial4"/>
    <dgm:cxn modelId="{984F6DB8-398D-4527-87CE-375F3F0847B5}" type="presParOf" srcId="{9E14E09D-A7E2-4634-B5F8-CEA1F7994284}" destId="{C9C61991-5334-402E-95B5-C1209C4D2983}" srcOrd="8" destOrd="0" presId="urn:microsoft.com/office/officeart/2005/8/layout/radial4"/>
    <dgm:cxn modelId="{B6A79648-7F8D-40D0-96C6-7A55AFFA2A3E}" type="presParOf" srcId="{9E14E09D-A7E2-4634-B5F8-CEA1F7994284}" destId="{F8A5E456-9D0C-4535-B31C-25DA8E286B30}" srcOrd="9" destOrd="0" presId="urn:microsoft.com/office/officeart/2005/8/layout/radial4"/>
    <dgm:cxn modelId="{471C3EB4-8B20-4E3E-9489-D3A270A0A98B}" type="presParOf" srcId="{9E14E09D-A7E2-4634-B5F8-CEA1F7994284}" destId="{82A4F140-8CB7-407A-A877-0D4CB53DB70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B27D57-FDA0-4B9E-8430-8CFDDE580E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D107C3D-D783-498E-BCAB-7EDB15F59671}">
      <dgm:prSet phldrT="[Текст]" custT="1"/>
      <dgm:spPr>
        <a:noFill/>
        <a:ln>
          <a:solidFill>
            <a:srgbClr val="334285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Филиал </a:t>
          </a:r>
        </a:p>
        <a:p>
          <a:pPr>
            <a:spcAft>
              <a:spcPts val="0"/>
            </a:spcAft>
          </a:pP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Техникума промышленности и народных промыслов в</a:t>
          </a:r>
        </a:p>
        <a:p>
          <a:pPr>
            <a:spcAft>
              <a:spcPct val="35000"/>
            </a:spcAft>
          </a:pPr>
          <a:r>
            <a:rPr kumimoji="0" lang="ru-RU" sz="1200" b="1" kern="1200" dirty="0" err="1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Пижанском</a:t>
          </a:r>
          <a:r>
            <a:rPr kumimoji="0" lang="ru-RU" sz="1200" b="1" kern="120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 округе</a:t>
          </a:r>
        </a:p>
      </dgm:t>
    </dgm:pt>
    <dgm:pt modelId="{10ECE313-973D-477E-8972-F0DB9FE17838}" type="parTrans" cxnId="{1542268F-7707-4583-A538-CD9F5050492C}">
      <dgm:prSet/>
      <dgm:spPr/>
      <dgm:t>
        <a:bodyPr/>
        <a:lstStyle/>
        <a:p>
          <a:endParaRPr lang="ru-RU"/>
        </a:p>
      </dgm:t>
    </dgm:pt>
    <dgm:pt modelId="{45FBE033-EEDE-4596-BE2A-0CB89A6A57A7}" type="sibTrans" cxnId="{1542268F-7707-4583-A538-CD9F5050492C}">
      <dgm:prSet/>
      <dgm:spPr>
        <a:noFill/>
        <a:ln>
          <a:solidFill>
            <a:srgbClr val="334285"/>
          </a:solidFill>
        </a:ln>
      </dgm:spPr>
      <dgm:t>
        <a:bodyPr/>
        <a:lstStyle/>
        <a:p>
          <a:endParaRPr lang="ru-RU"/>
        </a:p>
      </dgm:t>
    </dgm:pt>
    <dgm:pt modelId="{0021CF1E-0DDD-4694-A7E9-DD95080331FC}">
      <dgm:prSet phldrT="[Текст]" custT="1"/>
      <dgm:spPr>
        <a:noFill/>
        <a:ln>
          <a:solidFill>
            <a:srgbClr val="334285"/>
          </a:solidFill>
        </a:ln>
      </dgm:spPr>
      <dgm:t>
        <a:bodyPr/>
        <a:lstStyle/>
        <a:p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Мастер сельскохозяйственного производства</a:t>
          </a:r>
        </a:p>
      </dgm:t>
    </dgm:pt>
    <dgm:pt modelId="{A7B21F01-11A2-4190-8FE9-52495FA9D256}" type="parTrans" cxnId="{3A86475D-6FE2-468D-9781-ACC64BB698BA}">
      <dgm:prSet/>
      <dgm:spPr/>
      <dgm:t>
        <a:bodyPr/>
        <a:lstStyle/>
        <a:p>
          <a:endParaRPr lang="ru-RU"/>
        </a:p>
      </dgm:t>
    </dgm:pt>
    <dgm:pt modelId="{E5EA90B3-FCD4-4B0B-AD75-CC8FBACE2819}" type="sibTrans" cxnId="{3A86475D-6FE2-468D-9781-ACC64BB698BA}">
      <dgm:prSet/>
      <dgm:spPr/>
      <dgm:t>
        <a:bodyPr/>
        <a:lstStyle/>
        <a:p>
          <a:endParaRPr lang="ru-RU"/>
        </a:p>
      </dgm:t>
    </dgm:pt>
    <dgm:pt modelId="{976634A5-FD83-4D03-B93A-41B887893239}" type="pres">
      <dgm:prSet presAssocID="{D4B27D57-FDA0-4B9E-8430-8CFDDE580EF1}" presName="Name0" presStyleCnt="0">
        <dgm:presLayoutVars>
          <dgm:dir/>
          <dgm:resizeHandles val="exact"/>
        </dgm:presLayoutVars>
      </dgm:prSet>
      <dgm:spPr/>
    </dgm:pt>
    <dgm:pt modelId="{DD1A01C0-C288-4712-AF2D-D1A58D548221}" type="pres">
      <dgm:prSet presAssocID="{4D107C3D-D783-498E-BCAB-7EDB15F59671}" presName="node" presStyleLbl="node1" presStyleIdx="0" presStyleCnt="2">
        <dgm:presLayoutVars>
          <dgm:bulletEnabled val="1"/>
        </dgm:presLayoutVars>
      </dgm:prSet>
      <dgm:spPr/>
    </dgm:pt>
    <dgm:pt modelId="{1C73C7BE-47C8-4A16-9FFC-03A977D4A779}" type="pres">
      <dgm:prSet presAssocID="{45FBE033-EEDE-4596-BE2A-0CB89A6A57A7}" presName="sibTrans" presStyleLbl="sibTrans2D1" presStyleIdx="0" presStyleCnt="1"/>
      <dgm:spPr/>
    </dgm:pt>
    <dgm:pt modelId="{46F32629-1DA5-474B-A050-3D9A73F6CD14}" type="pres">
      <dgm:prSet presAssocID="{45FBE033-EEDE-4596-BE2A-0CB89A6A57A7}" presName="connectorText" presStyleLbl="sibTrans2D1" presStyleIdx="0" presStyleCnt="1"/>
      <dgm:spPr/>
    </dgm:pt>
    <dgm:pt modelId="{51BCF839-CFC7-4A16-A9C7-FD14BDEDA6BE}" type="pres">
      <dgm:prSet presAssocID="{0021CF1E-0DDD-4694-A7E9-DD95080331FC}" presName="node" presStyleLbl="node1" presStyleIdx="1" presStyleCnt="2">
        <dgm:presLayoutVars>
          <dgm:bulletEnabled val="1"/>
        </dgm:presLayoutVars>
      </dgm:prSet>
      <dgm:spPr/>
    </dgm:pt>
  </dgm:ptLst>
  <dgm:cxnLst>
    <dgm:cxn modelId="{34165F5B-FE1C-487A-8D23-309D2A728F29}" type="presOf" srcId="{45FBE033-EEDE-4596-BE2A-0CB89A6A57A7}" destId="{1C73C7BE-47C8-4A16-9FFC-03A977D4A779}" srcOrd="0" destOrd="0" presId="urn:microsoft.com/office/officeart/2005/8/layout/process1"/>
    <dgm:cxn modelId="{3A86475D-6FE2-468D-9781-ACC64BB698BA}" srcId="{D4B27D57-FDA0-4B9E-8430-8CFDDE580EF1}" destId="{0021CF1E-0DDD-4694-A7E9-DD95080331FC}" srcOrd="1" destOrd="0" parTransId="{A7B21F01-11A2-4190-8FE9-52495FA9D256}" sibTransId="{E5EA90B3-FCD4-4B0B-AD75-CC8FBACE2819}"/>
    <dgm:cxn modelId="{5993A862-783A-409B-9463-D6F29ECFEA9A}" type="presOf" srcId="{45FBE033-EEDE-4596-BE2A-0CB89A6A57A7}" destId="{46F32629-1DA5-474B-A050-3D9A73F6CD14}" srcOrd="1" destOrd="0" presId="urn:microsoft.com/office/officeart/2005/8/layout/process1"/>
    <dgm:cxn modelId="{1542268F-7707-4583-A538-CD9F5050492C}" srcId="{D4B27D57-FDA0-4B9E-8430-8CFDDE580EF1}" destId="{4D107C3D-D783-498E-BCAB-7EDB15F59671}" srcOrd="0" destOrd="0" parTransId="{10ECE313-973D-477E-8972-F0DB9FE17838}" sibTransId="{45FBE033-EEDE-4596-BE2A-0CB89A6A57A7}"/>
    <dgm:cxn modelId="{A66DFB96-E427-4AFB-BD9F-4F623881925A}" type="presOf" srcId="{0021CF1E-0DDD-4694-A7E9-DD95080331FC}" destId="{51BCF839-CFC7-4A16-A9C7-FD14BDEDA6BE}" srcOrd="0" destOrd="0" presId="urn:microsoft.com/office/officeart/2005/8/layout/process1"/>
    <dgm:cxn modelId="{1FF17CC2-C43B-445F-B124-8A15CD97D418}" type="presOf" srcId="{D4B27D57-FDA0-4B9E-8430-8CFDDE580EF1}" destId="{976634A5-FD83-4D03-B93A-41B887893239}" srcOrd="0" destOrd="0" presId="urn:microsoft.com/office/officeart/2005/8/layout/process1"/>
    <dgm:cxn modelId="{645172F7-7CA8-4AEE-BEE5-B5E642F503D0}" type="presOf" srcId="{4D107C3D-D783-498E-BCAB-7EDB15F59671}" destId="{DD1A01C0-C288-4712-AF2D-D1A58D548221}" srcOrd="0" destOrd="0" presId="urn:microsoft.com/office/officeart/2005/8/layout/process1"/>
    <dgm:cxn modelId="{02D76E9D-290D-415C-8551-575502E9AB71}" type="presParOf" srcId="{976634A5-FD83-4D03-B93A-41B887893239}" destId="{DD1A01C0-C288-4712-AF2D-D1A58D548221}" srcOrd="0" destOrd="0" presId="urn:microsoft.com/office/officeart/2005/8/layout/process1"/>
    <dgm:cxn modelId="{0F6F8948-452A-476F-A5D4-0ABD6B0C03AC}" type="presParOf" srcId="{976634A5-FD83-4D03-B93A-41B887893239}" destId="{1C73C7BE-47C8-4A16-9FFC-03A977D4A779}" srcOrd="1" destOrd="0" presId="urn:microsoft.com/office/officeart/2005/8/layout/process1"/>
    <dgm:cxn modelId="{701CDA5A-D38F-4B84-9358-9EEADDFD0BEB}" type="presParOf" srcId="{1C73C7BE-47C8-4A16-9FFC-03A977D4A779}" destId="{46F32629-1DA5-474B-A050-3D9A73F6CD14}" srcOrd="0" destOrd="0" presId="urn:microsoft.com/office/officeart/2005/8/layout/process1"/>
    <dgm:cxn modelId="{93EE6C8F-8AD7-45A1-AEE5-497C8CAEAFD5}" type="presParOf" srcId="{976634A5-FD83-4D03-B93A-41B887893239}" destId="{51BCF839-CFC7-4A16-A9C7-FD14BDEDA6B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B27D57-FDA0-4B9E-8430-8CFDDE580E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D107C3D-D783-498E-BCAB-7EDB15F59671}">
      <dgm:prSet phldrT="[Текст]" custT="1"/>
      <dgm:spPr>
        <a:noFill/>
        <a:ln>
          <a:solidFill>
            <a:srgbClr val="334285"/>
          </a:solidFill>
        </a:ln>
      </dgm:spPr>
      <dgm:t>
        <a:bodyPr/>
        <a:lstStyle/>
        <a:p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Филиал  Кировского лесопромышленного колледжа в </a:t>
          </a:r>
          <a:r>
            <a:rPr kumimoji="0" lang="ru-RU" sz="1200" b="1" kern="1200" dirty="0" err="1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Мурашинском</a:t>
          </a:r>
          <a:r>
            <a:rPr kumimoji="0" lang="ru-RU" sz="1200" b="1" kern="120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 и </a:t>
          </a:r>
          <a:r>
            <a:rPr kumimoji="0" lang="ru-RU" sz="1200" b="1" kern="1200" dirty="0" err="1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Опаринском</a:t>
          </a:r>
          <a:r>
            <a:rPr kumimoji="0" lang="ru-RU" sz="1200" b="1" kern="120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 округах</a:t>
          </a:r>
        </a:p>
      </dgm:t>
    </dgm:pt>
    <dgm:pt modelId="{10ECE313-973D-477E-8972-F0DB9FE17838}" type="parTrans" cxnId="{1542268F-7707-4583-A538-CD9F5050492C}">
      <dgm:prSet/>
      <dgm:spPr/>
      <dgm:t>
        <a:bodyPr/>
        <a:lstStyle/>
        <a:p>
          <a:endParaRPr lang="ru-RU"/>
        </a:p>
      </dgm:t>
    </dgm:pt>
    <dgm:pt modelId="{45FBE033-EEDE-4596-BE2A-0CB89A6A57A7}" type="sibTrans" cxnId="{1542268F-7707-4583-A538-CD9F5050492C}">
      <dgm:prSet/>
      <dgm:spPr>
        <a:noFill/>
        <a:ln>
          <a:solidFill>
            <a:srgbClr val="334285"/>
          </a:solidFill>
        </a:ln>
      </dgm:spPr>
      <dgm:t>
        <a:bodyPr/>
        <a:lstStyle/>
        <a:p>
          <a:endParaRPr lang="ru-RU"/>
        </a:p>
      </dgm:t>
    </dgm:pt>
    <dgm:pt modelId="{0021CF1E-0DDD-4694-A7E9-DD95080331FC}">
      <dgm:prSet phldrT="[Текст]" custT="1"/>
      <dgm:spPr>
        <a:noFill/>
        <a:ln>
          <a:solidFill>
            <a:srgbClr val="334285"/>
          </a:solidFill>
        </a:ln>
      </dgm:spPr>
      <dgm:t>
        <a:bodyPr/>
        <a:lstStyle/>
        <a:p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Оператор-станочник деревообрабатывающего оборудования</a:t>
          </a:r>
        </a:p>
      </dgm:t>
    </dgm:pt>
    <dgm:pt modelId="{A7B21F01-11A2-4190-8FE9-52495FA9D256}" type="parTrans" cxnId="{3A86475D-6FE2-468D-9781-ACC64BB698BA}">
      <dgm:prSet/>
      <dgm:spPr/>
      <dgm:t>
        <a:bodyPr/>
        <a:lstStyle/>
        <a:p>
          <a:endParaRPr lang="ru-RU"/>
        </a:p>
      </dgm:t>
    </dgm:pt>
    <dgm:pt modelId="{E5EA90B3-FCD4-4B0B-AD75-CC8FBACE2819}" type="sibTrans" cxnId="{3A86475D-6FE2-468D-9781-ACC64BB698BA}">
      <dgm:prSet/>
      <dgm:spPr/>
      <dgm:t>
        <a:bodyPr/>
        <a:lstStyle/>
        <a:p>
          <a:endParaRPr lang="ru-RU"/>
        </a:p>
      </dgm:t>
    </dgm:pt>
    <dgm:pt modelId="{976634A5-FD83-4D03-B93A-41B887893239}" type="pres">
      <dgm:prSet presAssocID="{D4B27D57-FDA0-4B9E-8430-8CFDDE580EF1}" presName="Name0" presStyleCnt="0">
        <dgm:presLayoutVars>
          <dgm:dir/>
          <dgm:resizeHandles val="exact"/>
        </dgm:presLayoutVars>
      </dgm:prSet>
      <dgm:spPr/>
    </dgm:pt>
    <dgm:pt modelId="{DD1A01C0-C288-4712-AF2D-D1A58D548221}" type="pres">
      <dgm:prSet presAssocID="{4D107C3D-D783-498E-BCAB-7EDB15F59671}" presName="node" presStyleLbl="node1" presStyleIdx="0" presStyleCnt="2" custScaleY="123659">
        <dgm:presLayoutVars>
          <dgm:bulletEnabled val="1"/>
        </dgm:presLayoutVars>
      </dgm:prSet>
      <dgm:spPr/>
    </dgm:pt>
    <dgm:pt modelId="{1C73C7BE-47C8-4A16-9FFC-03A977D4A779}" type="pres">
      <dgm:prSet presAssocID="{45FBE033-EEDE-4596-BE2A-0CB89A6A57A7}" presName="sibTrans" presStyleLbl="sibTrans2D1" presStyleIdx="0" presStyleCnt="1"/>
      <dgm:spPr/>
    </dgm:pt>
    <dgm:pt modelId="{46F32629-1DA5-474B-A050-3D9A73F6CD14}" type="pres">
      <dgm:prSet presAssocID="{45FBE033-EEDE-4596-BE2A-0CB89A6A57A7}" presName="connectorText" presStyleLbl="sibTrans2D1" presStyleIdx="0" presStyleCnt="1"/>
      <dgm:spPr/>
    </dgm:pt>
    <dgm:pt modelId="{51BCF839-CFC7-4A16-A9C7-FD14BDEDA6BE}" type="pres">
      <dgm:prSet presAssocID="{0021CF1E-0DDD-4694-A7E9-DD95080331FC}" presName="node" presStyleLbl="node1" presStyleIdx="1" presStyleCnt="2" custScaleY="123659">
        <dgm:presLayoutVars>
          <dgm:bulletEnabled val="1"/>
        </dgm:presLayoutVars>
      </dgm:prSet>
      <dgm:spPr/>
    </dgm:pt>
  </dgm:ptLst>
  <dgm:cxnLst>
    <dgm:cxn modelId="{3A86475D-6FE2-468D-9781-ACC64BB698BA}" srcId="{D4B27D57-FDA0-4B9E-8430-8CFDDE580EF1}" destId="{0021CF1E-0DDD-4694-A7E9-DD95080331FC}" srcOrd="1" destOrd="0" parTransId="{A7B21F01-11A2-4190-8FE9-52495FA9D256}" sibTransId="{E5EA90B3-FCD4-4B0B-AD75-CC8FBACE2819}"/>
    <dgm:cxn modelId="{39FD976E-D920-4E07-A6ED-2A275F349AFB}" type="presOf" srcId="{4D107C3D-D783-498E-BCAB-7EDB15F59671}" destId="{DD1A01C0-C288-4712-AF2D-D1A58D548221}" srcOrd="0" destOrd="0" presId="urn:microsoft.com/office/officeart/2005/8/layout/process1"/>
    <dgm:cxn modelId="{2D098272-4274-4C5A-BDC4-3EEDD3E87272}" type="presOf" srcId="{45FBE033-EEDE-4596-BE2A-0CB89A6A57A7}" destId="{1C73C7BE-47C8-4A16-9FFC-03A977D4A779}" srcOrd="0" destOrd="0" presId="urn:microsoft.com/office/officeart/2005/8/layout/process1"/>
    <dgm:cxn modelId="{647BC085-F81A-4ABC-A2E0-094704F36E6C}" type="presOf" srcId="{D4B27D57-FDA0-4B9E-8430-8CFDDE580EF1}" destId="{976634A5-FD83-4D03-B93A-41B887893239}" srcOrd="0" destOrd="0" presId="urn:microsoft.com/office/officeart/2005/8/layout/process1"/>
    <dgm:cxn modelId="{1542268F-7707-4583-A538-CD9F5050492C}" srcId="{D4B27D57-FDA0-4B9E-8430-8CFDDE580EF1}" destId="{4D107C3D-D783-498E-BCAB-7EDB15F59671}" srcOrd="0" destOrd="0" parTransId="{10ECE313-973D-477E-8972-F0DB9FE17838}" sibTransId="{45FBE033-EEDE-4596-BE2A-0CB89A6A57A7}"/>
    <dgm:cxn modelId="{310157B7-5CB1-4F46-AD21-0A550FF16E82}" type="presOf" srcId="{45FBE033-EEDE-4596-BE2A-0CB89A6A57A7}" destId="{46F32629-1DA5-474B-A050-3D9A73F6CD14}" srcOrd="1" destOrd="0" presId="urn:microsoft.com/office/officeart/2005/8/layout/process1"/>
    <dgm:cxn modelId="{121398CC-D5DD-417B-AE2B-B0DE4BB059E3}" type="presOf" srcId="{0021CF1E-0DDD-4694-A7E9-DD95080331FC}" destId="{51BCF839-CFC7-4A16-A9C7-FD14BDEDA6BE}" srcOrd="0" destOrd="0" presId="urn:microsoft.com/office/officeart/2005/8/layout/process1"/>
    <dgm:cxn modelId="{6B36F779-B53A-4384-80C5-1F3CBAB068BA}" type="presParOf" srcId="{976634A5-FD83-4D03-B93A-41B887893239}" destId="{DD1A01C0-C288-4712-AF2D-D1A58D548221}" srcOrd="0" destOrd="0" presId="urn:microsoft.com/office/officeart/2005/8/layout/process1"/>
    <dgm:cxn modelId="{51BD10A6-097B-49AB-AE3E-9FB9FBC00EE5}" type="presParOf" srcId="{976634A5-FD83-4D03-B93A-41B887893239}" destId="{1C73C7BE-47C8-4A16-9FFC-03A977D4A779}" srcOrd="1" destOrd="0" presId="urn:microsoft.com/office/officeart/2005/8/layout/process1"/>
    <dgm:cxn modelId="{E3997A15-DFBD-470C-806B-0A00E8F4E578}" type="presParOf" srcId="{1C73C7BE-47C8-4A16-9FFC-03A977D4A779}" destId="{46F32629-1DA5-474B-A050-3D9A73F6CD14}" srcOrd="0" destOrd="0" presId="urn:microsoft.com/office/officeart/2005/8/layout/process1"/>
    <dgm:cxn modelId="{ABB9E451-C042-47FC-B49E-6E42BF018A19}" type="presParOf" srcId="{976634A5-FD83-4D03-B93A-41B887893239}" destId="{51BCF839-CFC7-4A16-A9C7-FD14BDEDA6B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B27D57-FDA0-4B9E-8430-8CFDDE580E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D107C3D-D783-498E-BCAB-7EDB15F59671}">
      <dgm:prSet phldrT="[Текст]" custT="1"/>
      <dgm:spPr>
        <a:noFill/>
        <a:ln>
          <a:solidFill>
            <a:srgbClr val="334285"/>
          </a:solidFill>
        </a:ln>
      </dgm:spPr>
      <dgm:t>
        <a:bodyPr/>
        <a:lstStyle/>
        <a:p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Филиал </a:t>
          </a:r>
          <a:r>
            <a:rPr kumimoji="0" lang="ru-RU" sz="1200" b="1" kern="1200" dirty="0" err="1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Омутнинского</a:t>
          </a: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 политехнического техникума в </a:t>
          </a:r>
          <a:r>
            <a:rPr kumimoji="0" lang="ru-RU" sz="1200" b="1" kern="1200" dirty="0" err="1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Афанасьевском</a:t>
          </a:r>
          <a:r>
            <a:rPr kumimoji="0" lang="ru-RU" sz="1200" b="1" kern="120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 округе</a:t>
          </a:r>
        </a:p>
      </dgm:t>
    </dgm:pt>
    <dgm:pt modelId="{10ECE313-973D-477E-8972-F0DB9FE17838}" type="parTrans" cxnId="{1542268F-7707-4583-A538-CD9F5050492C}">
      <dgm:prSet/>
      <dgm:spPr/>
      <dgm:t>
        <a:bodyPr/>
        <a:lstStyle/>
        <a:p>
          <a:endParaRPr lang="ru-RU"/>
        </a:p>
      </dgm:t>
    </dgm:pt>
    <dgm:pt modelId="{45FBE033-EEDE-4596-BE2A-0CB89A6A57A7}" type="sibTrans" cxnId="{1542268F-7707-4583-A538-CD9F5050492C}">
      <dgm:prSet/>
      <dgm:spPr>
        <a:noFill/>
        <a:ln>
          <a:solidFill>
            <a:srgbClr val="334285"/>
          </a:solidFill>
        </a:ln>
      </dgm:spPr>
      <dgm:t>
        <a:bodyPr/>
        <a:lstStyle/>
        <a:p>
          <a:endParaRPr lang="ru-RU"/>
        </a:p>
      </dgm:t>
    </dgm:pt>
    <dgm:pt modelId="{0021CF1E-0DDD-4694-A7E9-DD95080331FC}">
      <dgm:prSet phldrT="[Текст]" custT="1"/>
      <dgm:spPr>
        <a:noFill/>
        <a:ln>
          <a:solidFill>
            <a:srgbClr val="334285"/>
          </a:solidFill>
        </a:ln>
      </dgm:spPr>
      <dgm:t>
        <a:bodyPr/>
        <a:lstStyle/>
        <a:p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Мастер сельскохозяйственного производства</a:t>
          </a:r>
        </a:p>
      </dgm:t>
    </dgm:pt>
    <dgm:pt modelId="{A7B21F01-11A2-4190-8FE9-52495FA9D256}" type="parTrans" cxnId="{3A86475D-6FE2-468D-9781-ACC64BB698BA}">
      <dgm:prSet/>
      <dgm:spPr/>
      <dgm:t>
        <a:bodyPr/>
        <a:lstStyle/>
        <a:p>
          <a:endParaRPr lang="ru-RU"/>
        </a:p>
      </dgm:t>
    </dgm:pt>
    <dgm:pt modelId="{E5EA90B3-FCD4-4B0B-AD75-CC8FBACE2819}" type="sibTrans" cxnId="{3A86475D-6FE2-468D-9781-ACC64BB698BA}">
      <dgm:prSet/>
      <dgm:spPr/>
      <dgm:t>
        <a:bodyPr/>
        <a:lstStyle/>
        <a:p>
          <a:endParaRPr lang="ru-RU"/>
        </a:p>
      </dgm:t>
    </dgm:pt>
    <dgm:pt modelId="{976634A5-FD83-4D03-B93A-41B887893239}" type="pres">
      <dgm:prSet presAssocID="{D4B27D57-FDA0-4B9E-8430-8CFDDE580EF1}" presName="Name0" presStyleCnt="0">
        <dgm:presLayoutVars>
          <dgm:dir/>
          <dgm:resizeHandles val="exact"/>
        </dgm:presLayoutVars>
      </dgm:prSet>
      <dgm:spPr/>
    </dgm:pt>
    <dgm:pt modelId="{DD1A01C0-C288-4712-AF2D-D1A58D548221}" type="pres">
      <dgm:prSet presAssocID="{4D107C3D-D783-498E-BCAB-7EDB15F59671}" presName="node" presStyleLbl="node1" presStyleIdx="0" presStyleCnt="2">
        <dgm:presLayoutVars>
          <dgm:bulletEnabled val="1"/>
        </dgm:presLayoutVars>
      </dgm:prSet>
      <dgm:spPr/>
    </dgm:pt>
    <dgm:pt modelId="{1C73C7BE-47C8-4A16-9FFC-03A977D4A779}" type="pres">
      <dgm:prSet presAssocID="{45FBE033-EEDE-4596-BE2A-0CB89A6A57A7}" presName="sibTrans" presStyleLbl="sibTrans2D1" presStyleIdx="0" presStyleCnt="1"/>
      <dgm:spPr/>
    </dgm:pt>
    <dgm:pt modelId="{46F32629-1DA5-474B-A050-3D9A73F6CD14}" type="pres">
      <dgm:prSet presAssocID="{45FBE033-EEDE-4596-BE2A-0CB89A6A57A7}" presName="connectorText" presStyleLbl="sibTrans2D1" presStyleIdx="0" presStyleCnt="1"/>
      <dgm:spPr/>
    </dgm:pt>
    <dgm:pt modelId="{51BCF839-CFC7-4A16-A9C7-FD14BDEDA6BE}" type="pres">
      <dgm:prSet presAssocID="{0021CF1E-0DDD-4694-A7E9-DD95080331FC}" presName="node" presStyleLbl="node1" presStyleIdx="1" presStyleCnt="2">
        <dgm:presLayoutVars>
          <dgm:bulletEnabled val="1"/>
        </dgm:presLayoutVars>
      </dgm:prSet>
      <dgm:spPr/>
    </dgm:pt>
  </dgm:ptLst>
  <dgm:cxnLst>
    <dgm:cxn modelId="{3A86475D-6FE2-468D-9781-ACC64BB698BA}" srcId="{D4B27D57-FDA0-4B9E-8430-8CFDDE580EF1}" destId="{0021CF1E-0DDD-4694-A7E9-DD95080331FC}" srcOrd="1" destOrd="0" parTransId="{A7B21F01-11A2-4190-8FE9-52495FA9D256}" sibTransId="{E5EA90B3-FCD4-4B0B-AD75-CC8FBACE2819}"/>
    <dgm:cxn modelId="{BA80AD70-B6CC-45D5-BFB2-99E3950647FD}" type="presOf" srcId="{0021CF1E-0DDD-4694-A7E9-DD95080331FC}" destId="{51BCF839-CFC7-4A16-A9C7-FD14BDEDA6BE}" srcOrd="0" destOrd="0" presId="urn:microsoft.com/office/officeart/2005/8/layout/process1"/>
    <dgm:cxn modelId="{7BECF878-2309-4861-9BB2-7B39AB62A6BF}" type="presOf" srcId="{45FBE033-EEDE-4596-BE2A-0CB89A6A57A7}" destId="{46F32629-1DA5-474B-A050-3D9A73F6CD14}" srcOrd="1" destOrd="0" presId="urn:microsoft.com/office/officeart/2005/8/layout/process1"/>
    <dgm:cxn modelId="{1542268F-7707-4583-A538-CD9F5050492C}" srcId="{D4B27D57-FDA0-4B9E-8430-8CFDDE580EF1}" destId="{4D107C3D-D783-498E-BCAB-7EDB15F59671}" srcOrd="0" destOrd="0" parTransId="{10ECE313-973D-477E-8972-F0DB9FE17838}" sibTransId="{45FBE033-EEDE-4596-BE2A-0CB89A6A57A7}"/>
    <dgm:cxn modelId="{668DFDAB-A551-4324-9F75-8A131FB64FD8}" type="presOf" srcId="{D4B27D57-FDA0-4B9E-8430-8CFDDE580EF1}" destId="{976634A5-FD83-4D03-B93A-41B887893239}" srcOrd="0" destOrd="0" presId="urn:microsoft.com/office/officeart/2005/8/layout/process1"/>
    <dgm:cxn modelId="{87184FC8-8FF4-461E-AAEE-62E0E4373ED1}" type="presOf" srcId="{4D107C3D-D783-498E-BCAB-7EDB15F59671}" destId="{DD1A01C0-C288-4712-AF2D-D1A58D548221}" srcOrd="0" destOrd="0" presId="urn:microsoft.com/office/officeart/2005/8/layout/process1"/>
    <dgm:cxn modelId="{C0196AE3-B2FD-46F3-9208-34D4028A5A13}" type="presOf" srcId="{45FBE033-EEDE-4596-BE2A-0CB89A6A57A7}" destId="{1C73C7BE-47C8-4A16-9FFC-03A977D4A779}" srcOrd="0" destOrd="0" presId="urn:microsoft.com/office/officeart/2005/8/layout/process1"/>
    <dgm:cxn modelId="{D88F0F31-756C-414F-A0F2-7782E38DCF8C}" type="presParOf" srcId="{976634A5-FD83-4D03-B93A-41B887893239}" destId="{DD1A01C0-C288-4712-AF2D-D1A58D548221}" srcOrd="0" destOrd="0" presId="urn:microsoft.com/office/officeart/2005/8/layout/process1"/>
    <dgm:cxn modelId="{9D17615C-048A-4B65-B7D0-E4C639683C8B}" type="presParOf" srcId="{976634A5-FD83-4D03-B93A-41B887893239}" destId="{1C73C7BE-47C8-4A16-9FFC-03A977D4A779}" srcOrd="1" destOrd="0" presId="urn:microsoft.com/office/officeart/2005/8/layout/process1"/>
    <dgm:cxn modelId="{696BC0E5-230C-4654-9975-6821121F833C}" type="presParOf" srcId="{1C73C7BE-47C8-4A16-9FFC-03A977D4A779}" destId="{46F32629-1DA5-474B-A050-3D9A73F6CD14}" srcOrd="0" destOrd="0" presId="urn:microsoft.com/office/officeart/2005/8/layout/process1"/>
    <dgm:cxn modelId="{048ACC3D-E4E3-446F-89F1-70D0B7D7FCDE}" type="presParOf" srcId="{976634A5-FD83-4D03-B93A-41B887893239}" destId="{51BCF839-CFC7-4A16-A9C7-FD14BDEDA6B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B27D57-FDA0-4B9E-8430-8CFDDE580E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D107C3D-D783-498E-BCAB-7EDB15F59671}">
      <dgm:prSet phldrT="[Текст]" custT="1"/>
      <dgm:spPr>
        <a:noFill/>
        <a:ln>
          <a:solidFill>
            <a:srgbClr val="334285"/>
          </a:solidFill>
        </a:ln>
      </dgm:spPr>
      <dgm:t>
        <a:bodyPr/>
        <a:lstStyle/>
        <a:p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Филиал </a:t>
          </a:r>
        </a:p>
        <a:p>
          <a:r>
            <a:rPr kumimoji="0" lang="ru-RU" sz="1200" b="1" kern="1200" dirty="0" err="1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Кумёнского</a:t>
          </a: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 аграрно-технологического техникума в </a:t>
          </a:r>
          <a:r>
            <a:rPr kumimoji="0" lang="ru-RU" sz="1200" b="1" kern="120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Сунском районе</a:t>
          </a:r>
        </a:p>
      </dgm:t>
    </dgm:pt>
    <dgm:pt modelId="{10ECE313-973D-477E-8972-F0DB9FE17838}" type="parTrans" cxnId="{1542268F-7707-4583-A538-CD9F5050492C}">
      <dgm:prSet/>
      <dgm:spPr/>
      <dgm:t>
        <a:bodyPr/>
        <a:lstStyle/>
        <a:p>
          <a:endParaRPr lang="ru-RU"/>
        </a:p>
      </dgm:t>
    </dgm:pt>
    <dgm:pt modelId="{45FBE033-EEDE-4596-BE2A-0CB89A6A57A7}" type="sibTrans" cxnId="{1542268F-7707-4583-A538-CD9F5050492C}">
      <dgm:prSet/>
      <dgm:spPr>
        <a:noFill/>
        <a:ln>
          <a:solidFill>
            <a:srgbClr val="334285"/>
          </a:solidFill>
        </a:ln>
      </dgm:spPr>
      <dgm:t>
        <a:bodyPr/>
        <a:lstStyle/>
        <a:p>
          <a:endParaRPr lang="ru-RU"/>
        </a:p>
      </dgm:t>
    </dgm:pt>
    <dgm:pt modelId="{0021CF1E-0DDD-4694-A7E9-DD95080331FC}">
      <dgm:prSet phldrT="[Текст]" custT="1"/>
      <dgm:spPr>
        <a:noFill/>
        <a:ln>
          <a:solidFill>
            <a:srgbClr val="334285"/>
          </a:solidFill>
        </a:ln>
      </dgm:spPr>
      <dgm:t>
        <a:bodyPr/>
        <a:lstStyle/>
        <a:p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Эксплуатация и ремонт сельскохозяйственной техники и оборудования</a:t>
          </a:r>
        </a:p>
      </dgm:t>
    </dgm:pt>
    <dgm:pt modelId="{A7B21F01-11A2-4190-8FE9-52495FA9D256}" type="parTrans" cxnId="{3A86475D-6FE2-468D-9781-ACC64BB698BA}">
      <dgm:prSet/>
      <dgm:spPr/>
      <dgm:t>
        <a:bodyPr/>
        <a:lstStyle/>
        <a:p>
          <a:endParaRPr lang="ru-RU"/>
        </a:p>
      </dgm:t>
    </dgm:pt>
    <dgm:pt modelId="{E5EA90B3-FCD4-4B0B-AD75-CC8FBACE2819}" type="sibTrans" cxnId="{3A86475D-6FE2-468D-9781-ACC64BB698BA}">
      <dgm:prSet/>
      <dgm:spPr/>
      <dgm:t>
        <a:bodyPr/>
        <a:lstStyle/>
        <a:p>
          <a:endParaRPr lang="ru-RU"/>
        </a:p>
      </dgm:t>
    </dgm:pt>
    <dgm:pt modelId="{976634A5-FD83-4D03-B93A-41B887893239}" type="pres">
      <dgm:prSet presAssocID="{D4B27D57-FDA0-4B9E-8430-8CFDDE580EF1}" presName="Name0" presStyleCnt="0">
        <dgm:presLayoutVars>
          <dgm:dir/>
          <dgm:resizeHandles val="exact"/>
        </dgm:presLayoutVars>
      </dgm:prSet>
      <dgm:spPr/>
    </dgm:pt>
    <dgm:pt modelId="{DD1A01C0-C288-4712-AF2D-D1A58D548221}" type="pres">
      <dgm:prSet presAssocID="{4D107C3D-D783-498E-BCAB-7EDB15F59671}" presName="node" presStyleLbl="node1" presStyleIdx="0" presStyleCnt="2">
        <dgm:presLayoutVars>
          <dgm:bulletEnabled val="1"/>
        </dgm:presLayoutVars>
      </dgm:prSet>
      <dgm:spPr/>
    </dgm:pt>
    <dgm:pt modelId="{1C73C7BE-47C8-4A16-9FFC-03A977D4A779}" type="pres">
      <dgm:prSet presAssocID="{45FBE033-EEDE-4596-BE2A-0CB89A6A57A7}" presName="sibTrans" presStyleLbl="sibTrans2D1" presStyleIdx="0" presStyleCnt="1"/>
      <dgm:spPr/>
    </dgm:pt>
    <dgm:pt modelId="{46F32629-1DA5-474B-A050-3D9A73F6CD14}" type="pres">
      <dgm:prSet presAssocID="{45FBE033-EEDE-4596-BE2A-0CB89A6A57A7}" presName="connectorText" presStyleLbl="sibTrans2D1" presStyleIdx="0" presStyleCnt="1"/>
      <dgm:spPr/>
    </dgm:pt>
    <dgm:pt modelId="{51BCF839-CFC7-4A16-A9C7-FD14BDEDA6BE}" type="pres">
      <dgm:prSet presAssocID="{0021CF1E-0DDD-4694-A7E9-DD95080331FC}" presName="node" presStyleLbl="node1" presStyleIdx="1" presStyleCnt="2">
        <dgm:presLayoutVars>
          <dgm:bulletEnabled val="1"/>
        </dgm:presLayoutVars>
      </dgm:prSet>
      <dgm:spPr/>
    </dgm:pt>
  </dgm:ptLst>
  <dgm:cxnLst>
    <dgm:cxn modelId="{8603051C-866B-4C71-893E-86ECB5902BDB}" type="presOf" srcId="{45FBE033-EEDE-4596-BE2A-0CB89A6A57A7}" destId="{46F32629-1DA5-474B-A050-3D9A73F6CD14}" srcOrd="1" destOrd="0" presId="urn:microsoft.com/office/officeart/2005/8/layout/process1"/>
    <dgm:cxn modelId="{3A86475D-6FE2-468D-9781-ACC64BB698BA}" srcId="{D4B27D57-FDA0-4B9E-8430-8CFDDE580EF1}" destId="{0021CF1E-0DDD-4694-A7E9-DD95080331FC}" srcOrd="1" destOrd="0" parTransId="{A7B21F01-11A2-4190-8FE9-52495FA9D256}" sibTransId="{E5EA90B3-FCD4-4B0B-AD75-CC8FBACE2819}"/>
    <dgm:cxn modelId="{CA38CF8C-EA9B-4125-8297-DCC88A8940A4}" type="presOf" srcId="{D4B27D57-FDA0-4B9E-8430-8CFDDE580EF1}" destId="{976634A5-FD83-4D03-B93A-41B887893239}" srcOrd="0" destOrd="0" presId="urn:microsoft.com/office/officeart/2005/8/layout/process1"/>
    <dgm:cxn modelId="{1542268F-7707-4583-A538-CD9F5050492C}" srcId="{D4B27D57-FDA0-4B9E-8430-8CFDDE580EF1}" destId="{4D107C3D-D783-498E-BCAB-7EDB15F59671}" srcOrd="0" destOrd="0" parTransId="{10ECE313-973D-477E-8972-F0DB9FE17838}" sibTransId="{45FBE033-EEDE-4596-BE2A-0CB89A6A57A7}"/>
    <dgm:cxn modelId="{AB96E59B-407A-44B5-BF3E-8BDE718177BB}" type="presOf" srcId="{4D107C3D-D783-498E-BCAB-7EDB15F59671}" destId="{DD1A01C0-C288-4712-AF2D-D1A58D548221}" srcOrd="0" destOrd="0" presId="urn:microsoft.com/office/officeart/2005/8/layout/process1"/>
    <dgm:cxn modelId="{68751EED-E45E-4F63-A159-C2A7D0D6236C}" type="presOf" srcId="{45FBE033-EEDE-4596-BE2A-0CB89A6A57A7}" destId="{1C73C7BE-47C8-4A16-9FFC-03A977D4A779}" srcOrd="0" destOrd="0" presId="urn:microsoft.com/office/officeart/2005/8/layout/process1"/>
    <dgm:cxn modelId="{D57F3CED-490B-48B1-BA75-7583EB30AB07}" type="presOf" srcId="{0021CF1E-0DDD-4694-A7E9-DD95080331FC}" destId="{51BCF839-CFC7-4A16-A9C7-FD14BDEDA6BE}" srcOrd="0" destOrd="0" presId="urn:microsoft.com/office/officeart/2005/8/layout/process1"/>
    <dgm:cxn modelId="{F220405C-F94D-47DD-9121-DC9D464BC4FC}" type="presParOf" srcId="{976634A5-FD83-4D03-B93A-41B887893239}" destId="{DD1A01C0-C288-4712-AF2D-D1A58D548221}" srcOrd="0" destOrd="0" presId="urn:microsoft.com/office/officeart/2005/8/layout/process1"/>
    <dgm:cxn modelId="{4A23A8E2-5C08-45F8-874D-87E90B050700}" type="presParOf" srcId="{976634A5-FD83-4D03-B93A-41B887893239}" destId="{1C73C7BE-47C8-4A16-9FFC-03A977D4A779}" srcOrd="1" destOrd="0" presId="urn:microsoft.com/office/officeart/2005/8/layout/process1"/>
    <dgm:cxn modelId="{13EFA9ED-A5F1-44E3-A5F5-1DC64C87D6FA}" type="presParOf" srcId="{1C73C7BE-47C8-4A16-9FFC-03A977D4A779}" destId="{46F32629-1DA5-474B-A050-3D9A73F6CD14}" srcOrd="0" destOrd="0" presId="urn:microsoft.com/office/officeart/2005/8/layout/process1"/>
    <dgm:cxn modelId="{D1BFC946-2994-4EE8-96E8-21C6C1EE8A0E}" type="presParOf" srcId="{976634A5-FD83-4D03-B93A-41B887893239}" destId="{51BCF839-CFC7-4A16-A9C7-FD14BDEDA6B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B27D57-FDA0-4B9E-8430-8CFDDE580E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D107C3D-D783-498E-BCAB-7EDB15F59671}">
      <dgm:prSet phldrT="[Текст]" custT="1"/>
      <dgm:spPr>
        <a:noFill/>
        <a:ln>
          <a:solidFill>
            <a:srgbClr val="334285"/>
          </a:solidFill>
        </a:ln>
      </dgm:spPr>
      <dgm:t>
        <a:bodyPr/>
        <a:lstStyle/>
        <a:p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Филиал </a:t>
          </a:r>
          <a:r>
            <a:rPr kumimoji="0" lang="ru-RU" sz="1200" b="1" kern="1200" dirty="0" err="1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Нолинского</a:t>
          </a: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 техникума механизации сельского хозяйства в </a:t>
          </a:r>
          <a:r>
            <a:rPr kumimoji="0" lang="ru-RU" sz="1200" b="1" kern="1200" dirty="0" err="1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Кильмезском</a:t>
          </a:r>
          <a:r>
            <a:rPr kumimoji="0" lang="ru-RU" sz="1200" b="1" kern="120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 районе</a:t>
          </a:r>
        </a:p>
      </dgm:t>
    </dgm:pt>
    <dgm:pt modelId="{10ECE313-973D-477E-8972-F0DB9FE17838}" type="parTrans" cxnId="{1542268F-7707-4583-A538-CD9F5050492C}">
      <dgm:prSet/>
      <dgm:spPr/>
      <dgm:t>
        <a:bodyPr/>
        <a:lstStyle/>
        <a:p>
          <a:endParaRPr lang="ru-RU" sz="1000"/>
        </a:p>
      </dgm:t>
    </dgm:pt>
    <dgm:pt modelId="{45FBE033-EEDE-4596-BE2A-0CB89A6A57A7}" type="sibTrans" cxnId="{1542268F-7707-4583-A538-CD9F5050492C}">
      <dgm:prSet custT="1"/>
      <dgm:spPr>
        <a:noFill/>
        <a:ln>
          <a:solidFill>
            <a:srgbClr val="334285"/>
          </a:solidFill>
        </a:ln>
      </dgm:spPr>
      <dgm:t>
        <a:bodyPr/>
        <a:lstStyle/>
        <a:p>
          <a:endParaRPr lang="ru-RU" sz="1000"/>
        </a:p>
      </dgm:t>
    </dgm:pt>
    <dgm:pt modelId="{0021CF1E-0DDD-4694-A7E9-DD95080331FC}">
      <dgm:prSet phldrT="[Текст]" custT="1"/>
      <dgm:spPr>
        <a:noFill/>
        <a:ln>
          <a:solidFill>
            <a:srgbClr val="334285"/>
          </a:solidFill>
        </a:ln>
      </dgm:spPr>
      <dgm:t>
        <a:bodyPr/>
        <a:lstStyle/>
        <a:p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Техническое обслуживание и ремонт двигателей, систем и агрегатов автомобилей</a:t>
          </a:r>
        </a:p>
      </dgm:t>
    </dgm:pt>
    <dgm:pt modelId="{A7B21F01-11A2-4190-8FE9-52495FA9D256}" type="parTrans" cxnId="{3A86475D-6FE2-468D-9781-ACC64BB698BA}">
      <dgm:prSet/>
      <dgm:spPr/>
      <dgm:t>
        <a:bodyPr/>
        <a:lstStyle/>
        <a:p>
          <a:endParaRPr lang="ru-RU" sz="1000"/>
        </a:p>
      </dgm:t>
    </dgm:pt>
    <dgm:pt modelId="{E5EA90B3-FCD4-4B0B-AD75-CC8FBACE2819}" type="sibTrans" cxnId="{3A86475D-6FE2-468D-9781-ACC64BB698BA}">
      <dgm:prSet/>
      <dgm:spPr/>
      <dgm:t>
        <a:bodyPr/>
        <a:lstStyle/>
        <a:p>
          <a:endParaRPr lang="ru-RU" sz="1000"/>
        </a:p>
      </dgm:t>
    </dgm:pt>
    <dgm:pt modelId="{976634A5-FD83-4D03-B93A-41B887893239}" type="pres">
      <dgm:prSet presAssocID="{D4B27D57-FDA0-4B9E-8430-8CFDDE580EF1}" presName="Name0" presStyleCnt="0">
        <dgm:presLayoutVars>
          <dgm:dir/>
          <dgm:resizeHandles val="exact"/>
        </dgm:presLayoutVars>
      </dgm:prSet>
      <dgm:spPr/>
    </dgm:pt>
    <dgm:pt modelId="{DD1A01C0-C288-4712-AF2D-D1A58D548221}" type="pres">
      <dgm:prSet presAssocID="{4D107C3D-D783-498E-BCAB-7EDB15F59671}" presName="node" presStyleLbl="node1" presStyleIdx="0" presStyleCnt="2" custLinFactNeighborY="1991">
        <dgm:presLayoutVars>
          <dgm:bulletEnabled val="1"/>
        </dgm:presLayoutVars>
      </dgm:prSet>
      <dgm:spPr/>
    </dgm:pt>
    <dgm:pt modelId="{1C73C7BE-47C8-4A16-9FFC-03A977D4A779}" type="pres">
      <dgm:prSet presAssocID="{45FBE033-EEDE-4596-BE2A-0CB89A6A57A7}" presName="sibTrans" presStyleLbl="sibTrans2D1" presStyleIdx="0" presStyleCnt="1"/>
      <dgm:spPr/>
    </dgm:pt>
    <dgm:pt modelId="{46F32629-1DA5-474B-A050-3D9A73F6CD14}" type="pres">
      <dgm:prSet presAssocID="{45FBE033-EEDE-4596-BE2A-0CB89A6A57A7}" presName="connectorText" presStyleLbl="sibTrans2D1" presStyleIdx="0" presStyleCnt="1"/>
      <dgm:spPr/>
    </dgm:pt>
    <dgm:pt modelId="{51BCF839-CFC7-4A16-A9C7-FD14BDEDA6BE}" type="pres">
      <dgm:prSet presAssocID="{0021CF1E-0DDD-4694-A7E9-DD95080331FC}" presName="node" presStyleLbl="node1" presStyleIdx="1" presStyleCnt="2">
        <dgm:presLayoutVars>
          <dgm:bulletEnabled val="1"/>
        </dgm:presLayoutVars>
      </dgm:prSet>
      <dgm:spPr/>
    </dgm:pt>
  </dgm:ptLst>
  <dgm:cxnLst>
    <dgm:cxn modelId="{3A86475D-6FE2-468D-9781-ACC64BB698BA}" srcId="{D4B27D57-FDA0-4B9E-8430-8CFDDE580EF1}" destId="{0021CF1E-0DDD-4694-A7E9-DD95080331FC}" srcOrd="1" destOrd="0" parTransId="{A7B21F01-11A2-4190-8FE9-52495FA9D256}" sibTransId="{E5EA90B3-FCD4-4B0B-AD75-CC8FBACE2819}"/>
    <dgm:cxn modelId="{376C9D4B-CE9F-4A1C-89F4-A73021695BDE}" type="presOf" srcId="{0021CF1E-0DDD-4694-A7E9-DD95080331FC}" destId="{51BCF839-CFC7-4A16-A9C7-FD14BDEDA6BE}" srcOrd="0" destOrd="0" presId="urn:microsoft.com/office/officeart/2005/8/layout/process1"/>
    <dgm:cxn modelId="{3DB82C53-291D-45A2-85D9-E245D22721EB}" type="presOf" srcId="{D4B27D57-FDA0-4B9E-8430-8CFDDE580EF1}" destId="{976634A5-FD83-4D03-B93A-41B887893239}" srcOrd="0" destOrd="0" presId="urn:microsoft.com/office/officeart/2005/8/layout/process1"/>
    <dgm:cxn modelId="{6CCD117D-37D8-47BB-A6B5-B0D462C9F402}" type="presOf" srcId="{4D107C3D-D783-498E-BCAB-7EDB15F59671}" destId="{DD1A01C0-C288-4712-AF2D-D1A58D548221}" srcOrd="0" destOrd="0" presId="urn:microsoft.com/office/officeart/2005/8/layout/process1"/>
    <dgm:cxn modelId="{1542268F-7707-4583-A538-CD9F5050492C}" srcId="{D4B27D57-FDA0-4B9E-8430-8CFDDE580EF1}" destId="{4D107C3D-D783-498E-BCAB-7EDB15F59671}" srcOrd="0" destOrd="0" parTransId="{10ECE313-973D-477E-8972-F0DB9FE17838}" sibTransId="{45FBE033-EEDE-4596-BE2A-0CB89A6A57A7}"/>
    <dgm:cxn modelId="{DA992A99-0F6B-4465-827E-64E5F89F6B7D}" type="presOf" srcId="{45FBE033-EEDE-4596-BE2A-0CB89A6A57A7}" destId="{46F32629-1DA5-474B-A050-3D9A73F6CD14}" srcOrd="1" destOrd="0" presId="urn:microsoft.com/office/officeart/2005/8/layout/process1"/>
    <dgm:cxn modelId="{9EB72CD2-C335-42EA-938F-03A58C41CCA4}" type="presOf" srcId="{45FBE033-EEDE-4596-BE2A-0CB89A6A57A7}" destId="{1C73C7BE-47C8-4A16-9FFC-03A977D4A779}" srcOrd="0" destOrd="0" presId="urn:microsoft.com/office/officeart/2005/8/layout/process1"/>
    <dgm:cxn modelId="{C12A6ED0-CD7A-45A5-8A66-A8D21B909C03}" type="presParOf" srcId="{976634A5-FD83-4D03-B93A-41B887893239}" destId="{DD1A01C0-C288-4712-AF2D-D1A58D548221}" srcOrd="0" destOrd="0" presId="urn:microsoft.com/office/officeart/2005/8/layout/process1"/>
    <dgm:cxn modelId="{F371AF29-FCBA-4434-AFC2-3CCCE20D4080}" type="presParOf" srcId="{976634A5-FD83-4D03-B93A-41B887893239}" destId="{1C73C7BE-47C8-4A16-9FFC-03A977D4A779}" srcOrd="1" destOrd="0" presId="urn:microsoft.com/office/officeart/2005/8/layout/process1"/>
    <dgm:cxn modelId="{BE3C8A1A-34AE-49CA-8D1E-C90F7730A56A}" type="presParOf" srcId="{1C73C7BE-47C8-4A16-9FFC-03A977D4A779}" destId="{46F32629-1DA5-474B-A050-3D9A73F6CD14}" srcOrd="0" destOrd="0" presId="urn:microsoft.com/office/officeart/2005/8/layout/process1"/>
    <dgm:cxn modelId="{1718A9D8-4BD8-452E-949A-0F48E0264B06}" type="presParOf" srcId="{976634A5-FD83-4D03-B93A-41B887893239}" destId="{51BCF839-CFC7-4A16-A9C7-FD14BDEDA6B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9B8FA6-785B-4B51-A0CF-5B74B921EA51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11AEA-8443-456C-AD87-527F38125918}" type="pres">
      <dgm:prSet presAssocID="{2D9B8FA6-785B-4B51-A0CF-5B74B921EA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28092AF9-A9F9-4E1F-AE26-9073ACA83DED}" type="presOf" srcId="{2D9B8FA6-785B-4B51-A0CF-5B74B921EA51}" destId="{0BD11AEA-8443-456C-AD87-527F38125918}" srcOrd="0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44D97-EE3E-45AA-927B-837A84C8D01F}">
      <dsp:nvSpPr>
        <dsp:cNvPr id="0" name=""/>
        <dsp:cNvSpPr/>
      </dsp:nvSpPr>
      <dsp:spPr>
        <a:xfrm rot="16200000">
          <a:off x="879000" y="-868926"/>
          <a:ext cx="2407778" cy="414563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</a:rPr>
            <a:t>Увеличение (изменение структуры) контрольных цифр приема и внедрение новых образовательных стандартов и программ</a:t>
          </a:r>
        </a:p>
      </dsp:txBody>
      <dsp:txXfrm rot="5400000">
        <a:off x="10073" y="0"/>
        <a:ext cx="4145632" cy="1805833"/>
      </dsp:txXfrm>
    </dsp:sp>
    <dsp:sp modelId="{2195A0CB-90D9-4365-B9F7-66AAC6A68143}">
      <dsp:nvSpPr>
        <dsp:cNvPr id="0" name=""/>
        <dsp:cNvSpPr/>
      </dsp:nvSpPr>
      <dsp:spPr>
        <a:xfrm>
          <a:off x="4145632" y="0"/>
          <a:ext cx="4145632" cy="240777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</a:rPr>
            <a:t>Обновление образовательных программ под запросы конкретных предприятий</a:t>
          </a:r>
        </a:p>
      </dsp:txBody>
      <dsp:txXfrm>
        <a:off x="4145632" y="0"/>
        <a:ext cx="4145632" cy="1805833"/>
      </dsp:txXfrm>
    </dsp:sp>
    <dsp:sp modelId="{4523FE66-61E1-4635-BB50-DFE539BF1673}">
      <dsp:nvSpPr>
        <dsp:cNvPr id="0" name=""/>
        <dsp:cNvSpPr/>
      </dsp:nvSpPr>
      <dsp:spPr>
        <a:xfrm rot="10800000">
          <a:off x="30843" y="2376260"/>
          <a:ext cx="4145632" cy="240777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</a:rPr>
            <a:t>Профессиональное обучение студентов и других категорий граждан</a:t>
          </a:r>
        </a:p>
      </dsp:txBody>
      <dsp:txXfrm rot="10800000">
        <a:off x="30843" y="2978205"/>
        <a:ext cx="4145632" cy="1805833"/>
      </dsp:txXfrm>
    </dsp:sp>
    <dsp:sp modelId="{DAC3DC09-E903-49C6-AD05-6F361311D41A}">
      <dsp:nvSpPr>
        <dsp:cNvPr id="0" name=""/>
        <dsp:cNvSpPr/>
      </dsp:nvSpPr>
      <dsp:spPr>
        <a:xfrm rot="5400000">
          <a:off x="5014558" y="1538851"/>
          <a:ext cx="2407778" cy="414563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</a:rPr>
            <a:t>Организация практики и трудоустройства студентов старших курсов и выпускников</a:t>
          </a:r>
        </a:p>
      </dsp:txBody>
      <dsp:txXfrm rot="-5400000">
        <a:off x="4145632" y="3009723"/>
        <a:ext cx="4145632" cy="1805833"/>
      </dsp:txXfrm>
    </dsp:sp>
    <dsp:sp modelId="{296D6859-0A23-44B5-885A-D950310626AE}">
      <dsp:nvSpPr>
        <dsp:cNvPr id="0" name=""/>
        <dsp:cNvSpPr/>
      </dsp:nvSpPr>
      <dsp:spPr>
        <a:xfrm>
          <a:off x="2664298" y="1728195"/>
          <a:ext cx="2962667" cy="1359166"/>
        </a:xfrm>
        <a:prstGeom prst="round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Основные механизмы по обеспечению кадрами предприятий</a:t>
          </a:r>
        </a:p>
      </dsp:txBody>
      <dsp:txXfrm>
        <a:off x="2730647" y="1794544"/>
        <a:ext cx="2829969" cy="12264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6B603-0313-49CE-BE13-68A70C5998A1}">
      <dsp:nvSpPr>
        <dsp:cNvPr id="0" name=""/>
        <dsp:cNvSpPr/>
      </dsp:nvSpPr>
      <dsp:spPr>
        <a:xfrm>
          <a:off x="0" y="0"/>
          <a:ext cx="3279004" cy="5143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ПОО</a:t>
          </a:r>
        </a:p>
      </dsp:txBody>
      <dsp:txXfrm>
        <a:off x="15065" y="15065"/>
        <a:ext cx="2723976" cy="484223"/>
      </dsp:txXfrm>
    </dsp:sp>
    <dsp:sp modelId="{D91B71CE-CCEB-45E2-8B61-CFBC64AB52F5}">
      <dsp:nvSpPr>
        <dsp:cNvPr id="0" name=""/>
        <dsp:cNvSpPr/>
      </dsp:nvSpPr>
      <dsp:spPr>
        <a:xfrm>
          <a:off x="289323" y="600079"/>
          <a:ext cx="3279004" cy="514353"/>
        </a:xfrm>
        <a:prstGeom prst="roundRect">
          <a:avLst>
            <a:gd name="adj" fmla="val 10000"/>
          </a:avLst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УПК</a:t>
          </a:r>
        </a:p>
      </dsp:txBody>
      <dsp:txXfrm>
        <a:off x="304388" y="615144"/>
        <a:ext cx="2625220" cy="484223"/>
      </dsp:txXfrm>
    </dsp:sp>
    <dsp:sp modelId="{B59E2BC2-E47E-4392-8A0D-E75272F1B836}">
      <dsp:nvSpPr>
        <dsp:cNvPr id="0" name=""/>
        <dsp:cNvSpPr/>
      </dsp:nvSpPr>
      <dsp:spPr>
        <a:xfrm>
          <a:off x="578647" y="1200158"/>
          <a:ext cx="3279004" cy="514353"/>
        </a:xfrm>
        <a:prstGeom prst="roundRect">
          <a:avLst>
            <a:gd name="adj" fmla="val 10000"/>
          </a:avLst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Мастерские</a:t>
          </a:r>
        </a:p>
      </dsp:txBody>
      <dsp:txXfrm>
        <a:off x="593712" y="1215223"/>
        <a:ext cx="2625220" cy="484223"/>
      </dsp:txXfrm>
    </dsp:sp>
    <dsp:sp modelId="{99FE92C5-E1CF-47FE-BC7E-296ECAEC0C2F}">
      <dsp:nvSpPr>
        <dsp:cNvPr id="0" name=""/>
        <dsp:cNvSpPr/>
      </dsp:nvSpPr>
      <dsp:spPr>
        <a:xfrm>
          <a:off x="2944674" y="390051"/>
          <a:ext cx="334329" cy="33432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3019898" y="390051"/>
        <a:ext cx="183881" cy="251583"/>
      </dsp:txXfrm>
    </dsp:sp>
    <dsp:sp modelId="{8D5782C9-DA12-4EAE-836D-607FC3F5B530}">
      <dsp:nvSpPr>
        <dsp:cNvPr id="0" name=""/>
        <dsp:cNvSpPr/>
      </dsp:nvSpPr>
      <dsp:spPr>
        <a:xfrm>
          <a:off x="3233998" y="986701"/>
          <a:ext cx="334329" cy="33432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428005"/>
            <a:satOff val="-24171"/>
            <a:lumOff val="639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1428005"/>
              <a:satOff val="-24171"/>
              <a:lumOff val="6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3309222" y="986701"/>
        <a:ext cx="183881" cy="251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8F8FB-2C8F-42B4-8B46-9F32B403DA26}">
      <dsp:nvSpPr>
        <dsp:cNvPr id="0" name=""/>
        <dsp:cNvSpPr/>
      </dsp:nvSpPr>
      <dsp:spPr>
        <a:xfrm>
          <a:off x="2016224" y="1175593"/>
          <a:ext cx="1426763" cy="22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37"/>
              </a:lnTo>
              <a:lnTo>
                <a:pt x="1426763" y="102937"/>
              </a:lnTo>
              <a:lnTo>
                <a:pt x="1426763" y="226724"/>
              </a:lnTo>
            </a:path>
          </a:pathLst>
        </a:custGeom>
        <a:noFill/>
        <a:ln w="19050" cap="flat" cmpd="sng" algn="ctr">
          <a:solidFill>
            <a:srgbClr val="001F5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53AD4-055E-4E66-86C5-2F68F2EF73AC}">
      <dsp:nvSpPr>
        <dsp:cNvPr id="0" name=""/>
        <dsp:cNvSpPr/>
      </dsp:nvSpPr>
      <dsp:spPr>
        <a:xfrm>
          <a:off x="1970504" y="1175593"/>
          <a:ext cx="91440" cy="2267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937"/>
              </a:lnTo>
              <a:lnTo>
                <a:pt x="45991" y="102937"/>
              </a:lnTo>
              <a:lnTo>
                <a:pt x="45991" y="22672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90CC9-4CF1-4538-9347-2AC7CD36B353}">
      <dsp:nvSpPr>
        <dsp:cNvPr id="0" name=""/>
        <dsp:cNvSpPr/>
      </dsp:nvSpPr>
      <dsp:spPr>
        <a:xfrm>
          <a:off x="590001" y="1175593"/>
          <a:ext cx="1426222" cy="226724"/>
        </a:xfrm>
        <a:custGeom>
          <a:avLst/>
          <a:gdLst/>
          <a:ahLst/>
          <a:cxnLst/>
          <a:rect l="0" t="0" r="0" b="0"/>
          <a:pathLst>
            <a:path>
              <a:moveTo>
                <a:pt x="1426222" y="0"/>
              </a:moveTo>
              <a:lnTo>
                <a:pt x="1426222" y="102937"/>
              </a:lnTo>
              <a:lnTo>
                <a:pt x="0" y="102937"/>
              </a:lnTo>
              <a:lnTo>
                <a:pt x="0" y="226724"/>
              </a:lnTo>
            </a:path>
          </a:pathLst>
        </a:custGeom>
        <a:noFill/>
        <a:ln w="19050" cap="flat" cmpd="sng" algn="ctr">
          <a:solidFill>
            <a:srgbClr val="001F5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A1CE1-AA8D-425D-9F11-ED9F858B499E}">
      <dsp:nvSpPr>
        <dsp:cNvPr id="0" name=""/>
        <dsp:cNvSpPr/>
      </dsp:nvSpPr>
      <dsp:spPr>
        <a:xfrm>
          <a:off x="1426763" y="586133"/>
          <a:ext cx="1178920" cy="589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1F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1F5D"/>
              </a:solidFill>
            </a:rPr>
            <a:t>Отраслевые группы</a:t>
          </a:r>
        </a:p>
      </dsp:txBody>
      <dsp:txXfrm>
        <a:off x="1426763" y="586133"/>
        <a:ext cx="1178920" cy="589460"/>
      </dsp:txXfrm>
    </dsp:sp>
    <dsp:sp modelId="{C3F24BF4-BAD7-42F9-8B11-F17233357555}">
      <dsp:nvSpPr>
        <dsp:cNvPr id="0" name=""/>
        <dsp:cNvSpPr/>
      </dsp:nvSpPr>
      <dsp:spPr>
        <a:xfrm>
          <a:off x="541" y="1402317"/>
          <a:ext cx="1178920" cy="589460"/>
        </a:xfrm>
        <a:prstGeom prst="rect">
          <a:avLst/>
        </a:prstGeom>
        <a:solidFill>
          <a:schemeClr val="bg2"/>
        </a:solidFill>
        <a:ln w="19050" cap="flat" cmpd="sng" algn="ctr">
          <a:solidFill>
            <a:srgbClr val="001F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1F5D"/>
              </a:solidFill>
            </a:rPr>
            <a:t>Машиностроение и энергетика</a:t>
          </a:r>
        </a:p>
      </dsp:txBody>
      <dsp:txXfrm>
        <a:off x="541" y="1402317"/>
        <a:ext cx="1178920" cy="589460"/>
      </dsp:txXfrm>
    </dsp:sp>
    <dsp:sp modelId="{2FA5EEB6-F5C3-43DA-AEE6-4AFF706A598F}">
      <dsp:nvSpPr>
        <dsp:cNvPr id="0" name=""/>
        <dsp:cNvSpPr/>
      </dsp:nvSpPr>
      <dsp:spPr>
        <a:xfrm>
          <a:off x="1427035" y="1402317"/>
          <a:ext cx="1178920" cy="589460"/>
        </a:xfrm>
        <a:prstGeom prst="rect">
          <a:avLst/>
        </a:prstGeom>
        <a:solidFill>
          <a:schemeClr val="bg2"/>
        </a:solidFill>
        <a:ln w="19050" cap="flat" cmpd="sng" algn="ctr">
          <a:solidFill>
            <a:srgbClr val="001F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1F5D"/>
              </a:solidFill>
            </a:rPr>
            <a:t>Строительство</a:t>
          </a:r>
        </a:p>
      </dsp:txBody>
      <dsp:txXfrm>
        <a:off x="1427035" y="1402317"/>
        <a:ext cx="1178920" cy="589460"/>
      </dsp:txXfrm>
    </dsp:sp>
    <dsp:sp modelId="{0898E801-A9F7-4EFF-899A-6D84CD49E0E2}">
      <dsp:nvSpPr>
        <dsp:cNvPr id="0" name=""/>
        <dsp:cNvSpPr/>
      </dsp:nvSpPr>
      <dsp:spPr>
        <a:xfrm>
          <a:off x="2853527" y="1402317"/>
          <a:ext cx="1178920" cy="589460"/>
        </a:xfrm>
        <a:prstGeom prst="rect">
          <a:avLst/>
        </a:prstGeom>
        <a:solidFill>
          <a:schemeClr val="bg2"/>
        </a:solidFill>
        <a:ln w="19050" cap="flat" cmpd="sng" algn="ctr">
          <a:solidFill>
            <a:srgbClr val="001F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1F5D"/>
              </a:solidFill>
            </a:rPr>
            <a:t>Общественное питание и торговля</a:t>
          </a:r>
        </a:p>
      </dsp:txBody>
      <dsp:txXfrm>
        <a:off x="2853527" y="1402317"/>
        <a:ext cx="1178920" cy="589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E8758-B569-403A-A7E0-3A991820A6E3}">
      <dsp:nvSpPr>
        <dsp:cNvPr id="0" name=""/>
        <dsp:cNvSpPr/>
      </dsp:nvSpPr>
      <dsp:spPr>
        <a:xfrm>
          <a:off x="1593677" y="1681341"/>
          <a:ext cx="1104475" cy="11044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1F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001F5D"/>
              </a:solidFill>
            </a:rPr>
            <a:t>Проект КЦП</a:t>
          </a:r>
        </a:p>
      </dsp:txBody>
      <dsp:txXfrm>
        <a:off x="1755424" y="1843088"/>
        <a:ext cx="780981" cy="780981"/>
      </dsp:txXfrm>
    </dsp:sp>
    <dsp:sp modelId="{FE9BC164-5085-480C-A64B-0384E613DE8D}">
      <dsp:nvSpPr>
        <dsp:cNvPr id="0" name=""/>
        <dsp:cNvSpPr/>
      </dsp:nvSpPr>
      <dsp:spPr>
        <a:xfrm rot="10237342">
          <a:off x="653053" y="2286584"/>
          <a:ext cx="948961" cy="314775"/>
        </a:xfrm>
        <a:prstGeom prst="leftArrow">
          <a:avLst>
            <a:gd name="adj1" fmla="val 60000"/>
            <a:gd name="adj2" fmla="val 50000"/>
          </a:avLst>
        </a:prstGeom>
        <a:solidFill>
          <a:schemeClr val="bg2"/>
        </a:solidFill>
        <a:ln>
          <a:solidFill>
            <a:srgbClr val="001F5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8D6E4-2824-4570-B364-A6C67FCD6E39}">
      <dsp:nvSpPr>
        <dsp:cNvPr id="0" name=""/>
        <dsp:cNvSpPr/>
      </dsp:nvSpPr>
      <dsp:spPr>
        <a:xfrm>
          <a:off x="-73716" y="2145183"/>
          <a:ext cx="1368004" cy="6840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1F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rgbClr val="001F5D"/>
              </a:solidFill>
              <a:latin typeface="Arial" panose="020B0604020202020204" pitchFamily="34" charset="0"/>
              <a:cs typeface="Arial" panose="020B0604020202020204" pitchFamily="34" charset="0"/>
            </a:rPr>
            <a:t>Совещание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rgbClr val="001F5D"/>
              </a:solidFill>
              <a:latin typeface="Arial" panose="020B0604020202020204" pitchFamily="34" charset="0"/>
              <a:cs typeface="Arial" panose="020B0604020202020204" pitchFamily="34" charset="0"/>
            </a:rPr>
            <a:t>при ГФИ</a:t>
          </a:r>
          <a:endParaRPr lang="ru-RU" sz="1200" b="0" kern="1200" dirty="0">
            <a:solidFill>
              <a:srgbClr val="001F5D"/>
            </a:solidFill>
          </a:endParaRPr>
        </a:p>
      </dsp:txBody>
      <dsp:txXfrm>
        <a:off x="-53682" y="2165217"/>
        <a:ext cx="1327936" cy="643935"/>
      </dsp:txXfrm>
    </dsp:sp>
    <dsp:sp modelId="{A1025E2C-646F-43AF-AD76-9FEF00887EEA}">
      <dsp:nvSpPr>
        <dsp:cNvPr id="0" name=""/>
        <dsp:cNvSpPr/>
      </dsp:nvSpPr>
      <dsp:spPr>
        <a:xfrm rot="12691339">
          <a:off x="713433" y="1489495"/>
          <a:ext cx="1011168" cy="314775"/>
        </a:xfrm>
        <a:prstGeom prst="leftArrow">
          <a:avLst>
            <a:gd name="adj1" fmla="val 60000"/>
            <a:gd name="adj2" fmla="val 50000"/>
          </a:avLst>
        </a:prstGeom>
        <a:solidFill>
          <a:schemeClr val="bg2"/>
        </a:solidFill>
        <a:ln>
          <a:solidFill>
            <a:srgbClr val="001F5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7E787-7679-4A0D-8BA6-75DD268DD714}">
      <dsp:nvSpPr>
        <dsp:cNvPr id="0" name=""/>
        <dsp:cNvSpPr/>
      </dsp:nvSpPr>
      <dsp:spPr>
        <a:xfrm>
          <a:off x="79041" y="1043411"/>
          <a:ext cx="1368004" cy="6840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1F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rgbClr val="001F5D"/>
              </a:solidFill>
              <a:latin typeface="Arial" panose="020B0604020202020204" pitchFamily="34" charset="0"/>
              <a:cs typeface="Arial" panose="020B0604020202020204" pitchFamily="34" charset="0"/>
            </a:rPr>
            <a:t>Правление ВТПП при участии Губернатора</a:t>
          </a:r>
          <a:endParaRPr lang="ru-RU" sz="1200" b="0" kern="1200" dirty="0">
            <a:solidFill>
              <a:srgbClr val="001F5D"/>
            </a:solidFill>
          </a:endParaRPr>
        </a:p>
      </dsp:txBody>
      <dsp:txXfrm>
        <a:off x="99075" y="1063445"/>
        <a:ext cx="1327936" cy="643935"/>
      </dsp:txXfrm>
    </dsp:sp>
    <dsp:sp modelId="{B2F5331A-555D-4A13-B194-CBC872EFC518}">
      <dsp:nvSpPr>
        <dsp:cNvPr id="0" name=""/>
        <dsp:cNvSpPr/>
      </dsp:nvSpPr>
      <dsp:spPr>
        <a:xfrm rot="16211902">
          <a:off x="1726679" y="1060028"/>
          <a:ext cx="945744" cy="314775"/>
        </a:xfrm>
        <a:prstGeom prst="leftArrow">
          <a:avLst>
            <a:gd name="adj1" fmla="val 60000"/>
            <a:gd name="adj2" fmla="val 50000"/>
          </a:avLst>
        </a:prstGeom>
        <a:solidFill>
          <a:schemeClr val="bg2"/>
        </a:solidFill>
        <a:ln>
          <a:solidFill>
            <a:srgbClr val="001F5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75A73-AB7B-46E2-A0E1-EE4D24BA90FE}">
      <dsp:nvSpPr>
        <dsp:cNvPr id="0" name=""/>
        <dsp:cNvSpPr/>
      </dsp:nvSpPr>
      <dsp:spPr>
        <a:xfrm>
          <a:off x="1467289" y="338560"/>
          <a:ext cx="1368004" cy="6840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1F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rgbClr val="001F5D"/>
              </a:solidFill>
              <a:latin typeface="Arial" panose="020B0604020202020204" pitchFamily="34" charset="0"/>
              <a:cs typeface="Arial" panose="020B0604020202020204" pitchFamily="34" charset="0"/>
            </a:rPr>
            <a:t>Совет главных конструкторов</a:t>
          </a:r>
          <a:endParaRPr lang="ru-RU" sz="1200" b="0" kern="1200" dirty="0">
            <a:solidFill>
              <a:srgbClr val="001F5D"/>
            </a:solidFill>
          </a:endParaRPr>
        </a:p>
      </dsp:txBody>
      <dsp:txXfrm>
        <a:off x="1487323" y="358594"/>
        <a:ext cx="1327936" cy="643935"/>
      </dsp:txXfrm>
    </dsp:sp>
    <dsp:sp modelId="{2CD51518-B89D-4042-83B6-6EF25C5861F3}">
      <dsp:nvSpPr>
        <dsp:cNvPr id="0" name=""/>
        <dsp:cNvSpPr/>
      </dsp:nvSpPr>
      <dsp:spPr>
        <a:xfrm rot="19543982">
          <a:off x="2500556" y="1424114"/>
          <a:ext cx="1083270" cy="314775"/>
        </a:xfrm>
        <a:prstGeom prst="leftArrow">
          <a:avLst>
            <a:gd name="adj1" fmla="val 60000"/>
            <a:gd name="adj2" fmla="val 50000"/>
          </a:avLst>
        </a:prstGeom>
        <a:solidFill>
          <a:schemeClr val="bg2"/>
        </a:solidFill>
        <a:ln>
          <a:solidFill>
            <a:srgbClr val="001F5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61991-5334-402E-95B5-C1209C4D2983}">
      <dsp:nvSpPr>
        <dsp:cNvPr id="0" name=""/>
        <dsp:cNvSpPr/>
      </dsp:nvSpPr>
      <dsp:spPr>
        <a:xfrm>
          <a:off x="2865638" y="935206"/>
          <a:ext cx="1368004" cy="6840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1F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>
              <a:solidFill>
                <a:srgbClr val="001F5D"/>
              </a:solidFill>
              <a:latin typeface="Arial" panose="020B0604020202020204" pitchFamily="34" charset="0"/>
              <a:cs typeface="Arial" panose="020B0604020202020204" pitchFamily="34" charset="0"/>
            </a:rPr>
            <a:t>Совет по легкой промышленности</a:t>
          </a:r>
          <a:endParaRPr lang="ru-RU" sz="1200" b="0" kern="1200" dirty="0">
            <a:solidFill>
              <a:srgbClr val="001F5D"/>
            </a:solidFill>
          </a:endParaRPr>
        </a:p>
      </dsp:txBody>
      <dsp:txXfrm>
        <a:off x="2885672" y="955240"/>
        <a:ext cx="1327936" cy="643935"/>
      </dsp:txXfrm>
    </dsp:sp>
    <dsp:sp modelId="{F8A5E456-9D0C-4535-B31C-25DA8E286B30}">
      <dsp:nvSpPr>
        <dsp:cNvPr id="0" name=""/>
        <dsp:cNvSpPr/>
      </dsp:nvSpPr>
      <dsp:spPr>
        <a:xfrm rot="736452">
          <a:off x="2672338" y="2287989"/>
          <a:ext cx="970728" cy="314775"/>
        </a:xfrm>
        <a:prstGeom prst="leftArrow">
          <a:avLst>
            <a:gd name="adj1" fmla="val 60000"/>
            <a:gd name="adj2" fmla="val 50000"/>
          </a:avLst>
        </a:prstGeom>
        <a:solidFill>
          <a:schemeClr val="bg2"/>
        </a:solidFill>
        <a:ln>
          <a:solidFill>
            <a:srgbClr val="001F5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4F140-8CB7-407A-A877-0D4CB53DB700}">
      <dsp:nvSpPr>
        <dsp:cNvPr id="0" name=""/>
        <dsp:cNvSpPr/>
      </dsp:nvSpPr>
      <dsp:spPr>
        <a:xfrm>
          <a:off x="3005272" y="2227356"/>
          <a:ext cx="1368004" cy="6840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1F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rgbClr val="001F5D"/>
              </a:solidFill>
              <a:latin typeface="Arial" panose="020B0604020202020204" pitchFamily="34" charset="0"/>
              <a:cs typeface="Arial" panose="020B0604020202020204" pitchFamily="34" charset="0"/>
            </a:rPr>
            <a:t>Собеседования </a:t>
          </a:r>
          <a:r>
            <a:rPr lang="ru-RU" sz="12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главами районов и директорами колледжей</a:t>
          </a:r>
          <a:endParaRPr lang="ru-RU" sz="1200" b="0" kern="1200" dirty="0">
            <a:solidFill>
              <a:srgbClr val="002060"/>
            </a:solidFill>
          </a:endParaRPr>
        </a:p>
      </dsp:txBody>
      <dsp:txXfrm>
        <a:off x="3025306" y="2247390"/>
        <a:ext cx="1327936" cy="643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A01C0-C288-4712-AF2D-D1A58D548221}">
      <dsp:nvSpPr>
        <dsp:cNvPr id="0" name=""/>
        <dsp:cNvSpPr/>
      </dsp:nvSpPr>
      <dsp:spPr>
        <a:xfrm>
          <a:off x="2427" y="463113"/>
          <a:ext cx="1478000" cy="1177781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3342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Филиал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Техникума промышленности и народных промыслов в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kern="1200" dirty="0" err="1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Пижанском</a:t>
          </a:r>
          <a:r>
            <a:rPr kumimoji="0" lang="ru-RU" sz="1200" b="1" kern="120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 округе</a:t>
          </a:r>
        </a:p>
      </dsp:txBody>
      <dsp:txXfrm>
        <a:off x="36923" y="497609"/>
        <a:ext cx="1409008" cy="1108789"/>
      </dsp:txXfrm>
    </dsp:sp>
    <dsp:sp modelId="{1C73C7BE-47C8-4A16-9FFC-03A977D4A779}">
      <dsp:nvSpPr>
        <dsp:cNvPr id="0" name=""/>
        <dsp:cNvSpPr/>
      </dsp:nvSpPr>
      <dsp:spPr>
        <a:xfrm>
          <a:off x="1628227" y="868731"/>
          <a:ext cx="313336" cy="366544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33428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1628227" y="942040"/>
        <a:ext cx="219335" cy="219926"/>
      </dsp:txXfrm>
    </dsp:sp>
    <dsp:sp modelId="{51BCF839-CFC7-4A16-A9C7-FD14BDEDA6BE}">
      <dsp:nvSpPr>
        <dsp:cNvPr id="0" name=""/>
        <dsp:cNvSpPr/>
      </dsp:nvSpPr>
      <dsp:spPr>
        <a:xfrm>
          <a:off x="2071628" y="463113"/>
          <a:ext cx="1478000" cy="1177781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3342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Мастер сельскохозяйственного производства</a:t>
          </a:r>
        </a:p>
      </dsp:txBody>
      <dsp:txXfrm>
        <a:off x="2106124" y="497609"/>
        <a:ext cx="1409008" cy="1108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A01C0-C288-4712-AF2D-D1A58D548221}">
      <dsp:nvSpPr>
        <dsp:cNvPr id="0" name=""/>
        <dsp:cNvSpPr/>
      </dsp:nvSpPr>
      <dsp:spPr>
        <a:xfrm>
          <a:off x="2585" y="216622"/>
          <a:ext cx="1574464" cy="1222938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3342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Филиал  Кировского лесопромышленного колледжа в </a:t>
          </a:r>
          <a:r>
            <a:rPr kumimoji="0" lang="ru-RU" sz="1200" b="1" kern="1200" dirty="0" err="1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Мурашинском</a:t>
          </a:r>
          <a:r>
            <a:rPr kumimoji="0" lang="ru-RU" sz="1200" b="1" kern="120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 и </a:t>
          </a:r>
          <a:r>
            <a:rPr kumimoji="0" lang="ru-RU" sz="1200" b="1" kern="1200" dirty="0" err="1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Опаринском</a:t>
          </a:r>
          <a:r>
            <a:rPr kumimoji="0" lang="ru-RU" sz="1200" b="1" kern="120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 округах</a:t>
          </a:r>
        </a:p>
      </dsp:txBody>
      <dsp:txXfrm>
        <a:off x="38404" y="252441"/>
        <a:ext cx="1502826" cy="1151300"/>
      </dsp:txXfrm>
    </dsp:sp>
    <dsp:sp modelId="{1C73C7BE-47C8-4A16-9FFC-03A977D4A779}">
      <dsp:nvSpPr>
        <dsp:cNvPr id="0" name=""/>
        <dsp:cNvSpPr/>
      </dsp:nvSpPr>
      <dsp:spPr>
        <a:xfrm>
          <a:off x="1734497" y="632858"/>
          <a:ext cx="333786" cy="390467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33428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1734497" y="710951"/>
        <a:ext cx="233650" cy="234281"/>
      </dsp:txXfrm>
    </dsp:sp>
    <dsp:sp modelId="{51BCF839-CFC7-4A16-A9C7-FD14BDEDA6BE}">
      <dsp:nvSpPr>
        <dsp:cNvPr id="0" name=""/>
        <dsp:cNvSpPr/>
      </dsp:nvSpPr>
      <dsp:spPr>
        <a:xfrm>
          <a:off x="2206836" y="216622"/>
          <a:ext cx="1574464" cy="1222938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3342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Оператор-станочник деревообрабатывающего оборудования</a:t>
          </a:r>
        </a:p>
      </dsp:txBody>
      <dsp:txXfrm>
        <a:off x="2242655" y="252441"/>
        <a:ext cx="1502826" cy="11513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A01C0-C288-4712-AF2D-D1A58D548221}">
      <dsp:nvSpPr>
        <dsp:cNvPr id="0" name=""/>
        <dsp:cNvSpPr/>
      </dsp:nvSpPr>
      <dsp:spPr>
        <a:xfrm>
          <a:off x="2427" y="463113"/>
          <a:ext cx="1478000" cy="1177781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3342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Филиал </a:t>
          </a:r>
          <a:r>
            <a:rPr kumimoji="0" lang="ru-RU" sz="1200" b="1" kern="1200" dirty="0" err="1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Омутнинского</a:t>
          </a: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 политехнического техникума в </a:t>
          </a:r>
          <a:r>
            <a:rPr kumimoji="0" lang="ru-RU" sz="1200" b="1" kern="1200" dirty="0" err="1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Афанасьевском</a:t>
          </a:r>
          <a:r>
            <a:rPr kumimoji="0" lang="ru-RU" sz="1200" b="1" kern="120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 округе</a:t>
          </a:r>
        </a:p>
      </dsp:txBody>
      <dsp:txXfrm>
        <a:off x="36923" y="497609"/>
        <a:ext cx="1409008" cy="1108789"/>
      </dsp:txXfrm>
    </dsp:sp>
    <dsp:sp modelId="{1C73C7BE-47C8-4A16-9FFC-03A977D4A779}">
      <dsp:nvSpPr>
        <dsp:cNvPr id="0" name=""/>
        <dsp:cNvSpPr/>
      </dsp:nvSpPr>
      <dsp:spPr>
        <a:xfrm>
          <a:off x="1628227" y="868731"/>
          <a:ext cx="313336" cy="366544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33428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1628227" y="942040"/>
        <a:ext cx="219335" cy="219926"/>
      </dsp:txXfrm>
    </dsp:sp>
    <dsp:sp modelId="{51BCF839-CFC7-4A16-A9C7-FD14BDEDA6BE}">
      <dsp:nvSpPr>
        <dsp:cNvPr id="0" name=""/>
        <dsp:cNvSpPr/>
      </dsp:nvSpPr>
      <dsp:spPr>
        <a:xfrm>
          <a:off x="2071628" y="463113"/>
          <a:ext cx="1478000" cy="1177781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3342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Мастер сельскохозяйственного производства</a:t>
          </a:r>
        </a:p>
      </dsp:txBody>
      <dsp:txXfrm>
        <a:off x="2106124" y="497609"/>
        <a:ext cx="1409008" cy="11087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A01C0-C288-4712-AF2D-D1A58D548221}">
      <dsp:nvSpPr>
        <dsp:cNvPr id="0" name=""/>
        <dsp:cNvSpPr/>
      </dsp:nvSpPr>
      <dsp:spPr>
        <a:xfrm>
          <a:off x="2427" y="421544"/>
          <a:ext cx="1478000" cy="126091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3342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Филиал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kern="1200" dirty="0" err="1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Кумёнского</a:t>
          </a: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 аграрно-технологического техникума в </a:t>
          </a:r>
          <a:r>
            <a:rPr kumimoji="0" lang="ru-RU" sz="1200" b="1" kern="120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Сунском районе</a:t>
          </a:r>
        </a:p>
      </dsp:txBody>
      <dsp:txXfrm>
        <a:off x="39358" y="458475"/>
        <a:ext cx="1404138" cy="1187057"/>
      </dsp:txXfrm>
    </dsp:sp>
    <dsp:sp modelId="{1C73C7BE-47C8-4A16-9FFC-03A977D4A779}">
      <dsp:nvSpPr>
        <dsp:cNvPr id="0" name=""/>
        <dsp:cNvSpPr/>
      </dsp:nvSpPr>
      <dsp:spPr>
        <a:xfrm>
          <a:off x="1628227" y="868731"/>
          <a:ext cx="313336" cy="366544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33428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1628227" y="942040"/>
        <a:ext cx="219335" cy="219926"/>
      </dsp:txXfrm>
    </dsp:sp>
    <dsp:sp modelId="{51BCF839-CFC7-4A16-A9C7-FD14BDEDA6BE}">
      <dsp:nvSpPr>
        <dsp:cNvPr id="0" name=""/>
        <dsp:cNvSpPr/>
      </dsp:nvSpPr>
      <dsp:spPr>
        <a:xfrm>
          <a:off x="2071628" y="421544"/>
          <a:ext cx="1478000" cy="126091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3342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Эксплуатация и ремонт сельскохозяйственной техники и оборудования</a:t>
          </a:r>
        </a:p>
      </dsp:txBody>
      <dsp:txXfrm>
        <a:off x="2108559" y="458475"/>
        <a:ext cx="1404138" cy="11870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A01C0-C288-4712-AF2D-D1A58D548221}">
      <dsp:nvSpPr>
        <dsp:cNvPr id="0" name=""/>
        <dsp:cNvSpPr/>
      </dsp:nvSpPr>
      <dsp:spPr>
        <a:xfrm>
          <a:off x="745" y="118883"/>
          <a:ext cx="1589555" cy="1177264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3342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Филиал </a:t>
          </a:r>
          <a:r>
            <a:rPr kumimoji="0" lang="ru-RU" sz="1200" b="1" kern="1200" dirty="0" err="1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Нолинского</a:t>
          </a: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 техникума механизации сельского хозяйства в </a:t>
          </a:r>
          <a:r>
            <a:rPr kumimoji="0" lang="ru-RU" sz="1200" b="1" kern="1200" dirty="0" err="1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Кильмезском</a:t>
          </a:r>
          <a:r>
            <a:rPr kumimoji="0" lang="ru-RU" sz="1200" b="1" kern="120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 районе</a:t>
          </a:r>
        </a:p>
      </dsp:txBody>
      <dsp:txXfrm>
        <a:off x="35226" y="153364"/>
        <a:ext cx="1520593" cy="1108302"/>
      </dsp:txXfrm>
    </dsp:sp>
    <dsp:sp modelId="{1C73C7BE-47C8-4A16-9FFC-03A977D4A779}">
      <dsp:nvSpPr>
        <dsp:cNvPr id="0" name=""/>
        <dsp:cNvSpPr/>
      </dsp:nvSpPr>
      <dsp:spPr>
        <a:xfrm rot="21563792">
          <a:off x="1749247" y="498590"/>
          <a:ext cx="337004" cy="394209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33428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1749250" y="577964"/>
        <a:ext cx="235903" cy="236525"/>
      </dsp:txXfrm>
    </dsp:sp>
    <dsp:sp modelId="{51BCF839-CFC7-4A16-A9C7-FD14BDEDA6BE}">
      <dsp:nvSpPr>
        <dsp:cNvPr id="0" name=""/>
        <dsp:cNvSpPr/>
      </dsp:nvSpPr>
      <dsp:spPr>
        <a:xfrm>
          <a:off x="2226123" y="95443"/>
          <a:ext cx="1589555" cy="1177264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3342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b="1" kern="1200" dirty="0">
              <a:solidFill>
                <a:schemeClr val="bg2">
                  <a:lumMod val="25000"/>
                </a:schemeClr>
              </a:solidFill>
              <a:effectLst/>
              <a:latin typeface="+mn-lt"/>
              <a:ea typeface="+mn-ea"/>
              <a:cs typeface="+mn-cs"/>
            </a:rPr>
            <a:t>Техническое обслуживание и ремонт двигателей, систем и агрегатов автомобилей</a:t>
          </a:r>
        </a:p>
      </dsp:txBody>
      <dsp:txXfrm>
        <a:off x="2260604" y="129924"/>
        <a:ext cx="1520593" cy="11083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0.55778</cdr:x>
      <cdr:y>0.44987</cdr:y>
    </cdr:from>
    <cdr:to>
      <cdr:x>0.55778</cdr:x>
      <cdr:y>0.48736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52EDC082-7228-4D66-1041-6792EA2BBC5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701630" y="2233238"/>
          <a:ext cx="0" cy="18606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0.28989</cdr:x>
      <cdr:y>0.51618</cdr:y>
    </cdr:from>
    <cdr:to>
      <cdr:x>0.54062</cdr:x>
      <cdr:y>0.62406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4626" y="1394320"/>
          <a:ext cx="2174935" cy="291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rgbClr val="C00000"/>
              </a:solidFill>
            </a:rPr>
            <a:t>385</a:t>
          </a:r>
          <a:r>
            <a:rPr lang="ru-RU" sz="1800" b="1" dirty="0">
              <a:solidFill>
                <a:srgbClr val="002060"/>
              </a:solidFill>
            </a:rPr>
            <a:t> школы</a:t>
          </a:r>
        </a:p>
      </cdr:txBody>
    </cdr:sp>
  </cdr:relSizeAnchor>
  <cdr:relSizeAnchor xmlns:cdr="http://schemas.openxmlformats.org/drawingml/2006/chartDrawing">
    <cdr:from>
      <cdr:x>0.04655</cdr:x>
      <cdr:y>0.09741</cdr:y>
    </cdr:from>
    <cdr:to>
      <cdr:x>0.21837</cdr:x>
      <cdr:y>0.21146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3822" y="271187"/>
          <a:ext cx="1490437" cy="31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rgbClr val="C00000"/>
              </a:solidFill>
            </a:rPr>
            <a:t>44</a:t>
          </a:r>
          <a:r>
            <a:rPr lang="ru-RU" sz="1800" b="1" dirty="0">
              <a:solidFill>
                <a:srgbClr val="002060"/>
              </a:solidFill>
            </a:rPr>
            <a:t> школы</a:t>
          </a:r>
        </a:p>
      </cdr:txBody>
    </cdr:sp>
  </cdr:relSizeAnchor>
  <cdr:relSizeAnchor xmlns:cdr="http://schemas.openxmlformats.org/drawingml/2006/chartDrawing">
    <cdr:from>
      <cdr:x>0.10014</cdr:x>
      <cdr:y>0</cdr:y>
    </cdr:from>
    <cdr:to>
      <cdr:x>0.28157</cdr:x>
      <cdr:y>0.12558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68638" y="-1221160"/>
          <a:ext cx="1573798" cy="349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rgbClr val="C00000"/>
              </a:solidFill>
            </a:rPr>
            <a:t>3</a:t>
          </a:r>
          <a:r>
            <a:rPr lang="ru-RU" sz="1800" b="1" dirty="0">
              <a:solidFill>
                <a:srgbClr val="002060"/>
              </a:solidFill>
            </a:rPr>
            <a:t> школы</a:t>
          </a:r>
        </a:p>
      </cdr:txBody>
    </cdr:sp>
  </cdr:relSizeAnchor>
  <cdr:relSizeAnchor xmlns:cdr="http://schemas.openxmlformats.org/drawingml/2006/chartDrawing">
    <cdr:from>
      <cdr:x>0.21855</cdr:x>
      <cdr:y>0.04296</cdr:y>
    </cdr:from>
    <cdr:to>
      <cdr:x>0.28518</cdr:x>
      <cdr:y>0.04296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 flipH="1">
          <a:off x="1895794" y="119608"/>
          <a:ext cx="577976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0.62946</cdr:x>
      <cdr:y>0.02774</cdr:y>
    </cdr:from>
    <cdr:to>
      <cdr:x>0.98013</cdr:x>
      <cdr:y>0.24948</cdr:y>
    </cdr:to>
    <cdr:sp macro="" textlink="">
      <cdr:nvSpPr>
        <cdr:cNvPr id="9" name="Прямоугольник: скругленные углы 7">
          <a:extLst xmlns:a="http://schemas.openxmlformats.org/drawingml/2006/main">
            <a:ext uri="{FF2B5EF4-FFF2-40B4-BE49-F238E27FC236}">
              <a16:creationId xmlns:a16="http://schemas.microsoft.com/office/drawing/2014/main" id="{03219ABB-848A-DA6C-D3C0-49223A45A56C}"/>
            </a:ext>
          </a:extLst>
        </cdr:cNvPr>
        <cdr:cNvSpPr/>
      </cdr:nvSpPr>
      <cdr:spPr>
        <a:xfrm xmlns:a="http://schemas.openxmlformats.org/drawingml/2006/main">
          <a:off x="4496844" y="96762"/>
          <a:ext cx="2505189" cy="773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just"/>
          <a:r>
            <a:rPr lang="ru-RU" sz="1400" b="1" spc="-30" dirty="0">
              <a:solidFill>
                <a:srgbClr val="C00000"/>
              </a:solidFill>
              <a:latin typeface="Arial" charset="0"/>
              <a:cs typeface="Arial" charset="0"/>
            </a:rPr>
            <a:t>15 </a:t>
          </a:r>
          <a:r>
            <a:rPr lang="ru-RU" sz="1400" b="1" dirty="0">
              <a:solidFill>
                <a:srgbClr val="4F81BD">
                  <a:lumMod val="50000"/>
                </a:srgbClr>
              </a:solidFill>
              <a:latin typeface="Arial" charset="0"/>
              <a:cs typeface="Arial" charset="0"/>
            </a:rPr>
            <a:t>школ :</a:t>
          </a:r>
        </a:p>
        <a:p xmlns:a="http://schemas.openxmlformats.org/drawingml/2006/main">
          <a:r>
            <a:rPr lang="ru-RU" sz="1200" b="1" dirty="0">
              <a:solidFill>
                <a:srgbClr val="C00000"/>
              </a:solidFill>
              <a:latin typeface="Arial" charset="0"/>
              <a:cs typeface="Arial" charset="0"/>
            </a:rPr>
            <a:t>12 </a:t>
          </a:r>
          <a:r>
            <a:rPr lang="ru-RU" sz="1200" dirty="0">
              <a:solidFill>
                <a:srgbClr val="4F81BD">
                  <a:lumMod val="50000"/>
                </a:srgbClr>
              </a:solidFill>
              <a:latin typeface="Arial" charset="0"/>
              <a:cs typeface="Arial" charset="0"/>
            </a:rPr>
            <a:t> начальных школ</a:t>
          </a:r>
        </a:p>
        <a:p xmlns:a="http://schemas.openxmlformats.org/drawingml/2006/main">
          <a:r>
            <a:rPr lang="ru-RU" sz="1200" b="1" dirty="0">
              <a:solidFill>
                <a:srgbClr val="C00000"/>
              </a:solidFill>
              <a:latin typeface="Arial" charset="0"/>
              <a:cs typeface="Arial" charset="0"/>
            </a:rPr>
            <a:t>3 </a:t>
          </a:r>
          <a:r>
            <a:rPr lang="ru-RU" sz="1200" dirty="0">
              <a:solidFill>
                <a:srgbClr val="4F81BD">
                  <a:lumMod val="50000"/>
                </a:srgbClr>
              </a:solidFill>
              <a:latin typeface="Arial" charset="0"/>
              <a:cs typeface="Arial" charset="0"/>
            </a:rPr>
            <a:t> вечерние школы </a:t>
          </a:r>
          <a:r>
            <a:rPr lang="ru-RU" sz="1200" i="1" dirty="0">
              <a:solidFill>
                <a:srgbClr val="4F81BD">
                  <a:lumMod val="50000"/>
                </a:srgbClr>
              </a:solidFill>
              <a:latin typeface="Arial" charset="0"/>
              <a:cs typeface="Arial" charset="0"/>
            </a:rPr>
            <a:t>(в том числе, 1-  при УФСИН)</a:t>
          </a:r>
        </a:p>
      </cdr:txBody>
    </cdr:sp>
  </cdr:relSizeAnchor>
  <cdr:relSizeAnchor xmlns:cdr="http://schemas.openxmlformats.org/drawingml/2006/chartDrawing">
    <cdr:from>
      <cdr:x>0.32016</cdr:x>
      <cdr:y>0.08034</cdr:y>
    </cdr:from>
    <cdr:to>
      <cdr:x>0.73261</cdr:x>
      <cdr:y>0.0814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>
          <a:off x="2700079" y="255614"/>
          <a:ext cx="3478299" cy="337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6FAB6-2D2B-46F8-8552-3BB820CEAF9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20DCF-DA0E-4C03-889E-E22C644A3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6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1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D435214C-059D-4D46-98FE-7C7C5489128A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0708" tIns="45354" rIns="90708" bIns="4535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1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1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FD905C67-FB59-4F20-A8E4-264BA4192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422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2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9E5093-1B7E-428D-9D12-55A7BE6697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2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12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15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27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8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45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0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36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53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619957A-7C5C-4496-8616-C8787780D2DB}" type="datetime1">
              <a:rPr lang="en-US" smtClean="0"/>
              <a:pPr/>
              <a:t>12/3/2023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901F-61AC-44B5-9DF0-5378B9144742}" type="datetime1">
              <a:rPr lang="en-US" smtClean="0"/>
              <a:pPr/>
              <a:t>12/3/2023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DC33-4731-43B0-8FFF-1D99A8899343}" type="datetime1">
              <a:rPr lang="en-US" smtClean="0"/>
              <a:pPr/>
              <a:t>12/3/2023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B06DF-EDBC-4DFC-A072-C7ED36D03233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01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55A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F87D-4D30-41F6-937E-DF77250FA5BA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855379" y="6601536"/>
            <a:ext cx="213946" cy="15606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8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990600"/>
          </a:xfrm>
        </p:spPr>
        <p:txBody>
          <a:bodyPr/>
          <a:lstStyle>
            <a:lvl1pPr>
              <a:defRPr b="1" cap="none" spc="0">
                <a:ln>
                  <a:noFill/>
                </a:ln>
                <a:solidFill>
                  <a:srgbClr val="002060"/>
                </a:solidFill>
                <a:effectLst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9F15-9954-4836-8B5B-CEE02472C06D}" type="datetime1">
              <a:rPr lang="en-US" smtClean="0"/>
              <a:pPr/>
              <a:t>12/3/2023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529BABA-C392-49F8-8B7D-0FE0EEA9E7E3}" type="datetime1">
              <a:rPr lang="en-US" smtClean="0"/>
              <a:pPr/>
              <a:t>12/3/2023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02A1-2EDC-4730-8797-7CCE44F68986}" type="datetime1">
              <a:rPr lang="en-US" smtClean="0"/>
              <a:pPr/>
              <a:t>12/3/2023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B3DE-CD3B-4B9E-8036-3A864E028BE6}" type="datetime1">
              <a:rPr lang="en-US" smtClean="0"/>
              <a:pPr/>
              <a:t>12/3/2023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D2BD-3D99-4519-B50F-A895B1DEB6CF}" type="datetime1">
              <a:rPr lang="en-US" smtClean="0"/>
              <a:pPr/>
              <a:t>12/3/2023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591B-6122-4141-A6B8-00FC9A995129}" type="datetime1">
              <a:rPr lang="en-US" smtClean="0"/>
              <a:pPr/>
              <a:t>12/3/2023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C617-2318-4B58-BF32-20BB47FB8F94}" type="datetime1">
              <a:rPr lang="en-US" smtClean="0"/>
              <a:pPr/>
              <a:t>12/3/2023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556B-65A7-4DBB-96FF-0D0462A5C675}" type="datetime1">
              <a:rPr lang="en-US" smtClean="0"/>
              <a:pPr/>
              <a:t>12/3/2023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2568"/>
          </a:xfrm>
          <a:prstGeom prst="rect">
            <a:avLst/>
          </a:prstGeom>
        </p:spPr>
        <p:txBody>
          <a:bodyPr vert="horz" anchor="b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/>
              <a:t>Образец текста</a:t>
            </a:r>
          </a:p>
          <a:p>
            <a:pPr lvl="1" eaLnBrk="1" latinLnBrk="0" hangingPunct="1"/>
            <a:r>
              <a:rPr kumimoji="0" lang="ru-RU" dirty="0"/>
              <a:t>Второй уровень</a:t>
            </a:r>
          </a:p>
          <a:p>
            <a:pPr lvl="2" eaLnBrk="1" latinLnBrk="0" hangingPunct="1"/>
            <a:r>
              <a:rPr kumimoji="0" lang="ru-RU" dirty="0"/>
              <a:t>Третий уровень</a:t>
            </a:r>
          </a:p>
          <a:p>
            <a:pPr lvl="3" eaLnBrk="1" latinLnBrk="0" hangingPunct="1"/>
            <a:r>
              <a:rPr kumimoji="0" lang="ru-RU" dirty="0"/>
              <a:t>Четвертый уровень</a:t>
            </a:r>
          </a:p>
          <a:p>
            <a:pPr lvl="4" eaLnBrk="1" latinLnBrk="0" hangingPunct="1"/>
            <a:r>
              <a:rPr kumimoji="0" lang="ru-RU" dirty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70243D-77B2-4B55-B3B3-B91E4E85338B}" type="datetime1">
              <a:rPr lang="en-US" smtClean="0"/>
              <a:pPr/>
              <a:t>12/3/2023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Блок-схема: процесс 14"/>
          <p:cNvSpPr/>
          <p:nvPr userDrawn="1"/>
        </p:nvSpPr>
        <p:spPr>
          <a:xfrm>
            <a:off x="251520" y="332656"/>
            <a:ext cx="144016" cy="72008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1" kern="1200" cap="none" spc="0" dirty="0">
          <a:ln>
            <a:noFill/>
          </a:ln>
          <a:solidFill>
            <a:srgbClr val="002060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26" Type="http://schemas.openxmlformats.org/officeDocument/2006/relationships/diagramQuickStyle" Target="../diagrams/quickStyle8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5" Type="http://schemas.openxmlformats.org/officeDocument/2006/relationships/diagramLayout" Target="../diagrams/layout8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24" Type="http://schemas.openxmlformats.org/officeDocument/2006/relationships/diagramData" Target="../diagrams/data8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28" Type="http://schemas.microsoft.com/office/2007/relationships/diagramDrawing" Target="../diagrams/drawing8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Relationship Id="rId27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1988840"/>
            <a:ext cx="7772400" cy="273873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Кадровое обеспечение экономического роста – </a:t>
            </a:r>
            <a:br>
              <a:rPr lang="ru-RU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основная задача системы среднего профессионального Кировской области</a:t>
            </a:r>
            <a:r>
              <a:rPr lang="ru-RU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r="5555" b="11526"/>
          <a:stretch/>
        </p:blipFill>
        <p:spPr bwMode="auto">
          <a:xfrm>
            <a:off x="1" y="1"/>
            <a:ext cx="392905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79912" y="530120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Благовещенский Константин Сергеевич,</a:t>
            </a:r>
          </a:p>
          <a:p>
            <a:pPr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начальник отдела профессионального образования министерства образования Кировской области</a:t>
            </a:r>
          </a:p>
        </p:txBody>
      </p:sp>
      <p:sp>
        <p:nvSpPr>
          <p:cNvPr id="6" name="object 3"/>
          <p:cNvSpPr/>
          <p:nvPr/>
        </p:nvSpPr>
        <p:spPr>
          <a:xfrm flipV="1">
            <a:off x="285720" y="1071547"/>
            <a:ext cx="8608695" cy="7143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8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15" y="260648"/>
            <a:ext cx="8229600" cy="54926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Открытие филиалов техникумов в 2023 году</a:t>
            </a:r>
            <a:endParaRPr lang="ru-RU" sz="2400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4" descr="https://sun9-1.userapi.com/impg/SlWzSJgkP6yw1At2DahGx7_2gfBjTjGC6CGkRA/Ogb_uXMCodU.jpg?size=1001x1001&amp;quality=95&amp;sign=985526d081baa860277f198708a55b9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53" y="2607597"/>
            <a:ext cx="2086019" cy="20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9-73.userapi.com/impg/9JEXwFDZLRybdUsrR3lqmXlccDmu-w2wE9vCfQ/jDjq2RMY5jk.jpg?size=1001x1001&amp;quality=95&amp;sign=7d51ee6c46b529369465b4c7226b33f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86" y="3851451"/>
            <a:ext cx="2230648" cy="223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96036" y="1460726"/>
            <a:ext cx="3996444" cy="912212"/>
          </a:xfrm>
          <a:prstGeom prst="rect">
            <a:avLst/>
          </a:prstGeom>
        </p:spPr>
        <p:txBody>
          <a:bodyPr wrap="square" lIns="80429" tIns="40215" rIns="80429" bIns="40215"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«Кировский лесопромышленный колледж» начал обучение в Нагорском районе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70204"/>
            <a:ext cx="3996444" cy="950684"/>
          </a:xfrm>
          <a:prstGeom prst="rect">
            <a:avLst/>
          </a:prstGeom>
        </p:spPr>
        <p:txBody>
          <a:bodyPr wrap="square" lIns="80429" tIns="40215" rIns="80429" bIns="40215"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«Кировский медицинский колледж» открыл филиал в 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г. Советске</a:t>
            </a:r>
          </a:p>
        </p:txBody>
      </p:sp>
      <p:pic>
        <p:nvPicPr>
          <p:cNvPr id="7" name="Picture 4" descr="https://sun9-23.userapi.com/impg/GbnBzR6EHEqtWH762O0kD1f4A_dj6-kar7okDw/NuuKsIMi-bI.jpg?size=1280x960&amp;quality=95&amp;sign=d693660b9e62abba948be5a2bb26b17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62" y="2607598"/>
            <a:ext cx="2673443" cy="20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9-58.userapi.com/impg/BrZ-d_mFKcY_HOk7_ChFgev8mXsmnRjaSD6CDA/T4D_s6OtUv0.jpg?size=1280x960&amp;quality=95&amp;sign=5e0d7982585cd9ce2ad3176bae919ba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95" y="4038907"/>
            <a:ext cx="2724256" cy="204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605037" y="1441490"/>
            <a:ext cx="0" cy="4723814"/>
          </a:xfrm>
          <a:prstGeom prst="line">
            <a:avLst/>
          </a:prstGeom>
          <a:ln w="28575">
            <a:solidFill>
              <a:srgbClr val="003F7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9"/>
            <a:ext cx="19954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3"/>
          <p:cNvSpPr/>
          <p:nvPr/>
        </p:nvSpPr>
        <p:spPr>
          <a:xfrm>
            <a:off x="251520" y="1124744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41BB0F1B-6BAB-405A-9E5B-7781EF87092D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10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4913" y="4012895"/>
            <a:ext cx="2758938" cy="20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2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thinglink.me/api/image/554286819923984386/1024/10/scaletowidt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2885" r="5161" b="1667"/>
          <a:stretch/>
        </p:blipFill>
        <p:spPr bwMode="auto">
          <a:xfrm>
            <a:off x="337500" y="1234089"/>
            <a:ext cx="4090484" cy="507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503884" cy="9906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КЦП на 2024/2025 учебный год</a:t>
            </a:r>
            <a:endParaRPr lang="ru-RU" sz="2400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A0CB6792-AEC3-43E8-8A92-3B45793F3C0A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11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81325622"/>
              </p:ext>
            </p:extLst>
          </p:nvPr>
        </p:nvGraphicFramePr>
        <p:xfrm>
          <a:off x="4427983" y="1905000"/>
          <a:ext cx="4464496" cy="41321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76367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35239615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327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Очная форма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Заочная форма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5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Кол-во мест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Кол-во мест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Кол-во мест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4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2022/2023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6980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5855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4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2023/2024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7581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6541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228313"/>
                  </a:ext>
                </a:extLst>
              </a:tr>
              <a:tr h="6734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7691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6809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9938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47864" y="2564904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</a:rPr>
              <a:t>130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358400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500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88229" y="3460888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600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2297" y="339196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</a:rPr>
              <a:t>3364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460" y="346088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295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3252" y="4005064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260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3547" y="3876648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</a:rPr>
              <a:t>432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4700" y="385754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90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8229" y="412286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125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3720" y="521821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125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5512" y="4818058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190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1379" y="4761993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450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06328" y="4677224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270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3232" y="522919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175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55068" y="570717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180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3051" y="586555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315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3450" y="159918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50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0065" y="310130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65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9386" y="389865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50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28700" y="391940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25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2" name="object 3"/>
          <p:cNvSpPr/>
          <p:nvPr/>
        </p:nvSpPr>
        <p:spPr>
          <a:xfrm>
            <a:off x="251520" y="1124744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6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817" y="260648"/>
            <a:ext cx="8320663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Изменение КЦП по группам профессий и специальностей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7298F6-6C39-4E59-9D77-4093FC4B1575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9B3D2C16-2F42-4208-A661-9EA04308599C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12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76803"/>
              </p:ext>
            </p:extLst>
          </p:nvPr>
        </p:nvGraphicFramePr>
        <p:xfrm>
          <a:off x="323528" y="1200969"/>
          <a:ext cx="8568952" cy="5005230"/>
        </p:xfrm>
        <a:graphic>
          <a:graphicData uri="http://schemas.openxmlformats.org/drawingml/2006/table">
            <a:tbl>
              <a:tblPr/>
              <a:tblGrid>
                <a:gridCol w="1863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187">
                  <a:extLst>
                    <a:ext uri="{9D8B030D-6E8A-4147-A177-3AD203B41FA5}">
                      <a16:colId xmlns:a16="http://schemas.microsoft.com/office/drawing/2014/main" val="1768467"/>
                    </a:ext>
                  </a:extLst>
                </a:gridCol>
                <a:gridCol w="69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Укрупненная группа профессий/специальностей</a:t>
                      </a: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2022/2023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2023/2024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2024/2025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Изменения 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профессии, </a:t>
                      </a:r>
                      <a:b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специальности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483">
                <a:tc>
                  <a:txBody>
                    <a:bodyPr/>
                    <a:lstStyle/>
                    <a:p>
                      <a:pPr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15.00.00 Машиностроение 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405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820</a:t>
                      </a: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955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+ 135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rgbClr val="003F7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Сварщик,</a:t>
                      </a:r>
                      <a:r>
                        <a:rPr lang="ru-RU" sz="1050" baseline="0" dirty="0">
                          <a:solidFill>
                            <a:srgbClr val="003F7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>
                          <a:solidFill>
                            <a:srgbClr val="003F7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Токарь, Фрезеровщик, Мастер  КИПА, </a:t>
                      </a:r>
                      <a:r>
                        <a:rPr lang="ru-RU" sz="1050" baseline="0" dirty="0">
                          <a:solidFill>
                            <a:srgbClr val="003F7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 слесарных работ, Оператор станков с ПУ, </a:t>
                      </a:r>
                      <a:r>
                        <a:rPr lang="ru-RU" sz="1050" dirty="0" err="1">
                          <a:solidFill>
                            <a:srgbClr val="003F7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Мехатроника</a:t>
                      </a:r>
                      <a:r>
                        <a:rPr lang="ru-RU" sz="1050" dirty="0">
                          <a:solidFill>
                            <a:srgbClr val="003F7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мобильная робототехника, </a:t>
                      </a:r>
                      <a:r>
                        <a:rPr lang="ru-RU" sz="10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Слесарь по КИПА, Наладчик станков и оборудования в механообработке, Монтаж, техническое обслуживание и ремонт промышленного оборудования, Технология машиностроения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616">
                <a:tc>
                  <a:txBody>
                    <a:bodyPr/>
                    <a:lstStyle/>
                    <a:p>
                      <a:pPr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25.00.00 Аэронавигация и эксплуатация авиационной и ракетно-космической техники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+ 25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rgbClr val="003F7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Эксплуатация беспилотных авиационных систем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88">
                <a:tc>
                  <a:txBody>
                    <a:bodyPr/>
                    <a:lstStyle/>
                    <a:p>
                      <a:pPr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29.00.00</a:t>
                      </a: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Технологии легкой промышленности 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165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225</a:t>
                      </a: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  <a:r>
                        <a:rPr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+ 75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rgbClr val="003F7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Портной, Оператор швейного оборудования, Мастер обувного производства, Технология текстильных изделий, </a:t>
                      </a:r>
                      <a:r>
                        <a:rPr lang="ru-RU" sz="10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Закройщик, Конструирование, моделирование и технология изготовления изделий легкой промышленности </a:t>
                      </a:r>
                      <a:endParaRPr lang="ru-RU" sz="1050" dirty="0">
                        <a:solidFill>
                          <a:srgbClr val="003F7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31.00.00 Здравоохранение</a:t>
                      </a:r>
                      <a:r>
                        <a:rPr lang="ru-RU" sz="105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медицинские науки</a:t>
                      </a:r>
                    </a:p>
                    <a:p>
                      <a:pPr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34.00.00 Сестринское дело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825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+100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050" kern="1200" dirty="0">
                        <a:solidFill>
                          <a:srgbClr val="003F7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050" kern="1200" dirty="0">
                          <a:solidFill>
                            <a:srgbClr val="003F7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Лечебное дело, Акушерское дело, Медико-профилактическое дело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050" kern="1200" dirty="0">
                          <a:solidFill>
                            <a:srgbClr val="003F75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Сестринское дело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rgbClr val="003F7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747">
                <a:tc>
                  <a:txBody>
                    <a:bodyPr/>
                    <a:lstStyle/>
                    <a:p>
                      <a:pPr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35.00.00</a:t>
                      </a:r>
                      <a:r>
                        <a:rPr lang="ru-RU" sz="105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Сельское хозяйство и сельскохозяйственные науки 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825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790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830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+ 40 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 по ремонту и обслуживанию электрооборудования в с/х, Оператор-станочник деревообрабатывающего оборудования, Мастер с/х производства, Эксплуатация и ремонт с/х техники и оборудования, Лесное и лесопарковое хозяйство, Технология лесозаготовок, Технология деревообработки, Технология комплексной переработки древесины, Электротехнические системы в агропромышленном комплексе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374">
                <a:tc>
                  <a:txBody>
                    <a:bodyPr/>
                    <a:lstStyle/>
                    <a:p>
                      <a:pPr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38.00.00 Экономика и управление 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485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425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- 60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Продавец, контролер-кассир, Экономика и бухгалтерский учет, Страховое дело, Операционная деятельность в логистике, Торговое дело 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747">
                <a:tc>
                  <a:txBody>
                    <a:bodyPr/>
                    <a:lstStyle/>
                    <a:p>
                      <a:pPr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23.00.00 Техника и технологии наземного транспорта</a:t>
                      </a:r>
                      <a:r>
                        <a:rPr lang="ru-RU" sz="105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730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845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680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- 165</a:t>
                      </a: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 по ремонту и обслуживанию автомобилей, ТО и ремонт двигателей, систем и агрегатов автомобилей, Машинист дорожных и строительных машин, Машинист локомотива, Слесарь по обслуживанию и ремонту подвижного состава, Слесарь-электрик по ремонту электрооборудования подвижного состава, Эксплуатация транспортного электрооборудования и автоматики,</a:t>
                      </a:r>
                      <a:r>
                        <a:rPr lang="ru-RU" sz="105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Техническая эксплуатация подвижного состава железных дорог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698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3"/>
          <p:cNvSpPr/>
          <p:nvPr/>
        </p:nvSpPr>
        <p:spPr>
          <a:xfrm flipV="1">
            <a:off x="285720" y="1071547"/>
            <a:ext cx="8608695" cy="7143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8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29208" y="188640"/>
            <a:ext cx="8229600" cy="63056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Структура КЦП за счет областного бюджета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DFC1B-D00A-4A11-8365-41A3D351999C}"/>
              </a:ext>
            </a:extLst>
          </p:cNvPr>
          <p:cNvSpPr txBox="1"/>
          <p:nvPr/>
        </p:nvSpPr>
        <p:spPr>
          <a:xfrm>
            <a:off x="8068097" y="6519446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6D635FB5-61B7-42B7-9B36-7114B55EB728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13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339660" y="1124744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pic>
        <p:nvPicPr>
          <p:cNvPr id="7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683610"/>
              </p:ext>
            </p:extLst>
          </p:nvPr>
        </p:nvGraphicFramePr>
        <p:xfrm>
          <a:off x="339660" y="1192372"/>
          <a:ext cx="8419148" cy="526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91CE143-EA25-CE5B-89E0-A9A2A7A4AFE2}"/>
              </a:ext>
            </a:extLst>
          </p:cNvPr>
          <p:cNvCxnSpPr/>
          <p:nvPr/>
        </p:nvCxnSpPr>
        <p:spPr>
          <a:xfrm flipV="1">
            <a:off x="7884368" y="1711841"/>
            <a:ext cx="0" cy="207206"/>
          </a:xfrm>
          <a:prstGeom prst="straightConnector1">
            <a:avLst/>
          </a:prstGeom>
          <a:ln>
            <a:solidFill>
              <a:srgbClr val="001F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0A13E8-4EEF-4AB3-8764-7F51EA2721BE}"/>
              </a:ext>
            </a:extLst>
          </p:cNvPr>
          <p:cNvSpPr txBox="1"/>
          <p:nvPr/>
        </p:nvSpPr>
        <p:spPr>
          <a:xfrm>
            <a:off x="7918800" y="1711841"/>
            <a:ext cx="755575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1F5C"/>
                </a:solidFill>
                <a:cs typeface="Arial" panose="020B0604020202020204" pitchFamily="34" charset="0"/>
              </a:rPr>
              <a:t>+0,2 </a:t>
            </a:r>
            <a:r>
              <a:rPr lang="ru-RU" sz="1200" b="1" dirty="0" err="1">
                <a:solidFill>
                  <a:srgbClr val="001F5C"/>
                </a:solidFill>
                <a:cs typeface="Arial" panose="020B0604020202020204" pitchFamily="34" charset="0"/>
              </a:rPr>
              <a:t>п.п</a:t>
            </a:r>
            <a:r>
              <a:rPr lang="ru-RU" sz="1200" b="1" dirty="0">
                <a:solidFill>
                  <a:srgbClr val="001F5C"/>
                </a:solidFill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91CE143-EA25-CE5B-89E0-A9A2A7A4AFE2}"/>
              </a:ext>
            </a:extLst>
          </p:cNvPr>
          <p:cNvCxnSpPr/>
          <p:nvPr/>
        </p:nvCxnSpPr>
        <p:spPr>
          <a:xfrm flipV="1">
            <a:off x="5580112" y="2071881"/>
            <a:ext cx="0" cy="207206"/>
          </a:xfrm>
          <a:prstGeom prst="straightConnector1">
            <a:avLst/>
          </a:prstGeom>
          <a:ln>
            <a:solidFill>
              <a:srgbClr val="001F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50A13E8-4EEF-4AB3-8764-7F51EA2721BE}"/>
              </a:ext>
            </a:extLst>
          </p:cNvPr>
          <p:cNvSpPr txBox="1"/>
          <p:nvPr/>
        </p:nvSpPr>
        <p:spPr>
          <a:xfrm>
            <a:off x="5614543" y="2071881"/>
            <a:ext cx="979867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1F5C"/>
                </a:solidFill>
                <a:cs typeface="Arial" panose="020B0604020202020204" pitchFamily="34" charset="0"/>
              </a:rPr>
              <a:t>+1,5 п.п.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91CE143-EA25-CE5B-89E0-A9A2A7A4AFE2}"/>
              </a:ext>
            </a:extLst>
          </p:cNvPr>
          <p:cNvCxnSpPr/>
          <p:nvPr/>
        </p:nvCxnSpPr>
        <p:spPr>
          <a:xfrm flipV="1">
            <a:off x="5004048" y="2359913"/>
            <a:ext cx="0" cy="207206"/>
          </a:xfrm>
          <a:prstGeom prst="straightConnector1">
            <a:avLst/>
          </a:prstGeom>
          <a:ln>
            <a:solidFill>
              <a:srgbClr val="001F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50A13E8-4EEF-4AB3-8764-7F51EA2721BE}"/>
              </a:ext>
            </a:extLst>
          </p:cNvPr>
          <p:cNvSpPr txBox="1"/>
          <p:nvPr/>
        </p:nvSpPr>
        <p:spPr>
          <a:xfrm>
            <a:off x="5038479" y="2359913"/>
            <a:ext cx="979867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1F5C"/>
                </a:solidFill>
                <a:cs typeface="Arial" panose="020B0604020202020204" pitchFamily="34" charset="0"/>
              </a:rPr>
              <a:t>+0,3 п.п.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91CE143-EA25-CE5B-89E0-A9A2A7A4AFE2}"/>
              </a:ext>
            </a:extLst>
          </p:cNvPr>
          <p:cNvCxnSpPr/>
          <p:nvPr/>
        </p:nvCxnSpPr>
        <p:spPr>
          <a:xfrm flipV="1">
            <a:off x="3491880" y="4221088"/>
            <a:ext cx="0" cy="207206"/>
          </a:xfrm>
          <a:prstGeom prst="straightConnector1">
            <a:avLst/>
          </a:prstGeom>
          <a:ln>
            <a:solidFill>
              <a:srgbClr val="001F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50A13E8-4EEF-4AB3-8764-7F51EA2721BE}"/>
              </a:ext>
            </a:extLst>
          </p:cNvPr>
          <p:cNvSpPr txBox="1"/>
          <p:nvPr/>
        </p:nvSpPr>
        <p:spPr>
          <a:xfrm>
            <a:off x="3526311" y="4221088"/>
            <a:ext cx="979867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1F5C"/>
                </a:solidFill>
                <a:cs typeface="Arial" panose="020B0604020202020204" pitchFamily="34" charset="0"/>
              </a:rPr>
              <a:t>+0,8 п.п.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1FC228-F1B7-92DA-9B4C-F4BE5F013952}"/>
              </a:ext>
            </a:extLst>
          </p:cNvPr>
          <p:cNvSpPr txBox="1"/>
          <p:nvPr/>
        </p:nvSpPr>
        <p:spPr>
          <a:xfrm>
            <a:off x="5076056" y="2575937"/>
            <a:ext cx="888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-1,7 п.п.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B6199B4-26CB-3D6E-7CFB-CEAAF2EB20FB}"/>
              </a:ext>
            </a:extLst>
          </p:cNvPr>
          <p:cNvCxnSpPr>
            <a:cxnSpLocks/>
          </p:cNvCxnSpPr>
          <p:nvPr/>
        </p:nvCxnSpPr>
        <p:spPr>
          <a:xfrm>
            <a:off x="5090739" y="2587971"/>
            <a:ext cx="0" cy="2494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61FC228-F1B7-92DA-9B4C-F4BE5F013952}"/>
              </a:ext>
            </a:extLst>
          </p:cNvPr>
          <p:cNvSpPr txBox="1"/>
          <p:nvPr/>
        </p:nvSpPr>
        <p:spPr>
          <a:xfrm>
            <a:off x="3995936" y="3368025"/>
            <a:ext cx="888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-0,8 п.п.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B6199B4-26CB-3D6E-7CFB-CEAAF2EB20FB}"/>
              </a:ext>
            </a:extLst>
          </p:cNvPr>
          <p:cNvCxnSpPr>
            <a:cxnSpLocks/>
          </p:cNvCxnSpPr>
          <p:nvPr/>
        </p:nvCxnSpPr>
        <p:spPr>
          <a:xfrm>
            <a:off x="4010619" y="3380059"/>
            <a:ext cx="0" cy="2494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61FC228-F1B7-92DA-9B4C-F4BE5F013952}"/>
              </a:ext>
            </a:extLst>
          </p:cNvPr>
          <p:cNvSpPr txBox="1"/>
          <p:nvPr/>
        </p:nvSpPr>
        <p:spPr>
          <a:xfrm>
            <a:off x="2915816" y="4797152"/>
            <a:ext cx="888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-0,2 п.п.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B6199B4-26CB-3D6E-7CFB-CEAAF2EB20FB}"/>
              </a:ext>
            </a:extLst>
          </p:cNvPr>
          <p:cNvCxnSpPr>
            <a:cxnSpLocks/>
          </p:cNvCxnSpPr>
          <p:nvPr/>
        </p:nvCxnSpPr>
        <p:spPr>
          <a:xfrm>
            <a:off x="2930499" y="4809186"/>
            <a:ext cx="0" cy="2494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61FC228-F1B7-92DA-9B4C-F4BE5F013952}"/>
              </a:ext>
            </a:extLst>
          </p:cNvPr>
          <p:cNvSpPr txBox="1"/>
          <p:nvPr/>
        </p:nvSpPr>
        <p:spPr>
          <a:xfrm>
            <a:off x="2915816" y="5589240"/>
            <a:ext cx="888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-0,3 п.п.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B6199B4-26CB-3D6E-7CFB-CEAAF2EB20FB}"/>
              </a:ext>
            </a:extLst>
          </p:cNvPr>
          <p:cNvCxnSpPr>
            <a:cxnSpLocks/>
          </p:cNvCxnSpPr>
          <p:nvPr/>
        </p:nvCxnSpPr>
        <p:spPr>
          <a:xfrm>
            <a:off x="2930499" y="5601274"/>
            <a:ext cx="0" cy="2494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36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AF28C-FE58-2F2E-068A-A250F68D0F91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47B1F1DA-408B-4305-A2F6-6D557863552F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14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O:\Отдел прогнозирования\Жаворонкина\ФОН copy.tif">
            <a:extLst>
              <a:ext uri="{FF2B5EF4-FFF2-40B4-BE49-F238E27FC236}">
                <a16:creationId xmlns:a16="http://schemas.microsoft.com/office/drawing/2014/main" id="{1445325D-E645-CE22-1C38-28A38490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93A79D4-4266-650A-F40F-872B023F2EED}"/>
              </a:ext>
            </a:extLst>
          </p:cNvPr>
          <p:cNvSpPr/>
          <p:nvPr/>
        </p:nvSpPr>
        <p:spPr>
          <a:xfrm>
            <a:off x="251520" y="1124744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0A5532D-5719-9E86-5EFB-6F0DE2C812FC}"/>
              </a:ext>
            </a:extLst>
          </p:cNvPr>
          <p:cNvSpPr txBox="1">
            <a:spLocks/>
          </p:cNvSpPr>
          <p:nvPr/>
        </p:nvSpPr>
        <p:spPr>
          <a:xfrm>
            <a:off x="611560" y="441539"/>
            <a:ext cx="8316416" cy="395173"/>
          </a:xfrm>
          <a:prstGeom prst="rect">
            <a:avLst/>
          </a:prstGeom>
        </p:spPr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1" kern="1200" cap="none" spc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Целевая потребность рынка труда в России</a:t>
            </a:r>
          </a:p>
        </p:txBody>
      </p:sp>
      <p:sp>
        <p:nvSpPr>
          <p:cNvPr id="7" name="Shape 722"/>
          <p:cNvSpPr/>
          <p:nvPr/>
        </p:nvSpPr>
        <p:spPr>
          <a:xfrm>
            <a:off x="446434" y="1255443"/>
            <a:ext cx="6971801" cy="3228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107000"/>
              </a:lnSpc>
              <a:spcAft>
                <a:spcPts val="544"/>
              </a:spcAft>
            </a:pPr>
            <a:r>
              <a:rPr sz="1400" b="1" dirty="0">
                <a:solidFill>
                  <a:srgbClr val="001F5C"/>
                </a:solidFill>
                <a:ea typeface="Montserrat Bold"/>
                <a:cs typeface="Montserrat Bold"/>
              </a:rPr>
              <a:t>СТРУКТУРА ЗАНЯТЫХ ПО ВЭД </a:t>
            </a:r>
            <a:r>
              <a:rPr lang="ru-RU" sz="1400" b="1" dirty="0">
                <a:solidFill>
                  <a:srgbClr val="001F5C"/>
                </a:solidFill>
                <a:ea typeface="Montserrat Bold"/>
                <a:cs typeface="Montserrat Bold"/>
              </a:rPr>
              <a:t>(Опрос 2022 и 2029 гг.)</a:t>
            </a:r>
            <a:endParaRPr sz="1400" b="1" dirty="0">
              <a:solidFill>
                <a:srgbClr val="001F5C"/>
              </a:solidFill>
              <a:ea typeface="Montserrat Bold"/>
              <a:cs typeface="Montserrat Bold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6A7B788-B386-F83D-FC9A-191179126889}"/>
              </a:ext>
            </a:extLst>
          </p:cNvPr>
          <p:cNvGrpSpPr/>
          <p:nvPr/>
        </p:nvGrpSpPr>
        <p:grpSpPr>
          <a:xfrm>
            <a:off x="446434" y="1480404"/>
            <a:ext cx="8646667" cy="4964138"/>
            <a:chOff x="1018706" y="1273174"/>
            <a:chExt cx="10876684" cy="4585125"/>
          </a:xfrm>
        </p:grpSpPr>
        <p:graphicFrame>
          <p:nvGraphicFramePr>
            <p:cNvPr id="10" name="Диаграмма 9">
              <a:extLst>
                <a:ext uri="{FF2B5EF4-FFF2-40B4-BE49-F238E27FC236}">
                  <a16:creationId xmlns:a16="http://schemas.microsoft.com/office/drawing/2014/main" id="{C8CDD5E6-7DE3-530B-4BB6-10640D5FC39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92221639"/>
                </p:ext>
              </p:extLst>
            </p:nvPr>
          </p:nvGraphicFramePr>
          <p:xfrm>
            <a:off x="1018706" y="1273174"/>
            <a:ext cx="10603023" cy="4585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791CE143-EA25-CE5B-89E0-A9A2A7A4AFE2}"/>
                </a:ext>
              </a:extLst>
            </p:cNvPr>
            <p:cNvCxnSpPr/>
            <p:nvPr/>
          </p:nvCxnSpPr>
          <p:spPr>
            <a:xfrm flipV="1">
              <a:off x="10004819" y="1791414"/>
              <a:ext cx="0" cy="191386"/>
            </a:xfrm>
            <a:prstGeom prst="straightConnector1">
              <a:avLst/>
            </a:prstGeom>
            <a:ln>
              <a:solidFill>
                <a:srgbClr val="001F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0A13E8-4EEF-4AB3-8764-7F51EA2721BE}"/>
                </a:ext>
              </a:extLst>
            </p:cNvPr>
            <p:cNvSpPr txBox="1"/>
            <p:nvPr/>
          </p:nvSpPr>
          <p:spPr>
            <a:xfrm>
              <a:off x="10048130" y="1791414"/>
              <a:ext cx="1232579" cy="255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1F5C"/>
                  </a:solidFill>
                  <a:cs typeface="Arial" panose="020B0604020202020204" pitchFamily="34" charset="0"/>
                </a:rPr>
                <a:t>+0,2 </a:t>
              </a:r>
              <a:r>
                <a:rPr lang="ru-RU" sz="1200" b="1" dirty="0" err="1">
                  <a:solidFill>
                    <a:srgbClr val="001F5C"/>
                  </a:solidFill>
                  <a:cs typeface="Arial" panose="020B0604020202020204" pitchFamily="34" charset="0"/>
                </a:rPr>
                <a:t>п.п</a:t>
              </a:r>
              <a:r>
                <a:rPr lang="ru-RU" sz="1200" b="1" dirty="0">
                  <a:solidFill>
                    <a:srgbClr val="001F5C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D95008-6905-3BEB-49EB-30449E2379D7}"/>
                </a:ext>
              </a:extLst>
            </p:cNvPr>
            <p:cNvSpPr txBox="1"/>
            <p:nvPr/>
          </p:nvSpPr>
          <p:spPr>
            <a:xfrm>
              <a:off x="10842394" y="2617195"/>
              <a:ext cx="1052996" cy="255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</a:rPr>
                <a:t>-0,2 </a:t>
              </a:r>
              <a:r>
                <a:rPr lang="ru-RU" sz="1200" b="1" dirty="0" err="1">
                  <a:solidFill>
                    <a:srgbClr val="C00000"/>
                  </a:solidFill>
                </a:rPr>
                <a:t>п.п</a:t>
              </a:r>
              <a:r>
                <a:rPr lang="ru-RU" sz="1200" b="1" dirty="0">
                  <a:solidFill>
                    <a:srgbClr val="C00000"/>
                  </a:solidFill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1FC228-F1B7-92DA-9B4C-F4BE5F013952}"/>
                </a:ext>
              </a:extLst>
            </p:cNvPr>
            <p:cNvSpPr txBox="1"/>
            <p:nvPr/>
          </p:nvSpPr>
          <p:spPr>
            <a:xfrm>
              <a:off x="7717478" y="1376625"/>
              <a:ext cx="1117594" cy="255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</a:rPr>
                <a:t>-0,1 </a:t>
              </a:r>
              <a:r>
                <a:rPr lang="ru-RU" sz="1200" b="1" dirty="0" err="1">
                  <a:solidFill>
                    <a:srgbClr val="C00000"/>
                  </a:solidFill>
                </a:rPr>
                <a:t>п.п</a:t>
              </a:r>
              <a:r>
                <a:rPr lang="ru-RU" sz="1200" b="1" dirty="0">
                  <a:solidFill>
                    <a:srgbClr val="C00000"/>
                  </a:solidFill>
                </a:rPr>
                <a:t>.</a:t>
              </a:r>
            </a:p>
          </p:txBody>
        </p: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2B6199B4-26CB-3D6E-7CFB-CEAAF2EB20FB}"/>
                </a:ext>
              </a:extLst>
            </p:cNvPr>
            <p:cNvCxnSpPr>
              <a:cxnSpLocks/>
            </p:cNvCxnSpPr>
            <p:nvPr/>
          </p:nvCxnSpPr>
          <p:spPr>
            <a:xfrm>
              <a:off x="7735948" y="1387740"/>
              <a:ext cx="0" cy="23037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643034-35C9-256B-D1E1-D577E67B5BD1}"/>
                </a:ext>
              </a:extLst>
            </p:cNvPr>
            <p:cNvSpPr txBox="1"/>
            <p:nvPr/>
          </p:nvSpPr>
          <p:spPr>
            <a:xfrm>
              <a:off x="6858271" y="3165982"/>
              <a:ext cx="1252168" cy="255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1F5C"/>
                  </a:solidFill>
                  <a:cs typeface="Arial" panose="020B0604020202020204" pitchFamily="34" charset="0"/>
                </a:rPr>
                <a:t>+0,1 </a:t>
              </a:r>
              <a:r>
                <a:rPr lang="ru-RU" sz="1200" b="1" dirty="0" err="1">
                  <a:solidFill>
                    <a:srgbClr val="001F5C"/>
                  </a:solidFill>
                  <a:cs typeface="Arial" panose="020B0604020202020204" pitchFamily="34" charset="0"/>
                </a:rPr>
                <a:t>п.п</a:t>
              </a:r>
              <a:r>
                <a:rPr lang="ru-RU" sz="1200" b="1" dirty="0">
                  <a:solidFill>
                    <a:srgbClr val="001F5C"/>
                  </a:solidFill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3B3A87EA-7AA8-3A8D-9322-F603E64E96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8504" y="3230446"/>
              <a:ext cx="0" cy="191386"/>
            </a:xfrm>
            <a:prstGeom prst="straightConnector1">
              <a:avLst/>
            </a:prstGeom>
            <a:ln>
              <a:solidFill>
                <a:srgbClr val="001F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52EDC082-7228-4D66-1041-6792EA2BBC50}"/>
                </a:ext>
              </a:extLst>
            </p:cNvPr>
            <p:cNvCxnSpPr>
              <a:cxnSpLocks/>
            </p:cNvCxnSpPr>
            <p:nvPr/>
          </p:nvCxnSpPr>
          <p:spPr>
            <a:xfrm>
              <a:off x="6923739" y="3671586"/>
              <a:ext cx="0" cy="17185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C7B32F-499E-0D4E-D798-FACA11BF0D0E}"/>
                </a:ext>
              </a:extLst>
            </p:cNvPr>
            <p:cNvSpPr txBox="1"/>
            <p:nvPr/>
          </p:nvSpPr>
          <p:spPr>
            <a:xfrm>
              <a:off x="6990165" y="3621731"/>
              <a:ext cx="1120274" cy="255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</a:rPr>
                <a:t>-0,1 </a:t>
              </a:r>
              <a:r>
                <a:rPr lang="ru-RU" sz="1200" b="1" dirty="0" err="1">
                  <a:solidFill>
                    <a:srgbClr val="C00000"/>
                  </a:solidFill>
                </a:rPr>
                <a:t>п.п</a:t>
              </a:r>
              <a:r>
                <a:rPr lang="ru-RU" sz="1200" b="1" dirty="0">
                  <a:solidFill>
                    <a:srgbClr val="C00000"/>
                  </a:solidFill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695BB9-91C7-75BC-48F0-2546E74E1DA8}"/>
                </a:ext>
              </a:extLst>
            </p:cNvPr>
            <p:cNvSpPr txBox="1"/>
            <p:nvPr/>
          </p:nvSpPr>
          <p:spPr>
            <a:xfrm>
              <a:off x="7016766" y="5090766"/>
              <a:ext cx="1093673" cy="255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</a:rPr>
                <a:t>-0,1 </a:t>
              </a:r>
              <a:r>
                <a:rPr lang="ru-RU" sz="1200" b="1" dirty="0" err="1">
                  <a:solidFill>
                    <a:srgbClr val="C00000"/>
                  </a:solidFill>
                </a:rPr>
                <a:t>п.п</a:t>
              </a:r>
              <a:r>
                <a:rPr lang="ru-RU" sz="1200" b="1" dirty="0">
                  <a:solidFill>
                    <a:srgbClr val="C00000"/>
                  </a:solidFill>
                </a:rPr>
                <a:t>.</a:t>
              </a:r>
            </a:p>
          </p:txBody>
        </p: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2636F554-3355-ED8A-C8A2-5773814B09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7439" y="4680521"/>
              <a:ext cx="0" cy="191386"/>
            </a:xfrm>
            <a:prstGeom prst="straightConnector1">
              <a:avLst/>
            </a:prstGeom>
            <a:ln>
              <a:solidFill>
                <a:srgbClr val="001F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4ED982-5E0D-9BFC-1355-07D471697974}"/>
                </a:ext>
              </a:extLst>
            </p:cNvPr>
            <p:cNvSpPr txBox="1"/>
            <p:nvPr/>
          </p:nvSpPr>
          <p:spPr>
            <a:xfrm>
              <a:off x="8110439" y="4680521"/>
              <a:ext cx="1150506" cy="255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1F5C"/>
                  </a:solidFill>
                  <a:cs typeface="Arial" panose="020B0604020202020204" pitchFamily="34" charset="0"/>
                </a:rPr>
                <a:t>+0,2 </a:t>
              </a:r>
              <a:r>
                <a:rPr lang="ru-RU" sz="1200" b="1" dirty="0" err="1">
                  <a:solidFill>
                    <a:srgbClr val="001F5C"/>
                  </a:solidFill>
                  <a:cs typeface="Arial" panose="020B0604020202020204" pitchFamily="34" charset="0"/>
                </a:rPr>
                <a:t>п.п</a:t>
              </a:r>
              <a:r>
                <a:rPr lang="ru-RU" sz="1200" b="1" dirty="0">
                  <a:solidFill>
                    <a:srgbClr val="001F5C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2EDC082-7228-4D66-1041-6792EA2BBC50}"/>
              </a:ext>
            </a:extLst>
          </p:cNvPr>
          <p:cNvCxnSpPr>
            <a:cxnSpLocks/>
          </p:cNvCxnSpPr>
          <p:nvPr/>
        </p:nvCxnSpPr>
        <p:spPr>
          <a:xfrm>
            <a:off x="8255998" y="2980992"/>
            <a:ext cx="0" cy="1860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2EDC082-7228-4D66-1041-6792EA2BBC50}"/>
              </a:ext>
            </a:extLst>
          </p:cNvPr>
          <p:cNvCxnSpPr>
            <a:cxnSpLocks/>
          </p:cNvCxnSpPr>
          <p:nvPr/>
        </p:nvCxnSpPr>
        <p:spPr>
          <a:xfrm>
            <a:off x="5225410" y="5659032"/>
            <a:ext cx="0" cy="1860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BC7B32F-499E-0D4E-D798-FACA11BF0D0E}"/>
              </a:ext>
            </a:extLst>
          </p:cNvPr>
          <p:cNvSpPr txBox="1"/>
          <p:nvPr/>
        </p:nvSpPr>
        <p:spPr>
          <a:xfrm>
            <a:off x="5140774" y="3713641"/>
            <a:ext cx="890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-0,1 </a:t>
            </a:r>
            <a:r>
              <a:rPr lang="ru-RU" sz="1200" b="1" dirty="0" err="1">
                <a:solidFill>
                  <a:srgbClr val="C00000"/>
                </a:solidFill>
              </a:rPr>
              <a:t>п.п</a:t>
            </a:r>
            <a:r>
              <a:rPr lang="ru-RU" sz="1200" b="1" dirty="0">
                <a:solidFill>
                  <a:srgbClr val="C00000"/>
                </a:solidFill>
              </a:rPr>
              <a:t>.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2EDC082-7228-4D66-1041-6792EA2BBC50}"/>
              </a:ext>
            </a:extLst>
          </p:cNvPr>
          <p:cNvCxnSpPr>
            <a:cxnSpLocks/>
          </p:cNvCxnSpPr>
          <p:nvPr/>
        </p:nvCxnSpPr>
        <p:spPr>
          <a:xfrm>
            <a:off x="5671321" y="4759056"/>
            <a:ext cx="0" cy="1860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BC7B32F-499E-0D4E-D798-FACA11BF0D0E}"/>
              </a:ext>
            </a:extLst>
          </p:cNvPr>
          <p:cNvSpPr txBox="1"/>
          <p:nvPr/>
        </p:nvSpPr>
        <p:spPr>
          <a:xfrm>
            <a:off x="5724128" y="4705080"/>
            <a:ext cx="890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-0,1 </a:t>
            </a:r>
            <a:r>
              <a:rPr lang="ru-RU" sz="1200" b="1" dirty="0" err="1">
                <a:solidFill>
                  <a:srgbClr val="C00000"/>
                </a:solidFill>
              </a:rPr>
              <a:t>п.п</a:t>
            </a:r>
            <a:r>
              <a:rPr lang="ru-RU" sz="1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632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977" y="963255"/>
            <a:ext cx="63960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125" b="1" spc="-60" dirty="0">
                <a:solidFill>
                  <a:srgbClr val="334285"/>
                </a:solidFill>
                <a:latin typeface="Arial"/>
                <a:cs typeface="Arial"/>
              </a:rPr>
              <a:t>Р</a:t>
            </a:r>
            <a:r>
              <a:rPr sz="1125" b="1" spc="-41" dirty="0">
                <a:solidFill>
                  <a:srgbClr val="334285"/>
                </a:solidFill>
                <a:latin typeface="Arial"/>
                <a:cs typeface="Arial"/>
              </a:rPr>
              <a:t>ОС</a:t>
            </a:r>
            <a:r>
              <a:rPr sz="1125" b="1" spc="-68" dirty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125" b="1" spc="-124" dirty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125" b="1" spc="-86" dirty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125" b="1" dirty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12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5948" y="963216"/>
            <a:ext cx="1081088" cy="253841"/>
          </a:xfrm>
          <a:custGeom>
            <a:avLst/>
            <a:gdLst/>
            <a:ahLst/>
            <a:cxnLst/>
            <a:rect l="l" t="t" r="r" b="b"/>
            <a:pathLst>
              <a:path w="1441450" h="338455">
                <a:moveTo>
                  <a:pt x="1441450" y="0"/>
                </a:moveTo>
                <a:lnTo>
                  <a:pt x="0" y="0"/>
                </a:lnTo>
                <a:lnTo>
                  <a:pt x="0" y="338137"/>
                </a:lnTo>
                <a:lnTo>
                  <a:pt x="1441450" y="338137"/>
                </a:lnTo>
                <a:lnTo>
                  <a:pt x="144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>
          <a:xfrm>
            <a:off x="6942294" y="5684508"/>
            <a:ext cx="2103120" cy="184666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68" name="object 3">
            <a:extLst>
              <a:ext uri="{FF2B5EF4-FFF2-40B4-BE49-F238E27FC236}">
                <a16:creationId xmlns:a16="http://schemas.microsoft.com/office/drawing/2014/main" id="{78B9A5A9-5AA4-4073-BA31-C32117F78663}"/>
              </a:ext>
            </a:extLst>
          </p:cNvPr>
          <p:cNvSpPr/>
          <p:nvPr/>
        </p:nvSpPr>
        <p:spPr>
          <a:xfrm>
            <a:off x="279902" y="1133682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5FDFC1B-D00A-4A11-8365-41A3D351999C}"/>
              </a:ext>
            </a:extLst>
          </p:cNvPr>
          <p:cNvSpPr txBox="1"/>
          <p:nvPr/>
        </p:nvSpPr>
        <p:spPr>
          <a:xfrm>
            <a:off x="8068097" y="6519446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72A2A573-D5E1-4D04-AA9B-B7641F29C8EC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15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33817"/>
              </p:ext>
            </p:extLst>
          </p:nvPr>
        </p:nvGraphicFramePr>
        <p:xfrm>
          <a:off x="3995936" y="1665983"/>
          <a:ext cx="5076055" cy="4211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328">
                  <a:extLst>
                    <a:ext uri="{9D8B030D-6E8A-4147-A177-3AD203B41FA5}">
                      <a16:colId xmlns:a16="http://schemas.microsoft.com/office/drawing/2014/main" val="1301694543"/>
                    </a:ext>
                  </a:extLst>
                </a:gridCol>
                <a:gridCol w="2015350">
                  <a:extLst>
                    <a:ext uri="{9D8B030D-6E8A-4147-A177-3AD203B41FA5}">
                      <a16:colId xmlns:a16="http://schemas.microsoft.com/office/drawing/2014/main" val="3414311780"/>
                    </a:ext>
                  </a:extLst>
                </a:gridCol>
                <a:gridCol w="1384377">
                  <a:extLst>
                    <a:ext uri="{9D8B030D-6E8A-4147-A177-3AD203B41FA5}">
                      <a16:colId xmlns:a16="http://schemas.microsoft.com/office/drawing/2014/main" val="2876869826"/>
                    </a:ext>
                  </a:extLst>
                </a:gridCol>
              </a:tblGrid>
              <a:tr h="6051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1F5D"/>
                          </a:solidFill>
                        </a:rPr>
                        <a:t>ПОО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1F5D"/>
                          </a:solidFill>
                        </a:rPr>
                        <a:t>Специальность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</a:rPr>
                        <a:t>Дополнительная профессия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226499"/>
                  </a:ext>
                </a:extLst>
              </a:tr>
              <a:tr h="149873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Колледж промышленности и автомобильного сервиса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Техническое обслуживание и ремонт двигателей, систем и агрегатов автомобилей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Токарь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44159"/>
                  </a:ext>
                </a:extLst>
              </a:tr>
              <a:tr h="1064804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Вятский электромашиностроительный техникум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Наладчик станков и оборудования в механообработке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Оператор станков с программным управлением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47408"/>
                  </a:ext>
                </a:extLst>
              </a:tr>
              <a:tr h="1042597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Токарь на станках с числовым программным управлением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93555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84BEB66-7D9F-557A-7BA7-82BC1A18A091}"/>
              </a:ext>
            </a:extLst>
          </p:cNvPr>
          <p:cNvSpPr txBox="1">
            <a:spLocks/>
          </p:cNvSpPr>
          <p:nvPr/>
        </p:nvSpPr>
        <p:spPr>
          <a:xfrm>
            <a:off x="590872" y="213300"/>
            <a:ext cx="8229600" cy="551404"/>
          </a:xfrm>
          <a:prstGeom prst="rect">
            <a:avLst/>
          </a:prstGeom>
        </p:spPr>
        <p:txBody>
          <a:bodyPr vert="horz" lIns="0" tIns="0" rIns="0" bIns="0" anchor="b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b="1" i="0" kern="1200" cap="none" spc="0">
                <a:ln>
                  <a:noFill/>
                </a:ln>
                <a:solidFill>
                  <a:srgbClr val="4955AC"/>
                </a:solidFill>
                <a:effectLst/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Дополнительные квалификации у студентов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35791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37E14D-B4B4-DDE4-D11B-D994511FD0B8}"/>
              </a:ext>
            </a:extLst>
          </p:cNvPr>
          <p:cNvSpPr txBox="1"/>
          <p:nvPr/>
        </p:nvSpPr>
        <p:spPr>
          <a:xfrm>
            <a:off x="323528" y="1674674"/>
            <a:ext cx="34318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60 273 ФЗ «Об образовании в Российской Федерации»: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документ о квалификации (свидетельство) подтверждает получение квалификации по профессии рабочего, должности служащего и присвоение (при наличии) квалификационного разряда, класса, категории по результатам профессионального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641161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" y="584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6991598-6709-8E9A-A93F-A42215026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528760"/>
              </p:ext>
            </p:extLst>
          </p:nvPr>
        </p:nvGraphicFramePr>
        <p:xfrm>
          <a:off x="245543" y="1279328"/>
          <a:ext cx="6486697" cy="244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62F526-8FCB-D90F-CEBA-EF2E8291B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111391"/>
              </p:ext>
            </p:extLst>
          </p:nvPr>
        </p:nvGraphicFramePr>
        <p:xfrm>
          <a:off x="245543" y="3789040"/>
          <a:ext cx="648669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bject 3"/>
          <p:cNvSpPr/>
          <p:nvPr/>
        </p:nvSpPr>
        <p:spPr>
          <a:xfrm>
            <a:off x="251520" y="1124744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5136DB-DDBA-57ED-9E3D-7C6EB2DD642D}"/>
              </a:ext>
            </a:extLst>
          </p:cNvPr>
          <p:cNvSpPr txBox="1"/>
          <p:nvPr/>
        </p:nvSpPr>
        <p:spPr>
          <a:xfrm>
            <a:off x="6876256" y="1699236"/>
            <a:ext cx="1727912" cy="1569660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1F5D"/>
                </a:solidFill>
              </a:rPr>
              <a:t>С 2017 года увеличивается количество поступающих на образовательные программы СПО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7E6B8-0204-1857-B135-3FE25DA8874C}"/>
              </a:ext>
            </a:extLst>
          </p:cNvPr>
          <p:cNvSpPr txBox="1"/>
          <p:nvPr/>
        </p:nvSpPr>
        <p:spPr>
          <a:xfrm>
            <a:off x="6876256" y="4387460"/>
            <a:ext cx="1727912" cy="1077218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1F5D"/>
                </a:solidFill>
              </a:rPr>
              <a:t>Доля поступающих на бюджетные места снижается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9ACF397-7AE8-CBC5-F841-F3B49C9F6C58}"/>
              </a:ext>
            </a:extLst>
          </p:cNvPr>
          <p:cNvSpPr txBox="1">
            <a:spLocks/>
          </p:cNvSpPr>
          <p:nvPr/>
        </p:nvSpPr>
        <p:spPr>
          <a:xfrm>
            <a:off x="622591" y="260648"/>
            <a:ext cx="8229600" cy="549224"/>
          </a:xfrm>
          <a:prstGeom prst="rect">
            <a:avLst/>
          </a:prstGeom>
        </p:spPr>
        <p:txBody>
          <a:bodyPr vert="horz" lIns="0" tIns="0" rIns="0" bIns="0" anchor="b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b="1" i="0" kern="1200" cap="none" spc="0">
                <a:ln>
                  <a:noFill/>
                </a:ln>
                <a:solidFill>
                  <a:srgbClr val="4955AC"/>
                </a:solidFill>
                <a:effectLst/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Риски заполнения КЦП</a:t>
            </a:r>
          </a:p>
        </p:txBody>
      </p:sp>
    </p:spTree>
    <p:extLst>
      <p:ext uri="{BB962C8B-B14F-4D97-AF65-F5344CB8AC3E}">
        <p14:creationId xmlns:p14="http://schemas.microsoft.com/office/powerpoint/2010/main" val="94977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" y="584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4603" y="1271982"/>
            <a:ext cx="3888431" cy="1569660"/>
          </a:xfrm>
          <a:prstGeom prst="rect">
            <a:avLst/>
          </a:prstGeom>
          <a:noFill/>
          <a:ln w="19050">
            <a:solidFill>
              <a:srgbClr val="001F5D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Значительная доля выпускников школ районов, выбирающая для поступления образовательные организации города Кирова </a:t>
            </a:r>
          </a:p>
          <a:p>
            <a:pPr algn="ctr"/>
            <a:r>
              <a:rPr lang="ru-RU" sz="1600" dirty="0">
                <a:solidFill>
                  <a:srgbClr val="001F5D"/>
                </a:solidFill>
              </a:rPr>
              <a:t>(в 2022 году ПОО Кирова укомплектовались на 100%, район на 79%)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8045" y="1271982"/>
            <a:ext cx="4504239" cy="1569660"/>
          </a:xfrm>
          <a:prstGeom prst="rect">
            <a:avLst/>
          </a:prstGeom>
          <a:noFill/>
          <a:ln w="19050">
            <a:solidFill>
              <a:srgbClr val="001F5D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Популярность специальностей гуманитарного, экономического профиля и специальностей в области сервиса </a:t>
            </a:r>
          </a:p>
          <a:p>
            <a:pPr algn="ctr"/>
            <a:r>
              <a:rPr lang="ru-RU" sz="1600" dirty="0">
                <a:solidFill>
                  <a:srgbClr val="001F5D"/>
                </a:solidFill>
              </a:rPr>
              <a:t>(поступающие уходят в частный сектор, так как в государственных учреждениях количество мест на такие программы незначительно)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2921252"/>
            <a:ext cx="5688632" cy="3385542"/>
          </a:xfrm>
          <a:prstGeom prst="rect">
            <a:avLst/>
          </a:prstGeom>
          <a:noFill/>
          <a:ln w="19050">
            <a:solidFill>
              <a:srgbClr val="001F5D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1F5D"/>
                </a:solidFill>
              </a:rPr>
              <a:t>Популярные специальности:</a:t>
            </a:r>
            <a:endParaRPr lang="ru-RU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1F5D"/>
                </a:solidFill>
              </a:rPr>
              <a:t>«Финансы» - 5,7 заявления на 1 поступившего;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1F5D"/>
                </a:solidFill>
              </a:rPr>
              <a:t>«Коммерция» - 3,9 заявления на 1 поступившего;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1F5D"/>
                </a:solidFill>
              </a:rPr>
              <a:t>«Право и организация социального обеспечения» - 3,7 заявления на 1 поступившего;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1F5D"/>
                </a:solidFill>
              </a:rPr>
              <a:t>«Гостиничное дело» - 3,4 заявления на 1 поступившего;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1F5D"/>
                </a:solidFill>
              </a:rPr>
              <a:t>«Социально-культурная деятельность» - 3,3 заявления на 1 поступившего;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1F5D"/>
                </a:solidFill>
              </a:rPr>
              <a:t>«Экономика и бухучет» - 2,8 заявления на 1 поступившего;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1F5D"/>
                </a:solidFill>
              </a:rPr>
              <a:t>«Земельно-имущественные отношения» - 2,4 заявления на 1 поступившего;</a:t>
            </a:r>
            <a:endParaRPr lang="en-US" sz="1400" dirty="0">
              <a:solidFill>
                <a:srgbClr val="001F5D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1F5D"/>
                </a:solidFill>
              </a:rPr>
              <a:t>«Информационные системы и программирование» - 2,4 заявления на 1</a:t>
            </a:r>
            <a:r>
              <a:rPr lang="en-US" sz="1400" dirty="0">
                <a:solidFill>
                  <a:srgbClr val="001F5D"/>
                </a:solidFill>
              </a:rPr>
              <a:t> </a:t>
            </a:r>
            <a:r>
              <a:rPr lang="ru-RU" sz="1400" dirty="0">
                <a:solidFill>
                  <a:srgbClr val="001F5D"/>
                </a:solidFill>
              </a:rPr>
              <a:t>поступившего;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1F5D"/>
                </a:solidFill>
              </a:rPr>
              <a:t>«Дизайн» - 2,3 заявления на 1 поступившего;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1F5D"/>
                </a:solidFill>
              </a:rPr>
              <a:t>«Технология машиностроения» - 2,15 заявления на 1 поступившего.</a:t>
            </a:r>
          </a:p>
        </p:txBody>
      </p:sp>
      <p:sp>
        <p:nvSpPr>
          <p:cNvPr id="11" name="object 3"/>
          <p:cNvSpPr/>
          <p:nvPr/>
        </p:nvSpPr>
        <p:spPr>
          <a:xfrm>
            <a:off x="251520" y="1124744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17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31409D5-EC11-2FEF-F21A-DAF492243A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366568"/>
              </p:ext>
            </p:extLst>
          </p:nvPr>
        </p:nvGraphicFramePr>
        <p:xfrm>
          <a:off x="5957299" y="2996952"/>
          <a:ext cx="3090284" cy="331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9864FA6-04F7-1F30-16A6-C65DBC2D85C6}"/>
              </a:ext>
            </a:extLst>
          </p:cNvPr>
          <p:cNvSpPr txBox="1">
            <a:spLocks/>
          </p:cNvSpPr>
          <p:nvPr/>
        </p:nvSpPr>
        <p:spPr>
          <a:xfrm>
            <a:off x="611183" y="44624"/>
            <a:ext cx="8229600" cy="857866"/>
          </a:xfrm>
          <a:prstGeom prst="rect">
            <a:avLst/>
          </a:prstGeom>
        </p:spPr>
        <p:txBody>
          <a:bodyPr vert="horz" lIns="0" tIns="0" rIns="0" bIns="0" anchor="b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b="1" i="0" kern="1200" cap="none" spc="0">
                <a:ln>
                  <a:noFill/>
                </a:ln>
                <a:solidFill>
                  <a:srgbClr val="4955AC"/>
                </a:solidFill>
                <a:effectLst/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Причины снижения поступления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 государственные ПОО</a:t>
            </a:r>
          </a:p>
        </p:txBody>
      </p:sp>
    </p:spTree>
    <p:extLst>
      <p:ext uri="{BB962C8B-B14F-4D97-AF65-F5344CB8AC3E}">
        <p14:creationId xmlns:p14="http://schemas.microsoft.com/office/powerpoint/2010/main" val="4003369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279" y="44624"/>
            <a:ext cx="9686408" cy="70650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3F7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Профориентационный</a:t>
            </a:r>
            <a:r>
              <a:rPr lang="ru-RU" sz="2400" dirty="0">
                <a:solidFill>
                  <a:srgbClr val="003F7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минимум</a:t>
            </a:r>
            <a:endParaRPr lang="ru-RU" sz="24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0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404925254"/>
              </p:ext>
            </p:extLst>
          </p:nvPr>
        </p:nvGraphicFramePr>
        <p:xfrm>
          <a:off x="48402" y="1221160"/>
          <a:ext cx="8674413" cy="278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D13C681-6EEA-BC27-FF10-F1B148643447}"/>
              </a:ext>
            </a:extLst>
          </p:cNvPr>
          <p:cNvGrpSpPr/>
          <p:nvPr/>
        </p:nvGrpSpPr>
        <p:grpSpPr>
          <a:xfrm>
            <a:off x="452224" y="3921657"/>
            <a:ext cx="8270591" cy="2293488"/>
            <a:chOff x="452224" y="4010191"/>
            <a:chExt cx="8270591" cy="2293488"/>
          </a:xfrm>
        </p:grpSpPr>
        <p:sp>
          <p:nvSpPr>
            <p:cNvPr id="45" name="Прямоугольник: скругленные углы 5">
              <a:extLst>
                <a:ext uri="{FF2B5EF4-FFF2-40B4-BE49-F238E27FC236}">
                  <a16:creationId xmlns:a16="http://schemas.microsoft.com/office/drawing/2014/main" id="{C7D76B54-563A-0D9C-987F-847657265D16}"/>
                </a:ext>
              </a:extLst>
            </p:cNvPr>
            <p:cNvSpPr/>
            <p:nvPr/>
          </p:nvSpPr>
          <p:spPr>
            <a:xfrm>
              <a:off x="2522172" y="4010191"/>
              <a:ext cx="4058433" cy="687239"/>
            </a:xfrm>
            <a:prstGeom prst="roundRect">
              <a:avLst/>
            </a:prstGeom>
            <a:noFill/>
            <a:ln>
              <a:solidFill>
                <a:srgbClr val="001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spc="-30" dirty="0">
                  <a:solidFill>
                    <a:srgbClr val="001F5D"/>
                  </a:solidFill>
                  <a:latin typeface="Arial" charset="0"/>
                  <a:cs typeface="Arial" charset="0"/>
                </a:rPr>
                <a:t>60 739</a:t>
              </a:r>
            </a:p>
            <a:p>
              <a:pPr algn="ctr"/>
              <a:r>
                <a:rPr lang="ru-RU" sz="1400" b="1" dirty="0">
                  <a:solidFill>
                    <a:srgbClr val="001F5D"/>
                  </a:solidFill>
                  <a:latin typeface="Arial" charset="0"/>
                  <a:cs typeface="Arial" charset="0"/>
                </a:rPr>
                <a:t>охват школьников</a:t>
              </a:r>
            </a:p>
          </p:txBody>
        </p:sp>
        <p:sp>
          <p:nvSpPr>
            <p:cNvPr id="46" name="Полилиния: фигура 19">
              <a:extLst>
                <a:ext uri="{FF2B5EF4-FFF2-40B4-BE49-F238E27FC236}">
                  <a16:creationId xmlns:a16="http://schemas.microsoft.com/office/drawing/2014/main" id="{B8EA60A9-47F2-995F-D8FB-B7FF203BBDFD}"/>
                </a:ext>
              </a:extLst>
            </p:cNvPr>
            <p:cNvSpPr/>
            <p:nvPr/>
          </p:nvSpPr>
          <p:spPr>
            <a:xfrm>
              <a:off x="452224" y="5158524"/>
              <a:ext cx="2463592" cy="1145155"/>
            </a:xfrm>
            <a:custGeom>
              <a:avLst/>
              <a:gdLst>
                <a:gd name="connsiteX0" fmla="*/ 0 w 1864219"/>
                <a:gd name="connsiteY0" fmla="*/ 118378 h 1183779"/>
                <a:gd name="connsiteX1" fmla="*/ 118378 w 1864219"/>
                <a:gd name="connsiteY1" fmla="*/ 0 h 1183779"/>
                <a:gd name="connsiteX2" fmla="*/ 1745841 w 1864219"/>
                <a:gd name="connsiteY2" fmla="*/ 0 h 1183779"/>
                <a:gd name="connsiteX3" fmla="*/ 1864219 w 1864219"/>
                <a:gd name="connsiteY3" fmla="*/ 118378 h 1183779"/>
                <a:gd name="connsiteX4" fmla="*/ 1864219 w 1864219"/>
                <a:gd name="connsiteY4" fmla="*/ 1065401 h 1183779"/>
                <a:gd name="connsiteX5" fmla="*/ 1745841 w 1864219"/>
                <a:gd name="connsiteY5" fmla="*/ 1183779 h 1183779"/>
                <a:gd name="connsiteX6" fmla="*/ 118378 w 1864219"/>
                <a:gd name="connsiteY6" fmla="*/ 1183779 h 1183779"/>
                <a:gd name="connsiteX7" fmla="*/ 0 w 1864219"/>
                <a:gd name="connsiteY7" fmla="*/ 1065401 h 1183779"/>
                <a:gd name="connsiteX8" fmla="*/ 0 w 1864219"/>
                <a:gd name="connsiteY8" fmla="*/ 118378 h 11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4219" h="1183779">
                  <a:moveTo>
                    <a:pt x="0" y="118378"/>
                  </a:moveTo>
                  <a:cubicBezTo>
                    <a:pt x="0" y="53000"/>
                    <a:pt x="53000" y="0"/>
                    <a:pt x="118378" y="0"/>
                  </a:cubicBezTo>
                  <a:lnTo>
                    <a:pt x="1745841" y="0"/>
                  </a:lnTo>
                  <a:cubicBezTo>
                    <a:pt x="1811219" y="0"/>
                    <a:pt x="1864219" y="53000"/>
                    <a:pt x="1864219" y="118378"/>
                  </a:cubicBezTo>
                  <a:lnTo>
                    <a:pt x="1864219" y="1065401"/>
                  </a:lnTo>
                  <a:cubicBezTo>
                    <a:pt x="1864219" y="1130779"/>
                    <a:pt x="1811219" y="1183779"/>
                    <a:pt x="1745841" y="1183779"/>
                  </a:cubicBezTo>
                  <a:lnTo>
                    <a:pt x="118378" y="1183779"/>
                  </a:lnTo>
                  <a:cubicBezTo>
                    <a:pt x="53000" y="1183779"/>
                    <a:pt x="0" y="1130779"/>
                    <a:pt x="0" y="1065401"/>
                  </a:cubicBezTo>
                  <a:lnTo>
                    <a:pt x="0" y="118378"/>
                  </a:lnTo>
                  <a:close/>
                </a:path>
              </a:pathLst>
            </a:custGeom>
            <a:ln>
              <a:solidFill>
                <a:srgbClr val="001F5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442" tIns="99442" rIns="99442" bIns="99442" numCol="1" spcCol="1270" anchor="ctr" anchorCtr="0">
              <a:noAutofit/>
            </a:bodyPr>
            <a:lstStyle/>
            <a:p>
              <a:pPr marL="0" lvl="0" indent="0" algn="ctr">
                <a:lnSpc>
                  <a:spcPct val="90000"/>
                </a:lnSpc>
                <a:buNone/>
              </a:pPr>
              <a:r>
                <a:rPr lang="ru-RU" b="1" i="1" spc="-30" dirty="0">
                  <a:solidFill>
                    <a:srgbClr val="001F5D"/>
                  </a:solidFill>
                  <a:latin typeface="Arial" charset="0"/>
                  <a:cs typeface="Arial" charset="0"/>
                </a:rPr>
                <a:t>53 989 </a:t>
              </a:r>
              <a:r>
                <a:rPr lang="ru-RU" sz="1400" b="1" dirty="0">
                  <a:solidFill>
                    <a:srgbClr val="001F5D"/>
                  </a:solidFill>
                  <a:latin typeface="Arial" charset="0"/>
                  <a:cs typeface="Arial" charset="0"/>
                </a:rPr>
                <a:t>человек (88,9%)</a:t>
              </a:r>
            </a:p>
            <a:p>
              <a:pPr marL="0" lvl="0" indent="0" algn="ctr">
                <a:lnSpc>
                  <a:spcPct val="90000"/>
                </a:lnSpc>
                <a:buNone/>
              </a:pPr>
              <a:r>
                <a:rPr lang="ru-RU" sz="1400" b="1" dirty="0">
                  <a:solidFill>
                    <a:srgbClr val="001F5D"/>
                  </a:solidFill>
                  <a:latin typeface="Arial" charset="0"/>
                  <a:cs typeface="Arial" charset="0"/>
                </a:rPr>
                <a:t>Базовый уровень</a:t>
              </a:r>
            </a:p>
          </p:txBody>
        </p:sp>
        <p:sp>
          <p:nvSpPr>
            <p:cNvPr id="47" name="Полилиния: фигура 9">
              <a:extLst>
                <a:ext uri="{FF2B5EF4-FFF2-40B4-BE49-F238E27FC236}">
                  <a16:creationId xmlns:a16="http://schemas.microsoft.com/office/drawing/2014/main" id="{C27D189B-A3CB-F5EB-0A35-9B60FDB8467F}"/>
                </a:ext>
              </a:extLst>
            </p:cNvPr>
            <p:cNvSpPr/>
            <p:nvPr/>
          </p:nvSpPr>
          <p:spPr>
            <a:xfrm>
              <a:off x="3322524" y="5175678"/>
              <a:ext cx="2200428" cy="1128001"/>
            </a:xfrm>
            <a:custGeom>
              <a:avLst/>
              <a:gdLst>
                <a:gd name="connsiteX0" fmla="*/ 0 w 1864219"/>
                <a:gd name="connsiteY0" fmla="*/ 118378 h 1183779"/>
                <a:gd name="connsiteX1" fmla="*/ 118378 w 1864219"/>
                <a:gd name="connsiteY1" fmla="*/ 0 h 1183779"/>
                <a:gd name="connsiteX2" fmla="*/ 1745841 w 1864219"/>
                <a:gd name="connsiteY2" fmla="*/ 0 h 1183779"/>
                <a:gd name="connsiteX3" fmla="*/ 1864219 w 1864219"/>
                <a:gd name="connsiteY3" fmla="*/ 118378 h 1183779"/>
                <a:gd name="connsiteX4" fmla="*/ 1864219 w 1864219"/>
                <a:gd name="connsiteY4" fmla="*/ 1065401 h 1183779"/>
                <a:gd name="connsiteX5" fmla="*/ 1745841 w 1864219"/>
                <a:gd name="connsiteY5" fmla="*/ 1183779 h 1183779"/>
                <a:gd name="connsiteX6" fmla="*/ 118378 w 1864219"/>
                <a:gd name="connsiteY6" fmla="*/ 1183779 h 1183779"/>
                <a:gd name="connsiteX7" fmla="*/ 0 w 1864219"/>
                <a:gd name="connsiteY7" fmla="*/ 1065401 h 1183779"/>
                <a:gd name="connsiteX8" fmla="*/ 0 w 1864219"/>
                <a:gd name="connsiteY8" fmla="*/ 118378 h 11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4219" h="1183779">
                  <a:moveTo>
                    <a:pt x="0" y="118378"/>
                  </a:moveTo>
                  <a:cubicBezTo>
                    <a:pt x="0" y="53000"/>
                    <a:pt x="53000" y="0"/>
                    <a:pt x="118378" y="0"/>
                  </a:cubicBezTo>
                  <a:lnTo>
                    <a:pt x="1745841" y="0"/>
                  </a:lnTo>
                  <a:cubicBezTo>
                    <a:pt x="1811219" y="0"/>
                    <a:pt x="1864219" y="53000"/>
                    <a:pt x="1864219" y="118378"/>
                  </a:cubicBezTo>
                  <a:lnTo>
                    <a:pt x="1864219" y="1065401"/>
                  </a:lnTo>
                  <a:cubicBezTo>
                    <a:pt x="1864219" y="1130779"/>
                    <a:pt x="1811219" y="1183779"/>
                    <a:pt x="1745841" y="1183779"/>
                  </a:cubicBezTo>
                  <a:lnTo>
                    <a:pt x="118378" y="1183779"/>
                  </a:lnTo>
                  <a:cubicBezTo>
                    <a:pt x="53000" y="1183779"/>
                    <a:pt x="0" y="1130779"/>
                    <a:pt x="0" y="1065401"/>
                  </a:cubicBezTo>
                  <a:lnTo>
                    <a:pt x="0" y="118378"/>
                  </a:lnTo>
                  <a:close/>
                </a:path>
              </a:pathLst>
            </a:custGeom>
            <a:ln>
              <a:solidFill>
                <a:srgbClr val="001F5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442" tIns="99442" rIns="99442" bIns="99442" numCol="1" spcCol="1270" anchor="ctr" anchorCtr="0">
              <a:noAutofit/>
            </a:bodyPr>
            <a:lstStyle/>
            <a:p>
              <a:pPr marL="0" lvl="0" indent="0" algn="ctr">
                <a:lnSpc>
                  <a:spcPct val="90000"/>
                </a:lnSpc>
                <a:buNone/>
              </a:pPr>
              <a:r>
                <a:rPr lang="ru-RU" b="1" i="1" spc="-30" dirty="0">
                  <a:solidFill>
                    <a:srgbClr val="001F5D"/>
                  </a:solidFill>
                  <a:latin typeface="Arial" charset="0"/>
                  <a:cs typeface="Arial" charset="0"/>
                </a:rPr>
                <a:t>6 300 </a:t>
              </a:r>
              <a:r>
                <a:rPr lang="ru-RU" sz="1400" b="1" dirty="0">
                  <a:solidFill>
                    <a:srgbClr val="001F5D"/>
                  </a:solidFill>
                  <a:latin typeface="Arial" charset="0"/>
                  <a:cs typeface="Arial" charset="0"/>
                </a:rPr>
                <a:t>человек (10,4%)</a:t>
              </a:r>
            </a:p>
            <a:p>
              <a:pPr marL="0" lvl="0" indent="0" algn="ctr">
                <a:lnSpc>
                  <a:spcPct val="90000"/>
                </a:lnSpc>
                <a:buNone/>
              </a:pPr>
              <a:r>
                <a:rPr lang="ru-RU" sz="1400" b="1" dirty="0">
                  <a:solidFill>
                    <a:srgbClr val="001F5D"/>
                  </a:solidFill>
                  <a:latin typeface="Arial" charset="0"/>
                  <a:cs typeface="Arial" charset="0"/>
                </a:rPr>
                <a:t>Основной уровень</a:t>
              </a:r>
            </a:p>
          </p:txBody>
        </p:sp>
        <p:sp>
          <p:nvSpPr>
            <p:cNvPr id="48" name="Полилиния: фигура 21">
              <a:extLst>
                <a:ext uri="{FF2B5EF4-FFF2-40B4-BE49-F238E27FC236}">
                  <a16:creationId xmlns:a16="http://schemas.microsoft.com/office/drawing/2014/main" id="{3D83C0D4-1059-4864-A7E7-14056C365132}"/>
                </a:ext>
              </a:extLst>
            </p:cNvPr>
            <p:cNvSpPr/>
            <p:nvPr/>
          </p:nvSpPr>
          <p:spPr>
            <a:xfrm>
              <a:off x="6506539" y="5185186"/>
              <a:ext cx="2216276" cy="1118493"/>
            </a:xfrm>
            <a:custGeom>
              <a:avLst/>
              <a:gdLst>
                <a:gd name="connsiteX0" fmla="*/ 0 w 1864219"/>
                <a:gd name="connsiteY0" fmla="*/ 118378 h 1183779"/>
                <a:gd name="connsiteX1" fmla="*/ 118378 w 1864219"/>
                <a:gd name="connsiteY1" fmla="*/ 0 h 1183779"/>
                <a:gd name="connsiteX2" fmla="*/ 1745841 w 1864219"/>
                <a:gd name="connsiteY2" fmla="*/ 0 h 1183779"/>
                <a:gd name="connsiteX3" fmla="*/ 1864219 w 1864219"/>
                <a:gd name="connsiteY3" fmla="*/ 118378 h 1183779"/>
                <a:gd name="connsiteX4" fmla="*/ 1864219 w 1864219"/>
                <a:gd name="connsiteY4" fmla="*/ 1065401 h 1183779"/>
                <a:gd name="connsiteX5" fmla="*/ 1745841 w 1864219"/>
                <a:gd name="connsiteY5" fmla="*/ 1183779 h 1183779"/>
                <a:gd name="connsiteX6" fmla="*/ 118378 w 1864219"/>
                <a:gd name="connsiteY6" fmla="*/ 1183779 h 1183779"/>
                <a:gd name="connsiteX7" fmla="*/ 0 w 1864219"/>
                <a:gd name="connsiteY7" fmla="*/ 1065401 h 1183779"/>
                <a:gd name="connsiteX8" fmla="*/ 0 w 1864219"/>
                <a:gd name="connsiteY8" fmla="*/ 118378 h 11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4219" h="1183779">
                  <a:moveTo>
                    <a:pt x="0" y="118378"/>
                  </a:moveTo>
                  <a:cubicBezTo>
                    <a:pt x="0" y="53000"/>
                    <a:pt x="53000" y="0"/>
                    <a:pt x="118378" y="0"/>
                  </a:cubicBezTo>
                  <a:lnTo>
                    <a:pt x="1745841" y="0"/>
                  </a:lnTo>
                  <a:cubicBezTo>
                    <a:pt x="1811219" y="0"/>
                    <a:pt x="1864219" y="53000"/>
                    <a:pt x="1864219" y="118378"/>
                  </a:cubicBezTo>
                  <a:lnTo>
                    <a:pt x="1864219" y="1065401"/>
                  </a:lnTo>
                  <a:cubicBezTo>
                    <a:pt x="1864219" y="1130779"/>
                    <a:pt x="1811219" y="1183779"/>
                    <a:pt x="1745841" y="1183779"/>
                  </a:cubicBezTo>
                  <a:lnTo>
                    <a:pt x="118378" y="1183779"/>
                  </a:lnTo>
                  <a:cubicBezTo>
                    <a:pt x="53000" y="1183779"/>
                    <a:pt x="0" y="1130779"/>
                    <a:pt x="0" y="1065401"/>
                  </a:cubicBezTo>
                  <a:lnTo>
                    <a:pt x="0" y="118378"/>
                  </a:lnTo>
                  <a:close/>
                </a:path>
              </a:pathLst>
            </a:custGeom>
            <a:ln>
              <a:solidFill>
                <a:srgbClr val="001F5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442" tIns="99442" rIns="99442" bIns="99442" numCol="1" spcCol="1270" anchor="ctr" anchorCtr="0">
              <a:noAutofit/>
            </a:bodyPr>
            <a:lstStyle/>
            <a:p>
              <a:pPr marL="0" lvl="0" indent="0" algn="ctr">
                <a:lnSpc>
                  <a:spcPct val="90000"/>
                </a:lnSpc>
                <a:buNone/>
              </a:pPr>
              <a:r>
                <a:rPr lang="ru-RU" sz="1700" kern="1200" dirty="0">
                  <a:solidFill>
                    <a:srgbClr val="001F5D"/>
                  </a:solidFill>
                </a:rPr>
                <a:t> </a:t>
              </a:r>
              <a:r>
                <a:rPr lang="ru-RU" b="1" i="1" spc="-30" dirty="0">
                  <a:solidFill>
                    <a:srgbClr val="001F5D"/>
                  </a:solidFill>
                  <a:latin typeface="Arial" charset="0"/>
                  <a:cs typeface="Arial" charset="0"/>
                </a:rPr>
                <a:t>450</a:t>
              </a:r>
              <a:r>
                <a:rPr lang="ru-RU" sz="1600" b="0" i="0" dirty="0">
                  <a:solidFill>
                    <a:srgbClr val="001F5D"/>
                  </a:solidFill>
                  <a:effectLst/>
                  <a:latin typeface="Roboto" panose="020F0502020204030204" pitchFamily="2" charset="0"/>
                </a:rPr>
                <a:t> </a:t>
              </a:r>
              <a:r>
                <a:rPr lang="ru-RU" sz="1400" b="1" dirty="0">
                  <a:solidFill>
                    <a:srgbClr val="001F5D"/>
                  </a:solidFill>
                  <a:latin typeface="Arial" charset="0"/>
                  <a:cs typeface="Arial" charset="0"/>
                </a:rPr>
                <a:t>человек (0,7%)</a:t>
              </a:r>
            </a:p>
            <a:p>
              <a:pPr marL="0" lvl="0" indent="0" algn="ctr">
                <a:lnSpc>
                  <a:spcPct val="90000"/>
                </a:lnSpc>
                <a:buNone/>
              </a:pPr>
              <a:r>
                <a:rPr lang="ru-RU" sz="1400" b="1" dirty="0">
                  <a:solidFill>
                    <a:srgbClr val="001F5D"/>
                  </a:solidFill>
                  <a:latin typeface="Arial" charset="0"/>
                  <a:cs typeface="Arial" charset="0"/>
                </a:rPr>
                <a:t>Продвинутый уровень</a:t>
              </a: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691680" y="4882037"/>
              <a:ext cx="5857103" cy="8237"/>
            </a:xfrm>
            <a:prstGeom prst="line">
              <a:avLst/>
            </a:prstGeom>
            <a:ln w="28575">
              <a:solidFill>
                <a:srgbClr val="003F7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6E27BC99-A8F5-760A-4C7D-949D3C0F6A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76070" y="4717280"/>
              <a:ext cx="1790" cy="459133"/>
            </a:xfrm>
            <a:prstGeom prst="line">
              <a:avLst/>
            </a:prstGeom>
            <a:ln w="28575">
              <a:solidFill>
                <a:srgbClr val="003F7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6E27BC99-A8F5-760A-4C7D-949D3C0F6A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4065" y="4880224"/>
              <a:ext cx="0" cy="278300"/>
            </a:xfrm>
            <a:prstGeom prst="line">
              <a:avLst/>
            </a:prstGeom>
            <a:ln w="28575">
              <a:solidFill>
                <a:srgbClr val="003F7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6E27BC99-A8F5-760A-4C7D-949D3C0F6A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573" y="4884343"/>
              <a:ext cx="0" cy="300307"/>
            </a:xfrm>
            <a:prstGeom prst="line">
              <a:avLst/>
            </a:prstGeom>
            <a:ln w="28575">
              <a:solidFill>
                <a:srgbClr val="003F7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3">
            <a:extLst>
              <a:ext uri="{FF2B5EF4-FFF2-40B4-BE49-F238E27FC236}">
                <a16:creationId xmlns:a16="http://schemas.microsoft.com/office/drawing/2014/main" id="{78B9A5A9-5AA4-4073-BA31-C32117F78663}"/>
              </a:ext>
            </a:extLst>
          </p:cNvPr>
          <p:cNvSpPr/>
          <p:nvPr/>
        </p:nvSpPr>
        <p:spPr>
          <a:xfrm>
            <a:off x="279902" y="1133682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D559018A-F4D7-4B66-8849-CB82632A6F5E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18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BD992-964B-CE08-A5B6-9B3FAF585F97}"/>
              </a:ext>
            </a:extLst>
          </p:cNvPr>
          <p:cNvSpPr txBox="1"/>
          <p:nvPr/>
        </p:nvSpPr>
        <p:spPr>
          <a:xfrm>
            <a:off x="452224" y="6345775"/>
            <a:ext cx="580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Участие колледжей в реализации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06659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" y="584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8032601" y="6453336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EB5BBC6D-CFE6-4AB0-967D-0A75E4224D10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19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9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04448" cy="62068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3F7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ym typeface="Georgia"/>
              </a:rPr>
              <a:t>Профильные классы</a:t>
            </a:r>
            <a:endParaRPr lang="ru-RU" sz="24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ym typeface="Georgia"/>
            </a:endParaRPr>
          </a:p>
        </p:txBody>
      </p:sp>
      <p:grpSp>
        <p:nvGrpSpPr>
          <p:cNvPr id="14" name="Группа 145"/>
          <p:cNvGrpSpPr/>
          <p:nvPr/>
        </p:nvGrpSpPr>
        <p:grpSpPr>
          <a:xfrm>
            <a:off x="621609" y="1815414"/>
            <a:ext cx="1607129" cy="1377512"/>
            <a:chOff x="561480" y="390594"/>
            <a:chExt cx="2468987" cy="2535702"/>
          </a:xfrm>
        </p:grpSpPr>
        <p:pic>
          <p:nvPicPr>
            <p:cNvPr id="15" name="Picture 2" descr="C:\Users\ARM-3\Downloads\School_histor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104" y="1185901"/>
              <a:ext cx="2358363" cy="174039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61480" y="390594"/>
              <a:ext cx="1708018" cy="342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Опорная школа</a:t>
              </a:r>
            </a:p>
          </p:txBody>
        </p:sp>
      </p:grpSp>
      <p:grpSp>
        <p:nvGrpSpPr>
          <p:cNvPr id="18" name="Группа 161"/>
          <p:cNvGrpSpPr/>
          <p:nvPr/>
        </p:nvGrpSpPr>
        <p:grpSpPr>
          <a:xfrm>
            <a:off x="3464906" y="4544022"/>
            <a:ext cx="1152128" cy="692727"/>
            <a:chOff x="6444208" y="3717032"/>
            <a:chExt cx="1981440" cy="823573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3717032"/>
              <a:ext cx="1054100" cy="52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6660231" y="4149080"/>
              <a:ext cx="1765417" cy="391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100" i="1" dirty="0">
                  <a:solidFill>
                    <a:schemeClr val="accent1">
                      <a:lumMod val="50000"/>
                    </a:schemeClr>
                  </a:solidFill>
                </a:rPr>
                <a:t>сельская школа</a:t>
              </a:r>
            </a:p>
          </p:txBody>
        </p:sp>
      </p:grpSp>
      <p:grpSp>
        <p:nvGrpSpPr>
          <p:cNvPr id="21" name="Группа 54"/>
          <p:cNvGrpSpPr/>
          <p:nvPr/>
        </p:nvGrpSpPr>
        <p:grpSpPr>
          <a:xfrm>
            <a:off x="7146047" y="1881990"/>
            <a:ext cx="1691680" cy="1069087"/>
            <a:chOff x="6782376" y="3557342"/>
            <a:chExt cx="1776890" cy="1188842"/>
          </a:xfrm>
        </p:grpSpPr>
        <p:pic>
          <p:nvPicPr>
            <p:cNvPr id="22" name="Рисунок 21" descr="building-clipart-visio-1 (1).png"/>
            <p:cNvPicPr/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782376" y="3557342"/>
              <a:ext cx="1091364" cy="91440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980131" y="4438157"/>
              <a:ext cx="1579135" cy="30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</a:rPr>
                <a:t>Предприятия</a:t>
              </a:r>
            </a:p>
          </p:txBody>
        </p:sp>
      </p:grpSp>
      <p:grpSp>
        <p:nvGrpSpPr>
          <p:cNvPr id="24" name="Группа 62"/>
          <p:cNvGrpSpPr/>
          <p:nvPr/>
        </p:nvGrpSpPr>
        <p:grpSpPr>
          <a:xfrm>
            <a:off x="6897949" y="3085052"/>
            <a:ext cx="2017780" cy="864096"/>
            <a:chOff x="2055432" y="3874019"/>
            <a:chExt cx="2020869" cy="2453931"/>
          </a:xfrm>
        </p:grpSpPr>
        <p:pic>
          <p:nvPicPr>
            <p:cNvPr id="25" name="Рисунок 24" descr="building-shape-visio-stencil_187927.png"/>
            <p:cNvPicPr/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055432" y="3874019"/>
              <a:ext cx="1945768" cy="148522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119315" y="5223853"/>
              <a:ext cx="1956986" cy="110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</a:rPr>
                <a:t>Профессиональные образовательные  организации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71910" y="1412776"/>
            <a:ext cx="5004048" cy="369332"/>
          </a:xfrm>
          <a:prstGeom prst="rect">
            <a:avLst/>
          </a:prstGeom>
          <a:noFill/>
          <a:ln w="19050">
            <a:solidFill>
              <a:srgbClr val="001F5D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Структура профильного сетевого класса</a:t>
            </a:r>
          </a:p>
        </p:txBody>
      </p:sp>
      <p:grpSp>
        <p:nvGrpSpPr>
          <p:cNvPr id="28" name="Группа 165"/>
          <p:cNvGrpSpPr/>
          <p:nvPr/>
        </p:nvGrpSpPr>
        <p:grpSpPr>
          <a:xfrm>
            <a:off x="2240770" y="4544022"/>
            <a:ext cx="1224136" cy="692727"/>
            <a:chOff x="6444208" y="3717032"/>
            <a:chExt cx="1981440" cy="823573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3717032"/>
              <a:ext cx="1054100" cy="52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6660232" y="4149080"/>
              <a:ext cx="1765416" cy="391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100" i="1" dirty="0">
                  <a:solidFill>
                    <a:schemeClr val="accent1">
                      <a:lumMod val="50000"/>
                    </a:schemeClr>
                  </a:solidFill>
                </a:rPr>
                <a:t>сельская школа</a:t>
              </a:r>
            </a:p>
          </p:txBody>
        </p:sp>
      </p:grpSp>
      <p:grpSp>
        <p:nvGrpSpPr>
          <p:cNvPr id="31" name="Группа 168"/>
          <p:cNvGrpSpPr/>
          <p:nvPr/>
        </p:nvGrpSpPr>
        <p:grpSpPr>
          <a:xfrm>
            <a:off x="1088642" y="4544023"/>
            <a:ext cx="1296144" cy="647301"/>
            <a:chOff x="6444208" y="3717032"/>
            <a:chExt cx="1981440" cy="879505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3717032"/>
              <a:ext cx="1054100" cy="52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6660231" y="4149080"/>
              <a:ext cx="1765417" cy="44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100" i="1" dirty="0">
                  <a:solidFill>
                    <a:schemeClr val="accent1">
                      <a:lumMod val="50000"/>
                    </a:schemeClr>
                  </a:solidFill>
                </a:rPr>
                <a:t>сельская школа</a:t>
              </a:r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 flipV="1">
            <a:off x="1376674" y="4243112"/>
            <a:ext cx="347036" cy="28803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528802" y="4243112"/>
            <a:ext cx="0" cy="28803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189964" y="1884872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rgbClr val="001F5D"/>
                </a:solidFill>
                <a:latin typeface="Arial" pitchFamily="34" charset="0"/>
                <a:cs typeface="Arial" pitchFamily="34" charset="0"/>
              </a:rPr>
              <a:t>изучение профильных предметов в рамках учебного плана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rgbClr val="001F5D"/>
                </a:solidFill>
                <a:latin typeface="Arial" pitchFamily="34" charset="0"/>
                <a:cs typeface="Arial" pitchFamily="34" charset="0"/>
              </a:rPr>
              <a:t>реализация дополнительных  общеобразовательных программ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rgbClr val="001F5D"/>
                </a:solidFill>
                <a:latin typeface="Arial" pitchFamily="34" charset="0"/>
                <a:cs typeface="Arial" pitchFamily="34" charset="0"/>
              </a:rPr>
              <a:t>проектная, исследовательская деятельность</a:t>
            </a:r>
          </a:p>
        </p:txBody>
      </p:sp>
      <p:sp>
        <p:nvSpPr>
          <p:cNvPr id="37" name="Левая фигурная скобка 36"/>
          <p:cNvSpPr/>
          <p:nvPr/>
        </p:nvSpPr>
        <p:spPr>
          <a:xfrm rot="10800000">
            <a:off x="4895544" y="1909046"/>
            <a:ext cx="360040" cy="3133924"/>
          </a:xfrm>
          <a:prstGeom prst="leftBrace">
            <a:avLst>
              <a:gd name="adj1" fmla="val 65836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086105" y="1851871"/>
            <a:ext cx="2520280" cy="10618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rgbClr val="001F5D"/>
                </a:solidFill>
                <a:latin typeface="Arial" pitchFamily="34" charset="0"/>
                <a:cs typeface="Arial" pitchFamily="34" charset="0"/>
              </a:rPr>
              <a:t> Экскурсии</a:t>
            </a:r>
          </a:p>
          <a:p>
            <a:pPr marL="176213" indent="-17621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rgbClr val="001F5D"/>
                </a:solidFill>
                <a:latin typeface="Arial" pitchFamily="34" charset="0"/>
                <a:cs typeface="Arial" pitchFamily="34" charset="0"/>
              </a:rPr>
              <a:t>Практические занятия</a:t>
            </a:r>
          </a:p>
          <a:p>
            <a:pPr marL="176213" indent="-17621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rgbClr val="001F5D"/>
                </a:solidFill>
                <a:latin typeface="Arial" pitchFamily="34" charset="0"/>
                <a:cs typeface="Arial" pitchFamily="34" charset="0"/>
              </a:rPr>
              <a:t>Мастер-классы</a:t>
            </a:r>
          </a:p>
          <a:p>
            <a:pPr marL="176213" indent="-17621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solidFill>
                  <a:srgbClr val="001F5D"/>
                </a:solidFill>
                <a:latin typeface="Arial" pitchFamily="34" charset="0"/>
                <a:cs typeface="Arial" pitchFamily="34" charset="0"/>
              </a:rPr>
              <a:t>Практика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H="1" flipV="1">
            <a:off x="3536914" y="4243112"/>
            <a:ext cx="376192" cy="28803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890643" y="3257216"/>
            <a:ext cx="3672408" cy="933726"/>
            <a:chOff x="251520" y="3089589"/>
            <a:chExt cx="3672408" cy="878758"/>
          </a:xfrm>
          <a:solidFill>
            <a:schemeClr val="bg1"/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1520" y="3089589"/>
              <a:ext cx="3672408" cy="878758"/>
            </a:xfrm>
            <a:prstGeom prst="roundRect">
              <a:avLst/>
            </a:prstGeom>
            <a:grpFill/>
            <a:ln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4902" y="3186136"/>
              <a:ext cx="3285643" cy="263375"/>
            </a:xfrm>
            <a:prstGeom prst="rect">
              <a:avLst/>
            </a:prstGeom>
            <a:grpFill/>
            <a:ln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</a:rPr>
                <a:t>Сетевой </a:t>
              </a:r>
              <a:r>
                <a:rPr lang="ru-RU" sz="1400" b="1" dirty="0">
                  <a:solidFill>
                    <a:srgbClr val="002060"/>
                  </a:solidFill>
                </a:rPr>
                <a:t>профильный</a:t>
              </a:r>
              <a:r>
                <a:rPr lang="ru-RU" sz="1600" b="1" dirty="0">
                  <a:solidFill>
                    <a:srgbClr val="002060"/>
                  </a:solidFill>
                </a:rPr>
                <a:t> класс </a:t>
              </a:r>
            </a:p>
          </p:txBody>
        </p:sp>
        <p:pic>
          <p:nvPicPr>
            <p:cNvPr id="43" name="Picture 10" descr="C:\Users\user\Desktop\722554_group_512x512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57816" y="3498638"/>
              <a:ext cx="539775" cy="416393"/>
            </a:xfrm>
            <a:prstGeom prst="rect">
              <a:avLst/>
            </a:prstGeom>
            <a:grpFill/>
            <a:ln>
              <a:solidFill>
                <a:srgbClr val="002060"/>
              </a:solidFill>
              <a:prstDash val="solid"/>
            </a:ln>
          </p:spPr>
        </p:pic>
        <p:pic>
          <p:nvPicPr>
            <p:cNvPr id="44" name="Picture 10" descr="C:\Users\user\Desktop\722554_group_512x512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09944" y="3498638"/>
              <a:ext cx="539775" cy="416393"/>
            </a:xfrm>
            <a:prstGeom prst="rect">
              <a:avLst/>
            </a:prstGeom>
            <a:grpFill/>
            <a:ln>
              <a:solidFill>
                <a:srgbClr val="002060"/>
              </a:solidFill>
              <a:prstDash val="solid"/>
            </a:ln>
          </p:spPr>
        </p:pic>
        <p:pic>
          <p:nvPicPr>
            <p:cNvPr id="45" name="Picture 10" descr="C:\Users\user\Desktop\722554_group_512x512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43808" y="3484549"/>
              <a:ext cx="558039" cy="430482"/>
            </a:xfrm>
            <a:prstGeom prst="rect">
              <a:avLst/>
            </a:prstGeom>
            <a:grpFill/>
            <a:ln>
              <a:solidFill>
                <a:srgbClr val="002060"/>
              </a:solidFill>
              <a:prstDash val="solid"/>
            </a:ln>
          </p:spPr>
        </p:pic>
      </p:grpSp>
      <p:sp>
        <p:nvSpPr>
          <p:cNvPr id="46" name="TextBox 45"/>
          <p:cNvSpPr txBox="1"/>
          <p:nvPr/>
        </p:nvSpPr>
        <p:spPr>
          <a:xfrm>
            <a:off x="5158113" y="3724079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>
                <a:solidFill>
                  <a:srgbClr val="001F5D"/>
                </a:solidFill>
                <a:latin typeface="Arial" pitchFamily="34" charset="0"/>
                <a:cs typeface="Arial" pitchFamily="34" charset="0"/>
              </a:rPr>
              <a:t>Научно-методическое </a:t>
            </a:r>
          </a:p>
          <a:p>
            <a:r>
              <a:rPr lang="ru-RU" sz="1200" dirty="0">
                <a:solidFill>
                  <a:srgbClr val="001F5D"/>
                </a:solidFill>
                <a:latin typeface="Arial" pitchFamily="34" charset="0"/>
                <a:cs typeface="Arial" pitchFamily="34" charset="0"/>
              </a:rPr>
              <a:t>Сопровождение</a:t>
            </a:r>
          </a:p>
          <a:p>
            <a:endParaRPr lang="ru-RU" sz="1200" dirty="0">
              <a:solidFill>
                <a:srgbClr val="001F5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>
                <a:solidFill>
                  <a:srgbClr val="001F5D"/>
                </a:solidFill>
                <a:latin typeface="Arial" pitchFamily="34" charset="0"/>
                <a:cs typeface="Arial" pitchFamily="34" charset="0"/>
              </a:rPr>
              <a:t>Лекции ведущих </a:t>
            </a:r>
          </a:p>
          <a:p>
            <a:r>
              <a:rPr lang="ru-RU" sz="1200" dirty="0">
                <a:solidFill>
                  <a:srgbClr val="001F5D"/>
                </a:solidFill>
                <a:latin typeface="Arial" pitchFamily="34" charset="0"/>
                <a:cs typeface="Arial" pitchFamily="34" charset="0"/>
              </a:rPr>
              <a:t>преподавателей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7229678" y="4261915"/>
            <a:ext cx="1256867" cy="781055"/>
            <a:chOff x="6948264" y="3356992"/>
            <a:chExt cx="1256867" cy="781055"/>
          </a:xfrm>
        </p:grpSpPr>
        <p:pic>
          <p:nvPicPr>
            <p:cNvPr id="48" name="Picture 2" descr="https://severomorsk-school1.ru/img/logo3.png"/>
            <p:cNvPicPr>
              <a:picLocks noChangeAspect="1" noChangeArrowheads="1"/>
            </p:cNvPicPr>
            <p:nvPr/>
          </p:nvPicPr>
          <p:blipFill>
            <a:blip r:embed="rId8" cstate="print"/>
            <a:srcRect l="17530" t="32000" r="19622" b="24000"/>
            <a:stretch>
              <a:fillRect/>
            </a:stretch>
          </p:blipFill>
          <p:spPr bwMode="auto">
            <a:xfrm>
              <a:off x="6948264" y="3356992"/>
              <a:ext cx="1256867" cy="576064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7020272" y="3861048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</a:rPr>
                <a:t>вузы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1609" y="5204475"/>
            <a:ext cx="4832172" cy="1200329"/>
          </a:xfrm>
          <a:prstGeom prst="rect">
            <a:avLst/>
          </a:prstGeom>
          <a:noFill/>
          <a:ln w="19050">
            <a:solidFill>
              <a:srgbClr val="001F5D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i="1" spc="-30" dirty="0">
                <a:solidFill>
                  <a:srgbClr val="002060"/>
                </a:solidFill>
              </a:rPr>
              <a:t>Общее количество профильных классов –  </a:t>
            </a:r>
            <a:r>
              <a:rPr lang="ru-RU" sz="1400" b="1" i="1" spc="-30" dirty="0">
                <a:solidFill>
                  <a:srgbClr val="FF0000"/>
                </a:solidFill>
              </a:rPr>
              <a:t>81, </a:t>
            </a:r>
            <a:r>
              <a:rPr lang="ru-RU" sz="1400" i="1" spc="-30" dirty="0">
                <a:solidFill>
                  <a:srgbClr val="002060"/>
                </a:solidFill>
              </a:rPr>
              <a:t>в том числе                    </a:t>
            </a:r>
            <a:endParaRPr lang="ru-RU" sz="1400" b="1" i="1" spc="-30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ru-RU" sz="1100" i="1" spc="-30" dirty="0">
                <a:solidFill>
                  <a:srgbClr val="002060"/>
                </a:solidFill>
              </a:rPr>
              <a:t>инженерно-технологические  - </a:t>
            </a:r>
            <a:r>
              <a:rPr lang="ru-RU" sz="1100" b="1" i="1" spc="-30" dirty="0">
                <a:solidFill>
                  <a:srgbClr val="C00000"/>
                </a:solidFill>
              </a:rPr>
              <a:t>22</a:t>
            </a:r>
            <a:r>
              <a:rPr lang="ru-RU" sz="1100" i="1" spc="-30" dirty="0">
                <a:solidFill>
                  <a:srgbClr val="002060"/>
                </a:solidFill>
              </a:rPr>
              <a:t> класса</a:t>
            </a:r>
            <a:endParaRPr lang="ru-RU" sz="1100" spc="-3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1100" i="1" dirty="0">
                <a:solidFill>
                  <a:srgbClr val="002060"/>
                </a:solidFill>
              </a:rPr>
              <a:t>педагогические – </a:t>
            </a:r>
            <a:r>
              <a:rPr lang="ru-RU" sz="1100" b="1" i="1" dirty="0">
                <a:solidFill>
                  <a:srgbClr val="C00000"/>
                </a:solidFill>
              </a:rPr>
              <a:t>15</a:t>
            </a:r>
            <a:r>
              <a:rPr lang="ru-RU" sz="1100" i="1" dirty="0">
                <a:solidFill>
                  <a:srgbClr val="002060"/>
                </a:solidFill>
              </a:rPr>
              <a:t> классов</a:t>
            </a:r>
            <a:endParaRPr lang="ru-RU" sz="11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1100" i="1" dirty="0">
                <a:solidFill>
                  <a:srgbClr val="002060"/>
                </a:solidFill>
              </a:rPr>
              <a:t>медицинские – </a:t>
            </a:r>
            <a:r>
              <a:rPr lang="ru-RU" sz="1100" b="1" i="1" dirty="0">
                <a:solidFill>
                  <a:srgbClr val="C00000"/>
                </a:solidFill>
              </a:rPr>
              <a:t>10</a:t>
            </a:r>
            <a:r>
              <a:rPr lang="ru-RU" sz="1100" i="1" dirty="0">
                <a:solidFill>
                  <a:srgbClr val="002060"/>
                </a:solidFill>
              </a:rPr>
              <a:t> классов</a:t>
            </a:r>
            <a:endParaRPr lang="ru-RU" sz="11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sz="1100" i="1" dirty="0">
                <a:solidFill>
                  <a:srgbClr val="002060"/>
                </a:solidFill>
              </a:rPr>
              <a:t>аграрные – </a:t>
            </a:r>
            <a:r>
              <a:rPr lang="ru-RU" sz="1100" b="1" i="1" dirty="0">
                <a:solidFill>
                  <a:srgbClr val="C00000"/>
                </a:solidFill>
              </a:rPr>
              <a:t>10</a:t>
            </a:r>
            <a:r>
              <a:rPr lang="ru-RU" sz="1100" i="1" dirty="0">
                <a:solidFill>
                  <a:srgbClr val="002060"/>
                </a:solidFill>
              </a:rPr>
              <a:t> классов</a:t>
            </a:r>
          </a:p>
          <a:p>
            <a:pPr>
              <a:spcAft>
                <a:spcPts val="0"/>
              </a:spcAft>
            </a:pPr>
            <a:r>
              <a:rPr lang="ru-RU" sz="1400" i="1" spc="-30" dirty="0">
                <a:solidFill>
                  <a:srgbClr val="002060"/>
                </a:solidFill>
              </a:rPr>
              <a:t>количество обучающихся в них </a:t>
            </a:r>
            <a:r>
              <a:rPr lang="ru-RU" sz="1100" i="1" spc="-30" dirty="0">
                <a:solidFill>
                  <a:srgbClr val="002060"/>
                </a:solidFill>
              </a:rPr>
              <a:t>–  </a:t>
            </a:r>
            <a:r>
              <a:rPr lang="ru-RU" sz="1400" b="1" i="1" spc="-30" dirty="0">
                <a:solidFill>
                  <a:srgbClr val="FF0000"/>
                </a:solidFill>
              </a:rPr>
              <a:t>1728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48281" y="5380299"/>
            <a:ext cx="2716207" cy="523220"/>
          </a:xfrm>
          <a:prstGeom prst="rect">
            <a:avLst/>
          </a:prstGeom>
          <a:noFill/>
          <a:ln w="19050">
            <a:solidFill>
              <a:srgbClr val="001F5D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spc="-30" dirty="0">
                <a:solidFill>
                  <a:srgbClr val="C00000"/>
                </a:solidFill>
              </a:rPr>
              <a:t>Продвинутый и основной уровень </a:t>
            </a:r>
            <a:r>
              <a:rPr lang="ru-RU" sz="1400" b="1" spc="-30" dirty="0" err="1">
                <a:solidFill>
                  <a:srgbClr val="C00000"/>
                </a:solidFill>
              </a:rPr>
              <a:t>профминимума</a:t>
            </a:r>
            <a:endParaRPr lang="ru-RU" sz="1400" b="1" spc="-30" dirty="0">
              <a:solidFill>
                <a:srgbClr val="C00000"/>
              </a:solidFill>
            </a:endParaRPr>
          </a:p>
        </p:txBody>
      </p:sp>
      <p:sp>
        <p:nvSpPr>
          <p:cNvPr id="52" name="Двойная стрелка влево/вправо 51"/>
          <p:cNvSpPr/>
          <p:nvPr/>
        </p:nvSpPr>
        <p:spPr>
          <a:xfrm>
            <a:off x="5580574" y="5550121"/>
            <a:ext cx="540913" cy="26161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object 3"/>
          <p:cNvSpPr/>
          <p:nvPr/>
        </p:nvSpPr>
        <p:spPr>
          <a:xfrm flipV="1">
            <a:off x="285720" y="1071547"/>
            <a:ext cx="8608695" cy="7143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6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983" y="8481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Основные направления деятельности системы СПО по обеспечению кадрами предприятий региона</a:t>
            </a:r>
            <a:endParaRPr lang="ru-RU" sz="2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41957768"/>
              </p:ext>
            </p:extLst>
          </p:nvPr>
        </p:nvGraphicFramePr>
        <p:xfrm>
          <a:off x="395536" y="1340768"/>
          <a:ext cx="8291264" cy="481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9"/>
            <a:ext cx="19954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8783960" y="651944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8" name="object 3"/>
          <p:cNvSpPr/>
          <p:nvPr/>
        </p:nvSpPr>
        <p:spPr>
          <a:xfrm flipV="1">
            <a:off x="285720" y="1071547"/>
            <a:ext cx="8608695" cy="7143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64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26639"/>
              </p:ext>
            </p:extLst>
          </p:nvPr>
        </p:nvGraphicFramePr>
        <p:xfrm>
          <a:off x="214283" y="1285860"/>
          <a:ext cx="728667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048">
                  <a:extLst>
                    <a:ext uri="{9D8B030D-6E8A-4147-A177-3AD203B41FA5}">
                      <a16:colId xmlns:a16="http://schemas.microsoft.com/office/drawing/2014/main" val="2217907478"/>
                    </a:ext>
                  </a:extLst>
                </a:gridCol>
                <a:gridCol w="5058628">
                  <a:extLst>
                    <a:ext uri="{9D8B030D-6E8A-4147-A177-3AD203B41FA5}">
                      <a16:colId xmlns:a16="http://schemas.microsoft.com/office/drawing/2014/main" val="2853984715"/>
                    </a:ext>
                  </a:extLst>
                </a:gridCol>
              </a:tblGrid>
              <a:tr h="29505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Профессия</a:t>
                      </a:r>
                      <a:endParaRPr lang="ru-RU" sz="1600" dirty="0">
                        <a:solidFill>
                          <a:srgbClr val="001F5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Техникум</a:t>
                      </a:r>
                      <a:endParaRPr lang="ru-RU" sz="1600" dirty="0">
                        <a:solidFill>
                          <a:srgbClr val="001F5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955813"/>
                  </a:ext>
                </a:extLst>
              </a:tr>
              <a:tr h="124698">
                <a:tc rowSpan="8">
                  <a:txBody>
                    <a:bodyPr/>
                    <a:lstStyle/>
                    <a:p>
                      <a:pPr algn="ctr"/>
                      <a:r>
                        <a:rPr kumimoji="0" lang="ru-RU" sz="1600" b="1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Тракторист - машинист сельскохозяйственного производства</a:t>
                      </a:r>
                      <a:endParaRPr lang="ru-RU" sz="1600" b="1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Кировский многопрофильный техникум</a:t>
                      </a:r>
                      <a:endParaRPr lang="ru-RU" sz="14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11316"/>
                  </a:ext>
                </a:extLst>
              </a:tr>
              <a:tr h="138410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err="1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Нолинский</a:t>
                      </a:r>
                      <a:r>
                        <a:rPr kumimoji="0" lang="ru-RU" sz="1400" b="0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политехнический  техникум</a:t>
                      </a:r>
                      <a:endParaRPr lang="ru-RU" sz="14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122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Вятский аграрно-промышленный техникум</a:t>
                      </a:r>
                      <a:endParaRPr lang="ru-RU" sz="14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842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Кировский сельскохозяйственный техникум</a:t>
                      </a:r>
                      <a:endParaRPr lang="ru-RU" sz="1400" b="0" dirty="0">
                        <a:solidFill>
                          <a:srgbClr val="001F5D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546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kern="1200" dirty="0" err="1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Куменский</a:t>
                      </a:r>
                      <a:r>
                        <a:rPr kumimoji="0" lang="ru-RU" sz="1400" b="0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аграрно-технологический техникум</a:t>
                      </a:r>
                      <a:endParaRPr lang="ru-RU" sz="1400" b="0" dirty="0">
                        <a:solidFill>
                          <a:srgbClr val="001F5D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258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Зуевский механико-технологический техникум</a:t>
                      </a:r>
                      <a:endParaRPr lang="ru-RU" sz="1400" b="0" dirty="0">
                        <a:solidFill>
                          <a:srgbClr val="001F5D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978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Техникум промышленности и народных промыслов г. Советска</a:t>
                      </a:r>
                      <a:endParaRPr lang="ru-RU" sz="14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kern="1200" dirty="0" err="1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Яранский</a:t>
                      </a:r>
                      <a:r>
                        <a:rPr kumimoji="0" lang="ru-RU" sz="1400" b="0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аграрный техникум</a:t>
                      </a:r>
                      <a:endParaRPr lang="ru-RU" sz="1400" b="0" dirty="0">
                        <a:solidFill>
                          <a:srgbClr val="001F5D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Вожатый</a:t>
                      </a:r>
                      <a:endParaRPr lang="ru-RU" sz="1600" b="1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rgbClr val="001F5D"/>
                          </a:solidFill>
                          <a:effectLst/>
                        </a:rPr>
                        <a:t>Слободской колледж педагогики и социальных отношений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780613"/>
                  </a:ext>
                </a:extLst>
              </a:tr>
              <a:tr h="243448"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600" b="1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Швея</a:t>
                      </a:r>
                      <a:endParaRPr lang="ru-RU" sz="1600" b="1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err="1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Уржумский</a:t>
                      </a:r>
                      <a:r>
                        <a:rPr kumimoji="0" lang="ru-RU" sz="1400" b="0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аграрно-технологический техникум</a:t>
                      </a:r>
                      <a:endParaRPr lang="ru-RU" sz="14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1511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1F5D"/>
                          </a:solidFill>
                        </a:rPr>
                        <a:t>Техникум промышленности и народных промыслов г. Советска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6856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1F5D"/>
                          </a:solidFill>
                        </a:rPr>
                        <a:t>Слободской технологический техникум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99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Лаборант химического анализа</a:t>
                      </a:r>
                      <a:endParaRPr lang="ru-RU" sz="1600" b="1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Вятский автомобильно-промышленный колледж</a:t>
                      </a:r>
                      <a:endParaRPr lang="ru-RU" sz="14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225031"/>
                  </a:ext>
                </a:extLst>
              </a:tr>
              <a:tr h="20546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Чертежник</a:t>
                      </a:r>
                      <a:endParaRPr lang="ru-RU" sz="1600" b="1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err="1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Вятско</a:t>
                      </a:r>
                      <a:r>
                        <a:rPr kumimoji="0" lang="ru-RU" sz="1400" b="0" i="0" kern="1200" dirty="0">
                          <a:solidFill>
                            <a:srgbClr val="001F5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-Полянский механический техникум</a:t>
                      </a:r>
                      <a:endParaRPr lang="ru-RU" sz="1400" dirty="0">
                        <a:solidFill>
                          <a:srgbClr val="001F5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90638"/>
                  </a:ext>
                </a:extLst>
              </a:tr>
            </a:tbl>
          </a:graphicData>
        </a:graphic>
      </p:graphicFrame>
      <p:pic>
        <p:nvPicPr>
          <p:cNvPr id="6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3"/>
          <p:cNvSpPr/>
          <p:nvPr/>
        </p:nvSpPr>
        <p:spPr>
          <a:xfrm>
            <a:off x="251520" y="1124744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8068097" y="6519446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DFBFA601-3006-4CA8-9330-5B76221364C9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20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8C29E26-66D1-F3C1-936F-ADF73A697E7C}"/>
              </a:ext>
            </a:extLst>
          </p:cNvPr>
          <p:cNvSpPr txBox="1">
            <a:spLocks/>
          </p:cNvSpPr>
          <p:nvPr/>
        </p:nvSpPr>
        <p:spPr>
          <a:xfrm>
            <a:off x="827584" y="404664"/>
            <a:ext cx="7906072" cy="395173"/>
          </a:xfrm>
          <a:prstGeom prst="rect">
            <a:avLst/>
          </a:prstGeom>
        </p:spPr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1" kern="1200" cap="none" spc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Первая профессия</a:t>
            </a:r>
          </a:p>
        </p:txBody>
      </p:sp>
      <p:pic>
        <p:nvPicPr>
          <p:cNvPr id="9" name="Picture 2" descr="https://xn----ftbfngljzv6a8e3a.xn--p1ai/wp-content/uploads/2018/10/Sv-vo-o-professii-1-1200x800.jpg"/>
          <p:cNvPicPr>
            <a:picLocks noChangeAspect="1" noChangeArrowheads="1"/>
          </p:cNvPicPr>
          <p:nvPr/>
        </p:nvPicPr>
        <p:blipFill>
          <a:blip r:embed="rId3" cstate="print"/>
          <a:srcRect l="29487" t="3846" r="29487" b="3846"/>
          <a:stretch>
            <a:fillRect/>
          </a:stretch>
        </p:blipFill>
        <p:spPr bwMode="auto">
          <a:xfrm>
            <a:off x="7651937" y="2928934"/>
            <a:ext cx="1349219" cy="1863207"/>
          </a:xfrm>
          <a:prstGeom prst="rect">
            <a:avLst/>
          </a:prstGeom>
          <a:noFill/>
        </p:spPr>
      </p:pic>
      <p:pic>
        <p:nvPicPr>
          <p:cNvPr id="11" name="Picture 2" descr="https://thumbs.dreamstime.com/b/%D0%B2%D1%8B%D0%B4%D0%B5%D0%BB%D0%B5%D0%BD%D0%B0-%D1%81%D1%82%D1%80%D0%B0%D0%BD%D0%B8%D1%86%D0%B0-%D1%80%D0%B0%D1%81%D0%BA%D1%80%D0%B0%D1%81%D0%BA%D0%B8-%D1%82%D1%80%D0%B0%D0%BA%D1%82%D0%BE%D1%80%D0%B0-%D0%B4%D0%BB%D1%8F-%D0%B4%D0%B5%D1%82%D0%B5%D0%B9-%D1%81%D0%B8%D0%BC%D0%BF%D0%B0%D1%82%D0%B8%D1%87%D0%BD%D0%B0%D1%8F-%D0%B8-%D0%B7%D0%B0%D0%B1%D0%B0%D0%B2%D0%BD%D0%B0%D1%8F-23857115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7643834" y="1500174"/>
            <a:ext cx="1257860" cy="1257860"/>
          </a:xfrm>
          <a:prstGeom prst="rect">
            <a:avLst/>
          </a:prstGeom>
          <a:noFill/>
        </p:spPr>
      </p:pic>
      <p:pic>
        <p:nvPicPr>
          <p:cNvPr id="12" name="Picture 4" descr="https://papik.pro/uploads/posts/2023-01/1674039619_papik-pro-p-mikroskop-risunok-8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40000" contrast="-30000"/>
          </a:blip>
          <a:srcRect/>
          <a:stretch>
            <a:fillRect/>
          </a:stretch>
        </p:blipFill>
        <p:spPr bwMode="auto">
          <a:xfrm>
            <a:off x="7694728" y="5051530"/>
            <a:ext cx="1163552" cy="11635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86512" y="6474822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C00000"/>
                </a:solidFill>
              </a:rPr>
              <a:t>Старт: </a:t>
            </a:r>
            <a:r>
              <a:rPr lang="ru-RU" sz="1600" b="1" dirty="0">
                <a:solidFill>
                  <a:srgbClr val="001F5D"/>
                </a:solidFill>
              </a:rPr>
              <a:t>январь 2024 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FB42-1FFE-7BC0-3781-D84EACF98415}"/>
              </a:ext>
            </a:extLst>
          </p:cNvPr>
          <p:cNvSpPr txBox="1"/>
          <p:nvPr/>
        </p:nvSpPr>
        <p:spPr>
          <a:xfrm>
            <a:off x="251520" y="6350171"/>
            <a:ext cx="580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Подготовительная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307441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520161" y="1994954"/>
            <a:ext cx="3357586" cy="785818"/>
          </a:xfrm>
          <a:prstGeom prst="rect">
            <a:avLst/>
          </a:prstGeom>
          <a:ln w="1905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0"/>
              </a:spcBef>
              <a:buFont typeface="Wingdings 3"/>
              <a:buNone/>
              <a:tabLst>
                <a:tab pos="1257300" algn="l"/>
              </a:tabLst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Разработан новый макет ФГОС по принципу модели «конструктора компетенций»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20755" y="4495284"/>
            <a:ext cx="3643338" cy="132343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Уменьшение сроков обучения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tabLst>
                <a:tab pos="1257300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на базе 9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кл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- </a:t>
            </a: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1 г. 10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мес.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tabLst>
                <a:tab pos="1257300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на базе 11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кл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- </a:t>
            </a: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10 мес.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Внедрение </a:t>
            </a: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демонстрационного экзамена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0755" y="1994954"/>
            <a:ext cx="3643338" cy="69249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Возможность из набора возможных квалификаций выбирать те, которые необходимы рынку труда</a:t>
            </a:r>
            <a:endParaRPr lang="ru-RU" sz="13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8143" y="1352012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01.09.2023</a:t>
            </a:r>
          </a:p>
        </p:txBody>
      </p:sp>
      <p:sp>
        <p:nvSpPr>
          <p:cNvPr id="8" name="Нашивка 22"/>
          <p:cNvSpPr/>
          <p:nvPr/>
        </p:nvSpPr>
        <p:spPr>
          <a:xfrm>
            <a:off x="4092061" y="2923648"/>
            <a:ext cx="500066" cy="571504"/>
          </a:xfrm>
          <a:prstGeom prst="chevron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Нашивка 23"/>
          <p:cNvSpPr/>
          <p:nvPr/>
        </p:nvSpPr>
        <p:spPr>
          <a:xfrm>
            <a:off x="4020623" y="1994954"/>
            <a:ext cx="571504" cy="785818"/>
          </a:xfrm>
          <a:prstGeom prst="chevron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0161" y="2923648"/>
            <a:ext cx="3357586" cy="571504"/>
          </a:xfrm>
          <a:prstGeom prst="rect">
            <a:avLst/>
          </a:prstGeom>
          <a:ln w="1905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>
                <a:tab pos="1257300" algn="l"/>
              </a:tabLst>
              <a:defRPr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Утвержден новый перечень профессий и специальностей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20755" y="2852210"/>
            <a:ext cx="3643338" cy="49244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За счет укрупнения профессий и специальностей </a:t>
            </a:r>
            <a:r>
              <a:rPr lang="ru-RU" sz="1300" b="1" dirty="0">
                <a:solidFill>
                  <a:srgbClr val="C00000"/>
                </a:solidFill>
                <a:cs typeface="Arial" panose="020B0604020202020204" pitchFamily="34" charset="0"/>
              </a:rPr>
              <a:t>количество позиций сокращено с 487 до 389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20161" y="4352408"/>
            <a:ext cx="3357586" cy="571504"/>
          </a:xfrm>
          <a:prstGeom prst="rect">
            <a:avLst/>
          </a:prstGeom>
          <a:ln w="1905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>
                <a:tab pos="1257300" algn="l"/>
              </a:tabLst>
              <a:defRPr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В 2022 году утверждены </a:t>
            </a:r>
            <a:r>
              <a:rPr lang="en-US" sz="1300" b="1" dirty="0">
                <a:solidFill>
                  <a:srgbClr val="C00000"/>
                </a:solidFill>
                <a:cs typeface="Arial" panose="020B0604020202020204" pitchFamily="34" charset="0"/>
              </a:rPr>
              <a:t>99</a:t>
            </a:r>
            <a:r>
              <a:rPr lang="ru-RU" sz="1300" b="1" dirty="0">
                <a:solidFill>
                  <a:srgbClr val="C00000"/>
                </a:solidFill>
                <a:cs typeface="Arial" panose="020B0604020202020204" pitchFamily="34" charset="0"/>
              </a:rPr>
              <a:t> ФГОС СПО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>
                <a:tab pos="447675" algn="l"/>
              </a:tabLst>
              <a:defRPr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из них </a:t>
            </a:r>
            <a:r>
              <a:rPr lang="en-US" sz="1300" b="1" dirty="0">
                <a:solidFill>
                  <a:srgbClr val="C00000"/>
                </a:solidFill>
                <a:cs typeface="Arial" panose="020B0604020202020204" pitchFamily="34" charset="0"/>
              </a:rPr>
              <a:t>34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реализуются в области  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20161" y="5066788"/>
            <a:ext cx="3357586" cy="714380"/>
          </a:xfrm>
          <a:prstGeom prst="rect">
            <a:avLst/>
          </a:prstGeom>
          <a:ln w="1905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>
                <a:tab pos="1257300" algn="l"/>
              </a:tabLst>
              <a:defRPr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В 2022 году внесены изменения в  </a:t>
            </a:r>
            <a:r>
              <a:rPr lang="ru-RU" sz="1300" b="1" dirty="0">
                <a:solidFill>
                  <a:srgbClr val="C00000"/>
                </a:solidFill>
                <a:cs typeface="Arial" panose="020B0604020202020204" pitchFamily="34" charset="0"/>
              </a:rPr>
              <a:t>79 ФГОС СПО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, из них </a:t>
            </a:r>
            <a:r>
              <a:rPr lang="ru-RU" sz="1300" b="1" dirty="0">
                <a:solidFill>
                  <a:srgbClr val="C00000"/>
                </a:solidFill>
                <a:cs typeface="Arial" panose="020B0604020202020204" pitchFamily="34" charset="0"/>
              </a:rPr>
              <a:t>31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реализуются в области  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20161" y="3638028"/>
            <a:ext cx="3357586" cy="571504"/>
          </a:xfrm>
          <a:prstGeom prst="rect">
            <a:avLst/>
          </a:prstGeom>
          <a:ln w="1905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>
                <a:tab pos="1257300" algn="l"/>
              </a:tabLst>
              <a:defRPr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Обновлен ФГОС среднего общего образования</a:t>
            </a:r>
          </a:p>
        </p:txBody>
      </p:sp>
      <p:sp>
        <p:nvSpPr>
          <p:cNvPr id="15" name="Нашивка 20"/>
          <p:cNvSpPr/>
          <p:nvPr/>
        </p:nvSpPr>
        <p:spPr>
          <a:xfrm>
            <a:off x="4020623" y="3638028"/>
            <a:ext cx="500066" cy="571504"/>
          </a:xfrm>
          <a:prstGeom prst="chevron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Нашивка 24"/>
          <p:cNvSpPr/>
          <p:nvPr/>
        </p:nvSpPr>
        <p:spPr>
          <a:xfrm>
            <a:off x="4088071" y="4504974"/>
            <a:ext cx="504056" cy="1204186"/>
          </a:xfrm>
          <a:prstGeom prst="chevron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0755" y="3645024"/>
            <a:ext cx="3643338" cy="49244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Учет профессии в общеобразовательных предметах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78B9A5A9-5AA4-4073-BA31-C32117F78663}"/>
              </a:ext>
            </a:extLst>
          </p:cNvPr>
          <p:cNvSpPr/>
          <p:nvPr/>
        </p:nvSpPr>
        <p:spPr>
          <a:xfrm>
            <a:off x="279902" y="1133682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FE0DA3A9-E74F-480B-9773-11EAE9398603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21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45F4B561-FC71-826C-F537-0C124E527E88}"/>
              </a:ext>
            </a:extLst>
          </p:cNvPr>
          <p:cNvSpPr txBox="1">
            <a:spLocks/>
          </p:cNvSpPr>
          <p:nvPr/>
        </p:nvSpPr>
        <p:spPr>
          <a:xfrm>
            <a:off x="590872" y="332656"/>
            <a:ext cx="8229600" cy="611983"/>
          </a:xfrm>
          <a:prstGeom prst="rect">
            <a:avLst/>
          </a:prstGeom>
        </p:spPr>
        <p:txBody>
          <a:bodyPr vert="horz" lIns="0" tIns="0" rIns="0" bIns="0" anchor="b" anchorCtr="0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b="1" i="0" kern="1200" cap="none" spc="0">
                <a:ln>
                  <a:noFill/>
                </a:ln>
                <a:solidFill>
                  <a:srgbClr val="4955AC"/>
                </a:solidFill>
                <a:effectLst/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Новые федеральные государственные </a:t>
            </a:r>
          </a:p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образовательные стандарты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7B3644-15DD-4562-4ED1-171A1C940891}"/>
              </a:ext>
            </a:extLst>
          </p:cNvPr>
          <p:cNvSpPr txBox="1"/>
          <p:nvPr/>
        </p:nvSpPr>
        <p:spPr>
          <a:xfrm>
            <a:off x="538078" y="6305398"/>
            <a:ext cx="580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Обновление программ под работодателей</a:t>
            </a:r>
          </a:p>
        </p:txBody>
      </p:sp>
    </p:spTree>
    <p:extLst>
      <p:ext uri="{BB962C8B-B14F-4D97-AF65-F5344CB8AC3E}">
        <p14:creationId xmlns:p14="http://schemas.microsoft.com/office/powerpoint/2010/main" val="2316864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-77688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Профессионалитет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A842C64-508D-329D-770A-C35E90F3C3B9}"/>
              </a:ext>
            </a:extLst>
          </p:cNvPr>
          <p:cNvGraphicFramePr/>
          <p:nvPr/>
        </p:nvGraphicFramePr>
        <p:xfrm>
          <a:off x="971600" y="1268760"/>
          <a:ext cx="6860789" cy="2952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13ADD4DE-58EF-BF39-2C52-3818F33A5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200" y="1303487"/>
            <a:ext cx="27066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>
                <a:solidFill>
                  <a:prstClr val="white"/>
                </a:solidFill>
                <a:latin typeface="+mn-lt"/>
              </a:rPr>
              <a:t>Управляющий совет</a:t>
            </a:r>
          </a:p>
        </p:txBody>
      </p:sp>
      <p:cxnSp>
        <p:nvCxnSpPr>
          <p:cNvPr id="5" name="Прямая соединительная линия 37"/>
          <p:cNvCxnSpPr>
            <a:cxnSpLocks noChangeShapeType="1"/>
          </p:cNvCxnSpPr>
          <p:nvPr/>
        </p:nvCxnSpPr>
        <p:spPr bwMode="auto">
          <a:xfrm>
            <a:off x="2977737" y="2263924"/>
            <a:ext cx="0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Прямая соединительная линия 38"/>
          <p:cNvCxnSpPr>
            <a:cxnSpLocks noChangeShapeType="1"/>
          </p:cNvCxnSpPr>
          <p:nvPr/>
        </p:nvCxnSpPr>
        <p:spPr bwMode="auto">
          <a:xfrm flipV="1">
            <a:off x="4387437" y="2190899"/>
            <a:ext cx="0" cy="15875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612561-78A6-0AFF-6187-A540F2FE9659}"/>
              </a:ext>
            </a:extLst>
          </p:cNvPr>
          <p:cNvSpPr/>
          <p:nvPr/>
        </p:nvSpPr>
        <p:spPr>
          <a:xfrm>
            <a:off x="3344450" y="1432074"/>
            <a:ext cx="2103437" cy="528638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FFFF"/>
                </a:solidFill>
                <a:latin typeface="Calibri"/>
              </a:rPr>
              <a:t>Управляющий совет</a:t>
            </a:r>
          </a:p>
        </p:txBody>
      </p:sp>
      <p:cxnSp>
        <p:nvCxnSpPr>
          <p:cNvPr id="8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3600037" y="2049612"/>
            <a:ext cx="0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74B2C2-3DDD-4686-C542-2A0F020CC903}"/>
              </a:ext>
            </a:extLst>
          </p:cNvPr>
          <p:cNvSpPr txBox="1"/>
          <p:nvPr/>
        </p:nvSpPr>
        <p:spPr>
          <a:xfrm>
            <a:off x="5770150" y="1533674"/>
            <a:ext cx="1922462" cy="3079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white"/>
                </a:solidFill>
                <a:latin typeface="+mn-lt"/>
              </a:rPr>
              <a:t>Предприятие</a:t>
            </a:r>
            <a:endParaRPr lang="ru-RU" b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88653-6AF9-08AF-3756-F10BDC7DACA9}"/>
              </a:ext>
            </a:extLst>
          </p:cNvPr>
          <p:cNvSpPr txBox="1"/>
          <p:nvPr/>
        </p:nvSpPr>
        <p:spPr>
          <a:xfrm>
            <a:off x="1110837" y="1555899"/>
            <a:ext cx="1922463" cy="3079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/>
                </a:solidFill>
                <a:latin typeface="+mn-lt"/>
              </a:rPr>
              <a:t>РОИВ</a:t>
            </a:r>
            <a:endParaRPr lang="ru-RU" b="1" kern="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" name="Прямая со стрелкой 50"/>
          <p:cNvCxnSpPr>
            <a:cxnSpLocks noChangeShapeType="1"/>
          </p:cNvCxnSpPr>
          <p:nvPr/>
        </p:nvCxnSpPr>
        <p:spPr bwMode="auto">
          <a:xfrm>
            <a:off x="3033300" y="1720999"/>
            <a:ext cx="288925" cy="0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 стрелкой 51"/>
          <p:cNvCxnSpPr>
            <a:cxnSpLocks noChangeShapeType="1"/>
          </p:cNvCxnSpPr>
          <p:nvPr/>
        </p:nvCxnSpPr>
        <p:spPr bwMode="auto">
          <a:xfrm flipH="1">
            <a:off x="5482812" y="1720999"/>
            <a:ext cx="287338" cy="0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Прямая со стрелкой 52"/>
          <p:cNvCxnSpPr>
            <a:cxnSpLocks noChangeShapeType="1"/>
            <a:stCxn id="7" idx="2"/>
          </p:cNvCxnSpPr>
          <p:nvPr/>
        </p:nvCxnSpPr>
        <p:spPr bwMode="auto">
          <a:xfrm>
            <a:off x="4396962" y="1960712"/>
            <a:ext cx="4763" cy="263525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C1A55ED-699B-473F-B475-7F10137BD693}"/>
              </a:ext>
            </a:extLst>
          </p:cNvPr>
          <p:cNvSpPr/>
          <p:nvPr/>
        </p:nvSpPr>
        <p:spPr>
          <a:xfrm>
            <a:off x="3106325" y="2295674"/>
            <a:ext cx="2592387" cy="649288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FFFF"/>
                </a:solidFill>
                <a:latin typeface="Calibri"/>
              </a:rPr>
              <a:t>Вятский электромашиностроительный техникум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B899A4E-8526-E6E6-E53B-EE16DFEA5B00}"/>
              </a:ext>
            </a:extLst>
          </p:cNvPr>
          <p:cNvSpPr/>
          <p:nvPr/>
        </p:nvSpPr>
        <p:spPr>
          <a:xfrm>
            <a:off x="5049425" y="2800499"/>
            <a:ext cx="792162" cy="2159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>
                <a:solidFill>
                  <a:prstClr val="black"/>
                </a:solidFill>
                <a:latin typeface="Calibri"/>
              </a:rPr>
              <a:t>Ядро</a:t>
            </a:r>
          </a:p>
        </p:txBody>
      </p:sp>
      <p:cxnSp>
        <p:nvCxnSpPr>
          <p:cNvPr id="16" name="Прямая соединительная линия 56"/>
          <p:cNvCxnSpPr>
            <a:cxnSpLocks noChangeShapeType="1"/>
          </p:cNvCxnSpPr>
          <p:nvPr/>
        </p:nvCxnSpPr>
        <p:spPr bwMode="auto">
          <a:xfrm>
            <a:off x="4401725" y="3016399"/>
            <a:ext cx="0" cy="21590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единительная линия 57"/>
          <p:cNvCxnSpPr>
            <a:cxnSpLocks noChangeShapeType="1"/>
          </p:cNvCxnSpPr>
          <p:nvPr/>
        </p:nvCxnSpPr>
        <p:spPr bwMode="auto">
          <a:xfrm>
            <a:off x="1377537" y="3232299"/>
            <a:ext cx="5329238" cy="0"/>
          </a:xfrm>
          <a:prstGeom prst="line">
            <a:avLst/>
          </a:prstGeom>
          <a:noFill/>
          <a:ln w="190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 стрелкой 58"/>
          <p:cNvCxnSpPr>
            <a:cxnSpLocks noChangeShapeType="1"/>
          </p:cNvCxnSpPr>
          <p:nvPr/>
        </p:nvCxnSpPr>
        <p:spPr bwMode="auto">
          <a:xfrm>
            <a:off x="1377537" y="3232299"/>
            <a:ext cx="6350" cy="263525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E43C2AD-978B-E0B4-36D9-A95957E1A2C0}"/>
              </a:ext>
            </a:extLst>
          </p:cNvPr>
          <p:cNvSpPr/>
          <p:nvPr/>
        </p:nvSpPr>
        <p:spPr>
          <a:xfrm>
            <a:off x="729837" y="3521224"/>
            <a:ext cx="1079500" cy="528638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>
                <a:solidFill>
                  <a:srgbClr val="FFFFFF"/>
                </a:solidFill>
                <a:latin typeface="Calibri"/>
              </a:rPr>
              <a:t>Кировский авиационный техникум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8C69579-3B4B-6BA7-6DBD-836057AAEF9B}"/>
              </a:ext>
            </a:extLst>
          </p:cNvPr>
          <p:cNvSpPr/>
          <p:nvPr/>
        </p:nvSpPr>
        <p:spPr>
          <a:xfrm>
            <a:off x="1306100" y="4024462"/>
            <a:ext cx="576262" cy="1444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>
                <a:solidFill>
                  <a:prstClr val="black"/>
                </a:solidFill>
                <a:latin typeface="Calibri"/>
              </a:rPr>
              <a:t>Участник</a:t>
            </a:r>
          </a:p>
        </p:txBody>
      </p:sp>
      <p:cxnSp>
        <p:nvCxnSpPr>
          <p:cNvPr id="21" name="Прямая со стрелкой 63"/>
          <p:cNvCxnSpPr>
            <a:cxnSpLocks noChangeShapeType="1"/>
          </p:cNvCxnSpPr>
          <p:nvPr/>
        </p:nvCxnSpPr>
        <p:spPr bwMode="auto">
          <a:xfrm>
            <a:off x="2674525" y="3232299"/>
            <a:ext cx="4762" cy="263525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1265272-94A6-BB7B-F830-E6C28B6F1BAC}"/>
              </a:ext>
            </a:extLst>
          </p:cNvPr>
          <p:cNvSpPr/>
          <p:nvPr/>
        </p:nvSpPr>
        <p:spPr>
          <a:xfrm>
            <a:off x="2025237" y="3521224"/>
            <a:ext cx="1152525" cy="528638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 dirty="0">
                <a:solidFill>
                  <a:srgbClr val="FFFFFF"/>
                </a:solidFill>
                <a:latin typeface="Calibri"/>
              </a:rPr>
              <a:t>Вятский автомобильно-промышленный техникум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A5F257F-96FA-D0AF-E71B-4F5EDD93E15D}"/>
              </a:ext>
            </a:extLst>
          </p:cNvPr>
          <p:cNvSpPr/>
          <p:nvPr/>
        </p:nvSpPr>
        <p:spPr>
          <a:xfrm>
            <a:off x="2601500" y="4024462"/>
            <a:ext cx="576262" cy="1444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>
                <a:solidFill>
                  <a:prstClr val="black"/>
                </a:solidFill>
                <a:latin typeface="Calibri"/>
              </a:rPr>
              <a:t>Участник</a:t>
            </a:r>
          </a:p>
        </p:txBody>
      </p:sp>
      <p:cxnSp>
        <p:nvCxnSpPr>
          <p:cNvPr id="24" name="Прямая со стрелкой 66"/>
          <p:cNvCxnSpPr>
            <a:cxnSpLocks noChangeShapeType="1"/>
          </p:cNvCxnSpPr>
          <p:nvPr/>
        </p:nvCxnSpPr>
        <p:spPr bwMode="auto">
          <a:xfrm>
            <a:off x="3969925" y="3232299"/>
            <a:ext cx="6350" cy="263525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510C9DB-869C-EFDB-12AF-E1EDA56EBE82}"/>
              </a:ext>
            </a:extLst>
          </p:cNvPr>
          <p:cNvSpPr/>
          <p:nvPr/>
        </p:nvSpPr>
        <p:spPr>
          <a:xfrm>
            <a:off x="3322225" y="3521224"/>
            <a:ext cx="1152525" cy="528638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>
                <a:solidFill>
                  <a:srgbClr val="FFFFFF"/>
                </a:solidFill>
                <a:latin typeface="Calibri"/>
              </a:rPr>
              <a:t>Вятско-Полянский механический техникум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1A99520-CD78-57DD-105A-CBB545E63B80}"/>
              </a:ext>
            </a:extLst>
          </p:cNvPr>
          <p:cNvSpPr/>
          <p:nvPr/>
        </p:nvSpPr>
        <p:spPr>
          <a:xfrm>
            <a:off x="3898487" y="4024462"/>
            <a:ext cx="576263" cy="1444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>
                <a:solidFill>
                  <a:prstClr val="black"/>
                </a:solidFill>
                <a:latin typeface="Calibri"/>
              </a:rPr>
              <a:t>Участник</a:t>
            </a:r>
          </a:p>
        </p:txBody>
      </p:sp>
      <p:cxnSp>
        <p:nvCxnSpPr>
          <p:cNvPr id="27" name="Прямая со стрелкой 69"/>
          <p:cNvCxnSpPr>
            <a:cxnSpLocks noChangeShapeType="1"/>
          </p:cNvCxnSpPr>
          <p:nvPr/>
        </p:nvCxnSpPr>
        <p:spPr bwMode="auto">
          <a:xfrm>
            <a:off x="6706775" y="3232299"/>
            <a:ext cx="4762" cy="263525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1B7AC8C-816A-2B04-7C44-929734CC5142}"/>
              </a:ext>
            </a:extLst>
          </p:cNvPr>
          <p:cNvSpPr/>
          <p:nvPr/>
        </p:nvSpPr>
        <p:spPr>
          <a:xfrm>
            <a:off x="4906550" y="3521224"/>
            <a:ext cx="3743325" cy="528638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FFFF"/>
                </a:solidFill>
                <a:latin typeface="Calibri"/>
              </a:rPr>
              <a:t>Предприятия ОПК Кировской области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A03C3E-0555-873A-218E-006F88BFA780}"/>
              </a:ext>
            </a:extLst>
          </p:cNvPr>
          <p:cNvSpPr/>
          <p:nvPr/>
        </p:nvSpPr>
        <p:spPr>
          <a:xfrm>
            <a:off x="8146637" y="3953024"/>
            <a:ext cx="647700" cy="1428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kern="0">
                <a:solidFill>
                  <a:prstClr val="black"/>
                </a:solidFill>
                <a:latin typeface="Calibri"/>
              </a:rPr>
              <a:t>Участники</a:t>
            </a:r>
          </a:p>
        </p:txBody>
      </p:sp>
      <p:pic>
        <p:nvPicPr>
          <p:cNvPr id="30" name="Picture 6" descr="D:\проекты\2022\03-Ноябрь\Презентация новая\Драфт\2 слайд\1\45х45 авите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12" y="4246712"/>
            <a:ext cx="129063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D:\проекты\2022\03-Ноябрь\Презентация новая\Драфт\2 слайд\1\45х45 лепс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75" y="4153049"/>
            <a:ext cx="141128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12" y="4626124"/>
            <a:ext cx="2241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6" descr="D:\проекты\2022\03-Ноябрь\Презентация новая\Драфт\2 слайд\PKHFuxb6Y3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24393"/>
          <a:stretch>
            <a:fillRect/>
          </a:stretch>
        </p:blipFill>
        <p:spPr bwMode="auto">
          <a:xfrm>
            <a:off x="786987" y="4297512"/>
            <a:ext cx="20462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256CC3C-602A-E475-2B6C-A969E32EEA61}"/>
              </a:ext>
            </a:extLst>
          </p:cNvPr>
          <p:cNvSpPr txBox="1"/>
          <p:nvPr/>
        </p:nvSpPr>
        <p:spPr>
          <a:xfrm>
            <a:off x="574193" y="5970538"/>
            <a:ext cx="6158047" cy="33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работодателей во всех этапах образовательного процесса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50A70DB-0C42-B460-31C9-7CA517A9812F}"/>
              </a:ext>
            </a:extLst>
          </p:cNvPr>
          <p:cNvSpPr/>
          <p:nvPr/>
        </p:nvSpPr>
        <p:spPr>
          <a:xfrm>
            <a:off x="351218" y="5782481"/>
            <a:ext cx="250825" cy="55403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6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9"/>
            <a:ext cx="19954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ECC9FC10-72CE-4A34-AB56-1753206252EB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22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00CB29D-E53F-4D06-921E-F8EBB73F14C7}"/>
              </a:ext>
            </a:extLst>
          </p:cNvPr>
          <p:cNvSpPr/>
          <p:nvPr/>
        </p:nvSpPr>
        <p:spPr>
          <a:xfrm>
            <a:off x="467544" y="6415855"/>
            <a:ext cx="1584176" cy="392893"/>
          </a:xfrm>
          <a:prstGeom prst="rect">
            <a:avLst/>
          </a:prstGeom>
          <a:solidFill>
            <a:srgbClr val="4DA6D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marL="6350" algn="ctr"/>
            <a:r>
              <a:rPr lang="ru-RU" sz="1600" b="1" dirty="0">
                <a:solidFill>
                  <a:schemeClr val="bg1"/>
                </a:solidFill>
                <a:latin typeface="+mj-lt"/>
                <a:cs typeface="Andalus" panose="02020603050405020304" pitchFamily="18" charset="-78"/>
              </a:rPr>
              <a:t>100  млн. руб.</a:t>
            </a:r>
            <a:endParaRPr lang="en-US" sz="1600" b="1" dirty="0">
              <a:solidFill>
                <a:schemeClr val="bg1"/>
              </a:solidFill>
              <a:latin typeface="+mj-lt"/>
              <a:cs typeface="Andalus" panose="02020603050405020304" pitchFamily="18" charset="-78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B93CA00-2EE8-45C2-A869-874C7F22CF09}"/>
              </a:ext>
            </a:extLst>
          </p:cNvPr>
          <p:cNvSpPr/>
          <p:nvPr/>
        </p:nvSpPr>
        <p:spPr>
          <a:xfrm>
            <a:off x="2123728" y="6524074"/>
            <a:ext cx="5112568" cy="28930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Размер гранта на развитие кластера в 2024 году</a:t>
            </a:r>
          </a:p>
        </p:txBody>
      </p:sp>
      <p:sp>
        <p:nvSpPr>
          <p:cNvPr id="40" name="object 3"/>
          <p:cNvSpPr/>
          <p:nvPr/>
        </p:nvSpPr>
        <p:spPr>
          <a:xfrm flipV="1">
            <a:off x="285720" y="1071547"/>
            <a:ext cx="8608695" cy="7143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7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AF28C-FE58-2F2E-068A-A250F68D0F91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23</a:t>
            </a:r>
          </a:p>
        </p:txBody>
      </p:sp>
      <p:pic>
        <p:nvPicPr>
          <p:cNvPr id="4" name="Picture 2" descr="O:\Отдел прогнозирования\Жаворонкина\ФОН copy.tif">
            <a:extLst>
              <a:ext uri="{FF2B5EF4-FFF2-40B4-BE49-F238E27FC236}">
                <a16:creationId xmlns:a16="http://schemas.microsoft.com/office/drawing/2014/main" id="{1445325D-E645-CE22-1C38-28A38490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93A79D4-4266-650A-F40F-872B023F2EED}"/>
              </a:ext>
            </a:extLst>
          </p:cNvPr>
          <p:cNvSpPr/>
          <p:nvPr/>
        </p:nvSpPr>
        <p:spPr>
          <a:xfrm>
            <a:off x="251520" y="1124744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0A5532D-5719-9E86-5EFB-6F0DE2C812FC}"/>
              </a:ext>
            </a:extLst>
          </p:cNvPr>
          <p:cNvSpPr txBox="1">
            <a:spLocks/>
          </p:cNvSpPr>
          <p:nvPr/>
        </p:nvSpPr>
        <p:spPr>
          <a:xfrm>
            <a:off x="611560" y="441539"/>
            <a:ext cx="8316416" cy="395173"/>
          </a:xfrm>
          <a:prstGeom prst="rect">
            <a:avLst/>
          </a:prstGeom>
        </p:spPr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1" kern="1200" cap="none" spc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Участие работодателей в образовательном процессе</a:t>
            </a:r>
          </a:p>
        </p:txBody>
      </p:sp>
      <p:graphicFrame>
        <p:nvGraphicFramePr>
          <p:cNvPr id="12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40038"/>
              </p:ext>
            </p:extLst>
          </p:nvPr>
        </p:nvGraphicFramePr>
        <p:xfrm>
          <a:off x="539553" y="1340768"/>
          <a:ext cx="7992887" cy="4710896"/>
        </p:xfrm>
        <a:graphic>
          <a:graphicData uri="http://schemas.openxmlformats.org/drawingml/2006/table">
            <a:tbl>
              <a:tblPr/>
              <a:tblGrid>
                <a:gridCol w="170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организации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образовательной программы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 на всех курсах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64">
                <a:tc row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Вятский </a:t>
                      </a:r>
                      <a:r>
                        <a:rPr kumimoji="0" lang="ru-RU" sz="1200" b="0" kern="120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электромашино</a:t>
                      </a:r>
                      <a:r>
                        <a:rPr kumimoji="0" lang="en-US" sz="1200" b="0" kern="1200" baseline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строительный техникум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kern="1200" dirty="0">
                        <a:solidFill>
                          <a:srgbClr val="001F5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Кировский авиационный техникум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kern="1200" dirty="0">
                        <a:solidFill>
                          <a:srgbClr val="001F5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Вятский автомобильно-промышленный колледж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kern="1200" dirty="0">
                        <a:solidFill>
                          <a:srgbClr val="001F5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Вятско-Полянский механический техникум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11.01.11 Монтаж радиоэлектронной аппаратуры и приборов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13.02.11 Техническая эксплуатация и обслуживание электрического и электромеханического оборудования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425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13.01.10 Электромонтер по ремонту и обслуживанию электрооборудования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15.01.05 Сварщик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15.01.23 Наладчик станков и оборудования м механообработке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4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15.01.32 Оператор на станках с программным управлением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15.01.33 Токарь на станках с ЧПУ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15.01.34 Фрезеровщик на станках с ЧПУ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15.01.35 Мастер слесарных работ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0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15.02.08 Технология машиностроения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481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0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22.02.06 Сварочное производство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222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0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27.02.06 Контроль работы измерительных приборов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04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2216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FB3672-47E6-1D34-7FF4-D34B0A48871C}"/>
              </a:ext>
            </a:extLst>
          </p:cNvPr>
          <p:cNvSpPr txBox="1"/>
          <p:nvPr/>
        </p:nvSpPr>
        <p:spPr>
          <a:xfrm>
            <a:off x="395536" y="6305398"/>
            <a:ext cx="6696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Все колледжи работают над закрытием вакансий предприятий ОПК</a:t>
            </a:r>
          </a:p>
        </p:txBody>
      </p:sp>
    </p:spTree>
    <p:extLst>
      <p:ext uri="{BB962C8B-B14F-4D97-AF65-F5344CB8AC3E}">
        <p14:creationId xmlns:p14="http://schemas.microsoft.com/office/powerpoint/2010/main" val="65496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5"/>
          <p:cNvSpPr txBox="1">
            <a:spLocks/>
          </p:cNvSpPr>
          <p:nvPr/>
        </p:nvSpPr>
        <p:spPr>
          <a:xfrm>
            <a:off x="801796" y="4869160"/>
            <a:ext cx="8245787" cy="237227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ru-RU" sz="14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именной стипендии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СПО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1500 до 3000 руб.,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ВО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200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4000 руб.</a:t>
            </a:r>
            <a:r>
              <a:rPr lang="ru-RU" sz="14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счёт областного бюджета</a:t>
            </a:r>
          </a:p>
          <a:p>
            <a:pPr>
              <a:buClr>
                <a:srgbClr val="C00000"/>
              </a:buClr>
            </a:pPr>
            <a:r>
              <a:rPr lang="ru-RU" sz="14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Обязанность выпускника отработать не менее трёх лет</a:t>
            </a:r>
          </a:p>
          <a:p>
            <a:pPr>
              <a:buClr>
                <a:srgbClr val="C00000"/>
              </a:buClr>
            </a:pPr>
            <a:r>
              <a:rPr lang="ru-RU" sz="14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заключено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381</a:t>
            </a:r>
            <a:r>
              <a:rPr lang="ru-RU" sz="14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соглашений, из них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279</a:t>
            </a:r>
            <a:r>
              <a:rPr lang="ru-RU" sz="14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 студентами колледжей и техникумов</a:t>
            </a:r>
          </a:p>
          <a:p>
            <a:pPr>
              <a:buClr>
                <a:srgbClr val="C00000"/>
              </a:buClr>
            </a:pPr>
            <a:r>
              <a:rPr lang="ru-RU" sz="18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Заключено за период октябрь-ноябрь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sz="18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соглашения</a:t>
            </a:r>
          </a:p>
        </p:txBody>
      </p:sp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1043609" y="1268760"/>
            <a:ext cx="7051456" cy="3563674"/>
            <a:chOff x="-497913" y="1626244"/>
            <a:chExt cx="7473464" cy="1569785"/>
          </a:xfrm>
        </p:grpSpPr>
        <p:sp>
          <p:nvSpPr>
            <p:cNvPr id="5" name="Овал 4"/>
            <p:cNvSpPr/>
            <p:nvPr/>
          </p:nvSpPr>
          <p:spPr>
            <a:xfrm>
              <a:off x="957129" y="1757216"/>
              <a:ext cx="5037451" cy="1346244"/>
            </a:xfrm>
            <a:prstGeom prst="ellips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21" name="Прямая соединительная линия 13"/>
            <p:cNvCxnSpPr/>
            <p:nvPr/>
          </p:nvCxnSpPr>
          <p:spPr bwMode="auto">
            <a:xfrm>
              <a:off x="1600121" y="2430927"/>
              <a:ext cx="55903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4" name="Группа 18"/>
            <p:cNvGrpSpPr>
              <a:grpSpLocks/>
            </p:cNvGrpSpPr>
            <p:nvPr/>
          </p:nvGrpSpPr>
          <p:grpSpPr bwMode="auto">
            <a:xfrm flipH="1">
              <a:off x="4625335" y="2427752"/>
              <a:ext cx="669586" cy="83340"/>
              <a:chOff x="1497417" y="3725478"/>
              <a:chExt cx="689295" cy="173926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611939" y="3724730"/>
                <a:ext cx="575489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0" name="Овал 19"/>
              <p:cNvSpPr>
                <a:spLocks noChangeAspect="1"/>
              </p:cNvSpPr>
              <p:nvPr/>
            </p:nvSpPr>
            <p:spPr>
              <a:xfrm>
                <a:off x="1498106" y="3754227"/>
                <a:ext cx="143345" cy="145024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6" name="Группа 21"/>
            <p:cNvGrpSpPr>
              <a:grpSpLocks/>
            </p:cNvGrpSpPr>
            <p:nvPr/>
          </p:nvGrpSpPr>
          <p:grpSpPr bwMode="auto">
            <a:xfrm rot="5400000">
              <a:off x="3189968" y="2041528"/>
              <a:ext cx="293279" cy="139247"/>
              <a:chOff x="1496935" y="3683440"/>
              <a:chExt cx="707516" cy="143345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627640" y="3767761"/>
                <a:ext cx="576806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8" name="Овал 17"/>
              <p:cNvSpPr>
                <a:spLocks noChangeAspect="1"/>
              </p:cNvSpPr>
              <p:nvPr/>
            </p:nvSpPr>
            <p:spPr>
              <a:xfrm>
                <a:off x="1496935" y="3683440"/>
                <a:ext cx="144913" cy="143345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7" name="Группа 24"/>
            <p:cNvGrpSpPr>
              <a:grpSpLocks/>
            </p:cNvGrpSpPr>
            <p:nvPr/>
          </p:nvGrpSpPr>
          <p:grpSpPr bwMode="auto">
            <a:xfrm rot="16200000" flipV="1">
              <a:off x="3189714" y="2673694"/>
              <a:ext cx="293250" cy="139883"/>
              <a:chOff x="1497417" y="3755404"/>
              <a:chExt cx="707447" cy="144000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628087" y="3839776"/>
                <a:ext cx="576805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" name="Овал 15"/>
              <p:cNvSpPr>
                <a:spLocks noChangeAspect="1"/>
              </p:cNvSpPr>
              <p:nvPr/>
            </p:nvSpPr>
            <p:spPr>
              <a:xfrm>
                <a:off x="1497382" y="3755455"/>
                <a:ext cx="144911" cy="143345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0" name="Овал 9"/>
            <p:cNvSpPr>
              <a:spLocks/>
            </p:cNvSpPr>
            <p:nvPr/>
          </p:nvSpPr>
          <p:spPr>
            <a:xfrm>
              <a:off x="-497913" y="2193009"/>
              <a:ext cx="2174806" cy="396447"/>
            </a:xfrm>
            <a:prstGeom prst="ellips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опережающей профессиональной подготовки</a:t>
              </a:r>
            </a:p>
          </p:txBody>
        </p:sp>
        <p:sp>
          <p:nvSpPr>
            <p:cNvPr id="11" name="Овал 10"/>
            <p:cNvSpPr>
              <a:spLocks/>
            </p:cNvSpPr>
            <p:nvPr/>
          </p:nvSpPr>
          <p:spPr>
            <a:xfrm>
              <a:off x="4800745" y="2189474"/>
              <a:ext cx="2174806" cy="396447"/>
            </a:xfrm>
            <a:prstGeom prst="ellips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Предприятие</a:t>
              </a:r>
            </a:p>
          </p:txBody>
        </p:sp>
        <p:sp>
          <p:nvSpPr>
            <p:cNvPr id="12" name="Овал 11"/>
            <p:cNvSpPr>
              <a:spLocks/>
            </p:cNvSpPr>
            <p:nvPr/>
          </p:nvSpPr>
          <p:spPr>
            <a:xfrm>
              <a:off x="2228780" y="2799582"/>
              <a:ext cx="2174806" cy="396447"/>
            </a:xfrm>
            <a:prstGeom prst="ellips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Студент</a:t>
              </a:r>
            </a:p>
          </p:txBody>
        </p:sp>
        <p:sp>
          <p:nvSpPr>
            <p:cNvPr id="13" name="Овал 12"/>
            <p:cNvSpPr>
              <a:spLocks/>
            </p:cNvSpPr>
            <p:nvPr/>
          </p:nvSpPr>
          <p:spPr>
            <a:xfrm>
              <a:off x="2255400" y="1626244"/>
              <a:ext cx="2174806" cy="396447"/>
            </a:xfrm>
            <a:prstGeom prst="ellips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Образовательная организация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59155" y="2077583"/>
              <a:ext cx="2506439" cy="646621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1F5D"/>
                  </a:solidFill>
                  <a:cs typeface="Arial" panose="020B0604020202020204" pitchFamily="34" charset="0"/>
                </a:rPr>
                <a:t>4-х стороннее соглашение</a:t>
              </a:r>
            </a:p>
          </p:txBody>
        </p:sp>
      </p:grpSp>
      <p:pic>
        <p:nvPicPr>
          <p:cNvPr id="25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ject 3"/>
          <p:cNvSpPr/>
          <p:nvPr/>
        </p:nvSpPr>
        <p:spPr>
          <a:xfrm>
            <a:off x="251520" y="1124744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24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023D6326-5EC6-3577-D5DF-5826AB4C5ECE}"/>
              </a:ext>
            </a:extLst>
          </p:cNvPr>
          <p:cNvSpPr txBox="1">
            <a:spLocks/>
          </p:cNvSpPr>
          <p:nvPr/>
        </p:nvSpPr>
        <p:spPr>
          <a:xfrm>
            <a:off x="626368" y="404664"/>
            <a:ext cx="7906072" cy="395173"/>
          </a:xfrm>
          <a:prstGeom prst="rect">
            <a:avLst/>
          </a:prstGeom>
        </p:spPr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1" kern="1200" cap="none" spc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Четырехсторонние соглашения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14447-8F59-755E-207B-BE603D801A46}"/>
              </a:ext>
            </a:extLst>
          </p:cNvPr>
          <p:cNvSpPr txBox="1"/>
          <p:nvPr/>
        </p:nvSpPr>
        <p:spPr>
          <a:xfrm>
            <a:off x="701816" y="6324053"/>
            <a:ext cx="580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Активизировать работу по заключению соглашений</a:t>
            </a:r>
          </a:p>
        </p:txBody>
      </p:sp>
    </p:spTree>
    <p:extLst>
      <p:ext uri="{BB962C8B-B14F-4D97-AF65-F5344CB8AC3E}">
        <p14:creationId xmlns:p14="http://schemas.microsoft.com/office/powerpoint/2010/main" val="350857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7CD5E2F-BB07-4F37-BBEA-5CAF03845154}"/>
              </a:ext>
            </a:extLst>
          </p:cNvPr>
          <p:cNvSpPr txBox="1"/>
          <p:nvPr/>
        </p:nvSpPr>
        <p:spPr>
          <a:xfrm>
            <a:off x="2285984" y="1285860"/>
            <a:ext cx="6572296" cy="830997"/>
          </a:xfrm>
          <a:prstGeom prst="rect">
            <a:avLst/>
          </a:prstGeom>
          <a:noFill/>
          <a:ln w="12700">
            <a:solidFill>
              <a:srgbClr val="182E7E"/>
            </a:solidFill>
            <a:prstDash val="dash"/>
          </a:ln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реализации ФП «Профессионалитет» </a:t>
            </a:r>
            <a:r>
              <a:rPr lang="ru-RU" sz="12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предоставленных данных  в рамках запроса информации Министерством просвещения Российской Федерации № ДГ-1427/05 от 24.07.2023 (О переходе на отраслевой подход к подготовке кадров в системе среднего профессионального образования)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784847"/>
              </p:ext>
            </p:extLst>
          </p:nvPr>
        </p:nvGraphicFramePr>
        <p:xfrm>
          <a:off x="1357290" y="2500306"/>
          <a:ext cx="7531788" cy="36775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510306823"/>
                    </a:ext>
                  </a:extLst>
                </a:gridCol>
                <a:gridCol w="1527841">
                  <a:extLst>
                    <a:ext uri="{9D8B030D-6E8A-4147-A177-3AD203B41FA5}">
                      <a16:colId xmlns:a16="http://schemas.microsoft.com/office/drawing/2014/main" val="2293827402"/>
                    </a:ext>
                  </a:extLst>
                </a:gridCol>
                <a:gridCol w="2049298">
                  <a:extLst>
                    <a:ext uri="{9D8B030D-6E8A-4147-A177-3AD203B41FA5}">
                      <a16:colId xmlns:a16="http://schemas.microsoft.com/office/drawing/2014/main" val="740116858"/>
                    </a:ext>
                  </a:extLst>
                </a:gridCol>
                <a:gridCol w="1882947">
                  <a:extLst>
                    <a:ext uri="{9D8B030D-6E8A-4147-A177-3AD203B41FA5}">
                      <a16:colId xmlns:a16="http://schemas.microsoft.com/office/drawing/2014/main" val="4184920753"/>
                    </a:ext>
                  </a:extLst>
                </a:gridCol>
              </a:tblGrid>
              <a:tr h="990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Отрасль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предприятий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ПОО, являющихся базовыми организациям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ПОО, являющихся сетевыми организациям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609118"/>
                  </a:ext>
                </a:extLst>
              </a:tr>
              <a:tr h="527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Сельское хозяйство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390223"/>
                  </a:ext>
                </a:extLst>
              </a:tr>
              <a:tr h="571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Легкая промышленность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654622"/>
                  </a:ext>
                </a:extLst>
              </a:tr>
              <a:tr h="301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Педагогика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731905"/>
                  </a:ext>
                </a:extLst>
              </a:tr>
              <a:tr h="401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Туризм и сфера услуг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97556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Строительная отрасль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36731"/>
                  </a:ext>
                </a:extLst>
              </a:tr>
              <a:tr h="527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Химическая промышленность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>
                          <a:solidFill>
                            <a:srgbClr val="001F5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95174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5805264"/>
            <a:ext cx="634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5143512"/>
            <a:ext cx="634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866" y="4134077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5" name="Нашивка 23"/>
          <p:cNvSpPr/>
          <p:nvPr/>
        </p:nvSpPr>
        <p:spPr>
          <a:xfrm flipH="1">
            <a:off x="928661" y="3681598"/>
            <a:ext cx="285752" cy="1212736"/>
          </a:xfrm>
          <a:prstGeom prst="chevron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74" tIns="34287" rIns="68574" bIns="34287" anchor="ctr"/>
          <a:lstStyle/>
          <a:p>
            <a:pPr algn="ctr">
              <a:lnSpc>
                <a:spcPct val="75000"/>
              </a:lnSpc>
              <a:defRPr/>
            </a:pP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Нашивка 23"/>
          <p:cNvSpPr/>
          <p:nvPr/>
        </p:nvSpPr>
        <p:spPr>
          <a:xfrm flipH="1">
            <a:off x="973879" y="5018306"/>
            <a:ext cx="285753" cy="642942"/>
          </a:xfrm>
          <a:prstGeom prst="chevron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74" tIns="34287" rIns="68574" bIns="34287" anchor="ctr"/>
          <a:lstStyle/>
          <a:p>
            <a:pPr algn="ctr">
              <a:lnSpc>
                <a:spcPct val="75000"/>
              </a:lnSpc>
              <a:defRPr/>
            </a:pP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Нашивка 23"/>
          <p:cNvSpPr/>
          <p:nvPr/>
        </p:nvSpPr>
        <p:spPr>
          <a:xfrm flipH="1">
            <a:off x="1000100" y="5733256"/>
            <a:ext cx="214314" cy="468246"/>
          </a:xfrm>
          <a:prstGeom prst="chevron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74" tIns="34287" rIns="68574" bIns="34287" anchor="ctr"/>
          <a:lstStyle/>
          <a:p>
            <a:pPr algn="ctr">
              <a:lnSpc>
                <a:spcPct val="75000"/>
              </a:lnSpc>
              <a:defRPr/>
            </a:pP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195" y="142852"/>
            <a:ext cx="8571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План создания кластеров по приоритетным отраслям экономики в Кировской области</a:t>
            </a:r>
          </a:p>
        </p:txBody>
      </p:sp>
      <p:pic>
        <p:nvPicPr>
          <p:cNvPr id="21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54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58214" y="6500834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3D05BF94-5376-4602-834D-91B44168A2E3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25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object 3"/>
          <p:cNvSpPr/>
          <p:nvPr/>
        </p:nvSpPr>
        <p:spPr>
          <a:xfrm flipV="1">
            <a:off x="285720" y="1071547"/>
            <a:ext cx="8608695" cy="7143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73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/>
              <a:t>Демонстрационный экзамен</a:t>
            </a:r>
            <a:br>
              <a:rPr lang="ru-RU" spc="-5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1600" b="0" dirty="0">
              <a:solidFill>
                <a:srgbClr val="001F5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9954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1316832"/>
            <a:ext cx="8460191" cy="106182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14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Демонстрационный экзамен – форма итоговой аттестации, приближенная к реальным производственным задачам с обязательным участием работодателей </a:t>
            </a:r>
          </a:p>
          <a:p>
            <a:pPr algn="just">
              <a:lnSpc>
                <a:spcPct val="150000"/>
              </a:lnSpc>
            </a:pPr>
            <a:r>
              <a:rPr lang="ru-RU" altLang="ru-RU" sz="14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2023 года демонстрационный экзамен является обязательным </a:t>
            </a:r>
            <a:r>
              <a:rPr lang="ru-RU" alt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altLang="ru-RU" sz="13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852936"/>
            <a:ext cx="2304256" cy="156966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2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на основе требований, установленных федеральными государственными образовательными стандартами среднего профессионального образования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6684" y="2857496"/>
            <a:ext cx="3156952" cy="156966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2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на основе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требований, установленных федеральными государственными образовательными стандартами среднего профессионального образования, 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12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квалификационных требований, заявленных работодателям</a:t>
            </a:r>
            <a:r>
              <a:rPr lang="ru-RU" alt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pic>
        <p:nvPicPr>
          <p:cNvPr id="1026" name="Picture 2" descr="https://avatars.mds.yandex.net/get-images-cbir/9369367/vDiQTlYTSv3YOZIItOTQ_g1602/o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610" y="2857497"/>
            <a:ext cx="2333168" cy="1571636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28596" y="4500570"/>
            <a:ext cx="235745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2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практико-ориентированные задания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000636"/>
            <a:ext cx="250033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altLang="ru-RU" sz="12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независимых экспертов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5572140"/>
            <a:ext cx="242889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50" dirty="0">
                <a:solidFill>
                  <a:srgbClr val="00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2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участие работодателей в качестве экспертов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725296" y="6488668"/>
            <a:ext cx="428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93D52A4-EDC9-4200-9392-84EF140C1449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/>
              <a:t>26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1811" y="4721378"/>
            <a:ext cx="6443412" cy="707886"/>
          </a:xfrm>
          <a:prstGeom prst="rect">
            <a:avLst/>
          </a:prstGeom>
          <a:ln>
            <a:solidFill>
              <a:srgbClr val="001F5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Доля студентов, сдававших ДЭ, в среднем по стране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23,5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Доля студентов, сдававших ДЭ, в Кировской области -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  <a:p>
            <a:pPr algn="just"/>
            <a:endParaRPr lang="ru-RU" altLang="ru-RU" sz="1200" dirty="0">
              <a:solidFill>
                <a:srgbClr val="001F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357818" y="5445224"/>
            <a:ext cx="3477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мотивирующего мониторинга субъектов РФ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23.11.2023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7686" y="6000768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b="1" dirty="0">
                <a:solidFill>
                  <a:srgbClr val="001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 2024: Демонстрационный экзамен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4215604" y="6071412"/>
            <a:ext cx="284958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3"/>
          <p:cNvSpPr/>
          <p:nvPr/>
        </p:nvSpPr>
        <p:spPr>
          <a:xfrm flipV="1">
            <a:off x="285720" y="1071547"/>
            <a:ext cx="8608695" cy="7143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4B2F7-61D7-AAD7-FFE2-8FD89A291DF8}"/>
              </a:ext>
            </a:extLst>
          </p:cNvPr>
          <p:cNvSpPr txBox="1"/>
          <p:nvPr/>
        </p:nvSpPr>
        <p:spPr>
          <a:xfrm>
            <a:off x="701816" y="6324053"/>
            <a:ext cx="6443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Во всех колледжах внедрен ДЭ, доля сдавших в </a:t>
            </a: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2024 году – 30%</a:t>
            </a:r>
          </a:p>
        </p:txBody>
      </p:sp>
    </p:spTree>
    <p:extLst>
      <p:ext uri="{BB962C8B-B14F-4D97-AF65-F5344CB8AC3E}">
        <p14:creationId xmlns:p14="http://schemas.microsoft.com/office/powerpoint/2010/main" val="9694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812038"/>
          </a:xfrm>
        </p:spPr>
        <p:txBody>
          <a:bodyPr/>
          <a:lstStyle/>
          <a:p>
            <a:r>
              <a:rPr lang="ru-RU" dirty="0"/>
              <a:t>Учебно-производственные комплексы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570168"/>
            <a:ext cx="8072494" cy="142678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None/>
            </a:pPr>
            <a:r>
              <a:rPr lang="ru-RU" sz="1600" dirty="0">
                <a:solidFill>
                  <a:srgbClr val="001F5D"/>
                </a:solidFill>
              </a:rPr>
              <a:t>- организация практической подготовки обучающихся</a:t>
            </a:r>
          </a:p>
          <a:p>
            <a:pPr marL="342900" indent="-342900">
              <a:lnSpc>
                <a:spcPct val="150000"/>
              </a:lnSpc>
              <a:buNone/>
            </a:pPr>
            <a:r>
              <a:rPr lang="ru-RU" sz="1600" dirty="0">
                <a:solidFill>
                  <a:srgbClr val="001F5D"/>
                </a:solidFill>
              </a:rPr>
              <a:t>-  предоставление временной работы обучающимся и выпускникам</a:t>
            </a:r>
          </a:p>
          <a:p>
            <a:pPr marL="342900" indent="-342900">
              <a:lnSpc>
                <a:spcPct val="150000"/>
              </a:lnSpc>
              <a:buNone/>
            </a:pPr>
            <a:r>
              <a:rPr lang="ru-RU" sz="1600" dirty="0">
                <a:solidFill>
                  <a:srgbClr val="001F5D"/>
                </a:solidFill>
              </a:rPr>
              <a:t>-  производство товаров, выполнение работ и оказания услуг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1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528" y="6500834"/>
            <a:ext cx="57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50E2890-3AAE-4FD0-8697-171CD615D713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/>
              <a:t>27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9"/>
            <a:ext cx="19954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618" y="1249015"/>
            <a:ext cx="7786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/>
            <a:r>
              <a:rPr lang="ru-RU" sz="1400" dirty="0">
                <a:solidFill>
                  <a:srgbClr val="001F5D"/>
                </a:solidFill>
              </a:rPr>
              <a:t>ФЗ от 21.11.2022 N 449-ФЗ «О внесении изменений в статьи 27 и 28 ФЗ «Об образовании в РФ»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6316168"/>
            <a:ext cx="3998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!</a:t>
            </a:r>
            <a:r>
              <a:rPr lang="ru-RU" dirty="0"/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УПК на базе ПОО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2E61E6F-531C-490B-99C3-0F67F268F7F1}"/>
              </a:ext>
            </a:extLst>
          </p:cNvPr>
          <p:cNvCxnSpPr>
            <a:cxnSpLocks/>
          </p:cNvCxnSpPr>
          <p:nvPr/>
        </p:nvCxnSpPr>
        <p:spPr>
          <a:xfrm rot="5400000">
            <a:off x="5037141" y="4321181"/>
            <a:ext cx="3500462" cy="15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Выноска со стрелкой влево 10"/>
          <p:cNvSpPr/>
          <p:nvPr/>
        </p:nvSpPr>
        <p:spPr>
          <a:xfrm>
            <a:off x="7215206" y="2643182"/>
            <a:ext cx="1500198" cy="428628"/>
          </a:xfrm>
          <a:prstGeom prst="leftArrowCallout">
            <a:avLst>
              <a:gd name="adj1" fmla="val 25000"/>
              <a:gd name="adj2" fmla="val 22778"/>
              <a:gd name="adj3" fmla="val 25000"/>
              <a:gd name="adj4" fmla="val 8690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КПМТ</a:t>
            </a: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7215206" y="4714884"/>
            <a:ext cx="1500198" cy="4286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789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КПК</a:t>
            </a:r>
          </a:p>
        </p:txBody>
      </p:sp>
      <p:sp>
        <p:nvSpPr>
          <p:cNvPr id="14" name="Выноска со стрелкой влево 13"/>
          <p:cNvSpPr/>
          <p:nvPr/>
        </p:nvSpPr>
        <p:spPr>
          <a:xfrm>
            <a:off x="7215206" y="3714752"/>
            <a:ext cx="1500198" cy="4286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54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ВятКТУиС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7215206" y="4214818"/>
            <a:ext cx="1500198" cy="4286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00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СКПиСО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Выноска со стрелкой влево 15"/>
          <p:cNvSpPr/>
          <p:nvPr/>
        </p:nvSpPr>
        <p:spPr>
          <a:xfrm>
            <a:off x="7215206" y="5715016"/>
            <a:ext cx="1500198" cy="4286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202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КАТ</a:t>
            </a:r>
            <a:r>
              <a:rPr lang="ru-RU" dirty="0"/>
              <a:t>Т</a:t>
            </a:r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7215206" y="5214950"/>
            <a:ext cx="1500198" cy="4286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153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КПМТ</a:t>
            </a:r>
          </a:p>
        </p:txBody>
      </p:sp>
      <p:sp>
        <p:nvSpPr>
          <p:cNvPr id="18" name="Выноска со стрелкой влево 17"/>
          <p:cNvSpPr/>
          <p:nvPr/>
        </p:nvSpPr>
        <p:spPr>
          <a:xfrm>
            <a:off x="7215206" y="3143248"/>
            <a:ext cx="1500198" cy="4286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199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КТК ПП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023358857"/>
              </p:ext>
            </p:extLst>
          </p:nvPr>
        </p:nvGraphicFramePr>
        <p:xfrm>
          <a:off x="785786" y="2938624"/>
          <a:ext cx="385765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14348" y="4667652"/>
            <a:ext cx="5929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dirty="0">
                <a:solidFill>
                  <a:srgbClr val="001F5D"/>
                </a:solidFill>
              </a:rPr>
              <a:t>	«Студенты колледжей теперь смогут совмещать учёбу с работой, и при получении диплома у выпускников уже будет первая запись в трудовой книжке. Закон также направлен на повышение финансовой устойчивости самих колледжей, так как на базе УПК откроется производство товаров, будут выполняться работы по профилю колледжа, а полученная прибыль пойдёт на развитие образовательных организаций и на зарплату студентов» </a:t>
            </a:r>
          </a:p>
          <a:p>
            <a:pPr marL="342900" indent="-342900"/>
            <a:endParaRPr lang="ru-RU" sz="1200" dirty="0">
              <a:solidFill>
                <a:srgbClr val="001F5D"/>
              </a:solidFill>
            </a:endParaRPr>
          </a:p>
          <a:p>
            <a:pPr marL="342900" indent="-342900" algn="r"/>
            <a:r>
              <a:rPr lang="ru-RU" sz="1200" b="1" dirty="0">
                <a:solidFill>
                  <a:srgbClr val="001F5D"/>
                </a:solidFill>
              </a:rPr>
              <a:t>Министр просвещения Сергей Кравцов</a:t>
            </a:r>
          </a:p>
        </p:txBody>
      </p:sp>
      <p:sp>
        <p:nvSpPr>
          <p:cNvPr id="20" name="object 3"/>
          <p:cNvSpPr/>
          <p:nvPr/>
        </p:nvSpPr>
        <p:spPr>
          <a:xfrm flipV="1">
            <a:off x="285720" y="1071547"/>
            <a:ext cx="8608695" cy="7143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4">
            <a:extLst>
              <a:ext uri="{FF2B5EF4-FFF2-40B4-BE49-F238E27FC236}">
                <a16:creationId xmlns:a16="http://schemas.microsoft.com/office/drawing/2014/main" id="{25FD953B-F65E-49C3-B042-26EBCEE8387B}"/>
              </a:ext>
            </a:extLst>
          </p:cNvPr>
          <p:cNvSpPr txBox="1"/>
          <p:nvPr/>
        </p:nvSpPr>
        <p:spPr>
          <a:xfrm>
            <a:off x="8890782" y="6584310"/>
            <a:ext cx="25321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b="1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A75470E-5186-4DBC-8A21-CCBD2822EA16}"/>
              </a:ext>
            </a:extLst>
          </p:cNvPr>
          <p:cNvSpPr txBox="1">
            <a:spLocks/>
          </p:cNvSpPr>
          <p:nvPr/>
        </p:nvSpPr>
        <p:spPr>
          <a:xfrm>
            <a:off x="642910" y="432137"/>
            <a:ext cx="850109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55AC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2900" dirty="0">
                <a:solidFill>
                  <a:srgbClr val="002060"/>
                </a:solidFill>
                <a:latin typeface="+mj-lt"/>
                <a:cs typeface="+mj-cs"/>
              </a:rPr>
              <a:t>Чемпионатное движение «Профессионалы»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6353C35-912A-40F1-8461-EE0D3DE85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56098"/>
              </p:ext>
            </p:extLst>
          </p:nvPr>
        </p:nvGraphicFramePr>
        <p:xfrm>
          <a:off x="934636" y="1980551"/>
          <a:ext cx="7780768" cy="3774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4227">
                  <a:extLst>
                    <a:ext uri="{9D8B030D-6E8A-4147-A177-3AD203B41FA5}">
                      <a16:colId xmlns:a16="http://schemas.microsoft.com/office/drawing/2014/main" val="1660595428"/>
                    </a:ext>
                  </a:extLst>
                </a:gridCol>
                <a:gridCol w="4056541">
                  <a:extLst>
                    <a:ext uri="{9D8B030D-6E8A-4147-A177-3AD203B41FA5}">
                      <a16:colId xmlns:a16="http://schemas.microsoft.com/office/drawing/2014/main" val="1791695798"/>
                    </a:ext>
                  </a:extLst>
                </a:gridCol>
              </a:tblGrid>
              <a:tr h="3520151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Дошкольное воспитание 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Преподавание в младших классах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культура, спорт и фитнес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образование детей и взрослых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Инженерный дизайн САПР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Автоматизация бизнес-процессов организаций</a:t>
                      </a:r>
                    </a:p>
                    <a:p>
                      <a:r>
                        <a:rPr lang="ru-RU" sz="1200" kern="1200" dirty="0" err="1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Полимеханика</a:t>
                      </a:r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 и автоматизация 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Предпринимательство 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Предпринимательство – Юниоры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Инженер-технолог машиностроения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Программные решения для бизнеса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Облицовка плиткой 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Сухое строительство и штукатурные работы 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Печное дело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Лабораторный химический анализ 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Водитель грузовика 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 моды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Туризм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Парикмахерское искусство</a:t>
                      </a:r>
                    </a:p>
                    <a:p>
                      <a:pPr marL="285750" indent="-193675">
                        <a:spcBef>
                          <a:spcPts val="150"/>
                        </a:spcBef>
                        <a:buFont typeface="Wingdings" panose="05000000000000000000" pitchFamily="2" charset="2"/>
                        <a:buChar char="§"/>
                      </a:pPr>
                      <a:endParaRPr lang="ru-RU" sz="1200" kern="1200" dirty="0">
                        <a:solidFill>
                          <a:srgbClr val="001F5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Администрирование отеля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Электромонтаж 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Сварочные технологии 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Слесарная работа с металлом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Эксплуатация сельскохозяйственных машин 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Ветеринария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Поварское дело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Кондитерское дело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Ресторанный сервис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Бухгалтерский учет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и обслуживание легковых автомобилей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мобильных приложений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экскурсионных услуг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Правоохранительная деятельность (полицейский)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Монтаж и эксплуатация газового оборудования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Хлебопечение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Медицинский и социальный уход</a:t>
                      </a:r>
                    </a:p>
                    <a:p>
                      <a:r>
                        <a:rPr lang="ru-RU" sz="1200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Фармацевтика</a:t>
                      </a:r>
                    </a:p>
                  </a:txBody>
                  <a:tcPr marL="84406" marR="8440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0579230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AA8149-7FB7-4381-A668-55F0D45C7157}"/>
              </a:ext>
            </a:extLst>
          </p:cNvPr>
          <p:cNvSpPr/>
          <p:nvPr/>
        </p:nvSpPr>
        <p:spPr>
          <a:xfrm>
            <a:off x="464704" y="1214422"/>
            <a:ext cx="761793" cy="485504"/>
          </a:xfrm>
          <a:prstGeom prst="rect">
            <a:avLst/>
          </a:prstGeom>
          <a:solidFill>
            <a:srgbClr val="334285"/>
          </a:solidFill>
        </p:spPr>
        <p:txBody>
          <a:bodyPr wrap="square" lIns="0" tIns="0" rIns="0" bIns="0" rtlCol="0"/>
          <a:lstStyle/>
          <a:p>
            <a:pPr algn="ctr"/>
            <a:endParaRPr lang="ru-RU" sz="8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2023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7A95076-93DC-46C6-BFAB-81B81FB40599}"/>
              </a:ext>
            </a:extLst>
          </p:cNvPr>
          <p:cNvSpPr/>
          <p:nvPr/>
        </p:nvSpPr>
        <p:spPr>
          <a:xfrm>
            <a:off x="1250797" y="1243814"/>
            <a:ext cx="803051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1F5D"/>
                </a:solidFill>
              </a:rPr>
              <a:t>Чемпионат по профессиональному мастерству «Профессионалы» Кировской области </a:t>
            </a:r>
          </a:p>
          <a:p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4A4A81-2DD0-47E9-85E3-402B07609D44}"/>
              </a:ext>
            </a:extLst>
          </p:cNvPr>
          <p:cNvSpPr/>
          <p:nvPr/>
        </p:nvSpPr>
        <p:spPr>
          <a:xfrm>
            <a:off x="3563888" y="1699926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1F5D"/>
                </a:solidFill>
              </a:rPr>
              <a:t>Компетенции</a:t>
            </a:r>
          </a:p>
        </p:txBody>
      </p:sp>
      <p:graphicFrame>
        <p:nvGraphicFramePr>
          <p:cNvPr id="11" name="Таблица 10"/>
          <p:cNvGraphicFramePr/>
          <p:nvPr>
            <p:extLst>
              <p:ext uri="{D42A27DB-BD31-4B8C-83A1-F6EECF244321}">
                <p14:modId xmlns:p14="http://schemas.microsoft.com/office/powerpoint/2010/main" val="2080668848"/>
              </p:ext>
            </p:extLst>
          </p:nvPr>
        </p:nvGraphicFramePr>
        <p:xfrm>
          <a:off x="997919" y="5595281"/>
          <a:ext cx="7244861" cy="639952"/>
        </p:xfrm>
        <a:graphic>
          <a:graphicData uri="http://schemas.openxmlformats.org/drawingml/2006/table">
            <a:tbl>
              <a:tblPr/>
              <a:tblGrid>
                <a:gridCol w="2885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582">
                <a:tc>
                  <a:txBody>
                    <a:bodyPr/>
                    <a:lstStyle/>
                    <a:p>
                      <a:pPr algn="ctr"/>
                      <a:r>
                        <a:rPr lang="ru-RU" sz="1600" b="1" strike="noStrike" kern="1200" spc="-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83077" marR="83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trike="noStrike" kern="1200" spc="-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83077" marR="83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trike="noStrike" kern="1200" spc="-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83077" marR="83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trike="noStrike" kern="1200" spc="-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83077" marR="83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trike="noStrike" kern="1200" spc="-1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83077" marR="83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7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Компетенции / участники</a:t>
                      </a:r>
                    </a:p>
                  </a:txBody>
                  <a:tcPr marL="83077" marR="83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17/103</a:t>
                      </a:r>
                    </a:p>
                  </a:txBody>
                  <a:tcPr marL="83077" marR="83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22/151</a:t>
                      </a:r>
                    </a:p>
                  </a:txBody>
                  <a:tcPr marL="83077" marR="83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27/175</a:t>
                      </a:r>
                    </a:p>
                  </a:txBody>
                  <a:tcPr marL="83077" marR="83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27/162</a:t>
                      </a:r>
                    </a:p>
                  </a:txBody>
                  <a:tcPr marL="83077" marR="830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7452320" y="1699926"/>
            <a:ext cx="1191646" cy="1014694"/>
          </a:xfrm>
          <a:prstGeom prst="ellipse">
            <a:avLst/>
          </a:prstGeom>
          <a:solidFill>
            <a:srgbClr val="33428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231 участник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7298F6-6C39-4E59-9D77-4093FC4B1575}"/>
              </a:ext>
            </a:extLst>
          </p:cNvPr>
          <p:cNvSpPr txBox="1"/>
          <p:nvPr/>
        </p:nvSpPr>
        <p:spPr>
          <a:xfrm>
            <a:off x="8068097" y="64695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434CCD47-E308-476E-BE55-241BA2BDC5BD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28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object 3"/>
          <p:cNvSpPr/>
          <p:nvPr/>
        </p:nvSpPr>
        <p:spPr>
          <a:xfrm flipV="1">
            <a:off x="285720" y="1071547"/>
            <a:ext cx="8608695" cy="7143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B4FBA0-59E8-492A-033C-543DEE32364F}"/>
              </a:ext>
            </a:extLst>
          </p:cNvPr>
          <p:cNvSpPr txBox="1"/>
          <p:nvPr/>
        </p:nvSpPr>
        <p:spPr>
          <a:xfrm>
            <a:off x="701816" y="6324053"/>
            <a:ext cx="6750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Проведение регионального этапа Чемпионата высоких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01927496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 idx="4294967295"/>
          </p:nvPr>
        </p:nvSpPr>
        <p:spPr>
          <a:xfrm>
            <a:off x="443541" y="193266"/>
            <a:ext cx="8170422" cy="80602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900" dirty="0"/>
              <a:t>Чемпионатное движение «</a:t>
            </a:r>
            <a:r>
              <a:rPr lang="ru-RU" sz="2900" dirty="0" err="1"/>
              <a:t>Абилимпикс</a:t>
            </a:r>
            <a:r>
              <a:rPr lang="ru-RU" sz="2900" dirty="0"/>
              <a:t>»</a:t>
            </a:r>
          </a:p>
        </p:txBody>
      </p:sp>
      <p:sp>
        <p:nvSpPr>
          <p:cNvPr id="24" name="object 44"/>
          <p:cNvSpPr/>
          <p:nvPr/>
        </p:nvSpPr>
        <p:spPr>
          <a:xfrm>
            <a:off x="8885553" y="6563521"/>
            <a:ext cx="258447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200" b="1" strike="noStrike" spc="-1" dirty="0">
                <a:solidFill>
                  <a:srgbClr val="FFFFFF"/>
                </a:solidFill>
                <a:latin typeface="Calibri"/>
              </a:rPr>
              <a:t>20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15" name="Таблица 14"/>
          <p:cNvGraphicFramePr/>
          <p:nvPr>
            <p:extLst>
              <p:ext uri="{D42A27DB-BD31-4B8C-83A1-F6EECF244321}">
                <p14:modId xmlns:p14="http://schemas.microsoft.com/office/powerpoint/2010/main" val="3577834509"/>
              </p:ext>
            </p:extLst>
          </p:nvPr>
        </p:nvGraphicFramePr>
        <p:xfrm>
          <a:off x="357782" y="1271681"/>
          <a:ext cx="5006305" cy="1143008"/>
        </p:xfrm>
        <a:graphic>
          <a:graphicData uri="http://schemas.openxmlformats.org/drawingml/2006/table">
            <a:tbl>
              <a:tblPr/>
              <a:tblGrid>
                <a:gridCol w="1478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24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83077" marR="83077" anchor="ctr">
                    <a:lnL w="720">
                      <a:solidFill>
                        <a:srgbClr val="FFFFFF"/>
                      </a:solidFill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83077" marR="8307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83077" marR="8307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83077" marR="8307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83077" marR="8307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Clr>
                          <a:schemeClr val="accent1"/>
                        </a:buClr>
                        <a:buSzPct val="76000"/>
                      </a:pPr>
                      <a:r>
                        <a:rPr kumimoji="0" lang="ru-RU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</a:p>
                  </a:txBody>
                  <a:tcPr marL="83077" marR="83077" anchor="ctr">
                    <a:lnL w="720">
                      <a:solidFill>
                        <a:srgbClr val="FFFFFF"/>
                      </a:solidFill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Clr>
                          <a:schemeClr val="accent1"/>
                        </a:buClr>
                        <a:buSzPct val="76000"/>
                      </a:pPr>
                      <a:r>
                        <a:rPr kumimoji="0" lang="en-US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kumimoji="0" lang="ru-RU" sz="1200" b="1" kern="1200" dirty="0">
                        <a:solidFill>
                          <a:srgbClr val="001F5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77" marR="8307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Clr>
                          <a:schemeClr val="accent1"/>
                        </a:buClr>
                        <a:buSzPct val="76000"/>
                      </a:pPr>
                      <a:r>
                        <a:rPr kumimoji="0" lang="en-US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kumimoji="0" lang="ru-RU" sz="1200" b="1" kern="1200" dirty="0">
                        <a:solidFill>
                          <a:srgbClr val="001F5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77" marR="8307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Clr>
                          <a:schemeClr val="accent1"/>
                        </a:buClr>
                        <a:buSzPct val="76000"/>
                      </a:pPr>
                      <a:r>
                        <a:rPr kumimoji="0" lang="en-US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  <a:endParaRPr kumimoji="0" lang="ru-RU" sz="1200" b="1" kern="1200" dirty="0">
                        <a:solidFill>
                          <a:srgbClr val="001F5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77" marR="8307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Clr>
                          <a:schemeClr val="accent1"/>
                        </a:buClr>
                        <a:buSzPct val="76000"/>
                      </a:pPr>
                      <a:r>
                        <a:rPr kumimoji="0" lang="ru-RU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83077" marR="8307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8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Clr>
                          <a:schemeClr val="accent1"/>
                        </a:buClr>
                        <a:buSzPct val="76000"/>
                      </a:pPr>
                      <a:r>
                        <a:rPr kumimoji="0" lang="ru-RU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Компетенции</a:t>
                      </a:r>
                    </a:p>
                  </a:txBody>
                  <a:tcPr marL="83077" marR="83077" anchor="ctr">
                    <a:lnL w="720">
                      <a:solidFill>
                        <a:srgbClr val="FFFFFF"/>
                      </a:solidFill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Clr>
                          <a:schemeClr val="accent1"/>
                        </a:buClr>
                        <a:buSzPct val="76000"/>
                      </a:pPr>
                      <a:r>
                        <a:rPr kumimoji="0" lang="en-US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ru-RU" sz="1200" b="1" kern="1200" dirty="0">
                        <a:solidFill>
                          <a:srgbClr val="001F5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77" marR="8307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Clr>
                          <a:schemeClr val="accent1"/>
                        </a:buClr>
                        <a:buSzPct val="76000"/>
                      </a:pPr>
                      <a:r>
                        <a:rPr kumimoji="0" lang="en-US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ru-RU" sz="1200" b="1" kern="1200" dirty="0">
                        <a:solidFill>
                          <a:srgbClr val="001F5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77" marR="8307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Clr>
                          <a:schemeClr val="accent1"/>
                        </a:buClr>
                        <a:buSzPct val="76000"/>
                      </a:pPr>
                      <a:r>
                        <a:rPr kumimoji="0" lang="en-US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kumimoji="0" lang="ru-RU" sz="1200" b="1" kern="1200" dirty="0">
                        <a:solidFill>
                          <a:srgbClr val="001F5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77" marR="8307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Clr>
                          <a:schemeClr val="accent1"/>
                        </a:buClr>
                        <a:buSzPct val="76000"/>
                      </a:pPr>
                      <a:r>
                        <a:rPr kumimoji="0" lang="ru-RU" sz="1200" b="1" kern="1200" dirty="0">
                          <a:solidFill>
                            <a:srgbClr val="001F5D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3077" marR="8307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Прямоугольник 101"/>
          <p:cNvSpPr/>
          <p:nvPr/>
        </p:nvSpPr>
        <p:spPr>
          <a:xfrm>
            <a:off x="256968" y="2633038"/>
            <a:ext cx="5232653" cy="3494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400" b="1" dirty="0">
                <a:solidFill>
                  <a:srgbClr val="001F5D"/>
                </a:solidFill>
              </a:rPr>
              <a:t>Трудоустройство участников чемпионата</a:t>
            </a:r>
          </a:p>
        </p:txBody>
      </p:sp>
      <p:pic>
        <p:nvPicPr>
          <p:cNvPr id="19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8316" y="4910669"/>
            <a:ext cx="723140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ru-RU" sz="1200" dirty="0">
                <a:solidFill>
                  <a:srgbClr val="001F5D"/>
                </a:solidFill>
              </a:rPr>
              <a:t>Базовая профессиональная образовательная организация, обеспечивающая поддержку региональной системы инклюзивного профессионального образования  инвалидов - </a:t>
            </a:r>
            <a:r>
              <a:rPr lang="ru-RU" sz="1200" b="1" dirty="0">
                <a:solidFill>
                  <a:srgbClr val="C00000"/>
                </a:solidFill>
              </a:rPr>
              <a:t>ВАПК</a:t>
            </a:r>
          </a:p>
        </p:txBody>
      </p:sp>
      <p:pic>
        <p:nvPicPr>
          <p:cNvPr id="14" name="Picture 5" descr="C:\Users\igoshina_nv.VAPK.000\Desktop\2022-08-17_100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408" y="4974691"/>
            <a:ext cx="1201022" cy="583737"/>
          </a:xfrm>
          <a:prstGeom prst="rect">
            <a:avLst/>
          </a:prstGeom>
          <a:noFill/>
        </p:spPr>
      </p:pic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D4D2259E-C488-4153-BCD8-0323719E4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225967"/>
              </p:ext>
            </p:extLst>
          </p:nvPr>
        </p:nvGraphicFramePr>
        <p:xfrm>
          <a:off x="-20385" y="3069875"/>
          <a:ext cx="4032448" cy="192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92257" y="5572140"/>
            <a:ext cx="2647287" cy="548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5"/>
              </a:spcBef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Инвалиды и лица с ОВЗ обучаются </a:t>
            </a:r>
          </a:p>
          <a:p>
            <a:pPr>
              <a:lnSpc>
                <a:spcPct val="120000"/>
              </a:lnSpc>
              <a:spcBef>
                <a:spcPts val="105"/>
              </a:spcBef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по профессиям/специальностям: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39545" y="5403113"/>
            <a:ext cx="3207047" cy="145488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42900">
              <a:lnSpc>
                <a:spcPct val="120000"/>
              </a:lnSpc>
              <a:spcBef>
                <a:spcPts val="170"/>
              </a:spcBef>
              <a:buClr>
                <a:schemeClr val="accent1"/>
              </a:buClr>
              <a:buSzPct val="76000"/>
              <a:tabLst>
                <a:tab pos="185420" algn="l"/>
              </a:tabLst>
            </a:pPr>
            <a:r>
              <a:rPr lang="ru-RU" sz="1000" dirty="0">
                <a:solidFill>
                  <a:srgbClr val="001F5D"/>
                </a:solidFill>
              </a:rPr>
              <a:t>Информатика и вычислительная техника</a:t>
            </a:r>
          </a:p>
          <a:p>
            <a:pPr indent="-342900">
              <a:lnSpc>
                <a:spcPct val="120000"/>
              </a:lnSpc>
              <a:spcBef>
                <a:spcPts val="70"/>
              </a:spcBef>
              <a:buClr>
                <a:schemeClr val="accent1"/>
              </a:buClr>
              <a:buSzPct val="76000"/>
              <a:tabLst>
                <a:tab pos="185420" algn="l"/>
              </a:tabLst>
            </a:pPr>
            <a:r>
              <a:rPr lang="ru-RU" sz="1000" dirty="0">
                <a:solidFill>
                  <a:srgbClr val="001F5D"/>
                </a:solidFill>
              </a:rPr>
              <a:t>Электро- и теплоэнергетика</a:t>
            </a:r>
          </a:p>
          <a:p>
            <a:pPr indent="-342900">
              <a:lnSpc>
                <a:spcPct val="120000"/>
              </a:lnSpc>
              <a:spcBef>
                <a:spcPts val="60"/>
              </a:spcBef>
              <a:buClr>
                <a:schemeClr val="accent1"/>
              </a:buClr>
              <a:buSzPct val="76000"/>
              <a:tabLst>
                <a:tab pos="185420" algn="l"/>
              </a:tabLst>
            </a:pPr>
            <a:r>
              <a:rPr lang="ru-RU" sz="1000" dirty="0">
                <a:solidFill>
                  <a:srgbClr val="001F5D"/>
                </a:solidFill>
              </a:rPr>
              <a:t>Машиностроение</a:t>
            </a:r>
          </a:p>
          <a:p>
            <a:pPr indent="-342900">
              <a:lnSpc>
                <a:spcPct val="120000"/>
              </a:lnSpc>
              <a:spcBef>
                <a:spcPts val="75"/>
              </a:spcBef>
              <a:buClr>
                <a:schemeClr val="accent1"/>
              </a:buClr>
              <a:buSzPct val="76000"/>
              <a:tabLst>
                <a:tab pos="185420" algn="l"/>
              </a:tabLst>
            </a:pPr>
            <a:r>
              <a:rPr lang="ru-RU" sz="1000" dirty="0">
                <a:solidFill>
                  <a:srgbClr val="001F5D"/>
                </a:solidFill>
              </a:rPr>
              <a:t>Техника и технологии строительства</a:t>
            </a:r>
          </a:p>
          <a:p>
            <a:pPr indent="-342900">
              <a:lnSpc>
                <a:spcPct val="120000"/>
              </a:lnSpc>
              <a:spcBef>
                <a:spcPts val="75"/>
              </a:spcBef>
              <a:buClr>
                <a:schemeClr val="accent1"/>
              </a:buClr>
              <a:buSzPct val="76000"/>
              <a:tabLst>
                <a:tab pos="185420" algn="l"/>
              </a:tabLst>
            </a:pPr>
            <a:r>
              <a:rPr lang="ru-RU" sz="1000" dirty="0">
                <a:solidFill>
                  <a:srgbClr val="001F5D"/>
                </a:solidFill>
              </a:rPr>
              <a:t>Техника и технологии наземного транспорта</a:t>
            </a:r>
          </a:p>
          <a:p>
            <a:pPr indent="-342900">
              <a:lnSpc>
                <a:spcPct val="120000"/>
              </a:lnSpc>
              <a:spcBef>
                <a:spcPts val="60"/>
              </a:spcBef>
              <a:buClr>
                <a:schemeClr val="accent1"/>
              </a:buClr>
              <a:buSzPct val="76000"/>
              <a:tabLst>
                <a:tab pos="185420" algn="l"/>
              </a:tabLst>
            </a:pPr>
            <a:r>
              <a:rPr lang="ru-RU" sz="1000" dirty="0">
                <a:solidFill>
                  <a:srgbClr val="001F5D"/>
                </a:solidFill>
              </a:rPr>
              <a:t>Экономика и управление</a:t>
            </a:r>
          </a:p>
          <a:p>
            <a:pPr indent="-342900">
              <a:lnSpc>
                <a:spcPct val="120000"/>
              </a:lnSpc>
              <a:spcBef>
                <a:spcPts val="70"/>
              </a:spcBef>
              <a:buClr>
                <a:schemeClr val="accent1"/>
              </a:buClr>
              <a:buSzPct val="76000"/>
              <a:tabLst>
                <a:tab pos="185420" algn="l"/>
              </a:tabLst>
            </a:pPr>
            <a:r>
              <a:rPr lang="ru-RU" sz="1000" dirty="0">
                <a:solidFill>
                  <a:srgbClr val="001F5D"/>
                </a:solidFill>
              </a:rPr>
              <a:t>Промышленная экология и биотехнологии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0990" y="1208313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1F5D"/>
                </a:solidFill>
              </a:rPr>
              <a:t>Компетенции 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2197" y="1544070"/>
            <a:ext cx="3033851" cy="414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Сухое строительство и штукатурные работы</a:t>
            </a:r>
          </a:p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Малярное дело</a:t>
            </a:r>
          </a:p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Облицовка плиткой</a:t>
            </a:r>
          </a:p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Промышленная робототехника</a:t>
            </a:r>
          </a:p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Разработчик виртуальной реальности</a:t>
            </a:r>
          </a:p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Ремонт обуви</a:t>
            </a:r>
          </a:p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Столярное дело</a:t>
            </a:r>
          </a:p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Обработка текста</a:t>
            </a:r>
          </a:p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Швея</a:t>
            </a:r>
          </a:p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Поварское дело</a:t>
            </a:r>
          </a:p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Кирпичная кладка</a:t>
            </a:r>
          </a:p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Предпринимательство</a:t>
            </a:r>
          </a:p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Фотограф-репортер</a:t>
            </a:r>
          </a:p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Вязание крючком</a:t>
            </a:r>
          </a:p>
          <a:p>
            <a:pPr indent="-342900">
              <a:lnSpc>
                <a:spcPct val="120000"/>
              </a:lnSpc>
              <a:buClr>
                <a:schemeClr val="accent1"/>
              </a:buClr>
              <a:buSzPct val="76000"/>
            </a:pPr>
            <a:r>
              <a:rPr lang="ru-RU" sz="1200" dirty="0">
                <a:solidFill>
                  <a:srgbClr val="001F5D"/>
                </a:solidFill>
              </a:rPr>
              <a:t>Кружевница</a:t>
            </a:r>
          </a:p>
          <a:p>
            <a:endParaRPr lang="ru-RU" sz="1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7298F6-6C39-4E59-9D77-4093FC4B1575}"/>
              </a:ext>
            </a:extLst>
          </p:cNvPr>
          <p:cNvSpPr txBox="1"/>
          <p:nvPr/>
        </p:nvSpPr>
        <p:spPr>
          <a:xfrm>
            <a:off x="8068097" y="64695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4D2897C5-DCCD-4E8F-8B4A-FA482BE06CF7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29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86899-9103-32A5-5C1F-E7F323180C16}"/>
              </a:ext>
            </a:extLst>
          </p:cNvPr>
          <p:cNvSpPr txBox="1"/>
          <p:nvPr/>
        </p:nvSpPr>
        <p:spPr>
          <a:xfrm>
            <a:off x="21433" y="6313427"/>
            <a:ext cx="580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2026 гол - создание БПОО в КМПТ</a:t>
            </a:r>
          </a:p>
        </p:txBody>
      </p:sp>
    </p:spTree>
    <p:extLst>
      <p:ext uri="{BB962C8B-B14F-4D97-AF65-F5344CB8AC3E}">
        <p14:creationId xmlns:p14="http://schemas.microsoft.com/office/powerpoint/2010/main" val="399660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AF28C-FE58-2F2E-068A-A250F68D0F91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3</a:t>
            </a:r>
          </a:p>
        </p:txBody>
      </p:sp>
      <p:pic>
        <p:nvPicPr>
          <p:cNvPr id="4" name="Picture 2" descr="O:\Отдел прогнозирования\Жаворонкина\ФОН copy.tif">
            <a:extLst>
              <a:ext uri="{FF2B5EF4-FFF2-40B4-BE49-F238E27FC236}">
                <a16:creationId xmlns:a16="http://schemas.microsoft.com/office/drawing/2014/main" id="{1445325D-E645-CE22-1C38-28A38490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0A5532D-5719-9E86-5EFB-6F0DE2C812FC}"/>
              </a:ext>
            </a:extLst>
          </p:cNvPr>
          <p:cNvSpPr txBox="1">
            <a:spLocks/>
          </p:cNvSpPr>
          <p:nvPr/>
        </p:nvSpPr>
        <p:spPr>
          <a:xfrm>
            <a:off x="611560" y="441539"/>
            <a:ext cx="8316416" cy="395173"/>
          </a:xfrm>
          <a:prstGeom prst="rect">
            <a:avLst/>
          </a:prstGeom>
        </p:spPr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1" kern="1200" cap="none" spc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Целевая потребность рынка труда в России</a:t>
            </a:r>
          </a:p>
        </p:txBody>
      </p:sp>
      <p:sp>
        <p:nvSpPr>
          <p:cNvPr id="7" name="Shape 722"/>
          <p:cNvSpPr/>
          <p:nvPr/>
        </p:nvSpPr>
        <p:spPr>
          <a:xfrm>
            <a:off x="376559" y="1199640"/>
            <a:ext cx="8551417" cy="3228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544"/>
              </a:spcAft>
            </a:pPr>
            <a:r>
              <a:rPr lang="ru-RU" sz="1400" b="1" dirty="0">
                <a:solidFill>
                  <a:srgbClr val="001F5C"/>
                </a:solidFill>
                <a:ea typeface="Montserrat Bold"/>
                <a:cs typeface="Montserrat Bold"/>
              </a:rPr>
              <a:t>ИЗМЕНЕНИЯ В ОТРАСЛЕВОЙ СТРУКТУРЕ ЗАНЯТОСТИ ПО МЭР И ПО ДАННЫМ ОПРОСА (2029 г. к 2022 г.)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F421C25-2A0E-4B76-9E5D-A44EDBB4EC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915961"/>
              </p:ext>
            </p:extLst>
          </p:nvPr>
        </p:nvGraphicFramePr>
        <p:xfrm>
          <a:off x="179511" y="1412133"/>
          <a:ext cx="8868071" cy="489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ject 3"/>
          <p:cNvSpPr/>
          <p:nvPr/>
        </p:nvSpPr>
        <p:spPr>
          <a:xfrm flipV="1">
            <a:off x="285720" y="1071547"/>
            <a:ext cx="8608695" cy="7143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7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AF28C-FE58-2F2E-068A-A250F68D0F91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pic>
        <p:nvPicPr>
          <p:cNvPr id="4" name="Picture 2" descr="O:\Отдел прогнозирования\Жаворонкина\ФОН copy.tif">
            <a:extLst>
              <a:ext uri="{FF2B5EF4-FFF2-40B4-BE49-F238E27FC236}">
                <a16:creationId xmlns:a16="http://schemas.microsoft.com/office/drawing/2014/main" id="{1445325D-E645-CE22-1C38-28A38490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0A5532D-5719-9E86-5EFB-6F0DE2C812FC}"/>
              </a:ext>
            </a:extLst>
          </p:cNvPr>
          <p:cNvSpPr txBox="1">
            <a:spLocks/>
          </p:cNvSpPr>
          <p:nvPr/>
        </p:nvSpPr>
        <p:spPr>
          <a:xfrm>
            <a:off x="543799" y="554759"/>
            <a:ext cx="8316416" cy="395173"/>
          </a:xfrm>
          <a:prstGeom prst="rect">
            <a:avLst/>
          </a:prstGeom>
        </p:spPr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1" kern="1200" cap="none" spc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Рынок труда в России: демографический аспект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15BB52-E6EA-E7E2-81CA-F24F92E76CFB}"/>
              </a:ext>
            </a:extLst>
          </p:cNvPr>
          <p:cNvSpPr/>
          <p:nvPr/>
        </p:nvSpPr>
        <p:spPr>
          <a:xfrm>
            <a:off x="320874" y="1217526"/>
            <a:ext cx="308003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6"/>
              </a:spcAft>
            </a:pPr>
            <a:r>
              <a:rPr lang="ru-RU" sz="1600" b="1" dirty="0">
                <a:solidFill>
                  <a:srgbClr val="001F5C"/>
                </a:solidFill>
                <a:ea typeface="Roboto Bold" panose="02000000000000000000" pitchFamily="2" charset="0"/>
                <a:cs typeface="Times New Roman" panose="02020603050405020304" pitchFamily="18" charset="0"/>
              </a:rPr>
              <a:t>ДЕМОГРАФИЯ СЕГОДНЯ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79EC192-A7CA-3E87-559A-671BCA217B89}"/>
              </a:ext>
            </a:extLst>
          </p:cNvPr>
          <p:cNvSpPr/>
          <p:nvPr/>
        </p:nvSpPr>
        <p:spPr>
          <a:xfrm>
            <a:off x="337751" y="1525996"/>
            <a:ext cx="3311871" cy="1354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5539" indent="-155539" algn="just">
              <a:lnSpc>
                <a:spcPct val="107000"/>
              </a:lnSpc>
              <a:spcBef>
                <a:spcPts val="272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ea typeface="Roboto" panose="02000000000000000000" pitchFamily="2" charset="0"/>
                <a:cs typeface="Times New Roman" panose="02020603050405020304" pitchFamily="18" charset="0"/>
              </a:rPr>
              <a:t>Снижение численности населения в самом продуктивном возрасте 30-39 лет</a:t>
            </a:r>
          </a:p>
          <a:p>
            <a:pPr marL="155539" indent="-155539" algn="just">
              <a:lnSpc>
                <a:spcPct val="107000"/>
              </a:lnSpc>
              <a:spcBef>
                <a:spcPts val="272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ea typeface="Roboto" panose="02000000000000000000" pitchFamily="2" charset="0"/>
                <a:cs typeface="Times New Roman" panose="02020603050405020304" pitchFamily="18" charset="0"/>
              </a:rPr>
              <a:t>Увеличение численности старшей возрастной группы</a:t>
            </a:r>
          </a:p>
          <a:p>
            <a:pPr marL="155539" indent="-155539" algn="just">
              <a:lnSpc>
                <a:spcPct val="107000"/>
              </a:lnSpc>
              <a:spcBef>
                <a:spcPts val="272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ea typeface="Roboto" panose="02000000000000000000" pitchFamily="2" charset="0"/>
                <a:cs typeface="Times New Roman" panose="02020603050405020304" pitchFamily="18" charset="0"/>
              </a:rPr>
              <a:t>Увеличение численности потенциальных абитуриентов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815BB52-E6EA-E7E2-81CA-F24F92E76CFB}"/>
              </a:ext>
            </a:extLst>
          </p:cNvPr>
          <p:cNvSpPr/>
          <p:nvPr/>
        </p:nvSpPr>
        <p:spPr>
          <a:xfrm>
            <a:off x="275159" y="2852936"/>
            <a:ext cx="460851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6"/>
              </a:spcAft>
            </a:pPr>
            <a:r>
              <a:rPr lang="ru-RU" sz="1400" b="1" dirty="0">
                <a:solidFill>
                  <a:srgbClr val="001F5C"/>
                </a:solidFill>
                <a:ea typeface="Roboto Bold" panose="02000000000000000000" pitchFamily="2" charset="0"/>
                <a:cs typeface="Times New Roman" panose="02020603050405020304" pitchFamily="18" charset="0"/>
              </a:rPr>
              <a:t>ЧИСЛЕННОСТЬ НАСЕЛЕНИЯ ПО ВОЗРАСТНЫМ КОГОРТАМ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354362148"/>
              </p:ext>
            </p:extLst>
          </p:nvPr>
        </p:nvGraphicFramePr>
        <p:xfrm>
          <a:off x="251520" y="3222099"/>
          <a:ext cx="5062476" cy="305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95C4541-9536-283D-734F-4088A75A4257}"/>
              </a:ext>
            </a:extLst>
          </p:cNvPr>
          <p:cNvSpPr/>
          <p:nvPr/>
        </p:nvSpPr>
        <p:spPr>
          <a:xfrm>
            <a:off x="4499992" y="1387702"/>
            <a:ext cx="4144199" cy="1393226"/>
          </a:xfrm>
          <a:prstGeom prst="roundRect">
            <a:avLst>
              <a:gd name="adj" fmla="val 9617"/>
            </a:avLst>
          </a:prstGeom>
          <a:solidFill>
            <a:srgbClr val="EB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5">
              <a:solidFill>
                <a:srgbClr val="1375BA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115C1BA-F43E-0A8F-7BE7-4D4D35AEDA05}"/>
              </a:ext>
            </a:extLst>
          </p:cNvPr>
          <p:cNvSpPr/>
          <p:nvPr/>
        </p:nvSpPr>
        <p:spPr>
          <a:xfrm>
            <a:off x="5313997" y="1400837"/>
            <a:ext cx="31281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6"/>
              </a:spcAft>
            </a:pPr>
            <a:r>
              <a:rPr lang="ru-RU" sz="1600" b="1" dirty="0">
                <a:solidFill>
                  <a:srgbClr val="001F5C"/>
                </a:solidFill>
                <a:ea typeface="Roboto Bold" panose="02000000000000000000" pitchFamily="2" charset="0"/>
                <a:cs typeface="Times New Roman" panose="02020603050405020304" pitchFamily="18" charset="0"/>
              </a:rPr>
              <a:t>ВЫЗОВ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C728804-45D3-037C-DD4D-19E5B2F1563A}"/>
              </a:ext>
            </a:extLst>
          </p:cNvPr>
          <p:cNvSpPr/>
          <p:nvPr/>
        </p:nvSpPr>
        <p:spPr>
          <a:xfrm>
            <a:off x="5313996" y="1756274"/>
            <a:ext cx="3128117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6"/>
              </a:spcAft>
            </a:pPr>
            <a:r>
              <a:rPr lang="ru-RU" sz="1200" dirty="0">
                <a:ea typeface="Roboto" panose="02000000000000000000" pitchFamily="2" charset="0"/>
                <a:cs typeface="Times New Roman" panose="02020603050405020304" pitchFamily="18" charset="0"/>
              </a:rPr>
              <a:t>Изменение возрастной структуры требует ускоренной интеграции выпускников на рынок труда и повышения эффективности обучения соискателей возраста 40+</a:t>
            </a:r>
          </a:p>
        </p:txBody>
      </p:sp>
      <p:sp>
        <p:nvSpPr>
          <p:cNvPr id="21" name="Полилиния: фигура 90">
            <a:extLst>
              <a:ext uri="{FF2B5EF4-FFF2-40B4-BE49-F238E27FC236}">
                <a16:creationId xmlns:a16="http://schemas.microsoft.com/office/drawing/2014/main" id="{FAC87750-3A34-5854-A3CE-18302B95BB90}"/>
              </a:ext>
            </a:extLst>
          </p:cNvPr>
          <p:cNvSpPr/>
          <p:nvPr/>
        </p:nvSpPr>
        <p:spPr>
          <a:xfrm>
            <a:off x="4652027" y="1918776"/>
            <a:ext cx="508458" cy="497117"/>
          </a:xfrm>
          <a:custGeom>
            <a:avLst/>
            <a:gdLst>
              <a:gd name="connsiteX0" fmla="*/ 194756 w 489959"/>
              <a:gd name="connsiteY0" fmla="*/ 322126 h 479030"/>
              <a:gd name="connsiteX1" fmla="*/ 208894 w 489959"/>
              <a:gd name="connsiteY1" fmla="*/ 374594 h 479030"/>
              <a:gd name="connsiteX2" fmla="*/ 104447 w 489959"/>
              <a:gd name="connsiteY2" fmla="*/ 479031 h 479030"/>
              <a:gd name="connsiteX3" fmla="*/ 0 w 489959"/>
              <a:gd name="connsiteY3" fmla="*/ 374594 h 479030"/>
              <a:gd name="connsiteX4" fmla="*/ 104447 w 489959"/>
              <a:gd name="connsiteY4" fmla="*/ 270158 h 479030"/>
              <a:gd name="connsiteX5" fmla="*/ 179762 w 489959"/>
              <a:gd name="connsiteY5" fmla="*/ 302236 h 479030"/>
              <a:gd name="connsiteX6" fmla="*/ 104447 w 489959"/>
              <a:gd name="connsiteY6" fmla="*/ 307328 h 479030"/>
              <a:gd name="connsiteX7" fmla="*/ 141183 w 489959"/>
              <a:gd name="connsiteY7" fmla="*/ 344060 h 479030"/>
              <a:gd name="connsiteX8" fmla="*/ 104447 w 489959"/>
              <a:gd name="connsiteY8" fmla="*/ 380792 h 479030"/>
              <a:gd name="connsiteX9" fmla="*/ 67712 w 489959"/>
              <a:gd name="connsiteY9" fmla="*/ 344060 h 479030"/>
              <a:gd name="connsiteX10" fmla="*/ 104447 w 489959"/>
              <a:gd name="connsiteY10" fmla="*/ 307328 h 479030"/>
              <a:gd name="connsiteX11" fmla="*/ 104447 w 489959"/>
              <a:gd name="connsiteY11" fmla="*/ 380791 h 479030"/>
              <a:gd name="connsiteX12" fmla="*/ 75533 w 489959"/>
              <a:gd name="connsiteY12" fmla="*/ 382709 h 479030"/>
              <a:gd name="connsiteX13" fmla="*/ 46471 w 489959"/>
              <a:gd name="connsiteY13" fmla="*/ 392518 h 479030"/>
              <a:gd name="connsiteX14" fmla="*/ 34005 w 489959"/>
              <a:gd name="connsiteY14" fmla="*/ 407048 h 479030"/>
              <a:gd name="connsiteX15" fmla="*/ 32330 w 489959"/>
              <a:gd name="connsiteY15" fmla="*/ 428875 h 479030"/>
              <a:gd name="connsiteX16" fmla="*/ 32435 w 489959"/>
              <a:gd name="connsiteY16" fmla="*/ 450240 h 479030"/>
              <a:gd name="connsiteX17" fmla="*/ 104447 w 489959"/>
              <a:gd name="connsiteY17" fmla="*/ 380790 h 479030"/>
              <a:gd name="connsiteX18" fmla="*/ 133361 w 489959"/>
              <a:gd name="connsiteY18" fmla="*/ 382707 h 479030"/>
              <a:gd name="connsiteX19" fmla="*/ 162424 w 489959"/>
              <a:gd name="connsiteY19" fmla="*/ 392518 h 479030"/>
              <a:gd name="connsiteX20" fmla="*/ 174889 w 489959"/>
              <a:gd name="connsiteY20" fmla="*/ 407048 h 479030"/>
              <a:gd name="connsiteX21" fmla="*/ 176565 w 489959"/>
              <a:gd name="connsiteY21" fmla="*/ 428874 h 479030"/>
              <a:gd name="connsiteX22" fmla="*/ 176459 w 489959"/>
              <a:gd name="connsiteY22" fmla="*/ 450239 h 479030"/>
              <a:gd name="connsiteX23" fmla="*/ 323083 w 489959"/>
              <a:gd name="connsiteY23" fmla="*/ 1 h 479030"/>
              <a:gd name="connsiteX24" fmla="*/ 156206 w 489959"/>
              <a:gd name="connsiteY24" fmla="*/ 166860 h 479030"/>
              <a:gd name="connsiteX25" fmla="*/ 195182 w 489959"/>
              <a:gd name="connsiteY25" fmla="*/ 274026 h 479030"/>
              <a:gd name="connsiteX26" fmla="*/ 153128 w 489959"/>
              <a:gd name="connsiteY26" fmla="*/ 350961 h 479030"/>
              <a:gd name="connsiteX27" fmla="*/ 224493 w 489959"/>
              <a:gd name="connsiteY27" fmla="*/ 301485 h 479030"/>
              <a:gd name="connsiteX28" fmla="*/ 323083 w 489959"/>
              <a:gd name="connsiteY28" fmla="*/ 333719 h 479030"/>
              <a:gd name="connsiteX29" fmla="*/ 489959 w 489959"/>
              <a:gd name="connsiteY29" fmla="*/ 166859 h 479030"/>
              <a:gd name="connsiteX30" fmla="*/ 323083 w 489959"/>
              <a:gd name="connsiteY30" fmla="*/ 0 h 479030"/>
              <a:gd name="connsiteX31" fmla="*/ 323083 w 489959"/>
              <a:gd name="connsiteY31" fmla="*/ 43716 h 479030"/>
              <a:gd name="connsiteX32" fmla="*/ 199926 w 489959"/>
              <a:gd name="connsiteY32" fmla="*/ 166860 h 479030"/>
              <a:gd name="connsiteX33" fmla="*/ 323083 w 489959"/>
              <a:gd name="connsiteY33" fmla="*/ 290004 h 479030"/>
              <a:gd name="connsiteX34" fmla="*/ 446239 w 489959"/>
              <a:gd name="connsiteY34" fmla="*/ 166860 h 479030"/>
              <a:gd name="connsiteX35" fmla="*/ 323083 w 489959"/>
              <a:gd name="connsiteY35" fmla="*/ 43716 h 479030"/>
              <a:gd name="connsiteX36" fmla="*/ 323083 w 489959"/>
              <a:gd name="connsiteY36" fmla="*/ 84872 h 479030"/>
              <a:gd name="connsiteX37" fmla="*/ 323083 w 489959"/>
              <a:gd name="connsiteY37" fmla="*/ 208018 h 479030"/>
              <a:gd name="connsiteX38" fmla="*/ 323083 w 489959"/>
              <a:gd name="connsiteY38" fmla="*/ 231825 h 479030"/>
              <a:gd name="connsiteX39" fmla="*/ 323083 w 489959"/>
              <a:gd name="connsiteY39" fmla="*/ 248848 h 47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9959" h="479030">
                <a:moveTo>
                  <a:pt x="194756" y="322126"/>
                </a:moveTo>
                <a:cubicBezTo>
                  <a:pt x="204016" y="338061"/>
                  <a:pt x="208894" y="356164"/>
                  <a:pt x="208894" y="374594"/>
                </a:cubicBezTo>
                <a:cubicBezTo>
                  <a:pt x="208894" y="432272"/>
                  <a:pt x="162131" y="479031"/>
                  <a:pt x="104447" y="479031"/>
                </a:cubicBezTo>
                <a:cubicBezTo>
                  <a:pt x="46763" y="479031"/>
                  <a:pt x="0" y="432272"/>
                  <a:pt x="0" y="374594"/>
                </a:cubicBezTo>
                <a:cubicBezTo>
                  <a:pt x="0" y="316916"/>
                  <a:pt x="46762" y="270158"/>
                  <a:pt x="104447" y="270158"/>
                </a:cubicBezTo>
                <a:cubicBezTo>
                  <a:pt x="132871" y="270158"/>
                  <a:pt x="160068" y="281742"/>
                  <a:pt x="179762" y="302236"/>
                </a:cubicBezTo>
                <a:moveTo>
                  <a:pt x="104447" y="307328"/>
                </a:moveTo>
                <a:cubicBezTo>
                  <a:pt x="124735" y="307328"/>
                  <a:pt x="141183" y="323773"/>
                  <a:pt x="141183" y="344060"/>
                </a:cubicBezTo>
                <a:cubicBezTo>
                  <a:pt x="141183" y="364346"/>
                  <a:pt x="124736" y="380792"/>
                  <a:pt x="104447" y="380792"/>
                </a:cubicBezTo>
                <a:cubicBezTo>
                  <a:pt x="84159" y="380792"/>
                  <a:pt x="67712" y="364347"/>
                  <a:pt x="67712" y="344060"/>
                </a:cubicBezTo>
                <a:cubicBezTo>
                  <a:pt x="67712" y="323774"/>
                  <a:pt x="84158" y="307328"/>
                  <a:pt x="104447" y="307328"/>
                </a:cubicBezTo>
                <a:close/>
                <a:moveTo>
                  <a:pt x="104447" y="380791"/>
                </a:moveTo>
                <a:cubicBezTo>
                  <a:pt x="95154" y="380791"/>
                  <a:pt x="85859" y="380791"/>
                  <a:pt x="75533" y="382709"/>
                </a:cubicBezTo>
                <a:cubicBezTo>
                  <a:pt x="65206" y="384626"/>
                  <a:pt x="53847" y="388462"/>
                  <a:pt x="46471" y="392518"/>
                </a:cubicBezTo>
                <a:cubicBezTo>
                  <a:pt x="39095" y="396575"/>
                  <a:pt x="35702" y="400853"/>
                  <a:pt x="34005" y="407048"/>
                </a:cubicBezTo>
                <a:cubicBezTo>
                  <a:pt x="32308" y="413244"/>
                  <a:pt x="32308" y="421357"/>
                  <a:pt x="32330" y="428875"/>
                </a:cubicBezTo>
                <a:cubicBezTo>
                  <a:pt x="32350" y="436393"/>
                  <a:pt x="32393" y="443316"/>
                  <a:pt x="32435" y="450240"/>
                </a:cubicBezTo>
                <a:moveTo>
                  <a:pt x="104447" y="380790"/>
                </a:moveTo>
                <a:cubicBezTo>
                  <a:pt x="113741" y="380790"/>
                  <a:pt x="123035" y="380790"/>
                  <a:pt x="133361" y="382707"/>
                </a:cubicBezTo>
                <a:cubicBezTo>
                  <a:pt x="143689" y="384625"/>
                  <a:pt x="155048" y="388461"/>
                  <a:pt x="162424" y="392518"/>
                </a:cubicBezTo>
                <a:cubicBezTo>
                  <a:pt x="169800" y="396575"/>
                  <a:pt x="173193" y="400852"/>
                  <a:pt x="174889" y="407048"/>
                </a:cubicBezTo>
                <a:cubicBezTo>
                  <a:pt x="176586" y="413243"/>
                  <a:pt x="176586" y="421356"/>
                  <a:pt x="176565" y="428874"/>
                </a:cubicBezTo>
                <a:cubicBezTo>
                  <a:pt x="176545" y="436392"/>
                  <a:pt x="176502" y="443316"/>
                  <a:pt x="176459" y="450239"/>
                </a:cubicBezTo>
                <a:moveTo>
                  <a:pt x="323083" y="1"/>
                </a:moveTo>
                <a:cubicBezTo>
                  <a:pt x="230918" y="1"/>
                  <a:pt x="156206" y="74706"/>
                  <a:pt x="156206" y="166860"/>
                </a:cubicBezTo>
                <a:cubicBezTo>
                  <a:pt x="156206" y="207661"/>
                  <a:pt x="170860" y="245035"/>
                  <a:pt x="195182" y="274026"/>
                </a:cubicBezTo>
                <a:lnTo>
                  <a:pt x="153128" y="350961"/>
                </a:lnTo>
                <a:lnTo>
                  <a:pt x="224493" y="301485"/>
                </a:lnTo>
                <a:cubicBezTo>
                  <a:pt x="252115" y="321747"/>
                  <a:pt x="286199" y="333719"/>
                  <a:pt x="323083" y="333719"/>
                </a:cubicBezTo>
                <a:cubicBezTo>
                  <a:pt x="415247" y="333719"/>
                  <a:pt x="489959" y="259013"/>
                  <a:pt x="489959" y="166859"/>
                </a:cubicBezTo>
                <a:cubicBezTo>
                  <a:pt x="489959" y="74705"/>
                  <a:pt x="415246" y="0"/>
                  <a:pt x="323083" y="0"/>
                </a:cubicBezTo>
                <a:close/>
                <a:moveTo>
                  <a:pt x="323083" y="43716"/>
                </a:moveTo>
                <a:cubicBezTo>
                  <a:pt x="255065" y="43716"/>
                  <a:pt x="199926" y="98850"/>
                  <a:pt x="199926" y="166860"/>
                </a:cubicBezTo>
                <a:cubicBezTo>
                  <a:pt x="199926" y="234871"/>
                  <a:pt x="255065" y="290004"/>
                  <a:pt x="323083" y="290004"/>
                </a:cubicBezTo>
                <a:cubicBezTo>
                  <a:pt x="391100" y="290004"/>
                  <a:pt x="446239" y="234871"/>
                  <a:pt x="446239" y="166860"/>
                </a:cubicBezTo>
                <a:cubicBezTo>
                  <a:pt x="446239" y="98850"/>
                  <a:pt x="391100" y="43716"/>
                  <a:pt x="323083" y="43716"/>
                </a:cubicBezTo>
                <a:close/>
                <a:moveTo>
                  <a:pt x="323083" y="84872"/>
                </a:moveTo>
                <a:lnTo>
                  <a:pt x="323083" y="208018"/>
                </a:lnTo>
                <a:moveTo>
                  <a:pt x="323083" y="231825"/>
                </a:moveTo>
                <a:lnTo>
                  <a:pt x="323083" y="248848"/>
                </a:lnTo>
              </a:path>
            </a:pathLst>
          </a:custGeom>
          <a:noFill/>
          <a:ln w="12700" cap="rnd">
            <a:solidFill>
              <a:srgbClr val="1375BA"/>
            </a:solidFill>
            <a:prstDash val="solid"/>
            <a:round/>
          </a:ln>
        </p:spPr>
        <p:txBody>
          <a:bodyPr rtlCol="0" anchor="ctr"/>
          <a:lstStyle/>
          <a:p>
            <a:endParaRPr lang="ru-RU" sz="1155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C728804-45D3-037C-DD4D-19E5B2F1563A}"/>
              </a:ext>
            </a:extLst>
          </p:cNvPr>
          <p:cNvSpPr/>
          <p:nvPr/>
        </p:nvSpPr>
        <p:spPr>
          <a:xfrm>
            <a:off x="5887917" y="2924944"/>
            <a:ext cx="3467471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6"/>
              </a:spcAft>
            </a:pPr>
            <a:r>
              <a:rPr lang="ru-RU" sz="1200" b="1" dirty="0">
                <a:solidFill>
                  <a:srgbClr val="001F5C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Снижается численность работников</a:t>
            </a:r>
            <a:br>
              <a:rPr lang="ru-RU" sz="1200" b="1" dirty="0">
                <a:solidFill>
                  <a:srgbClr val="001F5C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1F5C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в возрасте 30-39 лет: </a:t>
            </a:r>
            <a:br>
              <a:rPr lang="ru-RU" sz="1200" dirty="0"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1200" dirty="0">
                <a:ea typeface="Roboto" panose="02000000000000000000" pitchFamily="2" charset="0"/>
                <a:cs typeface="Times New Roman" panose="02020603050405020304" pitchFamily="18" charset="0"/>
              </a:rPr>
              <a:t>главный демографический риск, который необходимо компенсировать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C728804-45D3-037C-DD4D-19E5B2F1563A}"/>
              </a:ext>
            </a:extLst>
          </p:cNvPr>
          <p:cNvSpPr/>
          <p:nvPr/>
        </p:nvSpPr>
        <p:spPr>
          <a:xfrm>
            <a:off x="5887917" y="5183174"/>
            <a:ext cx="3868659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6"/>
              </a:spcAft>
            </a:pPr>
            <a:r>
              <a:rPr lang="ru-RU" sz="1200" b="1" dirty="0">
                <a:solidFill>
                  <a:srgbClr val="001F5C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Рост числа работников старше 40 лет:</a:t>
            </a:r>
            <a:br>
              <a:rPr lang="ru-RU" sz="1200" b="1" dirty="0"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1200" dirty="0">
                <a:ea typeface="Roboto" panose="02000000000000000000" pitchFamily="2" charset="0"/>
                <a:cs typeface="Times New Roman" panose="02020603050405020304" pitchFamily="18" charset="0"/>
              </a:rPr>
              <a:t>запрос на инструменты обновления знаний </a:t>
            </a:r>
            <a:br>
              <a:rPr lang="ru-RU" sz="1200" dirty="0"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1200" dirty="0">
                <a:ea typeface="Roboto" panose="02000000000000000000" pitchFamily="2" charset="0"/>
                <a:cs typeface="Times New Roman" panose="02020603050405020304" pitchFamily="18" charset="0"/>
              </a:rPr>
              <a:t>и навыков на протяжении всей жизни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C728804-45D3-037C-DD4D-19E5B2F1563A}"/>
              </a:ext>
            </a:extLst>
          </p:cNvPr>
          <p:cNvSpPr/>
          <p:nvPr/>
        </p:nvSpPr>
        <p:spPr>
          <a:xfrm>
            <a:off x="5887918" y="4054059"/>
            <a:ext cx="3654925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6"/>
              </a:spcAft>
            </a:pPr>
            <a:r>
              <a:rPr lang="ru-RU" sz="1200" b="1" dirty="0">
                <a:solidFill>
                  <a:srgbClr val="001F5C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Увеличение численности выпускников </a:t>
            </a:r>
            <a:br>
              <a:rPr lang="ru-RU" sz="1200" b="1" dirty="0">
                <a:solidFill>
                  <a:srgbClr val="001F5C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1F5C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в перспективе до 2030 года: </a:t>
            </a:r>
            <a:br>
              <a:rPr lang="ru-RU" sz="1200" b="1" dirty="0"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1200" dirty="0">
                <a:ea typeface="Roboto" panose="02000000000000000000" pitchFamily="2" charset="0"/>
                <a:cs typeface="Times New Roman" panose="02020603050405020304" pitchFamily="18" charset="0"/>
              </a:rPr>
              <a:t>запрос на профориентацию и повышение эффективности трудоустройства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C728804-45D3-037C-DD4D-19E5B2F1563A}"/>
              </a:ext>
            </a:extLst>
          </p:cNvPr>
          <p:cNvSpPr/>
          <p:nvPr/>
        </p:nvSpPr>
        <p:spPr>
          <a:xfrm flipH="1">
            <a:off x="5004048" y="3515567"/>
            <a:ext cx="779325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6"/>
              </a:spcAft>
            </a:pPr>
            <a:r>
              <a:rPr lang="ru-RU" sz="1100" b="1" dirty="0">
                <a:solidFill>
                  <a:srgbClr val="2580C0"/>
                </a:solidFill>
                <a:latin typeface="Montserrat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60+ лет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C728804-45D3-037C-DD4D-19E5B2F1563A}"/>
              </a:ext>
            </a:extLst>
          </p:cNvPr>
          <p:cNvSpPr/>
          <p:nvPr/>
        </p:nvSpPr>
        <p:spPr>
          <a:xfrm flipH="1">
            <a:off x="5004048" y="4416902"/>
            <a:ext cx="835744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6"/>
              </a:spcAft>
            </a:pPr>
            <a:r>
              <a:rPr lang="ru-RU" sz="1100" b="1" dirty="0">
                <a:solidFill>
                  <a:srgbClr val="DEC713"/>
                </a:solidFill>
                <a:latin typeface="Montserrat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40-49 лет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C728804-45D3-037C-DD4D-19E5B2F1563A}"/>
              </a:ext>
            </a:extLst>
          </p:cNvPr>
          <p:cNvSpPr/>
          <p:nvPr/>
        </p:nvSpPr>
        <p:spPr>
          <a:xfrm flipH="1">
            <a:off x="4993674" y="4774588"/>
            <a:ext cx="874470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6"/>
              </a:spcAft>
            </a:pPr>
            <a:r>
              <a:rPr lang="ru-RU" sz="1100" b="1" dirty="0">
                <a:solidFill>
                  <a:srgbClr val="1B9D41"/>
                </a:solidFill>
                <a:latin typeface="Montserrat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50-59 лет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C728804-45D3-037C-DD4D-19E5B2F1563A}"/>
              </a:ext>
            </a:extLst>
          </p:cNvPr>
          <p:cNvSpPr/>
          <p:nvPr/>
        </p:nvSpPr>
        <p:spPr>
          <a:xfrm flipH="1">
            <a:off x="5004048" y="5002974"/>
            <a:ext cx="82057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6"/>
              </a:spcAft>
            </a:pPr>
            <a:r>
              <a:rPr lang="ru-RU" sz="1100" b="1" dirty="0">
                <a:solidFill>
                  <a:srgbClr val="FEB80A"/>
                </a:solidFill>
                <a:latin typeface="Montserrat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30-39 лет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C728804-45D3-037C-DD4D-19E5B2F1563A}"/>
              </a:ext>
            </a:extLst>
          </p:cNvPr>
          <p:cNvSpPr/>
          <p:nvPr/>
        </p:nvSpPr>
        <p:spPr>
          <a:xfrm flipH="1">
            <a:off x="5004048" y="5229200"/>
            <a:ext cx="820578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6"/>
              </a:spcAft>
            </a:pPr>
            <a:r>
              <a:rPr lang="ru-RU" sz="1100" b="1" dirty="0">
                <a:solidFill>
                  <a:srgbClr val="FF7979"/>
                </a:solidFill>
                <a:latin typeface="Montserrat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20-29 лет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C728804-45D3-037C-DD4D-19E5B2F1563A}"/>
              </a:ext>
            </a:extLst>
          </p:cNvPr>
          <p:cNvSpPr/>
          <p:nvPr/>
        </p:nvSpPr>
        <p:spPr>
          <a:xfrm flipH="1">
            <a:off x="5022321" y="5551960"/>
            <a:ext cx="917831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6"/>
              </a:spcAft>
            </a:pPr>
            <a:r>
              <a:rPr lang="ru-RU" sz="1100" b="1" dirty="0">
                <a:solidFill>
                  <a:srgbClr val="96BBE1"/>
                </a:solidFill>
                <a:latin typeface="Montserrat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15-19 лет</a:t>
            </a:r>
          </a:p>
        </p:txBody>
      </p:sp>
      <p:sp>
        <p:nvSpPr>
          <p:cNvPr id="31" name="object 3"/>
          <p:cNvSpPr/>
          <p:nvPr/>
        </p:nvSpPr>
        <p:spPr>
          <a:xfrm flipV="1">
            <a:off x="285720" y="1071547"/>
            <a:ext cx="8608695" cy="7143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9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2352"/>
            <a:ext cx="8424936" cy="48235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Характеристика системы СПО</a:t>
            </a:r>
          </a:p>
        </p:txBody>
      </p:sp>
      <p:sp>
        <p:nvSpPr>
          <p:cNvPr id="12" name="object 3"/>
          <p:cNvSpPr/>
          <p:nvPr/>
        </p:nvSpPr>
        <p:spPr>
          <a:xfrm flipV="1">
            <a:off x="285720" y="1071547"/>
            <a:ext cx="8608695" cy="7143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pic>
        <p:nvPicPr>
          <p:cNvPr id="13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6C667705-7DEE-4639-B362-81EC6BFD9B60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5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E5D33B5-7422-4362-8E9E-569389540DBF}"/>
              </a:ext>
            </a:extLst>
          </p:cNvPr>
          <p:cNvSpPr/>
          <p:nvPr/>
        </p:nvSpPr>
        <p:spPr>
          <a:xfrm>
            <a:off x="6272053" y="2708920"/>
            <a:ext cx="761793" cy="432048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6350"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cs typeface="Andalus" panose="02020603050405020304" pitchFamily="18" charset="-78"/>
              </a:rPr>
              <a:t>СПО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j-lt"/>
              <a:cs typeface="Andalus" panose="02020603050405020304" pitchFamily="18" charset="-78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823258C-66BD-4F2E-A2D4-52E0CF719701}"/>
              </a:ext>
            </a:extLst>
          </p:cNvPr>
          <p:cNvSpPr/>
          <p:nvPr/>
        </p:nvSpPr>
        <p:spPr>
          <a:xfrm>
            <a:off x="6149930" y="1340768"/>
            <a:ext cx="2814558" cy="646315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Общее количество обучающихся </a:t>
            </a:r>
          </a:p>
        </p:txBody>
      </p:sp>
      <p:graphicFrame>
        <p:nvGraphicFramePr>
          <p:cNvPr id="19" name="Таблица 44">
            <a:extLst>
              <a:ext uri="{FF2B5EF4-FFF2-40B4-BE49-F238E27FC236}">
                <a16:creationId xmlns:a16="http://schemas.microsoft.com/office/drawing/2014/main" id="{D472B5AD-07D8-4CBC-B7D4-1F1FD0CA3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69532"/>
              </p:ext>
            </p:extLst>
          </p:nvPr>
        </p:nvGraphicFramePr>
        <p:xfrm>
          <a:off x="422033" y="1412777"/>
          <a:ext cx="5086072" cy="2499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6203">
                  <a:extLst>
                    <a:ext uri="{9D8B030D-6E8A-4147-A177-3AD203B41FA5}">
                      <a16:colId xmlns:a16="http://schemas.microsoft.com/office/drawing/2014/main" val="408406943"/>
                    </a:ext>
                  </a:extLst>
                </a:gridCol>
                <a:gridCol w="749869">
                  <a:extLst>
                    <a:ext uri="{9D8B030D-6E8A-4147-A177-3AD203B41FA5}">
                      <a16:colId xmlns:a16="http://schemas.microsoft.com/office/drawing/2014/main" val="1743265500"/>
                    </a:ext>
                  </a:extLst>
                </a:gridCol>
              </a:tblGrid>
              <a:tr h="46208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организации, реализующие</a:t>
                      </a:r>
                    </a:p>
                    <a:p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программы СПО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641662847"/>
                  </a:ext>
                </a:extLst>
              </a:tr>
              <a:tr h="30482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2331732675"/>
                  </a:ext>
                </a:extLst>
              </a:tr>
              <a:tr h="46208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3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областные государственные колледжи и техникумы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123413546"/>
                  </a:ext>
                </a:extLst>
              </a:tr>
              <a:tr h="30482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300" spc="-2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частные </a:t>
                      </a:r>
                      <a:r>
                        <a:rPr lang="ru-RU" sz="130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колледжи и техникумы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3918850771"/>
                  </a:ext>
                </a:extLst>
              </a:tr>
              <a:tr h="3048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федеральные государственные организации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3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636210640"/>
                  </a:ext>
                </a:extLst>
              </a:tr>
              <a:tr h="30482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</a:t>
                      </a: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300" spc="2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вузы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3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638730119"/>
                  </a:ext>
                </a:extLst>
              </a:tr>
              <a:tr h="3048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–  УФСИН, спец. училище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3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2338500001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7B1AE78A-A02D-4A5E-8C56-D47456F3E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84793"/>
              </p:ext>
            </p:extLst>
          </p:nvPr>
        </p:nvGraphicFramePr>
        <p:xfrm>
          <a:off x="395536" y="4077072"/>
          <a:ext cx="5184576" cy="217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3212">
                  <a:extLst>
                    <a:ext uri="{9D8B030D-6E8A-4147-A177-3AD203B41FA5}">
                      <a16:colId xmlns:a16="http://schemas.microsoft.com/office/drawing/2014/main" val="2763320926"/>
                    </a:ext>
                  </a:extLst>
                </a:gridCol>
                <a:gridCol w="831364">
                  <a:extLst>
                    <a:ext uri="{9D8B030D-6E8A-4147-A177-3AD203B41FA5}">
                      <a16:colId xmlns:a16="http://schemas.microsoft.com/office/drawing/2014/main" val="2435077303"/>
                    </a:ext>
                  </a:extLst>
                </a:gridCol>
              </a:tblGrid>
              <a:tr h="480820">
                <a:tc>
                  <a:txBody>
                    <a:bodyPr/>
                    <a:lstStyle/>
                    <a:p>
                      <a:pPr marL="12700">
                        <a:spcBef>
                          <a:spcPts val="105"/>
                        </a:spcBef>
                      </a:pP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Контингент обучающихся по</a:t>
                      </a:r>
                      <a:r>
                        <a:rPr lang="ru-RU" sz="1300" spc="-12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образовательным</a:t>
                      </a:r>
                    </a:p>
                    <a:p>
                      <a:pPr marL="12700">
                        <a:spcBef>
                          <a:spcPts val="105"/>
                        </a:spcBef>
                      </a:pPr>
                      <a:r>
                        <a:rPr lang="ru-RU" sz="130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программам </a:t>
                      </a: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СПО,</a:t>
                      </a:r>
                      <a:r>
                        <a:rPr lang="ru-RU" sz="1300" spc="-2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740</a:t>
                      </a:r>
                      <a:endParaRPr lang="ru-R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3696841059"/>
                  </a:ext>
                </a:extLst>
              </a:tr>
              <a:tr h="335884">
                <a:tc>
                  <a:txBody>
                    <a:bodyPr/>
                    <a:lstStyle/>
                    <a:p>
                      <a:pPr marL="12700">
                        <a:spcBef>
                          <a:spcPts val="105"/>
                        </a:spcBef>
                      </a:pPr>
                      <a:r>
                        <a:rPr lang="ru-RU" sz="130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обучаются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3363016838"/>
                  </a:ext>
                </a:extLst>
              </a:tr>
              <a:tr h="335884">
                <a:tc>
                  <a:txBody>
                    <a:bodyPr/>
                    <a:lstStyle/>
                    <a:p>
                      <a:pPr marL="12700">
                        <a:spcBef>
                          <a:spcPts val="935"/>
                        </a:spcBef>
                      </a:pP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очная форма обучения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26 472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3351779529"/>
                  </a:ext>
                </a:extLst>
              </a:tr>
              <a:tr h="335884">
                <a:tc>
                  <a:txBody>
                    <a:bodyPr/>
                    <a:lstStyle/>
                    <a:p>
                      <a:pPr marL="12700">
                        <a:spcBef>
                          <a:spcPts val="935"/>
                        </a:spcBef>
                      </a:pP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заочная форма обучения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5 004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590797444"/>
                  </a:ext>
                </a:extLst>
              </a:tr>
              <a:tr h="335884">
                <a:tc>
                  <a:txBody>
                    <a:bodyPr/>
                    <a:lstStyle/>
                    <a:p>
                      <a:pPr marL="12700">
                        <a:spcBef>
                          <a:spcPts val="935"/>
                        </a:spcBef>
                      </a:pP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очно-заочная форма обучения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4151883909"/>
                  </a:ext>
                </a:extLst>
              </a:tr>
              <a:tr h="335884">
                <a:tc>
                  <a:txBody>
                    <a:bodyPr/>
                    <a:lstStyle/>
                    <a:p>
                      <a:pPr marL="12700">
                        <a:spcBef>
                          <a:spcPts val="935"/>
                        </a:spcBef>
                      </a:pP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 счет средств областного бюджета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21 275</a:t>
                      </a:r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3148494174"/>
                  </a:ext>
                </a:extLst>
              </a:tr>
            </a:tbl>
          </a:graphicData>
        </a:graphic>
      </p:graphicFrame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237EE0F-C834-4B22-89E2-B7FE71137C98}"/>
              </a:ext>
            </a:extLst>
          </p:cNvPr>
          <p:cNvCxnSpPr>
            <a:cxnSpLocks/>
          </p:cNvCxnSpPr>
          <p:nvPr/>
        </p:nvCxnSpPr>
        <p:spPr>
          <a:xfrm>
            <a:off x="5727521" y="4077072"/>
            <a:ext cx="0" cy="219159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2E61E6F-531C-490B-99C3-0F67F268F7F1}"/>
              </a:ext>
            </a:extLst>
          </p:cNvPr>
          <p:cNvCxnSpPr>
            <a:cxnSpLocks/>
          </p:cNvCxnSpPr>
          <p:nvPr/>
        </p:nvCxnSpPr>
        <p:spPr>
          <a:xfrm>
            <a:off x="5715798" y="1340768"/>
            <a:ext cx="0" cy="254263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EF79E1C-7CFB-4B76-8689-2E58B66ADC9D}"/>
              </a:ext>
            </a:extLst>
          </p:cNvPr>
          <p:cNvSpPr txBox="1"/>
          <p:nvPr/>
        </p:nvSpPr>
        <p:spPr>
          <a:xfrm>
            <a:off x="7615745" y="2719943"/>
            <a:ext cx="1741713" cy="369316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740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148EF1-1047-46ED-8C2E-F99795B71728}"/>
              </a:ext>
            </a:extLst>
          </p:cNvPr>
          <p:cNvSpPr txBox="1"/>
          <p:nvPr/>
        </p:nvSpPr>
        <p:spPr>
          <a:xfrm>
            <a:off x="7615746" y="3514084"/>
            <a:ext cx="1741713" cy="369316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230 чел.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03108" y="4293096"/>
            <a:ext cx="825276" cy="327339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marL="6350" algn="ctr"/>
            <a:r>
              <a:rPr lang="ru-RU" sz="2000" b="1" dirty="0">
                <a:solidFill>
                  <a:schemeClr val="bg1"/>
                </a:solidFill>
                <a:latin typeface="+mj-lt"/>
                <a:cs typeface="Andalus" panose="02020603050405020304" pitchFamily="18" charset="-78"/>
              </a:rPr>
              <a:t>2018</a:t>
            </a:r>
            <a:endParaRPr lang="en-US" sz="2400" b="1" dirty="0">
              <a:solidFill>
                <a:schemeClr val="bg1"/>
              </a:solidFill>
              <a:latin typeface="+mj-lt"/>
              <a:cs typeface="Andalus" panose="02020603050405020304" pitchFamily="18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F79E1C-7CFB-4B76-8689-2E58B66ADC9D}"/>
              </a:ext>
            </a:extLst>
          </p:cNvPr>
          <p:cNvSpPr txBox="1"/>
          <p:nvPr/>
        </p:nvSpPr>
        <p:spPr>
          <a:xfrm>
            <a:off x="7308304" y="4890308"/>
            <a:ext cx="1741713" cy="369316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27 500 чел.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148EF1-1047-46ED-8C2E-F99795B71728}"/>
              </a:ext>
            </a:extLst>
          </p:cNvPr>
          <p:cNvSpPr txBox="1"/>
          <p:nvPr/>
        </p:nvSpPr>
        <p:spPr>
          <a:xfrm>
            <a:off x="7308304" y="5652311"/>
            <a:ext cx="1741713" cy="369316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32 950 чел.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03108" y="2132856"/>
            <a:ext cx="825276" cy="327339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marL="6350" algn="ctr"/>
            <a:r>
              <a:rPr lang="ru-RU" sz="2000" b="1" dirty="0">
                <a:solidFill>
                  <a:schemeClr val="bg1"/>
                </a:solidFill>
                <a:latin typeface="+mj-lt"/>
                <a:cs typeface="Andalus" panose="02020603050405020304" pitchFamily="18" charset="-78"/>
              </a:rPr>
              <a:t>2023</a:t>
            </a:r>
            <a:endParaRPr lang="en-US" sz="2400" b="1" dirty="0">
              <a:solidFill>
                <a:schemeClr val="bg1"/>
              </a:solidFill>
              <a:latin typeface="+mj-lt"/>
              <a:cs typeface="Andalus" panose="02020603050405020304" pitchFamily="18" charset="-78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2E61E6F-531C-490B-99C3-0F67F268F7F1}"/>
              </a:ext>
            </a:extLst>
          </p:cNvPr>
          <p:cNvCxnSpPr>
            <a:cxnSpLocks/>
          </p:cNvCxnSpPr>
          <p:nvPr/>
        </p:nvCxnSpPr>
        <p:spPr>
          <a:xfrm flipV="1">
            <a:off x="827584" y="3933056"/>
            <a:ext cx="4464496" cy="4127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E5D33B5-7422-4362-8E9E-569389540DBF}"/>
              </a:ext>
            </a:extLst>
          </p:cNvPr>
          <p:cNvSpPr/>
          <p:nvPr/>
        </p:nvSpPr>
        <p:spPr>
          <a:xfrm>
            <a:off x="6300192" y="4869160"/>
            <a:ext cx="761793" cy="432048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6350"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cs typeface="Andalus" panose="02020603050405020304" pitchFamily="18" charset="-78"/>
              </a:rPr>
              <a:t>СПО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j-lt"/>
              <a:cs typeface="Andalus" panose="02020603050405020304" pitchFamily="18" charset="-78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FF4A92D-B756-4CA4-9F60-44D001E4CFB6}"/>
              </a:ext>
            </a:extLst>
          </p:cNvPr>
          <p:cNvSpPr/>
          <p:nvPr/>
        </p:nvSpPr>
        <p:spPr>
          <a:xfrm>
            <a:off x="6300192" y="5634366"/>
            <a:ext cx="761793" cy="432048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6350"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cs typeface="Andalus" panose="02020603050405020304" pitchFamily="18" charset="-78"/>
              </a:rPr>
              <a:t>Вузы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j-lt"/>
              <a:cs typeface="Andalus" panose="02020603050405020304" pitchFamily="18" charset="-78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FF4A92D-B756-4CA4-9F60-44D001E4CFB6}"/>
              </a:ext>
            </a:extLst>
          </p:cNvPr>
          <p:cNvSpPr/>
          <p:nvPr/>
        </p:nvSpPr>
        <p:spPr>
          <a:xfrm>
            <a:off x="6301620" y="3482718"/>
            <a:ext cx="761793" cy="432048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6350"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  <a:cs typeface="Andalus" panose="02020603050405020304" pitchFamily="18" charset="-78"/>
              </a:rPr>
              <a:t>Вузы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j-lt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269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/>
          <p:nvPr/>
        </p:nvSpPr>
        <p:spPr>
          <a:xfrm>
            <a:off x="251520" y="1124744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pic>
        <p:nvPicPr>
          <p:cNvPr id="13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8783960" y="651944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A7DC1FE3-0BB5-4475-ACAD-4E6F7DC8866B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6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069C9B9-C5F3-4513-B111-05EBCBE888EE}"/>
              </a:ext>
            </a:extLst>
          </p:cNvPr>
          <p:cNvSpPr/>
          <p:nvPr/>
        </p:nvSpPr>
        <p:spPr>
          <a:xfrm>
            <a:off x="287248" y="6136453"/>
            <a:ext cx="4171950" cy="5329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A425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75000"/>
              </a:lnSpc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проекта на областном координационном комитете содействия занятости населения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51520" y="1726047"/>
            <a:ext cx="4198982" cy="3228673"/>
            <a:chOff x="440512" y="1628800"/>
            <a:chExt cx="4198982" cy="3228673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58571C2-CC4A-4853-B55F-B218CBE83D13}"/>
                </a:ext>
              </a:extLst>
            </p:cNvPr>
            <p:cNvSpPr/>
            <p:nvPr/>
          </p:nvSpPr>
          <p:spPr>
            <a:xfrm>
              <a:off x="467544" y="1818900"/>
              <a:ext cx="4171950" cy="625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432" tIns="45716" rIns="91432" bIns="45716" rtlCol="0" anchor="ctr"/>
            <a:lstStyle/>
            <a:p>
              <a:pPr lvl="0"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Обсуждение КЦП на отраслевых рабочих группах и совещаниях, посвященных вопросам подготовки кадров</a:t>
              </a:r>
              <a:endParaRPr lang="ru-RU" sz="1200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027F42-4843-461E-B19F-9C69FEFF7797}"/>
                </a:ext>
              </a:extLst>
            </p:cNvPr>
            <p:cNvSpPr/>
            <p:nvPr/>
          </p:nvSpPr>
          <p:spPr>
            <a:xfrm>
              <a:off x="467542" y="3806958"/>
              <a:ext cx="4171950" cy="278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432" tIns="45716" rIns="91432" bIns="45716" rtlCol="0" anchor="ctr"/>
            <a:lstStyle/>
            <a:p>
              <a:pPr lvl="0"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Закрепление колледжей и техникумов за районами</a:t>
              </a:r>
              <a:endParaRPr lang="ru-RU" sz="1200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35462F0-C237-42DF-80C5-9D93563F100A}"/>
                </a:ext>
              </a:extLst>
            </p:cNvPr>
            <p:cNvSpPr/>
            <p:nvPr/>
          </p:nvSpPr>
          <p:spPr>
            <a:xfrm>
              <a:off x="467542" y="4311014"/>
              <a:ext cx="417195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432" tIns="45716" rIns="91432" bIns="45716" rtlCol="0" anchor="ctr"/>
            <a:lstStyle/>
            <a:p>
              <a:pPr lvl="0"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проекта общих объемов КЦП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CE027F42-4843-461E-B19F-9C69FEFF7797}"/>
                </a:ext>
              </a:extLst>
            </p:cNvPr>
            <p:cNvSpPr/>
            <p:nvPr/>
          </p:nvSpPr>
          <p:spPr>
            <a:xfrm>
              <a:off x="440512" y="2654830"/>
              <a:ext cx="417195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432" tIns="45716" rIns="91432" bIns="45716" rtlCol="0" anchor="ctr"/>
            <a:lstStyle/>
            <a:p>
              <a:pPr lvl="0"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Собеседования с главами районов по выявлению кадровой потребности</a:t>
              </a:r>
            </a:p>
          </p:txBody>
        </p:sp>
        <p:sp>
          <p:nvSpPr>
            <p:cNvPr id="25" name="Стрелка вниз 24"/>
            <p:cNvSpPr/>
            <p:nvPr/>
          </p:nvSpPr>
          <p:spPr>
            <a:xfrm>
              <a:off x="2483768" y="1628800"/>
              <a:ext cx="118277" cy="186419"/>
            </a:xfrm>
            <a:prstGeom prst="downArrow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4550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433" tIns="40216" rIns="80433" bIns="40216" rtlCol="0" anchor="ctr"/>
            <a:lstStyle/>
            <a:p>
              <a:pPr algn="ctr"/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27" name="Стрелка вниз 26"/>
            <p:cNvSpPr/>
            <p:nvPr/>
          </p:nvSpPr>
          <p:spPr>
            <a:xfrm>
              <a:off x="2483768" y="2467657"/>
              <a:ext cx="118277" cy="186419"/>
            </a:xfrm>
            <a:prstGeom prst="downArrow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4550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433" tIns="40216" rIns="80433" bIns="40216" rtlCol="0" anchor="ctr"/>
            <a:lstStyle/>
            <a:p>
              <a:pPr algn="ctr"/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28" name="Стрелка вниз 27"/>
            <p:cNvSpPr/>
            <p:nvPr/>
          </p:nvSpPr>
          <p:spPr>
            <a:xfrm>
              <a:off x="2467348" y="3014870"/>
              <a:ext cx="118277" cy="186419"/>
            </a:xfrm>
            <a:prstGeom prst="downArrow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4550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433" tIns="40216" rIns="80433" bIns="40216" rtlCol="0" anchor="ctr"/>
            <a:lstStyle/>
            <a:p>
              <a:pPr algn="ctr"/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29" name="Стрелка вниз 28"/>
            <p:cNvSpPr/>
            <p:nvPr/>
          </p:nvSpPr>
          <p:spPr>
            <a:xfrm>
              <a:off x="2480364" y="3590934"/>
              <a:ext cx="118277" cy="186419"/>
            </a:xfrm>
            <a:prstGeom prst="downArrow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4550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433" tIns="40216" rIns="80433" bIns="40216" rtlCol="0" anchor="ctr"/>
            <a:lstStyle/>
            <a:p>
              <a:pPr algn="ctr"/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2503076" y="4671054"/>
              <a:ext cx="118277" cy="186419"/>
            </a:xfrm>
            <a:prstGeom prst="downArrow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4550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433" tIns="40216" rIns="80433" bIns="40216" rtlCol="0" anchor="ctr"/>
            <a:lstStyle/>
            <a:p>
              <a:pPr algn="ctr"/>
              <a:endParaRPr lang="ru-RU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E027F42-4843-461E-B19F-9C69FEFF7797}"/>
              </a:ext>
            </a:extLst>
          </p:cNvPr>
          <p:cNvSpPr/>
          <p:nvPr/>
        </p:nvSpPr>
        <p:spPr>
          <a:xfrm>
            <a:off x="251520" y="3328141"/>
            <a:ext cx="417195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lvl="0"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Собеседования с директорами профессиональных образовательных организаций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2291372" y="4192237"/>
            <a:ext cx="118277" cy="186419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rgbClr val="4550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33" tIns="40216" rIns="80433" bIns="40216"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2291372" y="5920429"/>
            <a:ext cx="118277" cy="186419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rgbClr val="4550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33" tIns="40216" rIns="80433" bIns="40216"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41175" y="6320787"/>
            <a:ext cx="3935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Постановление Правительства Кировской области от 03.03.2014 № 251/160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71CD578-59F6-4A12-B27F-7A1944C29872}"/>
              </a:ext>
            </a:extLst>
          </p:cNvPr>
          <p:cNvSpPr/>
          <p:nvPr/>
        </p:nvSpPr>
        <p:spPr>
          <a:xfrm>
            <a:off x="278552" y="1335133"/>
            <a:ext cx="4171951" cy="40564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75000"/>
              </a:lnSpc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данных УГСЗН и РОИВ о кадровой потребности работодателей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465A81-052B-9AE7-16FA-5462B7F8D006}"/>
              </a:ext>
            </a:extLst>
          </p:cNvPr>
          <p:cNvSpPr/>
          <p:nvPr/>
        </p:nvSpPr>
        <p:spPr>
          <a:xfrm>
            <a:off x="278552" y="4984325"/>
            <a:ext cx="4171950" cy="9596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>
              <a:lnSpc>
                <a:spcPct val="75000"/>
              </a:lnSpc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проекта с:</a:t>
            </a:r>
          </a:p>
          <a:p>
            <a:pPr marL="628592" lvl="3" indent="-109528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Вятской торгово-промышленой палатой</a:t>
            </a:r>
          </a:p>
          <a:p>
            <a:pPr marL="628592" lvl="3" indent="-109528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Российским союзом промышленников </a:t>
            </a:r>
          </a:p>
          <a:p>
            <a:pPr marL="628592" lvl="3" indent="-109528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предпринимателей</a:t>
            </a:r>
          </a:p>
          <a:p>
            <a:pPr marL="628592" lvl="3" indent="-109528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Союзом машиностроителей России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F9BEF81-CB59-313F-A05E-BF2AB37BF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884246"/>
              </p:ext>
            </p:extLst>
          </p:nvPr>
        </p:nvGraphicFramePr>
        <p:xfrm>
          <a:off x="4827767" y="790269"/>
          <a:ext cx="4032448" cy="2598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786912E-CCA3-3307-8AA8-3713DE512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394336"/>
              </p:ext>
            </p:extLst>
          </p:nvPr>
        </p:nvGraphicFramePr>
        <p:xfrm>
          <a:off x="4730341" y="2782048"/>
          <a:ext cx="4291830" cy="3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>
          <a:xfrm>
            <a:off x="539044" y="476672"/>
            <a:ext cx="8424936" cy="482352"/>
          </a:xfrm>
          <a:prstGeom prst="rect">
            <a:avLst/>
          </a:prstGeom>
        </p:spPr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1" kern="1200" cap="none" spc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Обновленный порядок формирования </a:t>
            </a:r>
            <a:b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 согласования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93306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48235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Рост числа выпускников школ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85136"/>
              </p:ext>
            </p:extLst>
          </p:nvPr>
        </p:nvGraphicFramePr>
        <p:xfrm>
          <a:off x="1187624" y="1268760"/>
          <a:ext cx="7128790" cy="208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3045">
                  <a:extLst>
                    <a:ext uri="{9D8B030D-6E8A-4147-A177-3AD203B41FA5}">
                      <a16:colId xmlns:a16="http://schemas.microsoft.com/office/drawing/2014/main" val="4075671454"/>
                    </a:ext>
                  </a:extLst>
                </a:gridCol>
                <a:gridCol w="79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500">
                  <a:extLst>
                    <a:ext uri="{9D8B030D-6E8A-4147-A177-3AD203B41FA5}">
                      <a16:colId xmlns:a16="http://schemas.microsoft.com/office/drawing/2014/main" val="2931658508"/>
                    </a:ext>
                  </a:extLst>
                </a:gridCol>
                <a:gridCol w="798149">
                  <a:extLst>
                    <a:ext uri="{9D8B030D-6E8A-4147-A177-3AD203B41FA5}">
                      <a16:colId xmlns:a16="http://schemas.microsoft.com/office/drawing/2014/main" val="2651924607"/>
                    </a:ext>
                  </a:extLst>
                </a:gridCol>
                <a:gridCol w="798149">
                  <a:extLst>
                    <a:ext uri="{9D8B030D-6E8A-4147-A177-3AD203B41FA5}">
                      <a16:colId xmlns:a16="http://schemas.microsoft.com/office/drawing/2014/main" val="3013278611"/>
                    </a:ext>
                  </a:extLst>
                </a:gridCol>
                <a:gridCol w="798149">
                  <a:extLst>
                    <a:ext uri="{9D8B030D-6E8A-4147-A177-3AD203B41FA5}">
                      <a16:colId xmlns:a16="http://schemas.microsoft.com/office/drawing/2014/main" val="2093724543"/>
                    </a:ext>
                  </a:extLst>
                </a:gridCol>
                <a:gridCol w="798149">
                  <a:extLst>
                    <a:ext uri="{9D8B030D-6E8A-4147-A177-3AD203B41FA5}">
                      <a16:colId xmlns:a16="http://schemas.microsoft.com/office/drawing/2014/main" val="856925758"/>
                    </a:ext>
                  </a:extLst>
                </a:gridCol>
                <a:gridCol w="798149">
                  <a:extLst>
                    <a:ext uri="{9D8B030D-6E8A-4147-A177-3AD203B41FA5}">
                      <a16:colId xmlns:a16="http://schemas.microsoft.com/office/drawing/2014/main" val="1238406615"/>
                    </a:ext>
                  </a:extLst>
                </a:gridCol>
              </a:tblGrid>
              <a:tr h="1491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Кол-во выпускников в целом по области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2024 </a:t>
                      </a: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(прогноз)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2025 </a:t>
                      </a: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(прогноз)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2026 </a:t>
                      </a: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(прогноз)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2027 </a:t>
                      </a: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(прогноз)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2028 </a:t>
                      </a: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(прогноз)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472109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9 класс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13576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14767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15831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081026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11 класс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5115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609006"/>
                  </a:ext>
                </a:extLst>
              </a:tr>
            </a:tbl>
          </a:graphicData>
        </a:graphic>
      </p:graphicFrame>
      <p:sp>
        <p:nvSpPr>
          <p:cNvPr id="12" name="object 3"/>
          <p:cNvSpPr/>
          <p:nvPr/>
        </p:nvSpPr>
        <p:spPr>
          <a:xfrm>
            <a:off x="251520" y="1124744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pic>
        <p:nvPicPr>
          <p:cNvPr id="13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8783960" y="651944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12CFCCD2-AEFE-4D33-A3D3-49C58166FC2A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7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6593" y="3478174"/>
            <a:ext cx="754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9 </a:t>
            </a:r>
            <a:r>
              <a:rPr lang="ru-RU" sz="1400" b="1" dirty="0">
                <a:solidFill>
                  <a:srgbClr val="C00000"/>
                </a:solidFill>
              </a:rPr>
              <a:t>класс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7383" y="3478174"/>
            <a:ext cx="837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11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класс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75690748"/>
              </p:ext>
            </p:extLst>
          </p:nvPr>
        </p:nvGraphicFramePr>
        <p:xfrm>
          <a:off x="883459" y="3813311"/>
          <a:ext cx="3672408" cy="245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74607964"/>
              </p:ext>
            </p:extLst>
          </p:nvPr>
        </p:nvGraphicFramePr>
        <p:xfrm>
          <a:off x="4788024" y="3808785"/>
          <a:ext cx="3672408" cy="245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20080" y="6455162"/>
            <a:ext cx="8244408" cy="358214"/>
          </a:xfrm>
          <a:prstGeom prst="rect">
            <a:avLst/>
          </a:prstGeom>
        </p:spPr>
        <p:txBody>
          <a:bodyPr wrap="square" lIns="80429" tIns="40215" rIns="80429" bIns="40215">
            <a:spAutoFit/>
          </a:bodyPr>
          <a:lstStyle/>
          <a:p>
            <a:pPr algn="just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Прогноз на поступление в 2024 году – </a:t>
            </a:r>
            <a:r>
              <a:rPr lang="ru-RU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7758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29026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248472" cy="53173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D8A9AA-DEED-5859-793E-9C4564266BD2}"/>
              </a:ext>
            </a:extLst>
          </p:cNvPr>
          <p:cNvSpPr txBox="1"/>
          <p:nvPr/>
        </p:nvSpPr>
        <p:spPr>
          <a:xfrm>
            <a:off x="395536" y="1556792"/>
            <a:ext cx="1730609" cy="369332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1D386E"/>
                </a:solidFill>
              </a:rPr>
              <a:t>Лечебное дело</a:t>
            </a:r>
          </a:p>
          <a:p>
            <a:pPr algn="ctr"/>
            <a:r>
              <a:rPr lang="ru-RU" sz="900" dirty="0">
                <a:solidFill>
                  <a:srgbClr val="1D386E"/>
                </a:solidFill>
              </a:rPr>
              <a:t>Сортировщик шпона и фанеры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5944AA-9641-57FC-EEF5-322CB71DCF0C}"/>
              </a:ext>
            </a:extLst>
          </p:cNvPr>
          <p:cNvSpPr txBox="1"/>
          <p:nvPr/>
        </p:nvSpPr>
        <p:spPr>
          <a:xfrm>
            <a:off x="395536" y="1967585"/>
            <a:ext cx="1730609" cy="646331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Контролер лесозаготовительного производства</a:t>
            </a:r>
            <a:endParaRPr lang="en-US" sz="900" dirty="0">
              <a:solidFill>
                <a:srgbClr val="001F5D"/>
              </a:solidFill>
            </a:endParaRP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Оператор машинного доения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A4985E-D608-2282-AEE8-40A34EB66D6E}"/>
              </a:ext>
            </a:extLst>
          </p:cNvPr>
          <p:cNvSpPr txBox="1"/>
          <p:nvPr/>
        </p:nvSpPr>
        <p:spPr>
          <a:xfrm>
            <a:off x="395536" y="2636912"/>
            <a:ext cx="1730609" cy="369332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Библиотекарь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Оператор машинного доения</a:t>
            </a:r>
            <a:endParaRPr lang="ru-RU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0FEF0B-B484-108B-2A80-543AA2114ADB}"/>
              </a:ext>
            </a:extLst>
          </p:cNvPr>
          <p:cNvSpPr txBox="1"/>
          <p:nvPr/>
        </p:nvSpPr>
        <p:spPr>
          <a:xfrm>
            <a:off x="395534" y="4710269"/>
            <a:ext cx="1730610" cy="369332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Подсобный рабочий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Системный администратор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88E8D5-2DA3-124A-33D4-C6A66A2A073B}"/>
              </a:ext>
            </a:extLst>
          </p:cNvPr>
          <p:cNvSpPr txBox="1"/>
          <p:nvPr/>
        </p:nvSpPr>
        <p:spPr>
          <a:xfrm>
            <a:off x="395534" y="4151247"/>
            <a:ext cx="1730610" cy="507831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Тракторист – машинист с/х производства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Медицинская сестра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06145-57E5-B33F-7073-9C8B16D86622}"/>
              </a:ext>
            </a:extLst>
          </p:cNvPr>
          <p:cNvSpPr txBox="1"/>
          <p:nvPr/>
        </p:nvSpPr>
        <p:spPr>
          <a:xfrm>
            <a:off x="395536" y="5130792"/>
            <a:ext cx="1730609" cy="507831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Продавец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Повар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Медицинская сестра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D8E530-429F-7C62-42A7-1C5692E2DF43}"/>
              </a:ext>
            </a:extLst>
          </p:cNvPr>
          <p:cNvSpPr txBox="1"/>
          <p:nvPr/>
        </p:nvSpPr>
        <p:spPr>
          <a:xfrm>
            <a:off x="395535" y="5695330"/>
            <a:ext cx="1730610" cy="369332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Учитель математики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Учитель начальных классов</a:t>
            </a:r>
            <a:endParaRPr lang="ru-RU" sz="9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B0068D-A488-A9FD-22D7-65711B863E15}"/>
              </a:ext>
            </a:extLst>
          </p:cNvPr>
          <p:cNvSpPr txBox="1"/>
          <p:nvPr/>
        </p:nvSpPr>
        <p:spPr>
          <a:xfrm>
            <a:off x="6757853" y="1802704"/>
            <a:ext cx="1757430" cy="784830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 err="1">
                <a:solidFill>
                  <a:srgbClr val="001F5D"/>
                </a:solidFill>
              </a:rPr>
              <a:t>Скрутчик</a:t>
            </a:r>
            <a:r>
              <a:rPr lang="ru-RU" sz="900" dirty="0">
                <a:solidFill>
                  <a:srgbClr val="001F5D"/>
                </a:solidFill>
              </a:rPr>
              <a:t> изделий кабельного производства, </a:t>
            </a:r>
          </a:p>
          <a:p>
            <a:pPr algn="ctr"/>
            <a:r>
              <a:rPr lang="ru-RU" sz="900" dirty="0" err="1">
                <a:solidFill>
                  <a:srgbClr val="001F5D"/>
                </a:solidFill>
              </a:rPr>
              <a:t>Опрессовщик</a:t>
            </a:r>
            <a:r>
              <a:rPr lang="ru-RU" sz="900" dirty="0">
                <a:solidFill>
                  <a:srgbClr val="001F5D"/>
                </a:solidFill>
              </a:rPr>
              <a:t> кабелей и проводов пластикатами и резиной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C39CA1-9FBD-2DDC-B6C0-D22898431916}"/>
              </a:ext>
            </a:extLst>
          </p:cNvPr>
          <p:cNvSpPr txBox="1"/>
          <p:nvPr/>
        </p:nvSpPr>
        <p:spPr>
          <a:xfrm>
            <a:off x="6758306" y="2626515"/>
            <a:ext cx="1756978" cy="646331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Водитель автомобиля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Оператор животноводческих комплексов и механизированных ферм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D9A89E-3735-B6D5-00D3-FC981D99C269}"/>
              </a:ext>
            </a:extLst>
          </p:cNvPr>
          <p:cNvSpPr txBox="1"/>
          <p:nvPr/>
        </p:nvSpPr>
        <p:spPr>
          <a:xfrm>
            <a:off x="6758306" y="3317226"/>
            <a:ext cx="1756978" cy="507831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Токарь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 Электромонтер по ремонту электрооборудования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223BAAC-3978-7580-EEA7-0B56F228E234}"/>
              </a:ext>
            </a:extLst>
          </p:cNvPr>
          <p:cNvSpPr txBox="1"/>
          <p:nvPr/>
        </p:nvSpPr>
        <p:spPr>
          <a:xfrm>
            <a:off x="395535" y="3596378"/>
            <a:ext cx="1730611" cy="507831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Слесарь аварийно-восстановительных работ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Оператор газовой котельной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7675DEF-F8E8-8511-35CE-3485A534C76C}"/>
              </a:ext>
            </a:extLst>
          </p:cNvPr>
          <p:cNvSpPr txBox="1"/>
          <p:nvPr/>
        </p:nvSpPr>
        <p:spPr>
          <a:xfrm>
            <a:off x="395536" y="3047705"/>
            <a:ext cx="1730610" cy="507831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Аппаратчик химического производства 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Слесарь-ремонтник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B685681-5862-CC66-071E-24130BB93620}"/>
              </a:ext>
            </a:extLst>
          </p:cNvPr>
          <p:cNvSpPr txBox="1"/>
          <p:nvPr/>
        </p:nvSpPr>
        <p:spPr>
          <a:xfrm>
            <a:off x="6758306" y="3870253"/>
            <a:ext cx="1756978" cy="507831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Оператор машинного доения Слесарь по ремонту подвижного состава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8CF2EA6-8ADD-DD7E-CEEA-A9BED074982C}"/>
              </a:ext>
            </a:extLst>
          </p:cNvPr>
          <p:cNvSpPr txBox="1"/>
          <p:nvPr/>
        </p:nvSpPr>
        <p:spPr>
          <a:xfrm>
            <a:off x="6758306" y="4415102"/>
            <a:ext cx="1756978" cy="646331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Тракторист – машинист с/</a:t>
            </a:r>
            <a:r>
              <a:rPr lang="ru-RU" sz="900" dirty="0" err="1">
                <a:solidFill>
                  <a:srgbClr val="001F5D"/>
                </a:solidFill>
              </a:rPr>
              <a:t>х</a:t>
            </a:r>
            <a:r>
              <a:rPr lang="ru-RU" sz="900" dirty="0">
                <a:solidFill>
                  <a:srgbClr val="001F5D"/>
                </a:solidFill>
              </a:rPr>
              <a:t> производства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Продавец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Бухгалтер</a:t>
            </a:r>
            <a:endParaRPr lang="ru-RU" sz="9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4B0EA2A-77E9-22A6-14D4-BCE124748C41}"/>
              </a:ext>
            </a:extLst>
          </p:cNvPr>
          <p:cNvSpPr txBox="1"/>
          <p:nvPr/>
        </p:nvSpPr>
        <p:spPr>
          <a:xfrm>
            <a:off x="6758306" y="5102854"/>
            <a:ext cx="1756978" cy="369332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Сборщик обуви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Подсобный рабочий</a:t>
            </a:r>
            <a:endParaRPr lang="ru-RU" sz="9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6D9F99D-AD3E-067A-1017-91D2B8952668}"/>
              </a:ext>
            </a:extLst>
          </p:cNvPr>
          <p:cNvSpPr txBox="1"/>
          <p:nvPr/>
        </p:nvSpPr>
        <p:spPr>
          <a:xfrm>
            <a:off x="6757853" y="5517382"/>
            <a:ext cx="1756978" cy="507831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Контролер станочных и слесарных работ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Подсобный рабочий</a:t>
            </a:r>
            <a:endParaRPr lang="ru-RU" sz="900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208501" y="1672495"/>
            <a:ext cx="124691" cy="114842"/>
          </a:xfrm>
          <a:prstGeom prst="flowChartConnector">
            <a:avLst/>
          </a:prstGeom>
          <a:solidFill>
            <a:srgbClr val="70A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Блок-схема: узел 25"/>
          <p:cNvSpPr/>
          <p:nvPr/>
        </p:nvSpPr>
        <p:spPr>
          <a:xfrm>
            <a:off x="208501" y="2090863"/>
            <a:ext cx="124691" cy="114842"/>
          </a:xfrm>
          <a:prstGeom prst="flowChartConnector">
            <a:avLst/>
          </a:prstGeom>
          <a:solidFill>
            <a:srgbClr val="2C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Блок-схема: узел 26"/>
          <p:cNvSpPr/>
          <p:nvPr/>
        </p:nvSpPr>
        <p:spPr>
          <a:xfrm>
            <a:off x="208501" y="2766370"/>
            <a:ext cx="124691" cy="114842"/>
          </a:xfrm>
          <a:prstGeom prst="flowChartConnector">
            <a:avLst/>
          </a:prstGeom>
          <a:solidFill>
            <a:srgbClr val="D0C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Блок-схема: узел 28"/>
          <p:cNvSpPr/>
          <p:nvPr/>
        </p:nvSpPr>
        <p:spPr>
          <a:xfrm>
            <a:off x="208501" y="3186073"/>
            <a:ext cx="124691" cy="114842"/>
          </a:xfrm>
          <a:prstGeom prst="flowChartConnector">
            <a:avLst/>
          </a:prstGeom>
          <a:solidFill>
            <a:srgbClr val="917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Блок-схема: узел 30"/>
          <p:cNvSpPr/>
          <p:nvPr/>
        </p:nvSpPr>
        <p:spPr>
          <a:xfrm>
            <a:off x="208501" y="3638754"/>
            <a:ext cx="124691" cy="114842"/>
          </a:xfrm>
          <a:prstGeom prst="flowChartConnector">
            <a:avLst/>
          </a:prstGeom>
          <a:solidFill>
            <a:srgbClr val="989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Блок-схема: узел 32"/>
          <p:cNvSpPr/>
          <p:nvPr/>
        </p:nvSpPr>
        <p:spPr>
          <a:xfrm>
            <a:off x="208501" y="4173828"/>
            <a:ext cx="124691" cy="114842"/>
          </a:xfrm>
          <a:prstGeom prst="flowChartConnector">
            <a:avLst/>
          </a:prstGeom>
          <a:solidFill>
            <a:srgbClr val="D89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Блок-схема: узел 33"/>
          <p:cNvSpPr/>
          <p:nvPr/>
        </p:nvSpPr>
        <p:spPr>
          <a:xfrm>
            <a:off x="208501" y="4768552"/>
            <a:ext cx="124691" cy="114842"/>
          </a:xfrm>
          <a:prstGeom prst="flowChartConnector">
            <a:avLst/>
          </a:prstGeom>
          <a:solidFill>
            <a:srgbClr val="626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" name="Блок-схема: узел 34"/>
          <p:cNvSpPr/>
          <p:nvPr/>
        </p:nvSpPr>
        <p:spPr>
          <a:xfrm>
            <a:off x="208501" y="5189074"/>
            <a:ext cx="124691" cy="114842"/>
          </a:xfrm>
          <a:prstGeom prst="flowChartConnector">
            <a:avLst/>
          </a:prstGeom>
          <a:solidFill>
            <a:srgbClr val="2C2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Блок-схема: узел 35"/>
          <p:cNvSpPr/>
          <p:nvPr/>
        </p:nvSpPr>
        <p:spPr>
          <a:xfrm>
            <a:off x="211638" y="5764085"/>
            <a:ext cx="124691" cy="114842"/>
          </a:xfrm>
          <a:prstGeom prst="flowChartConnector">
            <a:avLst/>
          </a:prstGeom>
          <a:solidFill>
            <a:srgbClr val="AC7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Блок-схема: узел 37"/>
          <p:cNvSpPr/>
          <p:nvPr/>
        </p:nvSpPr>
        <p:spPr>
          <a:xfrm>
            <a:off x="8604448" y="6150496"/>
            <a:ext cx="124691" cy="114842"/>
          </a:xfrm>
          <a:prstGeom prst="flowChartConnector">
            <a:avLst/>
          </a:prstGeom>
          <a:solidFill>
            <a:srgbClr val="AF8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Блок-схема: узел 38"/>
          <p:cNvSpPr/>
          <p:nvPr/>
        </p:nvSpPr>
        <p:spPr>
          <a:xfrm>
            <a:off x="8604448" y="1344543"/>
            <a:ext cx="124691" cy="114842"/>
          </a:xfrm>
          <a:prstGeom prst="flowChartConnector">
            <a:avLst/>
          </a:prstGeom>
          <a:solidFill>
            <a:srgbClr val="85C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1" name="Блок-схема: узел 40"/>
          <p:cNvSpPr/>
          <p:nvPr/>
        </p:nvSpPr>
        <p:spPr>
          <a:xfrm>
            <a:off x="8623773" y="2090022"/>
            <a:ext cx="124691" cy="114842"/>
          </a:xfrm>
          <a:prstGeom prst="flowChartConnector">
            <a:avLst/>
          </a:prstGeom>
          <a:solidFill>
            <a:srgbClr val="9C4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Блок-схема: узел 41"/>
          <p:cNvSpPr/>
          <p:nvPr/>
        </p:nvSpPr>
        <p:spPr>
          <a:xfrm>
            <a:off x="8623773" y="2752002"/>
            <a:ext cx="124691" cy="114842"/>
          </a:xfrm>
          <a:prstGeom prst="flowChartConnector">
            <a:avLst/>
          </a:prstGeom>
          <a:solidFill>
            <a:srgbClr val="6F9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Блок-схема: узел 42"/>
          <p:cNvSpPr/>
          <p:nvPr/>
        </p:nvSpPr>
        <p:spPr>
          <a:xfrm>
            <a:off x="8623773" y="3502178"/>
            <a:ext cx="124691" cy="114842"/>
          </a:xfrm>
          <a:prstGeom prst="flowChartConnector">
            <a:avLst/>
          </a:prstGeom>
          <a:solidFill>
            <a:srgbClr val="2C7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5" name="Блок-схема: узел 44"/>
          <p:cNvSpPr/>
          <p:nvPr/>
        </p:nvSpPr>
        <p:spPr>
          <a:xfrm>
            <a:off x="8623773" y="4055206"/>
            <a:ext cx="124691" cy="114842"/>
          </a:xfrm>
          <a:prstGeom prst="flowChartConnector">
            <a:avLst/>
          </a:prstGeom>
          <a:solidFill>
            <a:srgbClr val="D09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6" name="Блок-схема: узел 45"/>
          <p:cNvSpPr/>
          <p:nvPr/>
        </p:nvSpPr>
        <p:spPr>
          <a:xfrm>
            <a:off x="8623773" y="4530805"/>
            <a:ext cx="124691" cy="114842"/>
          </a:xfrm>
          <a:prstGeom prst="flowChartConnector">
            <a:avLst/>
          </a:prstGeom>
          <a:solidFill>
            <a:srgbClr val="CD7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Блок-схема: узел 47"/>
          <p:cNvSpPr/>
          <p:nvPr/>
        </p:nvSpPr>
        <p:spPr>
          <a:xfrm>
            <a:off x="8623773" y="5200533"/>
            <a:ext cx="124691" cy="114842"/>
          </a:xfrm>
          <a:prstGeom prst="flowChartConnector">
            <a:avLst/>
          </a:prstGeom>
          <a:solidFill>
            <a:srgbClr val="AFAE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9" name="Блок-схема: узел 48"/>
          <p:cNvSpPr/>
          <p:nvPr/>
        </p:nvSpPr>
        <p:spPr>
          <a:xfrm>
            <a:off x="8623773" y="5702335"/>
            <a:ext cx="124691" cy="114842"/>
          </a:xfrm>
          <a:prstGeom prst="flowChartConnector">
            <a:avLst/>
          </a:prstGeom>
          <a:solidFill>
            <a:srgbClr val="DAB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734888" y="316668"/>
            <a:ext cx="8229600" cy="520044"/>
          </a:xfrm>
          <a:prstGeom prst="rect">
            <a:avLst/>
          </a:prstGeom>
        </p:spPr>
        <p:txBody>
          <a:bodyPr vert="horz" anchor="b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1" kern="1200" cap="none" spc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Потребность муниципальных образований</a:t>
            </a:r>
          </a:p>
        </p:txBody>
      </p:sp>
      <p:pic>
        <p:nvPicPr>
          <p:cNvPr id="51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83"/>
            <a:ext cx="1995839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object 3"/>
          <p:cNvSpPr/>
          <p:nvPr/>
        </p:nvSpPr>
        <p:spPr>
          <a:xfrm>
            <a:off x="285720" y="1071546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D9F99D-AD3E-067A-1017-91D2B8952668}"/>
              </a:ext>
            </a:extLst>
          </p:cNvPr>
          <p:cNvSpPr txBox="1"/>
          <p:nvPr/>
        </p:nvSpPr>
        <p:spPr>
          <a:xfrm>
            <a:off x="6757853" y="6085315"/>
            <a:ext cx="1756978" cy="230832"/>
          </a:xfrm>
          <a:prstGeom prst="rect">
            <a:avLst/>
          </a:prstGeom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Пекарь, Водитель автомобиля</a:t>
            </a:r>
            <a:endParaRPr lang="ru-RU" sz="9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8B0068D-A488-A9FD-22D7-65711B863E15}"/>
              </a:ext>
            </a:extLst>
          </p:cNvPr>
          <p:cNvSpPr txBox="1"/>
          <p:nvPr/>
        </p:nvSpPr>
        <p:spPr>
          <a:xfrm>
            <a:off x="6775010" y="1124744"/>
            <a:ext cx="1757430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6F92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900" dirty="0">
                <a:solidFill>
                  <a:srgbClr val="001F5D"/>
                </a:solidFill>
              </a:rPr>
              <a:t>Тракторист – машинист с/</a:t>
            </a:r>
            <a:r>
              <a:rPr lang="ru-RU" sz="900" dirty="0" err="1">
                <a:solidFill>
                  <a:srgbClr val="001F5D"/>
                </a:solidFill>
              </a:rPr>
              <a:t>х</a:t>
            </a:r>
            <a:r>
              <a:rPr lang="ru-RU" sz="900" dirty="0">
                <a:solidFill>
                  <a:srgbClr val="001F5D"/>
                </a:solidFill>
              </a:rPr>
              <a:t> производства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Оператор машинного доения</a:t>
            </a:r>
          </a:p>
          <a:p>
            <a:pPr algn="ctr"/>
            <a:r>
              <a:rPr lang="ru-RU" sz="900" dirty="0">
                <a:solidFill>
                  <a:srgbClr val="001F5D"/>
                </a:solidFill>
              </a:rPr>
              <a:t>Сборщик обуви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8783960" y="651944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23AE11A7-77C9-4A19-AB2C-4B5F7A857AE6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8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238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Отдел прогнозирования\Жаворонкина\ФОН copy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9"/>
            <a:ext cx="19954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ject 3"/>
          <p:cNvSpPr/>
          <p:nvPr/>
        </p:nvSpPr>
        <p:spPr>
          <a:xfrm>
            <a:off x="251520" y="1124744"/>
            <a:ext cx="8608695" cy="67628"/>
          </a:xfrm>
          <a:custGeom>
            <a:avLst/>
            <a:gdLst/>
            <a:ahLst/>
            <a:cxnLst/>
            <a:rect l="l" t="t" r="r" b="b"/>
            <a:pathLst>
              <a:path w="11478260" h="90170">
                <a:moveTo>
                  <a:pt x="11477879" y="0"/>
                </a:moveTo>
                <a:lnTo>
                  <a:pt x="0" y="0"/>
                </a:lnTo>
                <a:lnTo>
                  <a:pt x="0" y="90003"/>
                </a:lnTo>
                <a:lnTo>
                  <a:pt x="11477879" y="90003"/>
                </a:lnTo>
                <a:lnTo>
                  <a:pt x="1147787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E31A57-399D-42EC-A77E-6B688257AC4C}"/>
              </a:ext>
            </a:extLst>
          </p:cNvPr>
          <p:cNvSpPr txBox="1"/>
          <p:nvPr/>
        </p:nvSpPr>
        <p:spPr>
          <a:xfrm>
            <a:off x="7971680" y="6443898"/>
            <a:ext cx="10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fld id="{60B78881-96D1-4EDF-A73F-78EDC6FCE731}" type="slidenum">
              <a:rPr lang="ru-RU" sz="1600" b="1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pPr algn="r">
                <a:spcBef>
                  <a:spcPct val="0"/>
                </a:spcBef>
              </a:pPr>
              <a:t>9</a:t>
            </a:fld>
            <a:endParaRPr lang="ru-R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2411085564"/>
              </p:ext>
            </p:extLst>
          </p:nvPr>
        </p:nvGraphicFramePr>
        <p:xfrm>
          <a:off x="818477" y="1052360"/>
          <a:ext cx="3552056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1664096105"/>
              </p:ext>
            </p:extLst>
          </p:nvPr>
        </p:nvGraphicFramePr>
        <p:xfrm>
          <a:off x="4716016" y="1268760"/>
          <a:ext cx="3783887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0" name="Схема 49"/>
          <p:cNvGraphicFramePr/>
          <p:nvPr>
            <p:extLst>
              <p:ext uri="{D42A27DB-BD31-4B8C-83A1-F6EECF244321}">
                <p14:modId xmlns:p14="http://schemas.microsoft.com/office/powerpoint/2010/main" val="1026871051"/>
              </p:ext>
            </p:extLst>
          </p:nvPr>
        </p:nvGraphicFramePr>
        <p:xfrm>
          <a:off x="2843808" y="4077072"/>
          <a:ext cx="3552056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val="885088759"/>
              </p:ext>
            </p:extLst>
          </p:nvPr>
        </p:nvGraphicFramePr>
        <p:xfrm>
          <a:off x="814026" y="2564904"/>
          <a:ext cx="3552056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55" name="Схема 54"/>
          <p:cNvGraphicFramePr/>
          <p:nvPr>
            <p:extLst>
              <p:ext uri="{D42A27DB-BD31-4B8C-83A1-F6EECF244321}">
                <p14:modId xmlns:p14="http://schemas.microsoft.com/office/powerpoint/2010/main" val="3068577074"/>
              </p:ext>
            </p:extLst>
          </p:nvPr>
        </p:nvGraphicFramePr>
        <p:xfrm>
          <a:off x="4716016" y="2924944"/>
          <a:ext cx="381642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39958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Открытие филиалов техникумов в 2024 году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75A21-9BD8-B57F-2E58-941B989EF129}"/>
              </a:ext>
            </a:extLst>
          </p:cNvPr>
          <p:cNvSpPr txBox="1"/>
          <p:nvPr/>
        </p:nvSpPr>
        <p:spPr>
          <a:xfrm>
            <a:off x="588976" y="5828345"/>
            <a:ext cx="58068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Соглашение с опорным работодателем</a:t>
            </a:r>
          </a:p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Системная работа с выпускниками школ и их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262627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13138</TotalTime>
  <Words>2814</Words>
  <Application>Microsoft Office PowerPoint</Application>
  <PresentationFormat>Экран (4:3)</PresentationFormat>
  <Paragraphs>727</Paragraphs>
  <Slides>29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Bookman Old Style</vt:lpstr>
      <vt:lpstr>Calibri</vt:lpstr>
      <vt:lpstr>Cambria</vt:lpstr>
      <vt:lpstr>Gill Sans MT</vt:lpstr>
      <vt:lpstr>Montserrat</vt:lpstr>
      <vt:lpstr>Roboto</vt:lpstr>
      <vt:lpstr>Times New Roman</vt:lpstr>
      <vt:lpstr>Wingdings</vt:lpstr>
      <vt:lpstr>Wingdings 3</vt:lpstr>
      <vt:lpstr>Начальная</vt:lpstr>
      <vt:lpstr>Кадровое обеспечение экономического роста –  основная задача системы среднего профессионального Кировской области </vt:lpstr>
      <vt:lpstr>Основные направления деятельности системы СПО по обеспечению кадрами предприятий региона</vt:lpstr>
      <vt:lpstr>Презентация PowerPoint</vt:lpstr>
      <vt:lpstr>Презентация PowerPoint</vt:lpstr>
      <vt:lpstr>Характеристика системы СПО</vt:lpstr>
      <vt:lpstr>Презентация PowerPoint</vt:lpstr>
      <vt:lpstr>Рост числа выпускников школ</vt:lpstr>
      <vt:lpstr>Презентация PowerPoint</vt:lpstr>
      <vt:lpstr>Открытие филиалов техникумов в 2024 году</vt:lpstr>
      <vt:lpstr>Открытие филиалов техникумов в 2023 году</vt:lpstr>
      <vt:lpstr>КЦП на 2024/2025 учебный год</vt:lpstr>
      <vt:lpstr>Изменение КЦП по группам профессий и специальностей</vt:lpstr>
      <vt:lpstr>Структура КЦП за счет областного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Профориентационный минимум</vt:lpstr>
      <vt:lpstr>Профильные классы</vt:lpstr>
      <vt:lpstr>Презентация PowerPoint</vt:lpstr>
      <vt:lpstr>Презентация PowerPoint</vt:lpstr>
      <vt:lpstr>Профессионалитет</vt:lpstr>
      <vt:lpstr>Презентация PowerPoint</vt:lpstr>
      <vt:lpstr>Презентация PowerPoint</vt:lpstr>
      <vt:lpstr>Презентация PowerPoint</vt:lpstr>
      <vt:lpstr>Демонстрационный экзамен </vt:lpstr>
      <vt:lpstr>Учебно-производственные комплексы</vt:lpstr>
      <vt:lpstr>Презентация PowerPoint</vt:lpstr>
      <vt:lpstr>Чемпионатное движение «Абилимпикс»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образования Кировской области  в цифрах</dc:title>
  <dc:creator>bogdanova</dc:creator>
  <cp:lastModifiedBy>Константин Благовещенский</cp:lastModifiedBy>
  <cp:revision>1502</cp:revision>
  <cp:lastPrinted>2023-09-15T14:22:04Z</cp:lastPrinted>
  <dcterms:created xsi:type="dcterms:W3CDTF">2016-10-06T07:11:57Z</dcterms:created>
  <dcterms:modified xsi:type="dcterms:W3CDTF">2023-12-03T08:25:28Z</dcterms:modified>
</cp:coreProperties>
</file>