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77CD979-6CB4-4771-863A-F3CEC5F72509}" type="datetime1">
              <a:rPr lang="ru-RU" smtClean="0"/>
              <a:t>14.10.2021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44FEA7-A6A1-4C1B-A1CF-B68B41EC1A8E}" type="datetime1">
              <a:rPr lang="ru-RU" smtClean="0"/>
              <a:t>14.10.2021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fld id="{F5367D5C-F95A-42A3-88EC-882E2435144E}" type="datetime1">
              <a:rPr lang="ru-RU" smtClean="0"/>
              <a:t>14.10.2021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6637FB-2A93-4CBD-BFA2-D7CF6538021B}" type="datetime1">
              <a:rPr lang="ru-RU" smtClean="0"/>
              <a:t>14.10.2021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524C86-1CBF-4FDC-97D7-01157E908D38}" type="datetime1">
              <a:rPr lang="ru-RU" smtClean="0"/>
              <a:t>14.10.2021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A467F0-67F1-4FFB-84D6-E0366AF5D58F}" type="datetime1">
              <a:rPr lang="ru-RU" smtClean="0"/>
              <a:t>14.10.2021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58943CEE-22B0-4537-8D57-A0FA5AADADF2}" type="datetime1">
              <a:rPr lang="ru-RU" smtClean="0"/>
              <a:t>14.10.2021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6AE23C-0C45-469E-B619-DD472E6D19F8}" type="datetime1">
              <a:rPr lang="ru-RU" smtClean="0"/>
              <a:t>14.10.2021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84B974-3E30-46C0-8835-EBE9AF88C154}" type="datetime1">
              <a:rPr lang="ru-RU" smtClean="0"/>
              <a:t>14.10.2021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A373D8-060E-42D4-83B5-67EE9C99EB76}" type="datetime1">
              <a:rPr lang="ru-RU" smtClean="0"/>
              <a:t>14.10.2021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039D93-8FE6-4FAB-8379-7097A2FFC7EA}" type="datetime1">
              <a:rPr lang="ru-RU" smtClean="0"/>
              <a:t>14.10.2021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4A5CD4F3-DD0B-41D2-86DC-8F94F11A7635}" type="datetime1">
              <a:rPr lang="ru-RU" smtClean="0"/>
              <a:t>14.10.2021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4225BED9-9D02-4AA4-868D-12B5B80D13D4}" type="datetime1">
              <a:rPr lang="ru-RU" smtClean="0"/>
              <a:t>14.10.2021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 dirty="0"/>
              <a:t>Щелкните, чтобы изменить стили текста образца слайда</a:t>
            </a:r>
          </a:p>
          <a:p>
            <a:pPr lvl="1" rtl="0"/>
            <a:r>
              <a:rPr lang="ru" dirty="0"/>
              <a:t>Второй уровень</a:t>
            </a:r>
          </a:p>
          <a:p>
            <a:pPr lvl="2" rtl="0"/>
            <a:r>
              <a:rPr lang="ru" dirty="0"/>
              <a:t>Третий уровень</a:t>
            </a:r>
          </a:p>
          <a:p>
            <a:pPr lvl="3" rtl="0"/>
            <a:r>
              <a:rPr lang="ru" dirty="0"/>
              <a:t>Четвертый уровень</a:t>
            </a:r>
          </a:p>
          <a:p>
            <a:pPr lvl="4" rtl="0"/>
            <a:r>
              <a:rPr lang="ru" dirty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C16BE775-1C9E-48DD-93B9-3187A540B86B}" type="datetime1">
              <a:rPr lang="ru-RU" smtClean="0"/>
              <a:t>14.10.2021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Century Gothic" panose="020B0502020202020204" pitchFamily="34" charset="0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vsch-chigh@yandex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889DE3-8497-494F-947D-F6C0CA228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4" name="Прямоугольник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Прямоугольник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/>
          </a:bodyPr>
          <a:lstStyle/>
          <a:p>
            <a:r>
              <a:rPr lang="ru" sz="4400" dirty="0">
                <a:solidFill>
                  <a:schemeClr val="tx1"/>
                </a:solidFill>
              </a:rPr>
              <a:t>Участие в проекте 500+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rtlCol="0">
            <a:normAutofit/>
          </a:bodyPr>
          <a:lstStyle/>
          <a:p>
            <a:pPr rtl="0"/>
            <a:r>
              <a:rPr lang="ru" dirty="0">
                <a:solidFill>
                  <a:schemeClr val="tx1"/>
                </a:solidFill>
              </a:rPr>
              <a:t>КОГОБУ СШ пгт Верхошижемье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586A9A-F68E-47D8-8051-EDBEB35257B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01776-922A-45D8-BC14-966D9E5D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507" y="228601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От мыслей к действию</a:t>
            </a:r>
            <a:r>
              <a:rPr lang="ru-RU" dirty="0"/>
              <a:t>. </a:t>
            </a:r>
            <a:br>
              <a:rPr lang="ru-RU" dirty="0"/>
            </a:br>
            <a:r>
              <a:rPr lang="ru-RU" sz="3600" dirty="0"/>
              <a:t>Риск: Высокая доля обучающихся с рисками учебной неуспешности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8939DE-F25A-4D3B-A1A4-98DAD526E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3" y="1600201"/>
            <a:ext cx="11164389" cy="490510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реализации данной программы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уже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реализовано следующее:</a:t>
            </a:r>
          </a:p>
          <a:p>
            <a:pPr marL="342900" lvl="0" indent="-342900" algn="just">
              <a:lnSpc>
                <a:spcPct val="107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качество обучения составило 44 %,  обученность – 95 % (в 2019 – 2020 учебном году 48% и 97,9%   соответственно);</a:t>
            </a:r>
          </a:p>
          <a:p>
            <a:pPr marL="342900" lvl="0" indent="-342900" algn="just">
              <a:lnSpc>
                <a:spcPct val="107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290 обучающихся из 460 приняли участие в различных олимпиадах и конкурсах, а 151 обучающийся стали победителями и призёрами различного уровня;</a:t>
            </a:r>
          </a:p>
          <a:p>
            <a:pPr marL="342900" lvl="0" indent="-342900" algn="just">
              <a:lnSpc>
                <a:spcPct val="107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дети, состоящие на различных учётах (КДН, ПДН и другие), привлекались к организации и проведения различных внутри классных и школьных мероприятий; </a:t>
            </a:r>
          </a:p>
          <a:p>
            <a:pPr marL="342900" lvl="0" indent="-342900" algn="just">
              <a:lnSpc>
                <a:spcPct val="107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каждом классе прошли родительские собрания по направлению сотрудничества и взаимоотношений с детьми, оказания им помощи и психологической поддержки;</a:t>
            </a:r>
          </a:p>
          <a:p>
            <a:pPr marL="342900" lvl="0" indent="-342900" algn="just">
              <a:lnSpc>
                <a:spcPct val="107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 принимали  активное участие в работе вебинаров, семинаров по вопросам работы с классными коллективами и неуспешными детьми;</a:t>
            </a:r>
          </a:p>
          <a:p>
            <a:pPr marL="342900" lvl="0" indent="-342900" algn="just">
              <a:lnSpc>
                <a:spcPct val="107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 овладели приемами создания благоприятного психологического климата для развития личности в образовательной организации, характерными чертами которой являются доброжелательность, защищенность, взаимопомощь, уважительность;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школе разработана и реализуется программа воспитания.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Учащиеся школы участвуют в проекте «Билет в будущее»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C47B3-A063-4475-A11F-1CEA1E6F7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14.10.2021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13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586A9A-F68E-47D8-8051-EDBEB35257B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01776-922A-45D8-BC14-966D9E5D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507" y="228601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/>
              <a:t>От мыслей к действию</a:t>
            </a:r>
            <a:r>
              <a:rPr lang="ru-RU" dirty="0"/>
              <a:t>. </a:t>
            </a:r>
            <a:br>
              <a:rPr lang="ru-RU" dirty="0"/>
            </a:br>
            <a:r>
              <a:rPr lang="ru-RU" sz="3600" dirty="0"/>
              <a:t>Методическая тема школы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8939DE-F25A-4D3B-A1A4-98DAD526E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3" y="1600201"/>
            <a:ext cx="11164389" cy="490510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«Организация системы работы школы по снижению рисков учебной неуспешности»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данном направлении уже провели два семинара, прошли заседания школьных методических объединений.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Особое внимание уделяем адаптации детей к школе 1-х, 5- х, 10- х классов.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3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C47B3-A063-4475-A11F-1CEA1E6F7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14.10.2021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6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586A9A-F68E-47D8-8051-EDBEB35257B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01776-922A-45D8-BC14-966D9E5D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507" y="228601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/>
              <a:t>А что дальше…?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8939DE-F25A-4D3B-A1A4-98DAD526E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3" y="1600201"/>
            <a:ext cx="11164389" cy="4905102"/>
          </a:xfrm>
        </p:spPr>
        <p:txBody>
          <a:bodyPr>
            <a:normAutofit/>
          </a:bodyPr>
          <a:lstStyle/>
          <a:p>
            <a:pPr marL="742950" indent="-74295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ближайшее время трое педагогов еще представят свой опыт работы на ОМО.</a:t>
            </a:r>
          </a:p>
          <a:p>
            <a:pPr marL="742950" indent="-74295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3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начале ноября в рамках работы опорной школы проводим районный методический день по теме «Функциональная грамотность как инструмент повышения успешности учеников».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3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C47B3-A063-4475-A11F-1CEA1E6F7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14.10.2021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21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586A9A-F68E-47D8-8051-EDBEB35257B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01776-922A-45D8-BC14-966D9E5D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507" y="228601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/>
              <a:t>Контакты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8939DE-F25A-4D3B-A1A4-98DAD526E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3" y="1600201"/>
            <a:ext cx="11164389" cy="4905102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4400" dirty="0"/>
              <a:t>КОГОБУ СШ пгт Верхошижемье</a:t>
            </a:r>
            <a:endParaRPr lang="en-US" altLang="ru-RU" sz="44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4400" dirty="0"/>
              <a:t>тел. 8(83355)21295, 21500</a:t>
            </a:r>
            <a:endParaRPr lang="en-US" altLang="ru-RU" sz="44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4400" dirty="0"/>
              <a:t> </a:t>
            </a:r>
            <a:r>
              <a:rPr lang="en-US" altLang="ru-RU" sz="4400" dirty="0"/>
              <a:t>e-mail</a:t>
            </a:r>
            <a:r>
              <a:rPr lang="ru-RU" altLang="ru-RU" sz="4400" dirty="0"/>
              <a:t>:</a:t>
            </a:r>
            <a:r>
              <a:rPr lang="en-US" altLang="ru-RU" sz="4400" dirty="0"/>
              <a:t> </a:t>
            </a:r>
            <a:r>
              <a:rPr lang="en-US" altLang="ru-RU" sz="4400" dirty="0">
                <a:hlinkClick r:id="rId3"/>
              </a:rPr>
              <a:t>vsch-chigh@yandex.ru</a:t>
            </a:r>
            <a:r>
              <a:rPr lang="en-US" altLang="ru-RU" sz="4400" dirty="0"/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3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C47B3-A063-4475-A11F-1CEA1E6F7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14.10.2021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45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A82B1E-9807-4210-A2E3-0E7120D433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6CE61-E058-41DD-A7E8-6B435BE3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0" y="984404"/>
            <a:ext cx="5155474" cy="5192149"/>
          </a:xfrm>
        </p:spPr>
        <p:txBody>
          <a:bodyPr/>
          <a:lstStyle/>
          <a:p>
            <a:r>
              <a:rPr lang="ru-RU"/>
              <a:t>пгт Верхошижемье </a:t>
            </a:r>
            <a:r>
              <a:rPr lang="ru-RU" dirty="0" err="1"/>
              <a:t>Юго</a:t>
            </a:r>
            <a:r>
              <a:rPr lang="ru-RU" dirty="0"/>
              <a:t> – Западный образовательный округ, в 80 км от г. Киров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60A81AC-0B4D-4FA0-8541-19CB3B302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9102" y="292055"/>
            <a:ext cx="4571903" cy="5742985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68E624D1-4EAD-41A6-804F-6D73E9661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14.10.2021</a:t>
            </a:fld>
            <a:endParaRPr lang="en-US"/>
          </a:p>
        </p:txBody>
      </p:sp>
      <p:sp>
        <p:nvSpPr>
          <p:cNvPr id="7" name="Стрелка: влево 6">
            <a:extLst>
              <a:ext uri="{FF2B5EF4-FFF2-40B4-BE49-F238E27FC236}">
                <a16:creationId xmlns:a16="http://schemas.microsoft.com/office/drawing/2014/main" id="{E1DF8FAD-42AB-4281-A7D6-396CDA78BA0C}"/>
              </a:ext>
            </a:extLst>
          </p:cNvPr>
          <p:cNvSpPr/>
          <p:nvPr/>
        </p:nvSpPr>
        <p:spPr>
          <a:xfrm>
            <a:off x="2153571" y="3684981"/>
            <a:ext cx="5103223" cy="2960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56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586A9A-F68E-47D8-8051-EDBEB35257B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01776-922A-45D8-BC14-966D9E5D2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Школа сегодня: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8939DE-F25A-4D3B-A1A4-98DAD526E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1828800"/>
            <a:ext cx="10602686" cy="4572000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школе обучается 469 учащихся (1 – 11 класс)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 классов, на старшей ступени – профильное обучение по естественно – научному профилю.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работает 27 педагогических работников и 3 внешних совместителя.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65 % педагогических работников имеют квалификационные категории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возраст коллектива 46 лет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школе функционирует ТОЧКА РОСТА (информатика, технология, ОБЖ)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C47B3-A063-4475-A11F-1CEA1E6F7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14.10.2021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69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586A9A-F68E-47D8-8051-EDBEB35257B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01776-922A-45D8-BC14-966D9E5D2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500 +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8939DE-F25A-4D3B-A1A4-98DAD526E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1828800"/>
            <a:ext cx="10602686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2021 году школа попала в проект 500+.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первом посещении куратором школы совместно с администрацией школы был совершен анализ рисковых профилей школы.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каждому направлению рискового профиля разработаны программы, которые позволяют перевести школу в эффективный режим работы.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и утверждена концепция развития КОГОБУ СШ пгт Верхошижемье, среднесрочная программа развития и программы </a:t>
            </a:r>
            <a:r>
              <a:rPr lang="ru-RU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антирисковых</a:t>
            </a:r>
            <a:r>
              <a:rPr lang="ru-R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мер </a:t>
            </a:r>
            <a:r>
              <a:rPr lang="ru-R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ru-R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рискам.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C47B3-A063-4475-A11F-1CEA1E6F7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14.10.2021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7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586A9A-F68E-47D8-8051-EDBEB35257B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01776-922A-45D8-BC14-966D9E5D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507" y="228601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Программа «Повышение предметной и методической компетентности педагогов»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8939DE-F25A-4D3B-A1A4-98DAD526E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3" y="1600201"/>
            <a:ext cx="11164389" cy="4905102"/>
          </a:xfrm>
        </p:spPr>
        <p:txBody>
          <a:bodyPr>
            <a:normAutofit lnSpcReduction="10000"/>
          </a:bodyPr>
          <a:lstStyle/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программы: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к 2024 году системы непрерывного профессионального развития и роста профессиональной компетентности педагогов, обеспечивающих повышение качества образования в образовательной организации, за счет овладения профессиональными компетентностями, совершенствования преподавания и внедрения современных технологий образования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программы: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910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Осуществление курсовой подготовки и переподготовки учителей.</a:t>
            </a:r>
          </a:p>
          <a:p>
            <a:pPr marL="342900" lvl="0" indent="-342900">
              <a:buFont typeface="+mj-lt"/>
              <a:buAutoNum type="arabicPeriod"/>
              <a:tabLst>
                <a:tab pos="47434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Совершенствование методической службы школы.</a:t>
            </a:r>
          </a:p>
          <a:p>
            <a:pPr marL="342900" lvl="0" indent="-342900">
              <a:buFont typeface="+mj-lt"/>
              <a:buAutoNum type="arabicPeriod"/>
              <a:tabLst>
                <a:tab pos="47434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научно- педагогического сопровождения учителя в условиях ФГОС.</a:t>
            </a:r>
          </a:p>
          <a:p>
            <a:pPr marL="342900" lvl="0" indent="-342900">
              <a:buFont typeface="+mj-lt"/>
              <a:buAutoNum type="arabicPeriod"/>
              <a:tabLst>
                <a:tab pos="47434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Психологическое сопровождение деятельности учителя.</a:t>
            </a:r>
          </a:p>
          <a:p>
            <a:pPr marL="342900" lvl="0" indent="-342900">
              <a:buFont typeface="+mj-lt"/>
              <a:buAutoNum type="arabicPeriod"/>
              <a:tabLst>
                <a:tab pos="47434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Внедрение современных образовательных технологий.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модели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мотивации педагогов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C47B3-A063-4475-A11F-1CEA1E6F7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14.10.2021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586A9A-F68E-47D8-8051-EDBEB35257B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01776-922A-45D8-BC14-966D9E5D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507" y="228601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Программа «Школа успеха для детей с ОВЗ»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8939DE-F25A-4D3B-A1A4-98DAD526E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3" y="1600201"/>
            <a:ext cx="11164389" cy="4905102"/>
          </a:xfrm>
        </p:spPr>
        <p:txBody>
          <a:bodyPr>
            <a:normAutofit fontScale="92500" lnSpcReduction="10000"/>
          </a:bodyPr>
          <a:lstStyle/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программы: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в образовательной организации к 2022 году условий для обеспечения психологической коррекции недостатков в развитии детей с ОВЗ и оказание помощи детям этой категории в освоении образовательной программы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программы: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445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адаптированной основной образовательной программы школы, адаптированных рабочих программ педагогов в соответствии с требованиями ФГОС.</a:t>
            </a:r>
          </a:p>
          <a:p>
            <a:pPr marL="342900" lvl="0" indent="-342900">
              <a:buFont typeface="+mj-lt"/>
              <a:buAutoNum type="arabicPeriod"/>
              <a:tabLst>
                <a:tab pos="4445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Направление педагогов на курсы повышения квалификации по вопросам организации обучения детей с ОВЗ.</a:t>
            </a:r>
          </a:p>
          <a:p>
            <a:pPr marL="342900" lvl="0" indent="-342900" algn="just">
              <a:buFont typeface="+mj-lt"/>
              <a:buAutoNum type="arabicPeriod"/>
              <a:tabLst>
                <a:tab pos="1905000" algn="r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	 педагогических работников в семинарах, конференциях, форумах различного	уровня по вопросам образовательной деятельности для школ с низкими образовательными результатами. </a:t>
            </a:r>
          </a:p>
          <a:p>
            <a:pPr marL="342900" lvl="0" indent="-342900">
              <a:buFont typeface="+mj-lt"/>
              <a:buAutoNum type="arabicPeriod"/>
              <a:tabLst>
                <a:tab pos="4445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ОО специальными педагогическими кадрами (логопед и дефектолог)</a:t>
            </a:r>
          </a:p>
          <a:p>
            <a:pPr marL="342900" lvl="0" indent="-342900">
              <a:buFont typeface="+mj-lt"/>
              <a:buAutoNum type="arabicPeriod"/>
              <a:tabLst>
                <a:tab pos="4445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в образовательной организации доступной и комфортной среды.</a:t>
            </a:r>
          </a:p>
          <a:p>
            <a:pPr marL="342900" lvl="0" indent="-342900">
              <a:buFont typeface="+mj-lt"/>
              <a:buAutoNum type="arabicPeriod"/>
              <a:tabLst>
                <a:tab pos="4445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Сотрудничество с родителями.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мотивация родителей в успешности   своего ребенка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C47B3-A063-4475-A11F-1CEA1E6F7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14.10.2021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586A9A-F68E-47D8-8051-EDBEB35257B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01776-922A-45D8-BC14-966D9E5D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507" y="228601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Программа преодоления школьной неуспешности «Подари себе завтра»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8939DE-F25A-4D3B-A1A4-98DAD526E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3" y="1600201"/>
            <a:ext cx="11164389" cy="4905102"/>
          </a:xfrm>
        </p:spPr>
        <p:txBody>
          <a:bodyPr>
            <a:normAutofit fontScale="92500" lnSpcReduction="20000"/>
          </a:bodyPr>
          <a:lstStyle/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программы: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доли обучающихся с рисками учебной неуспешности к концу 2021 года за счет создания условий для эффективного обучения и повышения мотивации школьников к учебной деятельности.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программы: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69405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Обеспечение применение новых образовательных технологий для преодоления низких образовательных результатов и социально опасных условий;</a:t>
            </a:r>
          </a:p>
          <a:p>
            <a:pPr marL="342900" lvl="0" indent="-342900" algn="just">
              <a:buFont typeface="+mj-lt"/>
              <a:buAutoNum type="arabicPeriod"/>
              <a:tabLst>
                <a:tab pos="70294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обеспечение позитивной динамики уровня обученности;</a:t>
            </a:r>
          </a:p>
          <a:p>
            <a:pPr marL="342900" lvl="0" indent="-342900" algn="just">
              <a:buFont typeface="+mj-lt"/>
              <a:buAutoNum type="arabicPeriod"/>
              <a:tabLst>
                <a:tab pos="70294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уменьшение доли неуспевающих и неаттестованных по итогам учебного периода учащихся;</a:t>
            </a:r>
          </a:p>
          <a:p>
            <a:pPr marL="342900" lvl="0" indent="-342900" algn="just">
              <a:buFont typeface="+mj-lt"/>
              <a:buAutoNum type="arabicPeriod"/>
              <a:tabLst>
                <a:tab pos="69723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уменьшение количества учащихся, не преодолевших минимальный «порог» ГИА, рост среднего балла ГИА среди учащихся школы уровня основного общего и среднего общего образования</a:t>
            </a:r>
          </a:p>
          <a:p>
            <a:pPr marL="342900" lvl="0" indent="-342900" algn="just">
              <a:buFont typeface="+mj-lt"/>
              <a:buAutoNum type="arabicPeriod"/>
              <a:tabLst>
                <a:tab pos="70294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увеличение доли у учащихся высокого и среднего уровня метапредметных результатов;</a:t>
            </a:r>
          </a:p>
          <a:p>
            <a:pPr marL="342900" lvl="0" indent="-342900" algn="just">
              <a:buFont typeface="+mj-lt"/>
              <a:buAutoNum type="arabicPeriod"/>
              <a:tabLst>
                <a:tab pos="69977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модернизация системы дистанционного обучения с применением электронных образовательных ресурсов, направленной на сопровождение образовательной деятельности учащихся с низкими образовательными результатами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интересов, потребностей родителей, уровня их педагогической грамотности.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C47B3-A063-4475-A11F-1CEA1E6F7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14.10.2021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586A9A-F68E-47D8-8051-EDBEB35257B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01776-922A-45D8-BC14-966D9E5D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507" y="228601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От мыслей к действию</a:t>
            </a:r>
            <a:r>
              <a:rPr lang="ru-RU" dirty="0"/>
              <a:t>. </a:t>
            </a:r>
            <a:br>
              <a:rPr lang="ru-RU" dirty="0"/>
            </a:br>
            <a:r>
              <a:rPr lang="ru-RU" sz="3600" dirty="0"/>
              <a:t>Риск: недостаточная предметная и методическая компетентность педагогов»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8939DE-F25A-4D3B-A1A4-98DAD526E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3" y="1600201"/>
            <a:ext cx="11164389" cy="490510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реализации данной программы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уже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реализовано следующее: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педагогов прошли курсовую подготовку: по предмету преподавания (5 человек) и по работе с детьми с ОВЗ (6 человека), по олимпиадному движению (2 человека) (имеются удостоверения);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педагогов на данный момент обучаются на курсах Академии Просвещения по предметам.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92% педагогических работников регулярно проходят курсовую подготовку;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началась реализация направления по разработке индивидуальных планов развития педагогов;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 1 тренинг по эмоциональному выгоранию и психологической поддержки с педагогическим коллективом школы;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проведено 9 открытых уроков педагогами в рамках ШМО с использованием современных образовательных технологий и с последующим   самоанализом;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 принимают активное участие в работе вебинаров, семинаров;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педагогов представили свой опыт на ОМО учителей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Юго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западного образовательного округа (имеются справки – подтверждения);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C47B3-A063-4475-A11F-1CEA1E6F7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14.10.2021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38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586A9A-F68E-47D8-8051-EDBEB35257B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01776-922A-45D8-BC14-966D9E5D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507" y="228601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/>
              <a:t>От мыслей к действию</a:t>
            </a:r>
            <a:r>
              <a:rPr lang="ru-RU" dirty="0"/>
              <a:t>. </a:t>
            </a:r>
            <a:br>
              <a:rPr lang="ru-RU" dirty="0"/>
            </a:br>
            <a:r>
              <a:rPr lang="ru-RU" sz="3600" dirty="0"/>
              <a:t>Риск: Высокая доля детей с ОВЗ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8939DE-F25A-4D3B-A1A4-98DAD526E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3" y="1600201"/>
            <a:ext cx="11164389" cy="490510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реализации данной программы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уже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реализовано следующее: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педагогов прошли курсовую подготовку по работе с детьми с ОВЗ (имеются удостоверения). Всего за время реализации стандарта с ОВЗ курсовую подготовку прошли 23 педагога из 27, что составляет 85 %;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разработано 3 индивидуальных плана;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проведено два семинара по работе с детьми с ОВЗ;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 школы Исупова Е.Н. представила опыт работы по теме «Условия получения качественного образования детьми с ЗПР в обычном классе» на ОМО учителей математики, информатики и технологии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Юго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-западного образовательного округа. (имеется справка о выступлении);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школе функционирует психолого-педагогических консилиум, на котором ведется работа по оказании помощи детям с ОВЗ;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 принимают активное участие в работе вебинаров, семинаров по вопросам ОВЗ;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двое учащихся с ОВЗ стали призёрами на муниципальном уровне в международном конкурсе «Астра»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школе начал работать педагог- дефектолог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C47B3-A063-4475-A11F-1CEA1E6F7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14.10.2021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84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92_TF56410444" id="{B90EE3AD-7B87-4DBC-A32F-68F479F575F4}" vid="{514B2A49-20D6-4A2D-8438-3789ECD2BF9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{3F692578-8B51-47C8-9288-94B47FDE02D2}tf56410444_win32</Template>
  <TotalTime>104</TotalTime>
  <Words>1125</Words>
  <Application>Microsoft Office PowerPoint</Application>
  <PresentationFormat>Широкоэкранный</PresentationFormat>
  <Paragraphs>97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Avenir Next LT Pro</vt:lpstr>
      <vt:lpstr>Calibri</vt:lpstr>
      <vt:lpstr>Century Gothic</vt:lpstr>
      <vt:lpstr>Garamond</vt:lpstr>
      <vt:lpstr>Times New Roman</vt:lpstr>
      <vt:lpstr>СавонVTI</vt:lpstr>
      <vt:lpstr>Участие в проекте 500+</vt:lpstr>
      <vt:lpstr>пгт Верхошижемье Юго – Западный образовательный округ, в 80 км от г. Киров</vt:lpstr>
      <vt:lpstr>Школа сегодня:</vt:lpstr>
      <vt:lpstr>500 +</vt:lpstr>
      <vt:lpstr>Программа «Повышение предметной и методической компетентности педагогов»</vt:lpstr>
      <vt:lpstr>Программа «Школа успеха для детей с ОВЗ»</vt:lpstr>
      <vt:lpstr>Программа преодоления школьной неуспешности «Подари себе завтра»</vt:lpstr>
      <vt:lpstr>От мыслей к действию.  Риск: недостаточная предметная и методическая компетентность педагогов»</vt:lpstr>
      <vt:lpstr>От мыслей к действию.  Риск: Высокая доля детей с ОВЗ</vt:lpstr>
      <vt:lpstr>От мыслей к действию.  Риск: Высокая доля обучающихся с рисками учебной неуспешности</vt:lpstr>
      <vt:lpstr>От мыслей к действию.  Методическая тема школы</vt:lpstr>
      <vt:lpstr>А что дальше…? 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в проекте 500+</dc:title>
  <dc:creator>Ольга Александровна Куклина</dc:creator>
  <cp:lastModifiedBy>Ольга Александровна Куклина</cp:lastModifiedBy>
  <cp:revision>6</cp:revision>
  <dcterms:created xsi:type="dcterms:W3CDTF">2021-10-14T09:04:14Z</dcterms:created>
  <dcterms:modified xsi:type="dcterms:W3CDTF">2021-10-14T10:50:43Z</dcterms:modified>
</cp:coreProperties>
</file>