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sldIdLst>
    <p:sldId id="269" r:id="rId3"/>
    <p:sldId id="355" r:id="rId4"/>
    <p:sldId id="356" r:id="rId5"/>
    <p:sldId id="359" r:id="rId6"/>
    <p:sldId id="361" r:id="rId7"/>
    <p:sldId id="362" r:id="rId8"/>
    <p:sldId id="291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597"/>
    <a:srgbClr val="FF6801"/>
    <a:srgbClr val="05589C"/>
    <a:srgbClr val="075595"/>
    <a:srgbClr val="FFB900"/>
    <a:srgbClr val="1165AE"/>
    <a:srgbClr val="575757"/>
    <a:srgbClr val="06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0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008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6293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557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6793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5396483"/>
            <a:ext cx="9144000" cy="146151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84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9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2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3501" y="199729"/>
            <a:ext cx="726621" cy="7539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0028" y="75692"/>
            <a:ext cx="9911943" cy="793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9721" y="3406394"/>
            <a:ext cx="10789920" cy="3251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53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at.whatsapp.com/ECf3IswHO4aGFYp8QQXu1B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7" y="2504510"/>
            <a:ext cx="5617028" cy="2536119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Совещание 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участниками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проекта «500+»</a:t>
            </a:r>
            <a:endParaRPr lang="ru-RU" sz="40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4699" y="6226492"/>
            <a:ext cx="4696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27 октября 2021 года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5428"/>
            <a:ext cx="12192000" cy="855133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	</a:t>
            </a: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Повестка совещания</a:t>
            </a: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80260" y="2060846"/>
            <a:ext cx="9839597" cy="36322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О результатах третьего мониторинга вовлеченности региона в реализацию проекта «500+».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Обмен опытом.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Разное. </a:t>
            </a:r>
            <a:endParaRPr lang="ru-RU" sz="2400" dirty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5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501" y="199729"/>
            <a:ext cx="726621" cy="75397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0028" y="75692"/>
            <a:ext cx="9911943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95"/>
              </a:spcBef>
            </a:pPr>
            <a:r>
              <a:rPr lang="ru-RU" spc="-30" dirty="0" smtClean="0"/>
              <a:t>Результат третьего мониторинга вовлеченности региона в проект «500+» (</a:t>
            </a:r>
            <a:r>
              <a:rPr lang="ru-RU" spc="-30" dirty="0" smtClean="0">
                <a:solidFill>
                  <a:srgbClr val="FFC000"/>
                </a:solidFill>
              </a:rPr>
              <a:t>906 баллов</a:t>
            </a:r>
            <a:r>
              <a:rPr lang="ru-RU" spc="-30" dirty="0" smtClean="0"/>
              <a:t> из 1210)</a:t>
            </a:r>
            <a:endParaRPr spc="-10" dirty="0"/>
          </a:p>
        </p:txBody>
      </p:sp>
      <p:sp>
        <p:nvSpPr>
          <p:cNvPr id="6" name="object 6"/>
          <p:cNvSpPr/>
          <p:nvPr/>
        </p:nvSpPr>
        <p:spPr>
          <a:xfrm>
            <a:off x="1021841" y="944117"/>
            <a:ext cx="10151745" cy="0"/>
          </a:xfrm>
          <a:custGeom>
            <a:avLst/>
            <a:gdLst/>
            <a:ahLst/>
            <a:cxnLst/>
            <a:rect l="l" t="t" r="r" b="b"/>
            <a:pathLst>
              <a:path w="10151745">
                <a:moveTo>
                  <a:pt x="0" y="0"/>
                </a:moveTo>
                <a:lnTo>
                  <a:pt x="10151364" y="0"/>
                </a:lnTo>
              </a:path>
            </a:pathLst>
          </a:custGeom>
          <a:ln w="19812">
            <a:solidFill>
              <a:srgbClr val="94B3D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07584"/>
              </p:ext>
            </p:extLst>
          </p:nvPr>
        </p:nvGraphicFramePr>
        <p:xfrm>
          <a:off x="1069721" y="2435291"/>
          <a:ext cx="10769600" cy="3292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860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222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0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+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–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Размещенные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разработаны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согласованы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школой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2021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году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Размещены документы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прошлых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лет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Рисковые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активированы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соответствии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самодиагностикой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Рисковые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активированы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(либо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соответствуют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самодиагностике)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1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3.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Размещенные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учитывают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все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риски,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активированные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как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Размещенные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учитывают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все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риски,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активированные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как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3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4.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размещенных документах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сформулированы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цель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задачи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каждому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рисковому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направлению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размещенных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документах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сформулированы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цель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задачи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каждому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рисковому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направлению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77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5.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размещенных документах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указаны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сроки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показатели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 marR="779145">
                        <a:lnSpc>
                          <a:spcPct val="114999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результативности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по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каждому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рисковому </a:t>
                      </a:r>
                      <a:r>
                        <a:rPr sz="14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направлению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размещенных документах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указаны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сроки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показатели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9215" marR="414020">
                        <a:lnSpc>
                          <a:spcPct val="114999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результативности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по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каждому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рисковому </a:t>
                      </a:r>
                      <a:r>
                        <a:rPr sz="14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направлению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040688" y="1113535"/>
            <a:ext cx="9420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Выборочная</a:t>
            </a:r>
            <a:r>
              <a:rPr kumimoji="0" sz="24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содержательная</a:t>
            </a:r>
            <a:r>
              <a:rPr kumimoji="0" sz="24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экспертиза</a:t>
            </a:r>
            <a:r>
              <a:rPr kumimoji="0" sz="24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концептуальных</a:t>
            </a:r>
            <a:r>
              <a:rPr kumimoji="0" sz="24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документов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02607" y="1536409"/>
            <a:ext cx="6201410" cy="307777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30480" rIns="0" bIns="0" rtlCol="0">
            <a:spAutoFit/>
          </a:bodyPr>
          <a:lstStyle/>
          <a:p>
            <a:pPr marL="92710" marR="612775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01209" y="1517463"/>
            <a:ext cx="613021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spc="-5" dirty="0" smtClean="0">
                <a:solidFill>
                  <a:srgbClr val="C00000"/>
                </a:solidFill>
                <a:latin typeface="Calibri"/>
                <a:cs typeface="Calibri"/>
              </a:rPr>
              <a:t> Кировская область – 4 балла (</a:t>
            </a:r>
            <a:r>
              <a:rPr lang="en-US" b="1" spc="-5" dirty="0" smtClean="0">
                <a:solidFill>
                  <a:srgbClr val="C00000"/>
                </a:solidFill>
                <a:latin typeface="Calibri"/>
                <a:cs typeface="Calibri"/>
              </a:rPr>
              <a:t>max 5)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380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5755" y="238335"/>
            <a:ext cx="8477472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9965" marR="5080" indent="-224790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 err="1" smtClean="0"/>
              <a:t>Выборочная</a:t>
            </a:r>
            <a:r>
              <a:rPr sz="1800" b="1" spc="20" dirty="0" smtClean="0"/>
              <a:t> </a:t>
            </a:r>
            <a:r>
              <a:rPr sz="1800" b="1" spc="-20" dirty="0" err="1" smtClean="0"/>
              <a:t>содержательная</a:t>
            </a:r>
            <a:r>
              <a:rPr sz="1800" b="1" spc="20" dirty="0" smtClean="0"/>
              <a:t> </a:t>
            </a:r>
            <a:r>
              <a:rPr sz="1800" b="1" spc="-10" dirty="0" err="1" smtClean="0"/>
              <a:t>экспертиза</a:t>
            </a:r>
            <a:r>
              <a:rPr sz="1800" b="1" spc="10" dirty="0" smtClean="0"/>
              <a:t> </a:t>
            </a:r>
            <a:r>
              <a:rPr sz="1800" b="1" spc="-10" dirty="0" err="1" smtClean="0"/>
              <a:t>подтверждающих</a:t>
            </a:r>
            <a:r>
              <a:rPr sz="1800" b="1" spc="10" dirty="0" smtClean="0"/>
              <a:t> </a:t>
            </a:r>
            <a:r>
              <a:rPr sz="1800" b="1" spc="-10" dirty="0" err="1" smtClean="0"/>
              <a:t>документов</a:t>
            </a:r>
            <a:r>
              <a:rPr lang="en-US" sz="1800" spc="-10" dirty="0" smtClean="0"/>
              <a:t/>
            </a:r>
            <a:br>
              <a:rPr lang="en-US" sz="1800" spc="-10" dirty="0" smtClean="0"/>
            </a:br>
            <a:r>
              <a:rPr lang="en-US" sz="2000" spc="-10" dirty="0"/>
              <a:t>	</a:t>
            </a:r>
            <a:r>
              <a:rPr lang="en-US" sz="2000" spc="-10" dirty="0" smtClean="0"/>
              <a:t>	</a:t>
            </a:r>
            <a:br>
              <a:rPr lang="en-US" sz="2000" spc="-10" dirty="0" smtClean="0"/>
            </a:br>
            <a:r>
              <a:rPr lang="ru-RU" sz="1800" spc="-10" dirty="0" smtClean="0">
                <a:solidFill>
                  <a:srgbClr val="FF0000"/>
                </a:solidFill>
              </a:rPr>
              <a:t>Кировская </a:t>
            </a:r>
            <a:r>
              <a:rPr lang="ru-RU" sz="1800" spc="-10" dirty="0">
                <a:solidFill>
                  <a:srgbClr val="FF0000"/>
                </a:solidFill>
              </a:rPr>
              <a:t>область  - 5 баллов (</a:t>
            </a:r>
            <a:r>
              <a:rPr lang="ru-RU" sz="1800" spc="-10" dirty="0" err="1">
                <a:solidFill>
                  <a:srgbClr val="FF0000"/>
                </a:solidFill>
              </a:rPr>
              <a:t>max</a:t>
            </a:r>
            <a:r>
              <a:rPr lang="ru-RU" sz="1800" spc="-10" dirty="0">
                <a:solidFill>
                  <a:srgbClr val="FF0000"/>
                </a:solidFill>
              </a:rPr>
              <a:t> 7)</a:t>
            </a:r>
            <a:br>
              <a:rPr lang="ru-RU" sz="1800" spc="-10" dirty="0">
                <a:solidFill>
                  <a:srgbClr val="FF0000"/>
                </a:solidFill>
              </a:rPr>
            </a:br>
            <a:endParaRPr sz="1800" spc="-1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r" defTabSz="914400" rtl="0" eaLnBrk="1" fontAlgn="auto" latinLnBrk="0" hangingPunct="1">
              <a:lnSpc>
                <a:spcPts val="21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38100" marR="0" lvl="0" indent="0" algn="r" defTabSz="914400" rtl="0" eaLnBrk="1" fontAlgn="auto" latinLnBrk="0" hangingPunct="1">
                <a:lnSpc>
                  <a:spcPts val="21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/>
          </p:nvPr>
        </p:nvGraphicFramePr>
        <p:xfrm>
          <a:off x="2435225" y="1286255"/>
          <a:ext cx="8997949" cy="5296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7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2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8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3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+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-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711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Антирисковая</a:t>
                      </a:r>
                      <a:r>
                        <a:rPr sz="14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программа</a:t>
                      </a:r>
                      <a:r>
                        <a:rPr sz="1400" spc="4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наличии,</a:t>
                      </a:r>
                      <a:r>
                        <a:rPr sz="14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разработана</a:t>
                      </a:r>
                      <a:r>
                        <a:rPr sz="14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утверждена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школой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2021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году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 балл)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Антирисковая</a:t>
                      </a:r>
                      <a:r>
                        <a:rPr sz="14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программа</a:t>
                      </a:r>
                      <a:r>
                        <a:rPr sz="14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отсутствует</a:t>
                      </a:r>
                      <a:r>
                        <a:rPr sz="14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14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загружена</a:t>
                      </a:r>
                      <a:r>
                        <a:rPr sz="14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систему,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но не утверждена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школой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баллов)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844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антирисковых</a:t>
                      </a:r>
                      <a:r>
                        <a:rPr sz="1400" spc="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программах</a:t>
                      </a:r>
                      <a:r>
                        <a:rPr sz="140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сформулированы</a:t>
                      </a:r>
                      <a:r>
                        <a:rPr sz="1400" spc="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цель</a:t>
                      </a:r>
                      <a:r>
                        <a:rPr sz="140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задачи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реализации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программы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</a:t>
                      </a:r>
                      <a:r>
                        <a:rPr sz="14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балл)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антирисковых</a:t>
                      </a:r>
                      <a:r>
                        <a:rPr sz="1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программах</a:t>
                      </a:r>
                      <a:r>
                        <a:rPr sz="1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сформулированы</a:t>
                      </a:r>
                      <a:r>
                        <a:rPr sz="14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цель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задачи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реализации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программы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баллов)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844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419100" algn="l"/>
                          <a:tab pos="174498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	антирисковых	программах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целевые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показатели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</a:t>
                      </a:r>
                      <a:r>
                        <a:rPr sz="1400" b="1" spc="-1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балл)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сформулированы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419734" algn="l"/>
                          <a:tab pos="1745614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	антирисковых	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программах</a:t>
                      </a:r>
                      <a:r>
                        <a:rPr lang="ru-RU" sz="1400" spc="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не</a:t>
                      </a:r>
                      <a:r>
                        <a:rPr lang="ru-RU" sz="1400" spc="-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сформулированы</a:t>
                      </a: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 целевые показатели </a:t>
                      </a:r>
                      <a:r>
                        <a:rPr lang="ru-RU" sz="14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 баллов)</a:t>
                      </a:r>
                      <a:endParaRPr sz="14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5711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4.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19100" algn="l"/>
                          <a:tab pos="1744980" algn="l"/>
                          <a:tab pos="292735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	антирисковых	программах	сформулированы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5" dirty="0" err="1">
                          <a:latin typeface="Calibri"/>
                          <a:cs typeface="Calibri"/>
                        </a:rPr>
                        <a:t>ожидаемые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err="1" smtClean="0">
                          <a:latin typeface="Calibri"/>
                          <a:cs typeface="Calibri"/>
                        </a:rPr>
                        <a:t>результаты</a:t>
                      </a:r>
                      <a:r>
                        <a:rPr sz="14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 балл)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19734" algn="l"/>
                          <a:tab pos="1745614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	антирисковых	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программах</a:t>
                      </a: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 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ru-RU" sz="1400" b="0" spc="-5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сформулированы  ожидаемые результаты </a:t>
                      </a:r>
                      <a:r>
                        <a:rPr sz="14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баллов)</a:t>
                      </a:r>
                      <a:endParaRPr sz="14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не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5141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5.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антирисковых</a:t>
                      </a:r>
                      <a:r>
                        <a:rPr sz="14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программах</a:t>
                      </a:r>
                      <a:r>
                        <a:rPr sz="14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имеется</a:t>
                      </a:r>
                      <a:r>
                        <a:rPr sz="14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Дорожная</a:t>
                      </a:r>
                      <a:r>
                        <a:rPr sz="14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карта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135" marR="57150" algn="just">
                        <a:lnSpc>
                          <a:spcPct val="114999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(таблица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мероприятий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реализации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программы 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антирисковых мер) с планируемой датой реализации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каждого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мероприятия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</a:t>
                      </a:r>
                      <a:r>
                        <a:rPr sz="14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балл)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4769" algn="just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3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антирисковых</a:t>
                      </a:r>
                      <a:r>
                        <a:rPr sz="1400" spc="6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программах</a:t>
                      </a:r>
                      <a:r>
                        <a:rPr sz="1400" spc="6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отсутствует</a:t>
                      </a:r>
                      <a:r>
                        <a:rPr sz="1400" spc="6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Дорожная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769" marR="55880" algn="just">
                        <a:lnSpc>
                          <a:spcPct val="11499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карта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(таблица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мероприятий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реализации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программы антирисковых мер) с планируемой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датой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реализации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каждого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мероприятия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баллов)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1355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6.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Подтверждающие</a:t>
                      </a:r>
                      <a:r>
                        <a:rPr sz="1400" spc="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документы*</a:t>
                      </a:r>
                      <a:r>
                        <a:rPr sz="1400" spc="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(Этап</a:t>
                      </a:r>
                      <a:r>
                        <a:rPr sz="1400" spc="2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1)</a:t>
                      </a:r>
                      <a:r>
                        <a:rPr sz="14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соотносятся</a:t>
                      </a:r>
                      <a:r>
                        <a:rPr sz="1400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1516380" algn="l"/>
                          <a:tab pos="2524760" algn="l"/>
                          <a:tab pos="3194685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мероприятиями	дорожной	карты	антирисковой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программы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</a:t>
                      </a:r>
                      <a:r>
                        <a:rPr sz="14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балл)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Подтверждающие</a:t>
                      </a:r>
                      <a:r>
                        <a:rPr sz="14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документы*</a:t>
                      </a:r>
                      <a:r>
                        <a:rPr sz="14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(Этап</a:t>
                      </a:r>
                      <a:r>
                        <a:rPr sz="14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1)</a:t>
                      </a:r>
                      <a:r>
                        <a:rPr sz="14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соотносятся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287655" algn="l"/>
                          <a:tab pos="1666239" algn="l"/>
                          <a:tab pos="2599690" algn="l"/>
                          <a:tab pos="319405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с	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мероприятиями	дорожной	карты	антирисковой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программы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</a:t>
                      </a:r>
                      <a:r>
                        <a:rPr sz="14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баллов)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4458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7.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583055" algn="l"/>
                          <a:tab pos="2648585" algn="l"/>
                          <a:tab pos="3175635" algn="l"/>
                          <a:tab pos="3449954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Подтверждающие	документы*	(Этап	1)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позволяют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135" marR="57150">
                        <a:lnSpc>
                          <a:spcPct val="114999"/>
                        </a:lnSpc>
                        <a:tabLst>
                          <a:tab pos="1341120" algn="l"/>
                          <a:tab pos="2007235" algn="l"/>
                          <a:tab pos="3231515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дить	ф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кт	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лиз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ации	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мер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прият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й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антирисковой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программы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(1</a:t>
                      </a:r>
                      <a:r>
                        <a:rPr sz="14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балл)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Подтверждающие</a:t>
                      </a:r>
                      <a:r>
                        <a:rPr sz="14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документы*</a:t>
                      </a:r>
                      <a:r>
                        <a:rPr sz="1400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(Этап</a:t>
                      </a:r>
                      <a:r>
                        <a:rPr sz="1400" spc="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1)</a:t>
                      </a:r>
                      <a:r>
                        <a:rPr sz="14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позволяют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4769" marR="55880">
                        <a:lnSpc>
                          <a:spcPct val="114999"/>
                        </a:lnSpc>
                        <a:tabLst>
                          <a:tab pos="1341755" algn="l"/>
                          <a:tab pos="2007870" algn="l"/>
                          <a:tab pos="3231515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дить	ф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кт	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лиз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ации	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мер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прият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й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антирисковой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программы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баллов)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1929" y="2765714"/>
            <a:ext cx="1329512" cy="138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0549" y="2719061"/>
            <a:ext cx="1329512" cy="13816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36302" y="-113824"/>
            <a:ext cx="708193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/>
              <a:t> </a:t>
            </a:r>
            <a:r>
              <a:rPr lang="ru-RU" sz="2400" spc="-5" dirty="0" smtClean="0"/>
              <a:t/>
            </a:r>
            <a:br>
              <a:rPr lang="ru-RU" sz="2400" spc="-5" dirty="0" smtClean="0"/>
            </a:br>
            <a:r>
              <a:rPr lang="ru-RU" sz="2400" spc="-5" dirty="0"/>
              <a:t/>
            </a:r>
            <a:br>
              <a:rPr lang="ru-RU" sz="2400" spc="-5" dirty="0"/>
            </a:br>
            <a:r>
              <a:rPr lang="ru-RU" sz="2400" b="1" spc="-5" dirty="0" smtClean="0"/>
              <a:t>Организационное сопровождение проекта «500+»</a:t>
            </a:r>
            <a:endParaRPr sz="2400" b="1"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r" defTabSz="914400" rtl="0" eaLnBrk="1" fontAlgn="auto" latinLnBrk="0" hangingPunct="1">
              <a:lnSpc>
                <a:spcPts val="21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38100" marR="0" lvl="0" indent="0" algn="r" defTabSz="914400" rtl="0" eaLnBrk="1" fontAlgn="auto" latinLnBrk="0" hangingPunct="1">
                <a:lnSpc>
                  <a:spcPts val="21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94101"/>
              </p:ext>
            </p:extLst>
          </p:nvPr>
        </p:nvGraphicFramePr>
        <p:xfrm>
          <a:off x="3069772" y="1866120"/>
          <a:ext cx="8369559" cy="301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0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945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362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Мониторинг</a:t>
                      </a:r>
                      <a:r>
                        <a:rPr lang="ru-RU" sz="1800" b="1" baseline="0" dirty="0" smtClean="0">
                          <a:latin typeface="Calibri"/>
                          <a:cs typeface="Calibri"/>
                        </a:rPr>
                        <a:t> реализации региональной дорожной карты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0" dirty="0" smtClean="0">
                          <a:latin typeface="Calibri"/>
                          <a:cs typeface="Calibri"/>
                        </a:rPr>
                        <a:t>max </a:t>
                      </a:r>
                      <a:endParaRPr lang="ru-RU" sz="1600" b="0" dirty="0" smtClean="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600" b="0" dirty="0" smtClean="0">
                          <a:latin typeface="Calibri"/>
                          <a:cs typeface="Calibri"/>
                        </a:rPr>
                        <a:t>2 </a:t>
                      </a:r>
                      <a:r>
                        <a:rPr sz="1600" b="0" spc="-5" dirty="0" err="1" smtClean="0">
                          <a:latin typeface="Calibri"/>
                          <a:cs typeface="Calibri"/>
                        </a:rPr>
                        <a:t>балла</a:t>
                      </a:r>
                      <a:endParaRPr sz="1600" b="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515745" algn="l"/>
                          <a:tab pos="2183130" algn="l"/>
                        </a:tabLst>
                      </a:pPr>
                      <a:r>
                        <a:rPr lang="ru-RU" sz="1600" b="1" dirty="0" smtClean="0">
                          <a:latin typeface="Calibri"/>
                          <a:cs typeface="Calibri"/>
                        </a:rPr>
                        <a:t>Кировская</a:t>
                      </a:r>
                      <a:r>
                        <a:rPr lang="ru-RU" sz="1600" b="1" baseline="0" dirty="0" smtClean="0">
                          <a:latin typeface="Calibri"/>
                          <a:cs typeface="Calibri"/>
                        </a:rPr>
                        <a:t> область – 2 балла</a:t>
                      </a:r>
                      <a:endParaRPr sz="16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2517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362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lang="ru-RU" sz="1800" b="1" baseline="0" dirty="0" smtClean="0">
                          <a:latin typeface="Calibri"/>
                          <a:cs typeface="Calibri"/>
                        </a:rPr>
                        <a:t> кураторов в ИС МЭДК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max 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балла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567815" algn="l"/>
                          <a:tab pos="21844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Кировская область – 2 балла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567815" algn="l"/>
                          <a:tab pos="2184400" algn="l"/>
                        </a:tabLst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1818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362200" algn="l"/>
                        </a:tabLst>
                      </a:pP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Мониторинг ИС МЭДК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Понижающий</a:t>
                      </a:r>
                      <a:r>
                        <a:rPr lang="ru-RU" sz="1600" baseline="0" dirty="0" smtClean="0">
                          <a:latin typeface="Calibri"/>
                          <a:cs typeface="Calibri"/>
                        </a:rPr>
                        <a:t> балл -1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Кировская</a:t>
                      </a:r>
                      <a:r>
                        <a:rPr lang="ru-RU" sz="1800" b="1" baseline="0" dirty="0" smtClean="0">
                          <a:latin typeface="Calibri"/>
                          <a:cs typeface="Calibri"/>
                        </a:rPr>
                        <a:t> область -  (- 1 балл)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27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0549" y="2719061"/>
            <a:ext cx="1329512" cy="13816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36302" y="-113824"/>
            <a:ext cx="708193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/>
              <a:t> </a:t>
            </a:r>
            <a:r>
              <a:rPr lang="ru-RU" sz="2400" spc="-5" dirty="0" smtClean="0"/>
              <a:t/>
            </a:r>
            <a:br>
              <a:rPr lang="ru-RU" sz="2400" spc="-5" dirty="0" smtClean="0"/>
            </a:br>
            <a:r>
              <a:rPr lang="ru-RU" sz="2400" spc="-5" dirty="0"/>
              <a:t/>
            </a:r>
            <a:br>
              <a:rPr lang="ru-RU" sz="2400" spc="-5" dirty="0"/>
            </a:br>
            <a:r>
              <a:rPr lang="ru-RU" sz="2400" b="1" spc="-5" dirty="0" smtClean="0"/>
              <a:t>Организационное сопровождение проекта «500+»</a:t>
            </a:r>
            <a:endParaRPr sz="2400" b="1"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r" defTabSz="914400" rtl="0" eaLnBrk="1" fontAlgn="auto" latinLnBrk="0" hangingPunct="1">
              <a:lnSpc>
                <a:spcPts val="21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38100" marR="0" lvl="0" indent="0" algn="r" defTabSz="914400" rtl="0" eaLnBrk="1" fontAlgn="auto" latinLnBrk="0" hangingPunct="1">
                <a:lnSpc>
                  <a:spcPts val="219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30622"/>
              </p:ext>
            </p:extLst>
          </p:nvPr>
        </p:nvGraphicFramePr>
        <p:xfrm>
          <a:off x="3069772" y="1866120"/>
          <a:ext cx="8369559" cy="301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0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945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362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Трансляция</a:t>
                      </a:r>
                      <a:r>
                        <a:rPr lang="ru-RU" sz="1800" b="1" baseline="0" dirty="0" smtClean="0">
                          <a:latin typeface="Calibri"/>
                          <a:cs typeface="Calibri"/>
                        </a:rPr>
                        <a:t> регионального опыта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0" dirty="0" smtClean="0">
                          <a:latin typeface="Calibri"/>
                          <a:cs typeface="Calibri"/>
                        </a:rPr>
                        <a:t>max </a:t>
                      </a:r>
                      <a:endParaRPr lang="ru-RU" sz="1600" b="0" dirty="0" smtClean="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b="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600" b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0" spc="-5" dirty="0" err="1" smtClean="0">
                          <a:latin typeface="Calibri"/>
                          <a:cs typeface="Calibri"/>
                        </a:rPr>
                        <a:t>балл</a:t>
                      </a:r>
                      <a:endParaRPr sz="1600" b="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515745" algn="l"/>
                          <a:tab pos="2183130" algn="l"/>
                        </a:tabLst>
                      </a:pPr>
                      <a:r>
                        <a:rPr lang="ru-RU" sz="1600" b="1" dirty="0" smtClean="0">
                          <a:latin typeface="Calibri"/>
                          <a:cs typeface="Calibri"/>
                        </a:rPr>
                        <a:t>Кировская</a:t>
                      </a:r>
                      <a:r>
                        <a:rPr lang="ru-RU" sz="1600" b="1" baseline="0" dirty="0" smtClean="0">
                          <a:latin typeface="Calibri"/>
                          <a:cs typeface="Calibri"/>
                        </a:rPr>
                        <a:t> область – 1 балл</a:t>
                      </a:r>
                      <a:endParaRPr sz="16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2517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362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Информационное</a:t>
                      </a:r>
                      <a:r>
                        <a:rPr lang="ru-RU" sz="1800" b="1" baseline="0" dirty="0" smtClean="0">
                          <a:latin typeface="Calibri"/>
                          <a:cs typeface="Calibri"/>
                        </a:rPr>
                        <a:t> сопровождение проекта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max 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балла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567815" algn="l"/>
                          <a:tab pos="21844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Кировская область – 2 балла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1567815" algn="l"/>
                          <a:tab pos="2184400" algn="l"/>
                        </a:tabLst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1818"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362200" algn="l"/>
                        </a:tabLst>
                      </a:pP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Участие в опросах</a:t>
                      </a:r>
                      <a:endParaRPr sz="18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 max 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1 </a:t>
                      </a:r>
                      <a:r>
                        <a:rPr lang="ru-RU" sz="1600" dirty="0" smtClean="0">
                          <a:latin typeface="Calibri"/>
                          <a:cs typeface="Calibri"/>
                        </a:rPr>
                        <a:t>балл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b="1" dirty="0" smtClean="0">
                          <a:latin typeface="Calibri"/>
                          <a:cs typeface="Calibri"/>
                        </a:rPr>
                        <a:t>Кировская</a:t>
                      </a:r>
                      <a:r>
                        <a:rPr lang="ru-RU" sz="1600" b="1" baseline="0" dirty="0" smtClean="0">
                          <a:latin typeface="Calibri"/>
                          <a:cs typeface="Calibri"/>
                        </a:rPr>
                        <a:t> область -  1 балл</a:t>
                      </a:r>
                      <a:endParaRPr sz="160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4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0010" y="370840"/>
            <a:ext cx="12134850" cy="2143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Ближайшие мероприятия </a:t>
            </a:r>
            <a:b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</a:br>
            <a:r>
              <a:rPr lang="ru-RU" sz="2400" b="1" dirty="0">
                <a:solidFill>
                  <a:srgbClr val="FF0000"/>
                </a:solidFill>
                <a:cs typeface="Segoe UI" panose="020B0502040204020203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cs typeface="Segoe UI" panose="020B0502040204020203" pitchFamily="34" charset="0"/>
              </a:rPr>
            </a:br>
            <a:endParaRPr lang="ru-RU" sz="2400" b="1" dirty="0">
              <a:solidFill>
                <a:srgbClr val="FF0000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13184" y="1296955"/>
            <a:ext cx="11396876" cy="4475195"/>
          </a:xfrm>
        </p:spPr>
        <p:txBody>
          <a:bodyPr>
            <a:noAutofit/>
          </a:bodyPr>
          <a:lstStyle/>
          <a:p>
            <a:pPr marL="2332038" indent="-2332038">
              <a:buNone/>
            </a:pP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endParaRPr lang="ru-RU" sz="24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2332038" indent="-2332038">
              <a:buNone/>
            </a:pPr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До 01</a:t>
            </a:r>
            <a:r>
              <a:rPr lang="ru-RU" sz="2400" b="1" dirty="0">
                <a:solidFill>
                  <a:srgbClr val="FF0000"/>
                </a:solidFill>
                <a:cs typeface="Segoe UI" panose="020B0502040204020203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ноября 2021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– школам необходимо разместить в ИС МЭДК (2 этап с июня по октябрь 2021 г.) подтверждающие документы по мероприятиям </a:t>
            </a:r>
            <a:r>
              <a:rPr lang="ru-RU" sz="2400" dirty="0" err="1" smtClean="0">
                <a:solidFill>
                  <a:srgbClr val="075595"/>
                </a:solidFill>
                <a:cs typeface="Segoe UI" panose="020B0502040204020203" pitchFamily="34" charset="0"/>
              </a:rPr>
              <a:t>антирисковых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программ.</a:t>
            </a:r>
          </a:p>
          <a:p>
            <a:pPr marL="2332038" indent="-2332038">
              <a:buNone/>
            </a:pPr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До 01 ноября 2021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  - 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к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ураторам провести содержательную экспертизу</a:t>
            </a: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и подтвердить документы.</a:t>
            </a:r>
          </a:p>
          <a:p>
            <a:pPr marL="2332038" indent="-2332038">
              <a:buNone/>
            </a:pPr>
            <a:endParaRPr lang="ru-RU" sz="24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marL="2332038" indent="-2332038">
              <a:buNone/>
            </a:pPr>
            <a:r>
              <a:rPr lang="ru-RU" sz="2400" b="1" dirty="0" smtClean="0">
                <a:solidFill>
                  <a:srgbClr val="FF0000"/>
                </a:solidFill>
                <a:cs typeface="Segoe UI" panose="020B0502040204020203" pitchFamily="34" charset="0"/>
              </a:rPr>
              <a:t>29 октября до 17.00 час. </a:t>
            </a:r>
            <a:r>
              <a:rPr lang="ru-RU" sz="2400" dirty="0" smtClean="0">
                <a:solidFill>
                  <a:srgbClr val="075595"/>
                </a:solidFill>
                <a:cs typeface="Segoe UI" panose="020B0502040204020203" pitchFamily="34" charset="0"/>
              </a:rPr>
              <a:t>– кураторам необходимо сообщить региональному координатору о выполнении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228275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690" y="1520112"/>
            <a:ext cx="5896791" cy="1042990"/>
          </a:xfrm>
        </p:spPr>
        <p:txBody>
          <a:bodyPr anchor="t" anchorCtr="0">
            <a:noAutofit/>
          </a:bodyPr>
          <a:lstStyle/>
          <a:p>
            <a:r>
              <a:rPr lang="ru-RU" sz="24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Региональный координатор</a:t>
            </a:r>
            <a:endParaRPr lang="ru-RU" sz="24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537" y="2643190"/>
            <a:ext cx="640920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75595"/>
                </a:solidFill>
                <a:cs typeface="Segoe UI" panose="020B0502040204020203" pitchFamily="34" charset="0"/>
              </a:rPr>
              <a:t>Носова Надежда Валерьевна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,</a:t>
            </a: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заведующий 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кафедрой </a:t>
            </a:r>
            <a:endParaRPr lang="ru-RU" sz="20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предметных 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областей </a:t>
            </a:r>
          </a:p>
          <a:p>
            <a:pPr algn="ctr"/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КОГОАУ ДПО «ИРО Кировской области», </a:t>
            </a:r>
          </a:p>
          <a:p>
            <a:pPr algn="ctr"/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кандидат педагогических </a:t>
            </a: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наук</a:t>
            </a: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Тел. 8(8332)25-54-42 вн.211</a:t>
            </a: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Тел. 89127174077</a:t>
            </a:r>
            <a:endParaRPr lang="en-US" sz="20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Электронная почта: </a:t>
            </a:r>
            <a:r>
              <a:rPr lang="en-US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enimo@kirovipk.ru</a:t>
            </a:r>
            <a:endParaRPr lang="ru-RU" sz="20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r>
              <a:rPr lang="en-US" dirty="0">
                <a:hlinkClick r:id="rId3"/>
              </a:rPr>
              <a:t>https://chat.whatsapp.com/ECf3IswHO4aGFYp8QQXu1B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A3AFAEC3-D6ED-446B-8109-3541A421CD12}" vid="{40FE017E-A7B5-421C-8698-FCB223314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D69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509</Words>
  <Application>Microsoft Office PowerPoint</Application>
  <PresentationFormat>Произвольный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Office Theme</vt:lpstr>
      <vt:lpstr>Совещание  с участниками  проекта «500+»</vt:lpstr>
      <vt:lpstr> Повестка совещания  </vt:lpstr>
      <vt:lpstr>Результат третьего мониторинга вовлеченности региона в проект «500+» (906 баллов из 1210)</vt:lpstr>
      <vt:lpstr>Выборочная содержательная экспертиза подтверждающих документов    Кировская область  - 5 баллов (max 7) </vt:lpstr>
      <vt:lpstr>   Организационное сопровождение проекта «500+»</vt:lpstr>
      <vt:lpstr>   Организационное сопровождение проекта «500+»</vt:lpstr>
      <vt:lpstr>Ближайшие мероприятия   </vt:lpstr>
      <vt:lpstr>Региональный координатор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NosovaNV</cp:lastModifiedBy>
  <cp:revision>128</cp:revision>
  <dcterms:created xsi:type="dcterms:W3CDTF">2020-09-29T11:05:40Z</dcterms:created>
  <dcterms:modified xsi:type="dcterms:W3CDTF">2021-10-27T06:33:34Z</dcterms:modified>
</cp:coreProperties>
</file>