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92" r:id="rId5"/>
    <p:sldId id="293" r:id="rId6"/>
    <p:sldId id="259" r:id="rId7"/>
    <p:sldId id="294" r:id="rId8"/>
    <p:sldId id="295" r:id="rId9"/>
    <p:sldId id="299" r:id="rId10"/>
    <p:sldId id="296" r:id="rId11"/>
    <p:sldId id="281" r:id="rId12"/>
    <p:sldId id="298" r:id="rId13"/>
    <p:sldId id="300" r:id="rId14"/>
    <p:sldId id="297" r:id="rId15"/>
    <p:sldId id="288" r:id="rId16"/>
    <p:sldId id="29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2634" y="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13583A8-1EDE-4D17-B8E7-BD087C32C094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A257E6-9001-4CD4-A024-6B08726FC95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8136904" cy="5832648"/>
          </a:xfrm>
        </p:spPr>
        <p:txBody>
          <a:bodyPr>
            <a:noAutofit/>
          </a:bodyPr>
          <a:lstStyle/>
          <a:p>
            <a:pPr algn="ctr"/>
            <a:r>
              <a:rPr lang="ru-RU" sz="1400" dirty="0"/>
              <a:t>Муниципальное бюджетное образовательное учреждение</a:t>
            </a:r>
          </a:p>
          <a:p>
            <a:pPr algn="ctr"/>
            <a:r>
              <a:rPr lang="ru-RU" sz="1400" dirty="0"/>
              <a:t>«Вечерняя школа» города Кирова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pPr algn="ctr"/>
            <a:endParaRPr lang="ru-RU" sz="2000" dirty="0"/>
          </a:p>
          <a:p>
            <a:pPr algn="ctr"/>
            <a:r>
              <a:rPr lang="ru-RU" sz="2400" b="1" dirty="0"/>
              <a:t>Из опыта работы по преодолению рисковых профилей школы</a:t>
            </a:r>
          </a:p>
          <a:p>
            <a:endParaRPr lang="ru-RU" sz="1400" dirty="0"/>
          </a:p>
          <a:p>
            <a:endParaRPr lang="ru-RU" sz="1400" dirty="0" smtClean="0"/>
          </a:p>
          <a:p>
            <a:pPr algn="ctr"/>
            <a:r>
              <a:rPr lang="ru-RU" sz="1400" dirty="0"/>
              <a:t>Тупицына Ольга Юрьевна директор МБОУ ВШ г. Кирова</a:t>
            </a:r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  <a:p>
            <a:pPr algn="ctr"/>
            <a:r>
              <a:rPr lang="ru-RU" sz="1400" dirty="0"/>
              <a:t>Киров — 2021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14875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71600" y="692696"/>
            <a:ext cx="6400800" cy="554461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b="1" dirty="0"/>
              <a:t>3</a:t>
            </a:r>
            <a:r>
              <a:rPr lang="ru-RU" sz="1800" b="1" dirty="0" smtClean="0"/>
              <a:t>. Выступления на научно-практических конференциях, публикация статей</a:t>
            </a:r>
          </a:p>
          <a:p>
            <a:pPr marL="45720" indent="0">
              <a:buNone/>
            </a:pPr>
            <a:endParaRPr lang="ru-RU" sz="1800" b="1" dirty="0"/>
          </a:p>
          <a:p>
            <a:r>
              <a:rPr lang="ru-RU" sz="1800" b="1" dirty="0" smtClean="0"/>
              <a:t>Организация и проведение региональной научно-практической конференции </a:t>
            </a:r>
            <a:r>
              <a:rPr lang="ru-RU" sz="1800" b="1" dirty="0"/>
              <a:t>«Ученик и цивилизация» </a:t>
            </a:r>
            <a:r>
              <a:rPr lang="ru-RU" sz="1800" b="1" dirty="0" smtClean="0"/>
              <a:t> на базе МБОУ ВШ г. Кирова 30.04.2021 г.</a:t>
            </a:r>
            <a:endParaRPr lang="ru-RU" sz="1800" b="1" dirty="0"/>
          </a:p>
          <a:p>
            <a:pPr marL="45720" indent="0" algn="ctr">
              <a:buNone/>
            </a:pPr>
            <a:endParaRPr lang="ru-RU" sz="1800" b="1" dirty="0" smtClean="0"/>
          </a:p>
          <a:p>
            <a:pPr marL="45720" indent="0" algn="ctr">
              <a:buNone/>
            </a:pPr>
            <a:endParaRPr lang="ru-RU" sz="1800" b="1" dirty="0"/>
          </a:p>
        </p:txBody>
      </p:sp>
      <p:pic>
        <p:nvPicPr>
          <p:cNvPr id="30722" name="Picture 2" descr="https://sun9-79.userapi.com/impg/dWn00mJ5HjwXsY42MSiX5c8ES6XPNtEa54cITA/0fw5m4VHmK4.jpg?size=2560x1920&amp;quality=95&amp;sign=b416c7bcca02ecf3af0538e6003649d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5" y="2780928"/>
            <a:ext cx="3703744" cy="277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sun9-79.userapi.com/impg/306myRkGzjFMhZL37C5dOuRPty6FHSyl3rL-gA/NpA_ScwjtuM.jpg?size=2560x1920&amp;quality=95&amp;sign=5699b9ba61856f724ba0a780771a239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3480321" cy="261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7680" y="2780928"/>
            <a:ext cx="361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Приняло участие 102 человека (из них 48 учителей и учеников вечерней школы)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56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363639"/>
              </p:ext>
            </p:extLst>
          </p:nvPr>
        </p:nvGraphicFramePr>
        <p:xfrm>
          <a:off x="2843808" y="548680"/>
          <a:ext cx="3358330" cy="475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3" name="Acrobat Document" r:id="rId3" imgW="5667363" imgH="8020022" progId="AcroExch.Document.DC">
                  <p:embed/>
                </p:oleObj>
              </mc:Choice>
              <mc:Fallback>
                <p:oleObj name="Acrobat Document" r:id="rId3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3808" y="548680"/>
                        <a:ext cx="3358330" cy="4752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903921"/>
              </p:ext>
            </p:extLst>
          </p:nvPr>
        </p:nvGraphicFramePr>
        <p:xfrm>
          <a:off x="107504" y="188639"/>
          <a:ext cx="3312368" cy="4864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4" name="Acrobat Document" r:id="rId5" imgW="2724030" imgH="4000415" progId="AcroExch.Document.DC">
                  <p:embed/>
                </p:oleObj>
              </mc:Choice>
              <mc:Fallback>
                <p:oleObj name="Acrobat Document" r:id="rId5" imgW="2724030" imgH="40004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04" y="188639"/>
                        <a:ext cx="3312368" cy="4864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213832"/>
              </p:ext>
            </p:extLst>
          </p:nvPr>
        </p:nvGraphicFramePr>
        <p:xfrm>
          <a:off x="5940152" y="943770"/>
          <a:ext cx="3358330" cy="475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5" name="Acrobat Document" r:id="rId7" imgW="5667363" imgH="8020022" progId="AcroExch.Document.DC">
                  <p:embed/>
                </p:oleObj>
              </mc:Choice>
              <mc:Fallback>
                <p:oleObj name="Acrobat Document" r:id="rId7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0152" y="943770"/>
                        <a:ext cx="3358330" cy="4752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827604"/>
              </p:ext>
            </p:extLst>
          </p:nvPr>
        </p:nvGraphicFramePr>
        <p:xfrm>
          <a:off x="899592" y="5517232"/>
          <a:ext cx="6096000" cy="736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3018781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97148393"/>
                    </a:ext>
                  </a:extLst>
                </a:gridCol>
              </a:tblGrid>
              <a:tr h="3079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начало</a:t>
                      </a:r>
                      <a:r>
                        <a:rPr lang="ru-RU" baseline="0" dirty="0" smtClean="0"/>
                        <a:t>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текущий</a:t>
                      </a:r>
                      <a:r>
                        <a:rPr lang="ru-RU" baseline="0" dirty="0" smtClean="0"/>
                        <a:t> момент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98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</a:t>
                      </a:r>
                      <a:r>
                        <a:rPr lang="ru-RU" baseline="0" dirty="0" smtClean="0"/>
                        <a:t> статьи педагогов (89%)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223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98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03648" y="178818"/>
            <a:ext cx="6400800" cy="554461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Участие в 48 областной научно-практической конференции учителей русского языка и литературы Кировской области на базе ИРО 21.10.2021 г.</a:t>
            </a:r>
            <a:endParaRPr lang="ru-RU" sz="1800" b="1" dirty="0"/>
          </a:p>
          <a:p>
            <a:pPr marL="45720" indent="0" algn="ctr">
              <a:buNone/>
            </a:pPr>
            <a:endParaRPr lang="ru-RU" sz="1800" b="1" dirty="0" smtClean="0"/>
          </a:p>
          <a:p>
            <a:pPr marL="45720" indent="0" algn="ctr">
              <a:buNone/>
            </a:pPr>
            <a:endParaRPr lang="ru-RU" sz="1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958" y="2348879"/>
            <a:ext cx="2836643" cy="3614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67" y="1806910"/>
            <a:ext cx="2789415" cy="3916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2676280" cy="3941676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493964"/>
              </p:ext>
            </p:extLst>
          </p:nvPr>
        </p:nvGraphicFramePr>
        <p:xfrm>
          <a:off x="179512" y="5963368"/>
          <a:ext cx="561662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30187814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3197148393"/>
                    </a:ext>
                  </a:extLst>
                </a:gridCol>
              </a:tblGrid>
              <a:tr h="3328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начало</a:t>
                      </a:r>
                      <a:r>
                        <a:rPr lang="ru-RU" baseline="0" dirty="0" smtClean="0"/>
                        <a:t>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текущий</a:t>
                      </a:r>
                      <a:r>
                        <a:rPr lang="ru-RU" baseline="0" dirty="0" smtClean="0"/>
                        <a:t> момент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981579"/>
                  </a:ext>
                </a:extLst>
              </a:tr>
              <a:tr h="33747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статьи (11%)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223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598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404950"/>
            <a:ext cx="7821488" cy="3474720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4. 05 октября 2021 г. в школе прошло мероприятие направленное на повышение методической компетентности педагогов, сплочения педагогического коллектива и коллектива учащихся – День науки и самоуправления </a:t>
            </a:r>
            <a:endParaRPr lang="ru-RU" dirty="0"/>
          </a:p>
        </p:txBody>
      </p:sp>
      <p:pic>
        <p:nvPicPr>
          <p:cNvPr id="32770" name="Picture 2" descr="https://sun9-61.userapi.com/impg/RUSFKD9h7VsCt0cetQEGrtZ6xeSfulI9y3_ciw/4Dam9Tkkq68.jpg?size=1125x1600&amp;quality=96&amp;sign=44de054c86b589d6a5da8e5e58820b8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2760241" cy="392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s://sun9-31.userapi.com/impg/OYgfhrgbh_sPU9nxyeUQsRDUEWXEJjZ14Llbsw/LWUMUka6V84.jpg?size=1600x1197&amp;quality=96&amp;sign=2a12474f4b8d1c0fdfabc3b6b215763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69" y="1916832"/>
            <a:ext cx="4992489" cy="373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937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29519" y="188640"/>
            <a:ext cx="6400800" cy="554461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b="1" dirty="0"/>
              <a:t>5</a:t>
            </a:r>
            <a:r>
              <a:rPr lang="ru-RU" sz="1800" b="1" dirty="0" smtClean="0"/>
              <a:t>. Участие </a:t>
            </a:r>
            <a:r>
              <a:rPr lang="ru-RU" sz="1800" b="1" dirty="0"/>
              <a:t>педагогов </a:t>
            </a:r>
            <a:r>
              <a:rPr lang="ru-RU" sz="1800" b="1" dirty="0" smtClean="0"/>
              <a:t>в конкурсном движении</a:t>
            </a:r>
            <a:endParaRPr lang="ru-RU" sz="1800" b="1" dirty="0"/>
          </a:p>
          <a:p>
            <a:pPr marL="45720" indent="0" algn="ctr">
              <a:buNone/>
            </a:pPr>
            <a:endParaRPr lang="ru-RU" sz="1800" b="1" dirty="0" smtClean="0"/>
          </a:p>
          <a:p>
            <a:pPr marL="45720" indent="0" algn="ctr">
              <a:buNone/>
            </a:pPr>
            <a:endParaRPr lang="ru-RU" sz="1800" b="1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493712"/>
              </p:ext>
            </p:extLst>
          </p:nvPr>
        </p:nvGraphicFramePr>
        <p:xfrm>
          <a:off x="6042377" y="1268760"/>
          <a:ext cx="3128635" cy="4464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0" name="Acrobat Document" r:id="rId3" imgW="5505186" imgH="7858040" progId="AcroExch.Document.DC">
                  <p:embed/>
                </p:oleObj>
              </mc:Choice>
              <mc:Fallback>
                <p:oleObj name="Acrobat Document" r:id="rId3" imgW="5505186" imgH="7858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42377" y="1268760"/>
                        <a:ext cx="3128635" cy="4464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399953"/>
              </p:ext>
            </p:extLst>
          </p:nvPr>
        </p:nvGraphicFramePr>
        <p:xfrm>
          <a:off x="2939058" y="881844"/>
          <a:ext cx="3428206" cy="485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Acrobat Document" r:id="rId5" imgW="5667363" imgH="8020022" progId="AcroExch.Document.DC">
                  <p:embed/>
                </p:oleObj>
              </mc:Choice>
              <mc:Fallback>
                <p:oleObj name="Acrobat Document" r:id="rId5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9058" y="881844"/>
                        <a:ext cx="3428206" cy="4851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2" y="570778"/>
            <a:ext cx="3431159" cy="5162478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989585"/>
              </p:ext>
            </p:extLst>
          </p:nvPr>
        </p:nvGraphicFramePr>
        <p:xfrm>
          <a:off x="1844849" y="5877272"/>
          <a:ext cx="561662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30187814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3197148393"/>
                    </a:ext>
                  </a:extLst>
                </a:gridCol>
              </a:tblGrid>
              <a:tr h="3328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начало</a:t>
                      </a:r>
                      <a:r>
                        <a:rPr lang="ru-RU" baseline="0" dirty="0" smtClean="0"/>
                        <a:t>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текущий</a:t>
                      </a:r>
                      <a:r>
                        <a:rPr lang="ru-RU" baseline="0" dirty="0" smtClean="0"/>
                        <a:t> момент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981579"/>
                  </a:ext>
                </a:extLst>
              </a:tr>
              <a:tr h="33747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чел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(9%)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r>
                        <a:rPr lang="ru-RU" baseline="0" dirty="0" smtClean="0"/>
                        <a:t> чел (70%)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223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6721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951758"/>
              </p:ext>
            </p:extLst>
          </p:nvPr>
        </p:nvGraphicFramePr>
        <p:xfrm>
          <a:off x="395536" y="790552"/>
          <a:ext cx="3312368" cy="4726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Acrobat Document" r:id="rId3" imgW="5505186" imgH="7858040" progId="AcroExch.Document.DC">
                  <p:embed/>
                </p:oleObj>
              </mc:Choice>
              <mc:Fallback>
                <p:oleObj name="Acrobat Document" r:id="rId3" imgW="5505186" imgH="7858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790552"/>
                        <a:ext cx="3312368" cy="4726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04695"/>
              </p:ext>
            </p:extLst>
          </p:nvPr>
        </p:nvGraphicFramePr>
        <p:xfrm>
          <a:off x="3131840" y="1196752"/>
          <a:ext cx="3332878" cy="4755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Acrobat Document" r:id="rId5" imgW="5505186" imgH="7858040" progId="AcroExch.Document.DC">
                  <p:embed/>
                </p:oleObj>
              </mc:Choice>
              <mc:Fallback>
                <p:oleObj name="Acrobat Document" r:id="rId5" imgW="5505186" imgH="7858040" progId="AcroExch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31840" y="1196752"/>
                        <a:ext cx="3332878" cy="4755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User\Desktop\Для отчета\грамот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26" y="1916832"/>
            <a:ext cx="3029378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sz="quarter" idx="13"/>
          </p:nvPr>
        </p:nvSpPr>
        <p:spPr>
          <a:xfrm>
            <a:off x="240364" y="260648"/>
            <a:ext cx="8663272" cy="3474720"/>
          </a:xfrm>
        </p:spPr>
        <p:txBody>
          <a:bodyPr/>
          <a:lstStyle/>
          <a:p>
            <a:pPr marL="45720" indent="0" algn="r">
              <a:buNone/>
            </a:pPr>
            <a:r>
              <a:rPr lang="ru-RU" dirty="0" smtClean="0"/>
              <a:t>6. Награждение грамотами и благодарственными письмами разного уровня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470695"/>
              </p:ext>
            </p:extLst>
          </p:nvPr>
        </p:nvGraphicFramePr>
        <p:xfrm>
          <a:off x="412806" y="5943561"/>
          <a:ext cx="561662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30187814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3197148393"/>
                    </a:ext>
                  </a:extLst>
                </a:gridCol>
              </a:tblGrid>
              <a:tr h="3328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начало</a:t>
                      </a:r>
                      <a:r>
                        <a:rPr lang="ru-RU" baseline="0" dirty="0" smtClean="0"/>
                        <a:t>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текущий</a:t>
                      </a:r>
                      <a:r>
                        <a:rPr lang="ru-RU" baseline="0" dirty="0" smtClean="0"/>
                        <a:t> момент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981579"/>
                  </a:ext>
                </a:extLst>
              </a:tr>
              <a:tr h="33747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чел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(18%)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25 чел (93%)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223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380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42088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dirty="0" smtClean="0"/>
              <a:t>СПАСИБО ЗА ВНИМАНИЕ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31533463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Работа\Группа ВК\Здание шко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0" y="650193"/>
            <a:ext cx="8319781" cy="555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359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0466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effectLst/>
              </a:rPr>
              <a:t>Миссия и концепция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32527" y="1469728"/>
            <a:ext cx="7533456" cy="4824536"/>
          </a:xfrm>
        </p:spPr>
        <p:txBody>
          <a:bodyPr>
            <a:noAutofit/>
          </a:bodyPr>
          <a:lstStyle/>
          <a:p>
            <a:pPr algn="just"/>
            <a:r>
              <a:rPr lang="ru-RU" sz="1600" dirty="0"/>
              <a:t>Миссия </a:t>
            </a:r>
            <a:r>
              <a:rPr lang="ru-RU" sz="1600" dirty="0" smtClean="0"/>
              <a:t>школы - Создание </a:t>
            </a:r>
            <a:r>
              <a:rPr lang="ru-RU" sz="1600" dirty="0"/>
              <a:t>в конкурентоспособной школе благоприятных психолого-педагогических условий (образовательной среды) и атмосферы для двусторонней коммуникации (диалог) всех участников образовательного процесса по формированию разносторонне развитой личности  способной социализироваться и адаптироваться в современном динамичном мире, саморелизовываться и достигать успеха на разных стадиях своей жизнедеятельности.</a:t>
            </a:r>
          </a:p>
          <a:p>
            <a:pPr algn="just"/>
            <a:r>
              <a:rPr lang="ru-RU" sz="1600" dirty="0"/>
              <a:t>Концепция </a:t>
            </a:r>
            <a:r>
              <a:rPr lang="ru-RU" sz="1600" dirty="0" smtClean="0"/>
              <a:t>школы</a:t>
            </a:r>
            <a:r>
              <a:rPr lang="ru-RU" sz="1600" dirty="0"/>
              <a:t> </a:t>
            </a:r>
            <a:r>
              <a:rPr lang="ru-RU" sz="1600" dirty="0" smtClean="0"/>
              <a:t>- Эффективное </a:t>
            </a:r>
            <a:r>
              <a:rPr lang="ru-RU" sz="1600" dirty="0"/>
              <a:t>управление ресурсами, использование их потенциала как культурного, так и технологического, управление рисковыми профилями школы через использование современных педагогических и управленческих технологий, креативных, творческих подходов нахождения решения, мониторинг, прогнозирование и контроль за качеством образования и развитием школы.</a:t>
            </a:r>
          </a:p>
          <a:p>
            <a:pPr algn="just"/>
            <a:r>
              <a:rPr lang="ru-RU" sz="1600" dirty="0"/>
              <a:t>Слоган </a:t>
            </a:r>
            <a:r>
              <a:rPr lang="ru-RU" sz="1600" dirty="0" smtClean="0"/>
              <a:t>школы </a:t>
            </a:r>
            <a:r>
              <a:rPr lang="ru-RU" sz="1600" b="1" i="1" dirty="0" smtClean="0"/>
              <a:t>ВШ </a:t>
            </a:r>
            <a:r>
              <a:rPr lang="ru-RU" sz="1600" b="1" i="1" dirty="0"/>
              <a:t>– школа возможностей!</a:t>
            </a:r>
          </a:p>
          <a:p>
            <a:pPr algn="just"/>
            <a:r>
              <a:rPr lang="ru-RU" sz="1600" dirty="0" smtClean="0"/>
              <a:t>ВШ=ШВ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60607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7280" y="731520"/>
            <a:ext cx="7389440" cy="543378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dirty="0"/>
              <a:t>Специфика вечерней школы:</a:t>
            </a:r>
          </a:p>
          <a:p>
            <a:pPr marL="45720" indent="0">
              <a:buNone/>
            </a:pPr>
            <a:endParaRPr lang="ru-RU" sz="1800" dirty="0"/>
          </a:p>
          <a:p>
            <a:r>
              <a:rPr lang="ru-RU" sz="1600" dirty="0"/>
              <a:t>1. В школу принимаются подростки с 15 лет. </a:t>
            </a:r>
          </a:p>
          <a:p>
            <a:r>
              <a:rPr lang="ru-RU" sz="1600" dirty="0"/>
              <a:t>2. Отсутствие преемственности в обучении. </a:t>
            </a:r>
          </a:p>
          <a:p>
            <a:r>
              <a:rPr lang="ru-RU" sz="1600" dirty="0"/>
              <a:t>3. Текучесть. Постоянно меняющийся классный коллектив.</a:t>
            </a:r>
          </a:p>
          <a:p>
            <a:r>
              <a:rPr lang="ru-RU" sz="1600" dirty="0"/>
              <a:t>4. Разновозрастные коллективы. </a:t>
            </a:r>
          </a:p>
          <a:p>
            <a:r>
              <a:rPr lang="ru-RU" sz="1600" dirty="0"/>
              <a:t>5. Школа принимает в свой состав учащихся 5-11 классов, в основном имеющих низкий образовательный уровень, состоящих на различных видах учета, ребят, плохо владеющих русским языком из среды переселенцев. </a:t>
            </a:r>
          </a:p>
          <a:p>
            <a:r>
              <a:rPr lang="ru-RU" sz="1600" dirty="0"/>
              <a:t>6. В 9-11 классы зачисляются обучающиеся, имеющие низкий уровень мотивации к обучению, отчисленные из школ, </a:t>
            </a:r>
            <a:r>
              <a:rPr lang="ru-RU" sz="1600" dirty="0" err="1"/>
              <a:t>ССУЗов</a:t>
            </a:r>
            <a:r>
              <a:rPr lang="ru-RU" sz="1600" dirty="0"/>
              <a:t> города и области, рабочая молодежь с большим перерывом в получении образования.</a:t>
            </a:r>
          </a:p>
          <a:p>
            <a:r>
              <a:rPr lang="ru-RU" sz="1600" dirty="0"/>
              <a:t>7. Низкая включенность родителей (законны представителей) в учебный процесс</a:t>
            </a:r>
            <a:r>
              <a:rPr lang="ru-RU" sz="1600" dirty="0" smtClean="0"/>
              <a:t>.</a:t>
            </a:r>
          </a:p>
          <a:p>
            <a:pPr marL="4572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05290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461448" cy="5505792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 smtClean="0"/>
              <a:t>Специфика контингента обучающихся</a:t>
            </a:r>
          </a:p>
          <a:p>
            <a:pPr marL="45720" indent="0" algn="ctr">
              <a:buNone/>
            </a:pPr>
            <a:endParaRPr lang="ru-RU" dirty="0"/>
          </a:p>
          <a:p>
            <a:pPr marL="45720" indent="0">
              <a:buNone/>
            </a:pPr>
            <a:r>
              <a:rPr lang="ru-RU" dirty="0" smtClean="0"/>
              <a:t>На сегодняшний день в школе обучается 584 человека в том числе 349 несовершеннолетних, из них: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Малообеспеченные – 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Многодетные – 51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Опекаемые </a:t>
            </a:r>
            <a:r>
              <a:rPr lang="ru-RU" dirty="0" smtClean="0"/>
              <a:t>- 12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Малолетние матери и ждущие ребенка – 11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На различных видах учета – 170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Семьи, состоящие на учете – 66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На учете в уголовно-исполнительной инспекции - 5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23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971600" y="1916832"/>
            <a:ext cx="7416824" cy="3672408"/>
          </a:xfrm>
        </p:spPr>
        <p:txBody>
          <a:bodyPr>
            <a:normAutofit/>
          </a:bodyPr>
          <a:lstStyle/>
          <a:p>
            <a:r>
              <a:rPr lang="ru-RU" dirty="0"/>
              <a:t>1. Недостаточная предметная и методическая компетентность педагогических работников.</a:t>
            </a:r>
          </a:p>
          <a:p>
            <a:r>
              <a:rPr lang="ru-RU" dirty="0"/>
              <a:t>2. Низкая учебная мотивация обучающихся.</a:t>
            </a:r>
          </a:p>
          <a:p>
            <a:r>
              <a:rPr lang="ru-RU" dirty="0"/>
              <a:t>3. Низкий уровень дисциплины в классе.</a:t>
            </a:r>
          </a:p>
          <a:p>
            <a:r>
              <a:rPr lang="ru-RU" dirty="0"/>
              <a:t>4. Низкий уровень вовлеченности родителей в образовательный процесс.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920880" cy="936104"/>
          </a:xfrm>
        </p:spPr>
        <p:txBody>
          <a:bodyPr/>
          <a:lstStyle/>
          <a:p>
            <a:pPr marL="182880" indent="0">
              <a:buNone/>
            </a:pPr>
            <a:r>
              <a:rPr lang="ru-RU" sz="3600" dirty="0"/>
              <a:t>«Рисковые профили» школы:</a:t>
            </a:r>
          </a:p>
        </p:txBody>
      </p:sp>
    </p:spTree>
    <p:extLst>
      <p:ext uri="{BB962C8B-B14F-4D97-AF65-F5344CB8AC3E}">
        <p14:creationId xmlns:p14="http://schemas.microsoft.com/office/powerpoint/2010/main" val="384250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21" y="612443"/>
            <a:ext cx="7523358" cy="56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8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71600" y="692696"/>
            <a:ext cx="6400800" cy="554461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800" b="1" dirty="0" smtClean="0"/>
              <a:t>Мероприятия по реализации </a:t>
            </a:r>
            <a:r>
              <a:rPr lang="ru-RU" sz="1800" b="1" dirty="0" err="1" smtClean="0"/>
              <a:t>антирисковой</a:t>
            </a:r>
            <a:r>
              <a:rPr lang="ru-RU" sz="1800" b="1" dirty="0" smtClean="0"/>
              <a:t> программы «Недостаточная предметная и методическая компетентность педагогических работников»: </a:t>
            </a:r>
          </a:p>
          <a:p>
            <a:pPr marL="45720" indent="0" algn="ctr">
              <a:buNone/>
            </a:pPr>
            <a:endParaRPr lang="ru-RU" sz="1800" b="1" dirty="0"/>
          </a:p>
          <a:p>
            <a:pPr marL="45720" indent="0">
              <a:buNone/>
            </a:pPr>
            <a:r>
              <a:rPr lang="ru-RU" sz="1800" b="1" dirty="0" smtClean="0"/>
              <a:t>1. Подготовка документов и аттестация учителей на первую и высшую квалификационную категорию</a:t>
            </a:r>
            <a:endParaRPr lang="ru-RU" sz="1800" b="1" dirty="0"/>
          </a:p>
          <a:p>
            <a:pPr marL="45720" indent="0" algn="ctr">
              <a:buNone/>
            </a:pPr>
            <a:endParaRPr lang="ru-RU" sz="1800" b="1" dirty="0" smtClean="0"/>
          </a:p>
          <a:p>
            <a:pPr marL="45720" indent="0" algn="ctr">
              <a:buNone/>
            </a:pPr>
            <a:endParaRPr lang="ru-RU" sz="1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909" y="2700122"/>
            <a:ext cx="3256181" cy="2442136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03356"/>
              </p:ext>
            </p:extLst>
          </p:nvPr>
        </p:nvGraphicFramePr>
        <p:xfrm>
          <a:off x="1524000" y="5204100"/>
          <a:ext cx="609600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3018781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97148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начало</a:t>
                      </a:r>
                      <a:r>
                        <a:rPr lang="ru-RU" baseline="0" dirty="0" smtClean="0"/>
                        <a:t>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текущий</a:t>
                      </a:r>
                      <a:r>
                        <a:rPr lang="ru-RU" baseline="0" dirty="0" smtClean="0"/>
                        <a:t> момент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98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 чел (44%)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 чел (52%),</a:t>
                      </a:r>
                      <a:r>
                        <a:rPr lang="ru-RU" baseline="0" dirty="0" smtClean="0"/>
                        <a:t> 3 педагога подали документы на аттестацию (11%)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223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82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71600" y="692696"/>
            <a:ext cx="6400800" cy="554461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b="1" dirty="0"/>
              <a:t>2</a:t>
            </a:r>
            <a:r>
              <a:rPr lang="ru-RU" sz="1800" b="1" dirty="0" smtClean="0"/>
              <a:t>. Повышение квалификации, курсовая подготовка</a:t>
            </a:r>
            <a:endParaRPr lang="ru-RU" sz="1800" b="1" dirty="0"/>
          </a:p>
          <a:p>
            <a:pPr marL="45720" indent="0" algn="ctr">
              <a:buNone/>
            </a:pPr>
            <a:endParaRPr lang="ru-RU" sz="1800" b="1" dirty="0" smtClean="0"/>
          </a:p>
          <a:p>
            <a:pPr marL="45720" indent="0" algn="ctr">
              <a:buNone/>
            </a:pPr>
            <a:endParaRPr lang="ru-RU" sz="18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896127"/>
              </p:ext>
            </p:extLst>
          </p:nvPr>
        </p:nvGraphicFramePr>
        <p:xfrm>
          <a:off x="1524000" y="5881395"/>
          <a:ext cx="60960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3018781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97148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начало</a:t>
                      </a:r>
                      <a:r>
                        <a:rPr lang="ru-RU" baseline="0" dirty="0" smtClean="0"/>
                        <a:t>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текущий</a:t>
                      </a:r>
                      <a:r>
                        <a:rPr lang="ru-RU" baseline="0" dirty="0" smtClean="0"/>
                        <a:t> момент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98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</a:t>
                      </a:r>
                      <a:r>
                        <a:rPr lang="ru-RU" baseline="0" dirty="0" smtClean="0"/>
                        <a:t> чел (59%)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</a:t>
                      </a:r>
                      <a:r>
                        <a:rPr lang="ru-RU" baseline="0" dirty="0" smtClean="0"/>
                        <a:t> чел (100%)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223089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27" y="3465004"/>
            <a:ext cx="3168352" cy="2209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88" y="1223322"/>
            <a:ext cx="3483496" cy="2332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89414"/>
            <a:ext cx="2664225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5450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252</TotalTime>
  <Words>593</Words>
  <Application>Microsoft Office PowerPoint</Application>
  <PresentationFormat>Экран (4:3)</PresentationFormat>
  <Paragraphs>82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Georgia</vt:lpstr>
      <vt:lpstr>Trebuchet MS</vt:lpstr>
      <vt:lpstr>Воздушный поток</vt:lpstr>
      <vt:lpstr>Acrobat Document</vt:lpstr>
      <vt:lpstr>Adobe Acrobat Document</vt:lpstr>
      <vt:lpstr>Презентация PowerPoint</vt:lpstr>
      <vt:lpstr>Презентация PowerPoint</vt:lpstr>
      <vt:lpstr>Миссия и концепция школы</vt:lpstr>
      <vt:lpstr>Презентация PowerPoint</vt:lpstr>
      <vt:lpstr>Презентация PowerPoint</vt:lpstr>
      <vt:lpstr>«Рисковые профили» школы: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2021-06-12T07:08:56Z</dcterms:created>
  <dcterms:modified xsi:type="dcterms:W3CDTF">2021-10-27T11:02:26Z</dcterms:modified>
</cp:coreProperties>
</file>