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60" r:id="rId3"/>
    <p:sldId id="310" r:id="rId4"/>
    <p:sldId id="293" r:id="rId5"/>
    <p:sldId id="314" r:id="rId6"/>
    <p:sldId id="315" r:id="rId7"/>
    <p:sldId id="317" r:id="rId8"/>
    <p:sldId id="311" r:id="rId9"/>
    <p:sldId id="318" r:id="rId10"/>
    <p:sldId id="319" r:id="rId11"/>
    <p:sldId id="320" r:id="rId12"/>
    <p:sldId id="321" r:id="rId13"/>
    <p:sldId id="322" r:id="rId14"/>
    <p:sldId id="323" r:id="rId15"/>
    <p:sldId id="258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5597"/>
    <a:srgbClr val="075597"/>
    <a:srgbClr val="FF6801"/>
    <a:srgbClr val="05589C"/>
    <a:srgbClr val="075595"/>
    <a:srgbClr val="FFB900"/>
    <a:srgbClr val="1165AE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474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80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00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52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29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30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13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46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33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722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27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30D7-2C23-4595-848D-DE604C0CBF8C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27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030D7-2C23-4595-848D-DE604C0CBF8C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AC6D0-D9D5-4610-8808-7D0F262CDE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75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867" y="2504510"/>
            <a:ext cx="5617028" cy="2536119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680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Совещание </a:t>
            </a:r>
            <a:br>
              <a:rPr lang="ru-RU" sz="4000" b="1" dirty="0" smtClean="0">
                <a:solidFill>
                  <a:srgbClr val="FF680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4000" b="1" dirty="0" smtClean="0">
                <a:solidFill>
                  <a:srgbClr val="FF680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 участниками</a:t>
            </a:r>
            <a:br>
              <a:rPr lang="ru-RU" sz="4000" b="1" dirty="0" smtClean="0">
                <a:solidFill>
                  <a:srgbClr val="FF680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4000" b="1" dirty="0" smtClean="0">
                <a:solidFill>
                  <a:srgbClr val="FF680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проекта «500+»</a:t>
            </a:r>
            <a:endParaRPr lang="ru-RU" sz="4000" b="1" dirty="0">
              <a:solidFill>
                <a:srgbClr val="FF680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41867" y="3721101"/>
            <a:ext cx="6206067" cy="15875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>
              <a:solidFill>
                <a:srgbClr val="1165AE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84706" y="4514851"/>
            <a:ext cx="46966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14 сентября 2021 года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15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025" y="457199"/>
            <a:ext cx="11395880" cy="113833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ОРГАНИЗАЦИОННОЕ СОПРОВОЖДЕНИЕ (МЕТОДИКА ЭКСПЕРТИЗЫ)</a:t>
            </a:r>
          </a:p>
        </p:txBody>
      </p:sp>
      <p:pic>
        <p:nvPicPr>
          <p:cNvPr id="4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09656" y="272394"/>
            <a:ext cx="726621" cy="75397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436359" y="1780339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 lvl="0">
              <a:spcBef>
                <a:spcPts val="100"/>
              </a:spcBef>
              <a:defRPr/>
            </a:pPr>
            <a:r>
              <a:rPr lang="ru-RU" sz="2400" b="1" spc="-5" dirty="0">
                <a:solidFill>
                  <a:srgbClr val="065597"/>
                </a:solidFill>
                <a:latin typeface="Calibri"/>
                <a:cs typeface="Calibri"/>
              </a:rPr>
              <a:t>Мониторинг реализации дорожной карты</a:t>
            </a:r>
          </a:p>
        </p:txBody>
      </p:sp>
      <p:sp>
        <p:nvSpPr>
          <p:cNvPr id="9" name="object 4"/>
          <p:cNvSpPr txBox="1"/>
          <p:nvPr/>
        </p:nvSpPr>
        <p:spPr>
          <a:xfrm>
            <a:off x="5436359" y="2461408"/>
            <a:ext cx="6201410" cy="1954381"/>
          </a:xfrm>
          <a:prstGeom prst="rect">
            <a:avLst/>
          </a:prstGeom>
          <a:noFill/>
        </p:spPr>
        <p:txBody>
          <a:bodyPr vert="horz" wrap="square" lIns="0" tIns="3048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240"/>
              </a:spcBef>
            </a:pPr>
            <a:r>
              <a:rPr lang="ru-RU" sz="2400" b="1" spc="-10" dirty="0">
                <a:solidFill>
                  <a:srgbClr val="065597"/>
                </a:solidFill>
                <a:latin typeface="Calibri"/>
                <a:cs typeface="Calibri"/>
              </a:rPr>
              <a:t>ПРИМЕЧАНИЕ</a:t>
            </a:r>
          </a:p>
          <a:p>
            <a:pPr marL="92710">
              <a:lnSpc>
                <a:spcPct val="100000"/>
              </a:lnSpc>
              <a:spcBef>
                <a:spcPts val="240"/>
              </a:spcBef>
            </a:pPr>
            <a:r>
              <a:rPr lang="ru-RU" sz="2400" spc="-10" dirty="0">
                <a:solidFill>
                  <a:srgbClr val="065597"/>
                </a:solidFill>
                <a:latin typeface="Calibri"/>
                <a:cs typeface="Calibri"/>
              </a:rPr>
              <a:t>Учитываются предстоящие мероприятия до конца года при  наличии подтверждающих документов (нормативных  документов, программ мероприятий и др.)</a:t>
            </a:r>
          </a:p>
        </p:txBody>
      </p:sp>
      <p:sp>
        <p:nvSpPr>
          <p:cNvPr id="11" name="object 5"/>
          <p:cNvSpPr txBox="1"/>
          <p:nvPr/>
        </p:nvSpPr>
        <p:spPr>
          <a:xfrm>
            <a:off x="5436359" y="5131803"/>
            <a:ext cx="5809396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Сбор</a:t>
            </a:r>
            <a:r>
              <a:rPr sz="24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обновленных</a:t>
            </a:r>
            <a:r>
              <a:rPr sz="24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ДК</a:t>
            </a:r>
            <a:r>
              <a:rPr sz="24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и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отчетов</a:t>
            </a:r>
            <a:r>
              <a:rPr sz="240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к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ним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2" name="object 10"/>
          <p:cNvSpPr txBox="1"/>
          <p:nvPr/>
        </p:nvSpPr>
        <p:spPr>
          <a:xfrm>
            <a:off x="1203991" y="1940763"/>
            <a:ext cx="3204238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Сроки:</a:t>
            </a:r>
            <a:r>
              <a:rPr sz="2000" b="1" spc="-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до</a:t>
            </a:r>
            <a:r>
              <a:rPr sz="20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17</a:t>
            </a:r>
            <a:r>
              <a:rPr sz="20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сентября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3" name="object 11"/>
          <p:cNvSpPr txBox="1"/>
          <p:nvPr/>
        </p:nvSpPr>
        <p:spPr>
          <a:xfrm>
            <a:off x="1198809" y="2441194"/>
            <a:ext cx="344462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Максимально</a:t>
            </a:r>
            <a:r>
              <a:rPr sz="20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–</a:t>
            </a:r>
            <a:r>
              <a:rPr sz="200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2</a:t>
            </a:r>
            <a:r>
              <a:rPr sz="20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балла</a:t>
            </a:r>
            <a:endParaRPr sz="20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826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025" y="457199"/>
            <a:ext cx="11395880" cy="113833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КАЧЕСТВО СОДЕРЖАТЕЛЬНОЙ РАБОТЫ (МЕТОДИКА ЭКСПЕРТИЗЫ)</a:t>
            </a:r>
          </a:p>
        </p:txBody>
      </p:sp>
      <p:pic>
        <p:nvPicPr>
          <p:cNvPr id="4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09656" y="272394"/>
            <a:ext cx="726621" cy="75397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436359" y="1780339"/>
            <a:ext cx="64235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>
              <a:spcBef>
                <a:spcPts val="100"/>
              </a:spcBef>
              <a:defRPr/>
            </a:pPr>
            <a:r>
              <a:rPr lang="ru-RU" sz="2400" b="1" spc="-5" dirty="0">
                <a:solidFill>
                  <a:srgbClr val="065597"/>
                </a:solidFill>
                <a:latin typeface="Calibri"/>
                <a:cs typeface="Calibri"/>
              </a:rPr>
              <a:t>Трансляция муниципального и/или регионального управленческого инструмента</a:t>
            </a:r>
          </a:p>
        </p:txBody>
      </p:sp>
      <p:sp>
        <p:nvSpPr>
          <p:cNvPr id="9" name="object 4"/>
          <p:cNvSpPr txBox="1"/>
          <p:nvPr/>
        </p:nvSpPr>
        <p:spPr>
          <a:xfrm>
            <a:off x="5436359" y="2761661"/>
            <a:ext cx="6201410" cy="1954381"/>
          </a:xfrm>
          <a:prstGeom prst="rect">
            <a:avLst/>
          </a:prstGeom>
          <a:noFill/>
        </p:spPr>
        <p:txBody>
          <a:bodyPr vert="horz" wrap="square" lIns="0" tIns="3048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240"/>
              </a:spcBef>
            </a:pPr>
            <a:r>
              <a:rPr lang="ru-RU" sz="2400" b="1" spc="-10" dirty="0">
                <a:solidFill>
                  <a:srgbClr val="065597"/>
                </a:solidFill>
                <a:latin typeface="Calibri"/>
                <a:cs typeface="Calibri"/>
              </a:rPr>
              <a:t>ПРИМЕЧАНИЕ</a:t>
            </a:r>
          </a:p>
          <a:p>
            <a:pPr marL="92710">
              <a:lnSpc>
                <a:spcPct val="100000"/>
              </a:lnSpc>
              <a:spcBef>
                <a:spcPts val="240"/>
              </a:spcBef>
            </a:pPr>
            <a:r>
              <a:rPr lang="ru-RU" sz="2400" spc="-10" dirty="0">
                <a:solidFill>
                  <a:srgbClr val="065597"/>
                </a:solidFill>
                <a:latin typeface="Calibri"/>
                <a:cs typeface="Calibri"/>
              </a:rPr>
              <a:t>Для трансляции муниципального и/или регионального  управленческого инструмента разработано техническое  задание, которое будет передано регионам в работу</a:t>
            </a:r>
          </a:p>
        </p:txBody>
      </p:sp>
      <p:sp>
        <p:nvSpPr>
          <p:cNvPr id="11" name="object 5"/>
          <p:cNvSpPr txBox="1"/>
          <p:nvPr/>
        </p:nvSpPr>
        <p:spPr>
          <a:xfrm>
            <a:off x="1052271" y="1940763"/>
            <a:ext cx="288400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Сроки:</a:t>
            </a:r>
            <a:r>
              <a:rPr sz="2000" b="1" spc="-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до</a:t>
            </a:r>
            <a:r>
              <a:rPr sz="20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1</a:t>
            </a:r>
            <a:r>
              <a:rPr sz="20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октября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2" name="object 9"/>
          <p:cNvSpPr txBox="1"/>
          <p:nvPr/>
        </p:nvSpPr>
        <p:spPr>
          <a:xfrm>
            <a:off x="1040688" y="3094960"/>
            <a:ext cx="4090870" cy="19979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1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балл</a:t>
            </a:r>
            <a:r>
              <a:rPr sz="2000" b="1" spc="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00000"/>
                </a:solidFill>
                <a:latin typeface="Calibri"/>
                <a:cs typeface="Calibri"/>
              </a:rPr>
              <a:t>–</a:t>
            </a:r>
            <a:r>
              <a:rPr sz="2000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C00000"/>
                </a:solidFill>
                <a:latin typeface="Calibri"/>
                <a:cs typeface="Calibri"/>
              </a:rPr>
              <a:t>управленческий</a:t>
            </a:r>
            <a:r>
              <a:rPr sz="20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C00000"/>
                </a:solidFill>
                <a:latin typeface="Calibri"/>
                <a:cs typeface="Calibri"/>
              </a:rPr>
              <a:t>инструмент</a:t>
            </a:r>
            <a:r>
              <a:rPr sz="2000" spc="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C00000"/>
                </a:solidFill>
                <a:latin typeface="Calibri"/>
                <a:cs typeface="Calibri"/>
              </a:rPr>
              <a:t>прошел</a:t>
            </a:r>
            <a:r>
              <a:rPr sz="2000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C00000"/>
                </a:solidFill>
                <a:latin typeface="Calibri"/>
                <a:cs typeface="Calibri"/>
              </a:rPr>
              <a:t>экспертизу</a:t>
            </a:r>
            <a:r>
              <a:rPr sz="2000" spc="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00000"/>
                </a:solidFill>
                <a:latin typeface="Calibri"/>
                <a:cs typeface="Calibri"/>
              </a:rPr>
              <a:t>и</a:t>
            </a:r>
            <a:r>
              <a:rPr sz="2000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C00000"/>
                </a:solidFill>
                <a:latin typeface="Calibri"/>
                <a:cs typeface="Calibri"/>
              </a:rPr>
              <a:t>размещен </a:t>
            </a:r>
            <a:r>
              <a:rPr sz="2000" spc="-39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00000"/>
                </a:solidFill>
                <a:latin typeface="Calibri"/>
                <a:cs typeface="Calibri"/>
              </a:rPr>
              <a:t>на</a:t>
            </a:r>
            <a:r>
              <a:rPr sz="2000" spc="-5" dirty="0">
                <a:solidFill>
                  <a:srgbClr val="C00000"/>
                </a:solidFill>
                <a:latin typeface="Calibri"/>
                <a:cs typeface="Calibri"/>
              </a:rPr>
              <a:t> сайте</a:t>
            </a:r>
            <a:r>
              <a:rPr sz="2000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C00000"/>
                </a:solidFill>
                <a:latin typeface="Calibri"/>
                <a:cs typeface="Calibri"/>
              </a:rPr>
              <a:t>ФИОКО</a:t>
            </a:r>
            <a:endParaRPr sz="2000" dirty="0">
              <a:solidFill>
                <a:srgbClr val="C00000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000" dirty="0">
              <a:solidFill>
                <a:srgbClr val="C0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0</a:t>
            </a:r>
            <a:r>
              <a:rPr sz="20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баллов</a:t>
            </a:r>
            <a:r>
              <a:rPr sz="20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00000"/>
                </a:solidFill>
                <a:latin typeface="Calibri"/>
                <a:cs typeface="Calibri"/>
              </a:rPr>
              <a:t>–</a:t>
            </a:r>
            <a:r>
              <a:rPr sz="2000" spc="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C00000"/>
                </a:solidFill>
                <a:latin typeface="Calibri"/>
                <a:cs typeface="Calibri"/>
              </a:rPr>
              <a:t>управленческий</a:t>
            </a:r>
            <a:r>
              <a:rPr sz="2000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C00000"/>
                </a:solidFill>
                <a:latin typeface="Calibri"/>
                <a:cs typeface="Calibri"/>
              </a:rPr>
              <a:t>инструмент</a:t>
            </a:r>
            <a:r>
              <a:rPr sz="2000" spc="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00000"/>
                </a:solidFill>
                <a:latin typeface="Calibri"/>
                <a:cs typeface="Calibri"/>
              </a:rPr>
              <a:t>не</a:t>
            </a:r>
            <a:r>
              <a:rPr sz="2000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C00000"/>
                </a:solidFill>
                <a:latin typeface="Calibri"/>
                <a:cs typeface="Calibri"/>
              </a:rPr>
              <a:t>представлен</a:t>
            </a:r>
            <a:endParaRPr sz="2000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  <p:sp>
        <p:nvSpPr>
          <p:cNvPr id="13" name="object 10"/>
          <p:cNvSpPr txBox="1"/>
          <p:nvPr/>
        </p:nvSpPr>
        <p:spPr>
          <a:xfrm>
            <a:off x="1040688" y="2441194"/>
            <a:ext cx="327138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Максимально</a:t>
            </a:r>
            <a:r>
              <a:rPr sz="20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–</a:t>
            </a:r>
            <a:r>
              <a:rPr sz="200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1</a:t>
            </a:r>
            <a:r>
              <a:rPr sz="20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балл</a:t>
            </a:r>
            <a:endParaRPr sz="20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192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025" y="457199"/>
            <a:ext cx="11395880" cy="113833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КАЧЕСТВО СОДЕРЖАТЕЛЬНОЙ РАБОТЫ (МЕТОДИКА ЭКСПЕРТИЗЫ)</a:t>
            </a:r>
          </a:p>
        </p:txBody>
      </p:sp>
      <p:pic>
        <p:nvPicPr>
          <p:cNvPr id="4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09656" y="272394"/>
            <a:ext cx="726621" cy="75397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436359" y="1780339"/>
            <a:ext cx="64235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>
              <a:spcBef>
                <a:spcPts val="100"/>
              </a:spcBef>
              <a:defRPr/>
            </a:pPr>
            <a:r>
              <a:rPr lang="ru-RU" sz="2400" b="1" spc="-5" dirty="0">
                <a:solidFill>
                  <a:srgbClr val="065597"/>
                </a:solidFill>
                <a:latin typeface="Calibri"/>
                <a:cs typeface="Calibri"/>
              </a:rPr>
              <a:t>Информационное сопровождение проекта</a:t>
            </a:r>
          </a:p>
        </p:txBody>
      </p:sp>
      <p:sp>
        <p:nvSpPr>
          <p:cNvPr id="9" name="object 4"/>
          <p:cNvSpPr txBox="1"/>
          <p:nvPr/>
        </p:nvSpPr>
        <p:spPr>
          <a:xfrm>
            <a:off x="8161361" y="2761661"/>
            <a:ext cx="3476408" cy="3011081"/>
          </a:xfrm>
          <a:prstGeom prst="rect">
            <a:avLst/>
          </a:prstGeom>
          <a:noFill/>
        </p:spPr>
        <p:txBody>
          <a:bodyPr vert="horz" wrap="square" lIns="0" tIns="3048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240"/>
              </a:spcBef>
            </a:pPr>
            <a:r>
              <a:rPr lang="ru-RU" sz="2400" b="1" spc="-10" dirty="0">
                <a:solidFill>
                  <a:srgbClr val="065597"/>
                </a:solidFill>
                <a:latin typeface="Calibri"/>
                <a:cs typeface="Calibri"/>
              </a:rPr>
              <a:t>ПРИМЕЧАНИЕ</a:t>
            </a:r>
          </a:p>
          <a:p>
            <a:pPr marL="92710">
              <a:lnSpc>
                <a:spcPct val="100000"/>
              </a:lnSpc>
              <a:spcBef>
                <a:spcPts val="240"/>
              </a:spcBef>
            </a:pPr>
            <a:r>
              <a:rPr lang="ru-RU" sz="2400" spc="-10" dirty="0">
                <a:solidFill>
                  <a:srgbClr val="065597"/>
                </a:solidFill>
                <a:latin typeface="Calibri"/>
                <a:cs typeface="Calibri"/>
              </a:rPr>
              <a:t>Наличие данного показателя мониторинга </a:t>
            </a:r>
            <a:r>
              <a:rPr lang="ru-RU" sz="2400" spc="-10" dirty="0" smtClean="0">
                <a:solidFill>
                  <a:srgbClr val="065597"/>
                </a:solidFill>
                <a:latin typeface="Calibri"/>
                <a:cs typeface="Calibri"/>
              </a:rPr>
              <a:t>было обозначено </a:t>
            </a:r>
            <a:r>
              <a:rPr lang="ru-RU" sz="2400" spc="-10" dirty="0">
                <a:solidFill>
                  <a:srgbClr val="065597"/>
                </a:solidFill>
                <a:latin typeface="Calibri"/>
                <a:cs typeface="Calibri"/>
              </a:rPr>
              <a:t>в рамках проведения содержательной  экспертизы региональных дорожных карт</a:t>
            </a:r>
          </a:p>
        </p:txBody>
      </p:sp>
      <p:sp>
        <p:nvSpPr>
          <p:cNvPr id="11" name="object 5"/>
          <p:cNvSpPr txBox="1"/>
          <p:nvPr/>
        </p:nvSpPr>
        <p:spPr>
          <a:xfrm>
            <a:off x="1052271" y="1940763"/>
            <a:ext cx="2884006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Сроки:</a:t>
            </a:r>
            <a:r>
              <a:rPr sz="2000" b="1" spc="-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10" dirty="0" err="1">
                <a:solidFill>
                  <a:srgbClr val="C00000"/>
                </a:solidFill>
                <a:latin typeface="Calibri"/>
                <a:cs typeface="Calibri"/>
              </a:rPr>
              <a:t>до</a:t>
            </a:r>
            <a:r>
              <a:rPr sz="20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alibri"/>
                <a:cs typeface="Calibri"/>
              </a:rPr>
              <a:t>8</a:t>
            </a:r>
            <a:r>
              <a:rPr sz="2000" b="1" spc="-25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октября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3" name="object 10"/>
          <p:cNvSpPr txBox="1"/>
          <p:nvPr/>
        </p:nvSpPr>
        <p:spPr>
          <a:xfrm>
            <a:off x="1040688" y="2441194"/>
            <a:ext cx="3271384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Максимально</a:t>
            </a:r>
            <a:r>
              <a:rPr sz="20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–</a:t>
            </a:r>
            <a:r>
              <a:rPr sz="200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alibri"/>
                <a:cs typeface="Calibri"/>
              </a:rPr>
              <a:t>2</a:t>
            </a:r>
            <a:r>
              <a:rPr sz="2000" b="1" spc="-20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балл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0" name="object 9"/>
          <p:cNvSpPr txBox="1"/>
          <p:nvPr/>
        </p:nvSpPr>
        <p:spPr>
          <a:xfrm>
            <a:off x="1052271" y="2992121"/>
            <a:ext cx="6819265" cy="2550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2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балла</a:t>
            </a:r>
            <a:r>
              <a:rPr sz="1800" b="1" spc="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–</a:t>
            </a:r>
            <a:r>
              <a:rPr sz="1800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регионом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разработан</a:t>
            </a:r>
            <a:r>
              <a:rPr sz="1800" spc="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и 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наполняется</a:t>
            </a:r>
            <a:r>
              <a:rPr sz="1800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информационный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ресурс,</a:t>
            </a:r>
            <a:r>
              <a:rPr sz="1800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в </a:t>
            </a:r>
            <a:r>
              <a:rPr sz="1800" spc="-15" dirty="0">
                <a:solidFill>
                  <a:srgbClr val="C00000"/>
                </a:solidFill>
                <a:latin typeface="Calibri"/>
                <a:cs typeface="Calibri"/>
              </a:rPr>
              <a:t>котором</a:t>
            </a:r>
            <a:r>
              <a:rPr sz="1800" spc="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имеется</a:t>
            </a:r>
            <a:r>
              <a:rPr sz="1800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уникальный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региональный</a:t>
            </a:r>
            <a:r>
              <a:rPr sz="1800" spc="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контент</a:t>
            </a:r>
            <a:r>
              <a:rPr sz="1800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и </a:t>
            </a:r>
            <a:r>
              <a:rPr sz="1800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собрана</a:t>
            </a:r>
            <a:r>
              <a:rPr sz="1800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вся</a:t>
            </a:r>
            <a:r>
              <a:rPr sz="1800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C00000"/>
                </a:solidFill>
                <a:latin typeface="Calibri"/>
                <a:cs typeface="Calibri"/>
              </a:rPr>
              <a:t>необходимая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полезная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информация</a:t>
            </a:r>
            <a:r>
              <a:rPr sz="1800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для</a:t>
            </a:r>
            <a:r>
              <a:rPr sz="1800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всех</a:t>
            </a:r>
            <a:r>
              <a:rPr sz="1800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участников </a:t>
            </a:r>
            <a:r>
              <a:rPr sz="1800" spc="-39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проекта</a:t>
            </a:r>
            <a:endParaRPr sz="1800" dirty="0">
              <a:solidFill>
                <a:srgbClr val="C00000"/>
              </a:solidFill>
              <a:latin typeface="Calibri"/>
              <a:cs typeface="Calibri"/>
            </a:endParaRPr>
          </a:p>
          <a:p>
            <a:pPr marL="12700" marR="172720">
              <a:lnSpc>
                <a:spcPct val="114999"/>
              </a:lnSpc>
            </a:pP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1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балл</a:t>
            </a:r>
            <a:r>
              <a:rPr sz="1800" b="1" spc="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–</a:t>
            </a:r>
            <a:r>
              <a:rPr sz="1800" spc="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регионом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разработан</a:t>
            </a:r>
            <a:r>
              <a:rPr sz="1800" spc="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информационный</a:t>
            </a:r>
            <a:r>
              <a:rPr sz="1800" spc="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ресурс,</a:t>
            </a:r>
            <a:r>
              <a:rPr sz="1800" spc="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sz="1800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C00000"/>
                </a:solidFill>
                <a:latin typeface="Calibri"/>
                <a:cs typeface="Calibri"/>
              </a:rPr>
              <a:t>котором </a:t>
            </a:r>
            <a:r>
              <a:rPr sz="1800" spc="-39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C00000"/>
                </a:solidFill>
                <a:latin typeface="Calibri"/>
                <a:cs typeface="Calibri"/>
              </a:rPr>
              <a:t>дублируется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 федеральная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повестка,</a:t>
            </a:r>
            <a:r>
              <a:rPr sz="1800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региональный</a:t>
            </a:r>
            <a:r>
              <a:rPr sz="1800" spc="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контент</a:t>
            </a:r>
            <a:endParaRPr sz="1800" dirty="0">
              <a:solidFill>
                <a:srgbClr val="C0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присутствует</a:t>
            </a:r>
            <a:r>
              <a:rPr sz="1800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частично</a:t>
            </a:r>
            <a:endParaRPr sz="1800" dirty="0">
              <a:solidFill>
                <a:srgbClr val="C0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0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баллов</a:t>
            </a:r>
            <a:r>
              <a:rPr sz="18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–</a:t>
            </a:r>
            <a:r>
              <a:rPr sz="1800" spc="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информационный</a:t>
            </a:r>
            <a:r>
              <a:rPr sz="1800" spc="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ресурс</a:t>
            </a:r>
            <a:r>
              <a:rPr sz="1800" spc="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C00000"/>
                </a:solidFill>
                <a:latin typeface="Calibri"/>
                <a:cs typeface="Calibri"/>
              </a:rPr>
              <a:t>отсутствует</a:t>
            </a:r>
            <a:endParaRPr sz="1800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112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025" y="457199"/>
            <a:ext cx="11395880" cy="113833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ОБРАТНАЯ СВЯЗЬ (РЕЗУЛЬТАТИВНОСТЬ РАБОТЫ)</a:t>
            </a:r>
          </a:p>
        </p:txBody>
      </p:sp>
      <p:pic>
        <p:nvPicPr>
          <p:cNvPr id="4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09656" y="272394"/>
            <a:ext cx="726621" cy="75397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436359" y="1780339"/>
            <a:ext cx="64235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>
              <a:spcBef>
                <a:spcPts val="100"/>
              </a:spcBef>
              <a:defRPr/>
            </a:pPr>
            <a:r>
              <a:rPr lang="ru-RU" sz="2400" b="1" spc="-5" dirty="0">
                <a:solidFill>
                  <a:srgbClr val="065597"/>
                </a:solidFill>
                <a:latin typeface="Calibri"/>
                <a:cs typeface="Calibri"/>
              </a:rPr>
              <a:t>Опрос участников проекта</a:t>
            </a:r>
          </a:p>
        </p:txBody>
      </p:sp>
      <p:sp>
        <p:nvSpPr>
          <p:cNvPr id="12" name="object 5"/>
          <p:cNvSpPr txBox="1"/>
          <p:nvPr/>
        </p:nvSpPr>
        <p:spPr>
          <a:xfrm>
            <a:off x="2374709" y="2426809"/>
            <a:ext cx="9485195" cy="29674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0">
              <a:lnSpc>
                <a:spcPct val="100000"/>
              </a:lnSpc>
              <a:spcBef>
                <a:spcPts val="1970"/>
              </a:spcBef>
            </a:pPr>
            <a:r>
              <a:rPr sz="2400" dirty="0" err="1" smtClean="0">
                <a:solidFill>
                  <a:srgbClr val="002060"/>
                </a:solidFill>
                <a:latin typeface="Calibri"/>
                <a:cs typeface="Calibri"/>
              </a:rPr>
              <a:t>Опрос</a:t>
            </a:r>
            <a:r>
              <a:rPr sz="2400" spc="-30" dirty="0" smtClean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002060"/>
                </a:solidFill>
                <a:latin typeface="Calibri"/>
                <a:cs typeface="Calibri"/>
              </a:rPr>
              <a:t>будет</a:t>
            </a:r>
            <a:r>
              <a:rPr sz="2400" spc="-2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2060"/>
                </a:solidFill>
                <a:latin typeface="Calibri"/>
                <a:cs typeface="Calibri"/>
              </a:rPr>
              <a:t>проводиться</a:t>
            </a:r>
            <a:r>
              <a:rPr sz="2400" spc="-3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2060"/>
                </a:solidFill>
                <a:latin typeface="Calibri"/>
                <a:cs typeface="Calibri"/>
              </a:rPr>
              <a:t>среди</a:t>
            </a:r>
            <a:r>
              <a:rPr sz="2400" spc="-3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2060"/>
                </a:solidFill>
                <a:latin typeface="Calibri"/>
                <a:cs typeface="Calibri"/>
              </a:rPr>
              <a:t>директоров</a:t>
            </a:r>
            <a:r>
              <a:rPr sz="2400" spc="-1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2060"/>
                </a:solidFill>
                <a:latin typeface="Calibri"/>
                <a:cs typeface="Calibri"/>
              </a:rPr>
              <a:t>и </a:t>
            </a:r>
            <a:r>
              <a:rPr sz="2400" spc="-5" dirty="0">
                <a:solidFill>
                  <a:srgbClr val="002060"/>
                </a:solidFill>
                <a:latin typeface="Calibri"/>
                <a:cs typeface="Calibri"/>
              </a:rPr>
              <a:t>кураторов</a:t>
            </a:r>
            <a:r>
              <a:rPr sz="2400" spc="-3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spc="-45" dirty="0">
                <a:solidFill>
                  <a:srgbClr val="002060"/>
                </a:solidFill>
                <a:latin typeface="Calibri"/>
                <a:cs typeface="Calibri"/>
              </a:rPr>
              <a:t>ШНОР,</a:t>
            </a:r>
            <a:r>
              <a:rPr sz="2400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spc="-10" dirty="0" err="1" smtClean="0">
                <a:solidFill>
                  <a:srgbClr val="002060"/>
                </a:solidFill>
                <a:latin typeface="Calibri"/>
                <a:cs typeface="Calibri"/>
              </a:rPr>
              <a:t>также</a:t>
            </a:r>
            <a:r>
              <a:rPr sz="2400" spc="-10" dirty="0" smtClean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spc="-5" dirty="0" err="1" smtClean="0">
                <a:solidFill>
                  <a:srgbClr val="002060"/>
                </a:solidFill>
                <a:latin typeface="Calibri"/>
                <a:cs typeface="Calibri"/>
              </a:rPr>
              <a:t>пройдет</a:t>
            </a:r>
            <a:r>
              <a:rPr lang="ru-RU" sz="2400" spc="-5" dirty="0" smtClean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spc="-5" dirty="0" err="1" smtClean="0">
                <a:solidFill>
                  <a:srgbClr val="002060"/>
                </a:solidFill>
                <a:latin typeface="Calibri"/>
                <a:cs typeface="Calibri"/>
              </a:rPr>
              <a:t>анкетирование</a:t>
            </a:r>
            <a:r>
              <a:rPr sz="2400" spc="-10" dirty="0" smtClean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2060"/>
                </a:solidFill>
                <a:latin typeface="Calibri"/>
                <a:cs typeface="Calibri"/>
              </a:rPr>
              <a:t>учителей</a:t>
            </a:r>
            <a:r>
              <a:rPr sz="2400" spc="-3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2060"/>
                </a:solidFill>
                <a:latin typeface="Calibri"/>
                <a:cs typeface="Calibri"/>
              </a:rPr>
              <a:t>и</a:t>
            </a:r>
            <a:r>
              <a:rPr sz="2400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02060"/>
                </a:solidFill>
                <a:latin typeface="Calibri"/>
                <a:cs typeface="Calibri"/>
              </a:rPr>
              <a:t>родителей.</a:t>
            </a:r>
            <a:endParaRPr sz="2400" dirty="0">
              <a:solidFill>
                <a:srgbClr val="002060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0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57150" marR="146050">
              <a:lnSpc>
                <a:spcPct val="100000"/>
              </a:lnSpc>
            </a:pPr>
            <a:r>
              <a:rPr sz="2400" b="1" spc="-10" dirty="0">
                <a:solidFill>
                  <a:srgbClr val="002060"/>
                </a:solidFill>
                <a:latin typeface="Calibri"/>
                <a:cs typeface="Calibri"/>
              </a:rPr>
              <a:t>Цель:</a:t>
            </a:r>
            <a:r>
              <a:rPr sz="2400" b="1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2060"/>
                </a:solidFill>
                <a:latin typeface="Calibri"/>
                <a:cs typeface="Calibri"/>
              </a:rPr>
              <a:t>сопоставление</a:t>
            </a:r>
            <a:r>
              <a:rPr sz="2400" spc="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2060"/>
                </a:solidFill>
                <a:latin typeface="Calibri"/>
                <a:cs typeface="Calibri"/>
              </a:rPr>
              <a:t>динамики,</a:t>
            </a:r>
            <a:r>
              <a:rPr sz="24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02060"/>
                </a:solidFill>
                <a:latin typeface="Calibri"/>
                <a:cs typeface="Calibri"/>
              </a:rPr>
              <a:t>оценка</a:t>
            </a:r>
            <a:r>
              <a:rPr sz="2400" spc="2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2060"/>
                </a:solidFill>
                <a:latin typeface="Calibri"/>
                <a:cs typeface="Calibri"/>
              </a:rPr>
              <a:t>вовлеченности</a:t>
            </a:r>
            <a:r>
              <a:rPr sz="2400" spc="2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2060"/>
                </a:solidFill>
                <a:latin typeface="Calibri"/>
                <a:cs typeface="Calibri"/>
              </a:rPr>
              <a:t>в</a:t>
            </a:r>
            <a:r>
              <a:rPr sz="2400" spc="2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002060"/>
                </a:solidFill>
                <a:latin typeface="Calibri"/>
                <a:cs typeface="Calibri"/>
              </a:rPr>
              <a:t>проект,</a:t>
            </a:r>
            <a:r>
              <a:rPr sz="24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2060"/>
                </a:solidFill>
                <a:latin typeface="Calibri"/>
                <a:cs typeface="Calibri"/>
              </a:rPr>
              <a:t>доступность </a:t>
            </a:r>
            <a:r>
              <a:rPr sz="2400" spc="-44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2060"/>
                </a:solidFill>
                <a:latin typeface="Calibri"/>
                <a:cs typeface="Calibri"/>
              </a:rPr>
              <a:t>ресурсов</a:t>
            </a:r>
            <a:r>
              <a:rPr sz="2400" spc="-3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2060"/>
                </a:solidFill>
                <a:latin typeface="Calibri"/>
                <a:cs typeface="Calibri"/>
              </a:rPr>
              <a:t>для</a:t>
            </a:r>
            <a:r>
              <a:rPr sz="2400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2060"/>
                </a:solidFill>
                <a:latin typeface="Calibri"/>
                <a:cs typeface="Calibri"/>
              </a:rPr>
              <a:t>работы,</a:t>
            </a:r>
            <a:r>
              <a:rPr sz="2400" spc="-2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2060"/>
                </a:solidFill>
                <a:latin typeface="Calibri"/>
                <a:cs typeface="Calibri"/>
              </a:rPr>
              <a:t>общее </a:t>
            </a:r>
            <a:r>
              <a:rPr sz="2400" spc="-5" dirty="0">
                <a:solidFill>
                  <a:srgbClr val="002060"/>
                </a:solidFill>
                <a:latin typeface="Calibri"/>
                <a:cs typeface="Calibri"/>
              </a:rPr>
              <a:t>отношение</a:t>
            </a:r>
            <a:r>
              <a:rPr sz="2400" dirty="0">
                <a:solidFill>
                  <a:srgbClr val="002060"/>
                </a:solidFill>
                <a:latin typeface="Calibri"/>
                <a:cs typeface="Calibri"/>
              </a:rPr>
              <a:t> к</a:t>
            </a:r>
            <a:r>
              <a:rPr sz="2400" spc="-1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2060"/>
                </a:solidFill>
                <a:latin typeface="Calibri"/>
                <a:cs typeface="Calibri"/>
              </a:rPr>
              <a:t>изменениям</a:t>
            </a:r>
            <a:endParaRPr sz="2400" dirty="0">
              <a:solidFill>
                <a:srgbClr val="002060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 dirty="0">
              <a:solidFill>
                <a:srgbClr val="002060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0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Сроки</a:t>
            </a:r>
            <a:r>
              <a:rPr sz="24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проведения</a:t>
            </a:r>
            <a:r>
              <a:rPr sz="240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анкетирования</a:t>
            </a:r>
            <a:r>
              <a:rPr sz="24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с</a:t>
            </a: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20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 сентября</a:t>
            </a:r>
            <a:r>
              <a:rPr sz="24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по</a:t>
            </a:r>
            <a:r>
              <a:rPr sz="24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1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C00000"/>
                </a:solidFill>
                <a:latin typeface="Calibri"/>
                <a:cs typeface="Calibri"/>
              </a:rPr>
              <a:t>октября</a:t>
            </a:r>
            <a:endParaRPr sz="2400" dirty="0">
              <a:solidFill>
                <a:srgbClr val="C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388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025" y="457199"/>
            <a:ext cx="11395880" cy="113833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ГРАФИК ПОДГОТОВКИ К РЕЙТИНГУ ВОВЛЕЧЕННОСТИ</a:t>
            </a:r>
          </a:p>
        </p:txBody>
      </p:sp>
      <p:pic>
        <p:nvPicPr>
          <p:cNvPr id="4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09656" y="272394"/>
            <a:ext cx="726621" cy="753972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1310189" y="1780339"/>
            <a:ext cx="4858603" cy="397993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b="1" spc="-10" dirty="0">
                <a:solidFill>
                  <a:srgbClr val="C00000"/>
                </a:solidFill>
                <a:latin typeface="Calibri"/>
                <a:cs typeface="Calibri"/>
              </a:rPr>
              <a:t>СЕНТЯБРЬ</a:t>
            </a:r>
            <a:endParaRPr sz="2400" dirty="0">
              <a:solidFill>
                <a:srgbClr val="C0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b="1" spc="-15" dirty="0">
                <a:solidFill>
                  <a:srgbClr val="002060"/>
                </a:solidFill>
                <a:latin typeface="Calibri"/>
                <a:cs typeface="Calibri"/>
              </a:rPr>
              <a:t>До </a:t>
            </a:r>
            <a:r>
              <a:rPr sz="2400" b="1" spc="-5" dirty="0">
                <a:solidFill>
                  <a:srgbClr val="002060"/>
                </a:solidFill>
                <a:latin typeface="Calibri"/>
                <a:cs typeface="Calibri"/>
              </a:rPr>
              <a:t>17</a:t>
            </a:r>
            <a:r>
              <a:rPr sz="2400" b="1" spc="-2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b="1" spc="-5" dirty="0" err="1" smtClean="0">
                <a:solidFill>
                  <a:srgbClr val="002060"/>
                </a:solidFill>
                <a:latin typeface="Calibri"/>
                <a:cs typeface="Calibri"/>
              </a:rPr>
              <a:t>сентября</a:t>
            </a:r>
            <a:r>
              <a:rPr lang="ru-RU" sz="2400" b="1" spc="-5" dirty="0" smtClean="0">
                <a:solidFill>
                  <a:srgbClr val="002060"/>
                </a:solidFill>
                <a:latin typeface="Calibri"/>
                <a:cs typeface="Calibri"/>
              </a:rPr>
              <a:t> – </a:t>
            </a:r>
            <a:br>
              <a:rPr lang="ru-RU" sz="2400" b="1" spc="-5" dirty="0" smtClean="0">
                <a:solidFill>
                  <a:srgbClr val="002060"/>
                </a:solidFill>
                <a:latin typeface="Calibri"/>
                <a:cs typeface="Calibri"/>
              </a:rPr>
            </a:br>
            <a:r>
              <a:rPr sz="2400" spc="-5" dirty="0" err="1" smtClean="0">
                <a:solidFill>
                  <a:srgbClr val="002060"/>
                </a:solidFill>
                <a:latin typeface="Calibri"/>
                <a:cs typeface="Calibri"/>
              </a:rPr>
              <a:t>Мониторинг</a:t>
            </a:r>
            <a:r>
              <a:rPr sz="2400" spc="-10" dirty="0" smtClean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2060"/>
                </a:solidFill>
                <a:latin typeface="Calibri"/>
                <a:cs typeface="Calibri"/>
              </a:rPr>
              <a:t>реализации</a:t>
            </a:r>
            <a:r>
              <a:rPr sz="2400" spc="-1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2060"/>
                </a:solidFill>
                <a:latin typeface="Calibri"/>
                <a:cs typeface="Calibri"/>
              </a:rPr>
              <a:t>региональной</a:t>
            </a:r>
            <a:r>
              <a:rPr sz="2400" spc="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2060"/>
                </a:solidFill>
                <a:latin typeface="Calibri"/>
                <a:cs typeface="Calibri"/>
              </a:rPr>
              <a:t>дорожной</a:t>
            </a:r>
            <a:r>
              <a:rPr sz="2400" spc="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2060"/>
                </a:solidFill>
                <a:latin typeface="Calibri"/>
                <a:cs typeface="Calibri"/>
              </a:rPr>
              <a:t>карты</a:t>
            </a:r>
            <a:endParaRPr sz="240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b="1" spc="-5" dirty="0">
                <a:solidFill>
                  <a:srgbClr val="002060"/>
                </a:solidFill>
                <a:latin typeface="Calibri"/>
                <a:cs typeface="Calibri"/>
              </a:rPr>
              <a:t>С 20</a:t>
            </a:r>
            <a:r>
              <a:rPr sz="2400" b="1" spc="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2060"/>
                </a:solidFill>
                <a:latin typeface="Calibri"/>
                <a:cs typeface="Calibri"/>
              </a:rPr>
              <a:t>сентября</a:t>
            </a:r>
            <a:r>
              <a:rPr sz="2400" b="1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2060"/>
                </a:solidFill>
                <a:latin typeface="Calibri"/>
                <a:cs typeface="Calibri"/>
              </a:rPr>
              <a:t>по 1</a:t>
            </a:r>
            <a:r>
              <a:rPr sz="2400" b="1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b="1" spc="-5" dirty="0" err="1" smtClean="0">
                <a:solidFill>
                  <a:srgbClr val="002060"/>
                </a:solidFill>
                <a:latin typeface="Calibri"/>
                <a:cs typeface="Calibri"/>
              </a:rPr>
              <a:t>октября</a:t>
            </a:r>
            <a:r>
              <a:rPr lang="ru-RU" sz="2400" b="1" spc="-5" dirty="0" smtClean="0">
                <a:solidFill>
                  <a:srgbClr val="002060"/>
                </a:solidFill>
                <a:latin typeface="Calibri"/>
                <a:cs typeface="Calibri"/>
              </a:rPr>
              <a:t> – </a:t>
            </a:r>
            <a:br>
              <a:rPr lang="ru-RU" sz="2400" b="1" spc="-5" dirty="0" smtClean="0">
                <a:solidFill>
                  <a:srgbClr val="002060"/>
                </a:solidFill>
                <a:latin typeface="Calibri"/>
                <a:cs typeface="Calibri"/>
              </a:rPr>
            </a:br>
            <a:r>
              <a:rPr sz="2400" spc="-10" dirty="0" err="1" smtClean="0">
                <a:solidFill>
                  <a:srgbClr val="002060"/>
                </a:solidFill>
                <a:latin typeface="Calibri"/>
                <a:cs typeface="Calibri"/>
              </a:rPr>
              <a:t>Опрос</a:t>
            </a:r>
            <a:r>
              <a:rPr sz="2400" spc="-5" dirty="0" smtClean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2060"/>
                </a:solidFill>
                <a:latin typeface="Calibri"/>
                <a:cs typeface="Calibri"/>
              </a:rPr>
              <a:t>участников проекта</a:t>
            </a:r>
            <a:r>
              <a:rPr sz="240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2060"/>
                </a:solidFill>
                <a:latin typeface="Calibri"/>
                <a:cs typeface="Calibri"/>
              </a:rPr>
              <a:t>«500+»</a:t>
            </a:r>
            <a:endParaRPr sz="240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400" b="1" spc="-15" dirty="0">
                <a:solidFill>
                  <a:srgbClr val="002060"/>
                </a:solidFill>
                <a:latin typeface="Calibri"/>
                <a:cs typeface="Calibri"/>
              </a:rPr>
              <a:t>До</a:t>
            </a:r>
            <a:r>
              <a:rPr sz="2400" b="1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2060"/>
                </a:solidFill>
                <a:latin typeface="Calibri"/>
                <a:cs typeface="Calibri"/>
              </a:rPr>
              <a:t>1</a:t>
            </a:r>
            <a:r>
              <a:rPr sz="2400" b="1" spc="-2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b="1" spc="-5" dirty="0" err="1" smtClean="0">
                <a:solidFill>
                  <a:srgbClr val="002060"/>
                </a:solidFill>
                <a:latin typeface="Calibri"/>
                <a:cs typeface="Calibri"/>
              </a:rPr>
              <a:t>октября</a:t>
            </a:r>
            <a:r>
              <a:rPr lang="ru-RU" sz="2400" b="1" spc="-5" dirty="0" smtClean="0">
                <a:solidFill>
                  <a:srgbClr val="002060"/>
                </a:solidFill>
                <a:latin typeface="Calibri"/>
                <a:cs typeface="Calibri"/>
              </a:rPr>
              <a:t> – </a:t>
            </a:r>
            <a:br>
              <a:rPr lang="ru-RU" sz="2400" b="1" spc="-5" dirty="0" smtClean="0">
                <a:solidFill>
                  <a:srgbClr val="002060"/>
                </a:solidFill>
                <a:latin typeface="Calibri"/>
                <a:cs typeface="Calibri"/>
              </a:rPr>
            </a:br>
            <a:r>
              <a:rPr sz="2400" spc="-20" dirty="0" err="1" smtClean="0">
                <a:solidFill>
                  <a:srgbClr val="002060"/>
                </a:solidFill>
                <a:latin typeface="Calibri"/>
                <a:cs typeface="Calibri"/>
              </a:rPr>
              <a:t>Трансляция</a:t>
            </a:r>
            <a:r>
              <a:rPr sz="2400" spc="5" dirty="0" smtClean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2060"/>
                </a:solidFill>
                <a:latin typeface="Calibri"/>
                <a:cs typeface="Calibri"/>
              </a:rPr>
              <a:t>муниципального</a:t>
            </a:r>
            <a:r>
              <a:rPr sz="2400" spc="3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2060"/>
                </a:solidFill>
                <a:latin typeface="Calibri"/>
                <a:cs typeface="Calibri"/>
              </a:rPr>
              <a:t>и/или</a:t>
            </a:r>
            <a:r>
              <a:rPr sz="2400" spc="1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2060"/>
                </a:solidFill>
                <a:latin typeface="Calibri"/>
                <a:cs typeface="Calibri"/>
              </a:rPr>
              <a:t>регионального</a:t>
            </a:r>
            <a:r>
              <a:rPr sz="2400" spc="3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spc="-10" dirty="0" err="1">
                <a:solidFill>
                  <a:srgbClr val="002060"/>
                </a:solidFill>
                <a:latin typeface="Calibri"/>
                <a:cs typeface="Calibri"/>
              </a:rPr>
              <a:t>управленческого</a:t>
            </a:r>
            <a:r>
              <a:rPr sz="2400" spc="3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2400" spc="-10" dirty="0" err="1" smtClean="0">
                <a:solidFill>
                  <a:srgbClr val="002060"/>
                </a:solidFill>
                <a:latin typeface="Calibri"/>
                <a:cs typeface="Calibri"/>
              </a:rPr>
              <a:t>инструмента</a:t>
            </a:r>
            <a:endParaRPr sz="24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46459" y="1780339"/>
            <a:ext cx="495413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ru-RU" sz="2400" b="1" spc="-10" dirty="0">
                <a:solidFill>
                  <a:srgbClr val="C00000"/>
                </a:solidFill>
                <a:latin typeface="Calibri"/>
                <a:cs typeface="Calibri"/>
              </a:rPr>
              <a:t>ОКТЯБРЬ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ru-RU" sz="2400" b="1" spc="-5" dirty="0">
                <a:solidFill>
                  <a:srgbClr val="002060"/>
                </a:solidFill>
                <a:latin typeface="Calibri"/>
                <a:cs typeface="Calibri"/>
              </a:rPr>
              <a:t>С</a:t>
            </a:r>
            <a:r>
              <a:rPr lang="ru-RU" sz="2400" b="1" spc="-1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Calibri"/>
                <a:cs typeface="Calibri"/>
              </a:rPr>
              <a:t>1</a:t>
            </a:r>
            <a:r>
              <a:rPr lang="ru-RU" sz="2400" b="1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Calibri"/>
                <a:cs typeface="Calibri"/>
              </a:rPr>
              <a:t>по</a:t>
            </a:r>
            <a:r>
              <a:rPr lang="ru-RU" sz="2400" b="1" spc="-2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Calibri"/>
                <a:cs typeface="Calibri"/>
              </a:rPr>
              <a:t>8</a:t>
            </a:r>
            <a:r>
              <a:rPr lang="ru-RU" sz="2400" b="1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Calibri"/>
                <a:cs typeface="Calibri"/>
              </a:rPr>
              <a:t>октября </a:t>
            </a:r>
            <a:r>
              <a:rPr lang="ru-RU" sz="2400" b="1" spc="-5" dirty="0" smtClean="0">
                <a:solidFill>
                  <a:srgbClr val="002060"/>
                </a:solidFill>
                <a:latin typeface="Calibri"/>
                <a:cs typeface="Calibri"/>
              </a:rPr>
              <a:t>– </a:t>
            </a:r>
            <a:br>
              <a:rPr lang="ru-RU" sz="2400" b="1" spc="-5" dirty="0" smtClean="0">
                <a:solidFill>
                  <a:srgbClr val="002060"/>
                </a:solidFill>
                <a:latin typeface="Calibri"/>
                <a:cs typeface="Calibri"/>
              </a:rPr>
            </a:br>
            <a:r>
              <a:rPr lang="ru-RU" sz="2400" spc="-5" dirty="0" smtClean="0">
                <a:solidFill>
                  <a:srgbClr val="002060"/>
                </a:solidFill>
                <a:latin typeface="Calibri"/>
                <a:cs typeface="Calibri"/>
              </a:rPr>
              <a:t>Выборочная</a:t>
            </a:r>
            <a:r>
              <a:rPr lang="ru-RU" sz="2400" spc="20" dirty="0" smtClean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Calibri"/>
                <a:cs typeface="Calibri"/>
              </a:rPr>
              <a:t>содержательная</a:t>
            </a:r>
            <a:r>
              <a:rPr lang="ru-RU" sz="2400" spc="3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Calibri"/>
                <a:cs typeface="Calibri"/>
              </a:rPr>
              <a:t>экспертиза</a:t>
            </a:r>
            <a:r>
              <a:rPr lang="ru-RU" sz="2400" spc="1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Calibri"/>
                <a:cs typeface="Calibri"/>
              </a:rPr>
              <a:t>концептуальных</a:t>
            </a:r>
            <a:r>
              <a:rPr lang="ru-RU" sz="2400" spc="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Calibri"/>
                <a:cs typeface="Calibri"/>
              </a:rPr>
              <a:t>документов</a:t>
            </a:r>
            <a:r>
              <a:rPr lang="ru-RU" sz="2400" spc="3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Calibri"/>
                <a:cs typeface="Calibri"/>
              </a:rPr>
              <a:t>и</a:t>
            </a:r>
            <a:r>
              <a:rPr lang="ru-RU" sz="2400" spc="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Calibri"/>
                <a:cs typeface="Calibri"/>
              </a:rPr>
              <a:t>подтверждающих</a:t>
            </a:r>
            <a:r>
              <a:rPr lang="ru-RU" sz="2400" spc="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Calibri"/>
                <a:cs typeface="Calibri"/>
              </a:rPr>
              <a:t>документов</a:t>
            </a:r>
            <a:r>
              <a:rPr lang="ru-RU" sz="2400" spc="2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Calibri"/>
                <a:cs typeface="Calibri"/>
              </a:rPr>
              <a:t>(1</a:t>
            </a:r>
            <a:r>
              <a:rPr lang="ru-RU" sz="2400" spc="2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Calibri"/>
                <a:cs typeface="Calibri"/>
              </a:rPr>
              <a:t>Этап)</a:t>
            </a:r>
            <a:endParaRPr lang="ru-RU" sz="240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ru-RU" sz="2400" b="1" spc="-5" dirty="0">
                <a:solidFill>
                  <a:srgbClr val="002060"/>
                </a:solidFill>
                <a:latin typeface="Calibri"/>
                <a:cs typeface="Calibri"/>
              </a:rPr>
              <a:t>С</a:t>
            </a:r>
            <a:r>
              <a:rPr lang="ru-RU" sz="2400" b="1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Calibri"/>
                <a:cs typeface="Calibri"/>
              </a:rPr>
              <a:t>1</a:t>
            </a:r>
            <a:r>
              <a:rPr lang="ru-RU" sz="2400" b="1" spc="-1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Calibri"/>
                <a:cs typeface="Calibri"/>
              </a:rPr>
              <a:t>по</a:t>
            </a:r>
            <a:r>
              <a:rPr lang="ru-RU" sz="2400" b="1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Calibri"/>
                <a:cs typeface="Calibri"/>
              </a:rPr>
              <a:t>8</a:t>
            </a:r>
            <a:r>
              <a:rPr lang="ru-RU" sz="2400" b="1" spc="-1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Calibri"/>
                <a:cs typeface="Calibri"/>
              </a:rPr>
              <a:t>октября </a:t>
            </a:r>
            <a:r>
              <a:rPr lang="ru-RU" sz="2400" b="1" spc="-5" dirty="0" smtClean="0">
                <a:solidFill>
                  <a:srgbClr val="002060"/>
                </a:solidFill>
                <a:latin typeface="Calibri"/>
                <a:cs typeface="Calibri"/>
              </a:rPr>
              <a:t>– </a:t>
            </a:r>
            <a:br>
              <a:rPr lang="ru-RU" sz="2400" b="1" spc="-5" dirty="0" smtClean="0">
                <a:solidFill>
                  <a:srgbClr val="002060"/>
                </a:solidFill>
                <a:latin typeface="Calibri"/>
                <a:cs typeface="Calibri"/>
              </a:rPr>
            </a:br>
            <a:r>
              <a:rPr lang="ru-RU" sz="2400" spc="-5" dirty="0" smtClean="0">
                <a:solidFill>
                  <a:srgbClr val="002060"/>
                </a:solidFill>
                <a:latin typeface="Calibri"/>
                <a:cs typeface="Calibri"/>
              </a:rPr>
              <a:t>Работа</a:t>
            </a:r>
            <a:r>
              <a:rPr lang="ru-RU" sz="2400" spc="-15" dirty="0" smtClean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Calibri"/>
                <a:cs typeface="Calibri"/>
              </a:rPr>
              <a:t>кураторов</a:t>
            </a:r>
            <a:r>
              <a:rPr lang="ru-RU" sz="2400" spc="-2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Calibri"/>
                <a:cs typeface="Calibri"/>
              </a:rPr>
              <a:t>в</a:t>
            </a:r>
            <a:r>
              <a:rPr lang="ru-RU" sz="2400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Calibri"/>
                <a:cs typeface="Calibri"/>
              </a:rPr>
              <a:t>ИС </a:t>
            </a:r>
            <a:r>
              <a:rPr lang="ru-RU" sz="2400" spc="-15" dirty="0">
                <a:solidFill>
                  <a:srgbClr val="002060"/>
                </a:solidFill>
                <a:latin typeface="Calibri"/>
                <a:cs typeface="Calibri"/>
              </a:rPr>
              <a:t>МЭДК</a:t>
            </a:r>
            <a:endParaRPr lang="ru-RU" sz="240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ru-RU" sz="2400" b="1" spc="-15" dirty="0">
                <a:solidFill>
                  <a:srgbClr val="002060"/>
                </a:solidFill>
                <a:latin typeface="Calibri"/>
                <a:cs typeface="Calibri"/>
              </a:rPr>
              <a:t>До</a:t>
            </a:r>
            <a:r>
              <a:rPr lang="ru-RU" sz="2400" b="1" spc="-1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Calibri"/>
                <a:cs typeface="Calibri"/>
              </a:rPr>
              <a:t>8</a:t>
            </a:r>
            <a:r>
              <a:rPr lang="ru-RU" sz="2400" b="1" spc="-2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Calibri"/>
                <a:cs typeface="Calibri"/>
              </a:rPr>
              <a:t>октября </a:t>
            </a:r>
            <a:r>
              <a:rPr lang="ru-RU" sz="2400" b="1" spc="-5" dirty="0" smtClean="0">
                <a:solidFill>
                  <a:srgbClr val="002060"/>
                </a:solidFill>
                <a:latin typeface="Calibri"/>
                <a:cs typeface="Calibri"/>
              </a:rPr>
              <a:t>– </a:t>
            </a:r>
            <a:br>
              <a:rPr lang="ru-RU" sz="2400" b="1" spc="-5" dirty="0" smtClean="0">
                <a:solidFill>
                  <a:srgbClr val="002060"/>
                </a:solidFill>
                <a:latin typeface="Calibri"/>
                <a:cs typeface="Calibri"/>
              </a:rPr>
            </a:br>
            <a:r>
              <a:rPr lang="ru-RU" sz="2400" spc="-5" dirty="0" smtClean="0">
                <a:solidFill>
                  <a:srgbClr val="002060"/>
                </a:solidFill>
                <a:latin typeface="Calibri"/>
                <a:cs typeface="Calibri"/>
              </a:rPr>
              <a:t>Информационное</a:t>
            </a:r>
            <a:r>
              <a:rPr lang="ru-RU" sz="2400" spc="20" dirty="0" smtClean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Calibri"/>
                <a:cs typeface="Calibri"/>
              </a:rPr>
              <a:t>сопровождение</a:t>
            </a:r>
            <a:r>
              <a:rPr lang="ru-RU" sz="2400" spc="3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Calibri"/>
                <a:cs typeface="Calibri"/>
              </a:rPr>
              <a:t>проекта</a:t>
            </a:r>
            <a:endParaRPr lang="ru-RU" sz="240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ru-RU" sz="2400" b="1" spc="-5" dirty="0">
                <a:solidFill>
                  <a:srgbClr val="002060"/>
                </a:solidFill>
                <a:latin typeface="Calibri"/>
                <a:cs typeface="Calibri"/>
              </a:rPr>
              <a:t>14</a:t>
            </a:r>
            <a:r>
              <a:rPr lang="ru-RU" sz="2400" b="1" spc="-2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Calibri"/>
                <a:cs typeface="Calibri"/>
              </a:rPr>
              <a:t>октября - </a:t>
            </a:r>
            <a:r>
              <a:rPr lang="ru-RU" sz="2400" spc="-5" dirty="0">
                <a:solidFill>
                  <a:srgbClr val="002060"/>
                </a:solidFill>
                <a:latin typeface="Calibri"/>
                <a:cs typeface="Calibri"/>
              </a:rPr>
              <a:t>Мониторинг</a:t>
            </a:r>
            <a:r>
              <a:rPr lang="ru-RU" sz="2400" spc="-3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Calibri"/>
                <a:cs typeface="Calibri"/>
              </a:rPr>
              <a:t>ИС</a:t>
            </a:r>
            <a:r>
              <a:rPr lang="ru-RU" sz="2400" spc="-20" dirty="0">
                <a:solidFill>
                  <a:srgbClr val="002060"/>
                </a:solidFill>
                <a:latin typeface="Calibri"/>
                <a:cs typeface="Calibri"/>
              </a:rPr>
              <a:t> МЭДК</a:t>
            </a:r>
            <a:endParaRPr lang="ru-RU" sz="24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938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8690" y="1520112"/>
            <a:ext cx="5896791" cy="1042990"/>
          </a:xfrm>
        </p:spPr>
        <p:txBody>
          <a:bodyPr anchor="t" anchorCtr="0">
            <a:noAutofit/>
          </a:bodyPr>
          <a:lstStyle/>
          <a:p>
            <a:r>
              <a:rPr lang="ru-RU" sz="2400" b="1" dirty="0" smtClean="0">
                <a:solidFill>
                  <a:srgbClr val="FF680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Региональный координатор</a:t>
            </a:r>
            <a:endParaRPr lang="ru-RU" sz="2400" b="1" dirty="0">
              <a:solidFill>
                <a:srgbClr val="FF680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41867" y="3721101"/>
            <a:ext cx="6206067" cy="15875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>
              <a:solidFill>
                <a:srgbClr val="1165AE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7537" y="2643190"/>
            <a:ext cx="6366587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75595"/>
                </a:solidFill>
                <a:cs typeface="Segoe UI" panose="020B0502040204020203" pitchFamily="34" charset="0"/>
              </a:rPr>
              <a:t>Носова Надежда Валерьевна</a:t>
            </a:r>
            <a:r>
              <a:rPr lang="ru-RU" sz="2000" dirty="0">
                <a:solidFill>
                  <a:srgbClr val="075595"/>
                </a:solidFill>
                <a:cs typeface="Segoe UI" panose="020B0502040204020203" pitchFamily="34" charset="0"/>
              </a:rPr>
              <a:t>,</a:t>
            </a:r>
          </a:p>
          <a:p>
            <a:pPr algn="ctr"/>
            <a:endParaRPr lang="ru-RU" sz="2000" dirty="0" smtClean="0">
              <a:solidFill>
                <a:srgbClr val="075595"/>
              </a:solidFill>
              <a:cs typeface="Segoe UI" panose="020B0502040204020203" pitchFamily="34" charset="0"/>
            </a:endParaRPr>
          </a:p>
          <a:p>
            <a:pPr algn="ctr"/>
            <a:r>
              <a:rPr lang="ru-RU" sz="2000" dirty="0" smtClean="0">
                <a:solidFill>
                  <a:srgbClr val="075595"/>
                </a:solidFill>
                <a:cs typeface="Segoe UI" panose="020B0502040204020203" pitchFamily="34" charset="0"/>
              </a:rPr>
              <a:t>заведующий </a:t>
            </a:r>
            <a:r>
              <a:rPr lang="ru-RU" sz="2000" dirty="0">
                <a:solidFill>
                  <a:srgbClr val="075595"/>
                </a:solidFill>
                <a:cs typeface="Segoe UI" panose="020B0502040204020203" pitchFamily="34" charset="0"/>
              </a:rPr>
              <a:t>кафедрой </a:t>
            </a:r>
            <a:endParaRPr lang="ru-RU" sz="2000" dirty="0" smtClean="0">
              <a:solidFill>
                <a:srgbClr val="075595"/>
              </a:solidFill>
              <a:cs typeface="Segoe UI" panose="020B0502040204020203" pitchFamily="34" charset="0"/>
            </a:endParaRPr>
          </a:p>
          <a:p>
            <a:pPr algn="ctr"/>
            <a:r>
              <a:rPr lang="ru-RU" sz="2000" dirty="0" smtClean="0">
                <a:solidFill>
                  <a:srgbClr val="075595"/>
                </a:solidFill>
                <a:cs typeface="Segoe UI" panose="020B0502040204020203" pitchFamily="34" charset="0"/>
              </a:rPr>
              <a:t>предметных </a:t>
            </a:r>
            <a:r>
              <a:rPr lang="ru-RU" sz="2000" dirty="0">
                <a:solidFill>
                  <a:srgbClr val="075595"/>
                </a:solidFill>
                <a:cs typeface="Segoe UI" panose="020B0502040204020203" pitchFamily="34" charset="0"/>
              </a:rPr>
              <a:t>областей </a:t>
            </a:r>
          </a:p>
          <a:p>
            <a:pPr algn="ctr"/>
            <a:r>
              <a:rPr lang="ru-RU" sz="2000" dirty="0">
                <a:solidFill>
                  <a:srgbClr val="075595"/>
                </a:solidFill>
                <a:cs typeface="Segoe UI" panose="020B0502040204020203" pitchFamily="34" charset="0"/>
              </a:rPr>
              <a:t>КОГОАУ ДПО «ИРО Кировской области», </a:t>
            </a:r>
          </a:p>
          <a:p>
            <a:pPr algn="ctr"/>
            <a:r>
              <a:rPr lang="ru-RU" sz="2000" dirty="0">
                <a:solidFill>
                  <a:srgbClr val="075595"/>
                </a:solidFill>
                <a:cs typeface="Segoe UI" panose="020B0502040204020203" pitchFamily="34" charset="0"/>
              </a:rPr>
              <a:t>кандидат педагогических </a:t>
            </a:r>
            <a:r>
              <a:rPr lang="ru-RU" sz="2000" dirty="0" smtClean="0">
                <a:solidFill>
                  <a:srgbClr val="075595"/>
                </a:solidFill>
                <a:cs typeface="Segoe UI" panose="020B0502040204020203" pitchFamily="34" charset="0"/>
              </a:rPr>
              <a:t>наук</a:t>
            </a:r>
          </a:p>
          <a:p>
            <a:pPr algn="ctr"/>
            <a:r>
              <a:rPr lang="ru-RU" sz="2000" dirty="0" smtClean="0">
                <a:solidFill>
                  <a:srgbClr val="075595"/>
                </a:solidFill>
                <a:cs typeface="Segoe UI" panose="020B0502040204020203" pitchFamily="34" charset="0"/>
              </a:rPr>
              <a:t>Тел. 89127174077</a:t>
            </a:r>
          </a:p>
          <a:p>
            <a:pPr algn="ctr"/>
            <a:r>
              <a:rPr lang="en-US" sz="2000" dirty="0" smtClean="0">
                <a:solidFill>
                  <a:srgbClr val="075595"/>
                </a:solidFill>
                <a:cs typeface="Segoe UI" panose="020B0502040204020203" pitchFamily="34" charset="0"/>
              </a:rPr>
              <a:t>E-mail</a:t>
            </a:r>
            <a:r>
              <a:rPr lang="ru-RU" sz="2000" dirty="0" smtClean="0">
                <a:solidFill>
                  <a:srgbClr val="075595"/>
                </a:solidFill>
                <a:cs typeface="Segoe UI" panose="020B0502040204020203" pitchFamily="34" charset="0"/>
              </a:rPr>
              <a:t>: </a:t>
            </a:r>
            <a:r>
              <a:rPr lang="en-US" sz="2000" dirty="0" smtClean="0">
                <a:solidFill>
                  <a:srgbClr val="075595"/>
                </a:solidFill>
                <a:cs typeface="Segoe UI" panose="020B0502040204020203" pitchFamily="34" charset="0"/>
              </a:rPr>
              <a:t>enimo@kirovipk.ru</a:t>
            </a:r>
            <a:endParaRPr lang="ru-RU" sz="2000" dirty="0">
              <a:solidFill>
                <a:srgbClr val="075595"/>
              </a:solidFill>
              <a:cs typeface="Segoe UI" panose="020B0502040204020203" pitchFamily="34" charset="0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4689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15428"/>
            <a:ext cx="12192000" cy="855133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2800" dirty="0" smtClean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	</a:t>
            </a:r>
            <a:r>
              <a:rPr lang="ru-RU" sz="2800" b="1" dirty="0" smtClean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Повестка совещания</a:t>
            </a:r>
            <a:r>
              <a:rPr lang="ru-RU" sz="28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/>
            </a:r>
            <a:br>
              <a:rPr lang="ru-RU" sz="28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</a:br>
            <a:r>
              <a:rPr lang="ru-RU" sz="28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88889" y="2060846"/>
            <a:ext cx="7716644" cy="3632200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spcAft>
                <a:spcPts val="1200"/>
              </a:spcAft>
              <a:buAutoNum type="arabicPeriod"/>
            </a:pP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О результатах второго рейтинга вовлеченности региона в проект «500+».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AutoNum type="arabicPeriod"/>
            </a:pP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О критериях рейтинга вовлеченности региона  в проект «500+».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AutoNum type="arabicPeriod"/>
            </a:pPr>
            <a:r>
              <a:rPr lang="ru-RU" sz="2400" dirty="0">
                <a:solidFill>
                  <a:srgbClr val="075595"/>
                </a:solidFill>
                <a:cs typeface="Segoe UI" panose="020B0502040204020203" pitchFamily="34" charset="0"/>
              </a:rPr>
              <a:t>Разное. </a:t>
            </a:r>
          </a:p>
        </p:txBody>
      </p:sp>
    </p:spTree>
    <p:extLst>
      <p:ext uri="{BB962C8B-B14F-4D97-AF65-F5344CB8AC3E}">
        <p14:creationId xmlns:p14="http://schemas.microsoft.com/office/powerpoint/2010/main" val="360741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70517"/>
            <a:ext cx="10515600" cy="620171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2000" kern="0" spc="-5" dirty="0" smtClean="0">
                <a:solidFill>
                  <a:srgbClr val="006FC0"/>
                </a:solidFill>
                <a:latin typeface="Arial Black"/>
              </a:rPr>
              <a:t>Результат участия Кировской области в проекте  «500+»</a:t>
            </a:r>
            <a:br>
              <a:rPr lang="ru-RU" sz="2000" kern="0" spc="-5" dirty="0" smtClean="0">
                <a:solidFill>
                  <a:srgbClr val="006FC0"/>
                </a:solidFill>
                <a:latin typeface="Arial Black"/>
              </a:rPr>
            </a:br>
            <a:r>
              <a:rPr lang="ru-RU" sz="2000" kern="0" spc="-5" dirty="0" smtClean="0">
                <a:solidFill>
                  <a:srgbClr val="FF0000"/>
                </a:solidFill>
                <a:latin typeface="Arial Black"/>
              </a:rPr>
              <a:t>804 балла из 1310 </a:t>
            </a:r>
            <a:r>
              <a:rPr lang="ru-RU" sz="2000" kern="0" spc="-5" dirty="0" smtClean="0">
                <a:solidFill>
                  <a:schemeClr val="accent4"/>
                </a:solidFill>
                <a:latin typeface="Arial Black"/>
              </a:rPr>
              <a:t>«желтая зона»</a:t>
            </a:r>
            <a:endParaRPr lang="ru-RU" sz="2800" b="1" dirty="0">
              <a:solidFill>
                <a:schemeClr val="accent4"/>
              </a:solidFill>
              <a:latin typeface="+mn-lt"/>
              <a:cs typeface="Segoe UI" panose="020B0502040204020203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497871" y="2030345"/>
            <a:ext cx="10754105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tabLst>
                <a:tab pos="1885950" algn="l"/>
                <a:tab pos="1978025" algn="l"/>
              </a:tabLst>
            </a:pPr>
            <a:r>
              <a:rPr lang="ru-RU" b="1" dirty="0">
                <a:solidFill>
                  <a:srgbClr val="C00000"/>
                </a:solidFill>
                <a:cs typeface="Segoe UI" panose="020B0502040204020203" pitchFamily="34" charset="0"/>
              </a:rPr>
              <a:t>ЗАМЕЧАНИЯ</a:t>
            </a:r>
            <a:endParaRPr lang="ru-RU" dirty="0">
              <a:solidFill>
                <a:srgbClr val="C00000"/>
              </a:solidFill>
              <a:cs typeface="Segoe UI" panose="020B0502040204020203" pitchFamily="34" charset="0"/>
            </a:endParaRPr>
          </a:p>
          <a:p>
            <a:pPr marL="457200" marR="1706245" indent="-45720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tabLst>
                <a:tab pos="1885950" algn="l"/>
                <a:tab pos="1978025" algn="l"/>
              </a:tabLst>
            </a:pPr>
            <a:r>
              <a:rPr lang="ru-RU" dirty="0">
                <a:solidFill>
                  <a:srgbClr val="075595"/>
                </a:solidFill>
                <a:cs typeface="Segoe UI" panose="020B0502040204020203" pitchFamily="34" charset="0"/>
              </a:rPr>
              <a:t>Требуют доработки концептуальные документы </a:t>
            </a:r>
            <a:r>
              <a:rPr lang="ru-RU" dirty="0" smtClean="0">
                <a:solidFill>
                  <a:srgbClr val="075595"/>
                </a:solidFill>
                <a:cs typeface="Segoe UI" panose="020B0502040204020203" pitchFamily="34" charset="0"/>
              </a:rPr>
              <a:t> (</a:t>
            </a:r>
            <a:r>
              <a:rPr lang="ru-RU" dirty="0">
                <a:solidFill>
                  <a:srgbClr val="075595"/>
                </a:solidFill>
                <a:cs typeface="Segoe UI" panose="020B0502040204020203" pitchFamily="34" charset="0"/>
              </a:rPr>
              <a:t>документы не соответс</a:t>
            </a:r>
            <a:r>
              <a:rPr lang="ru-RU" dirty="0">
                <a:solidFill>
                  <a:srgbClr val="065597"/>
                </a:solidFill>
                <a:cs typeface="Segoe UI" panose="020B0502040204020203" pitchFamily="34" charset="0"/>
              </a:rPr>
              <a:t>твуют</a:t>
            </a:r>
            <a:r>
              <a:rPr lang="ru-RU" dirty="0">
                <a:solidFill>
                  <a:srgbClr val="075595"/>
                </a:solidFill>
                <a:cs typeface="Segoe UI" panose="020B0502040204020203" pitchFamily="34" charset="0"/>
              </a:rPr>
              <a:t> Методическим </a:t>
            </a:r>
            <a:r>
              <a:rPr lang="ru-RU" dirty="0" smtClean="0">
                <a:solidFill>
                  <a:srgbClr val="075595"/>
                </a:solidFill>
                <a:cs typeface="Segoe UI" panose="020B0502040204020203" pitchFamily="34" charset="0"/>
              </a:rPr>
              <a:t> рекомендациям</a:t>
            </a:r>
            <a:r>
              <a:rPr lang="ru-RU" dirty="0">
                <a:solidFill>
                  <a:srgbClr val="075595"/>
                </a:solidFill>
                <a:cs typeface="Segoe UI" panose="020B0502040204020203" pitchFamily="34" charset="0"/>
              </a:rPr>
              <a:t>, но согласуются куратором).</a:t>
            </a:r>
          </a:p>
          <a:p>
            <a:pPr marL="457200" marR="1706245" indent="-45720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tabLst>
                <a:tab pos="1885950" algn="l"/>
                <a:tab pos="1978025" algn="l"/>
              </a:tabLst>
            </a:pPr>
            <a:r>
              <a:rPr lang="ru-RU" dirty="0">
                <a:solidFill>
                  <a:srgbClr val="075595"/>
                </a:solidFill>
                <a:cs typeface="Segoe UI" panose="020B0502040204020203" pitchFamily="34" charset="0"/>
              </a:rPr>
              <a:t>В </a:t>
            </a:r>
            <a:r>
              <a:rPr lang="ru-RU" dirty="0" err="1">
                <a:solidFill>
                  <a:srgbClr val="075595"/>
                </a:solidFill>
                <a:cs typeface="Segoe UI" panose="020B0502040204020203" pitchFamily="34" charset="0"/>
              </a:rPr>
              <a:t>антирисковых</a:t>
            </a:r>
            <a:r>
              <a:rPr lang="ru-RU" dirty="0">
                <a:solidFill>
                  <a:srgbClr val="075595"/>
                </a:solidFill>
                <a:cs typeface="Segoe UI" panose="020B0502040204020203" pitchFamily="34" charset="0"/>
              </a:rPr>
              <a:t> программах не сформулированы конечные результаты.</a:t>
            </a:r>
          </a:p>
          <a:p>
            <a:pPr marL="457200" marR="1706245" indent="-45720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tabLst>
                <a:tab pos="1885950" algn="l"/>
                <a:tab pos="1978025" algn="l"/>
              </a:tabLst>
            </a:pPr>
            <a:r>
              <a:rPr lang="ru-RU" dirty="0" smtClean="0">
                <a:solidFill>
                  <a:srgbClr val="075595"/>
                </a:solidFill>
                <a:cs typeface="Segoe UI" panose="020B0502040204020203" pitchFamily="34" charset="0"/>
              </a:rPr>
              <a:t>Подтверждающие </a:t>
            </a:r>
            <a:r>
              <a:rPr lang="ru-RU" dirty="0">
                <a:solidFill>
                  <a:srgbClr val="075595"/>
                </a:solidFill>
                <a:cs typeface="Segoe UI" panose="020B0502040204020203" pitchFamily="34" charset="0"/>
              </a:rPr>
              <a:t>документы (1 этап) не позволяют подтвердить факт реализации мероприятий </a:t>
            </a:r>
            <a:r>
              <a:rPr lang="ru-RU" dirty="0" err="1">
                <a:solidFill>
                  <a:srgbClr val="075595"/>
                </a:solidFill>
                <a:cs typeface="Segoe UI" panose="020B0502040204020203" pitchFamily="34" charset="0"/>
              </a:rPr>
              <a:t>антирисковой</a:t>
            </a:r>
            <a:r>
              <a:rPr lang="ru-RU" dirty="0">
                <a:solidFill>
                  <a:srgbClr val="075595"/>
                </a:solidFill>
                <a:cs typeface="Segoe UI" panose="020B0502040204020203" pitchFamily="34" charset="0"/>
              </a:rPr>
              <a:t> программы, а куратор подтверждает.</a:t>
            </a:r>
          </a:p>
          <a:p>
            <a:pPr marL="457200" marR="1706245" indent="-45720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tabLst>
                <a:tab pos="1885950" algn="l"/>
                <a:tab pos="1978025" algn="l"/>
              </a:tabLst>
            </a:pPr>
            <a:r>
              <a:rPr lang="ru-RU" dirty="0">
                <a:solidFill>
                  <a:srgbClr val="075595"/>
                </a:solidFill>
                <a:cs typeface="Segoe UI" panose="020B0502040204020203" pitchFamily="34" charset="0"/>
              </a:rPr>
              <a:t>Куратор не комментирует действия в чате ИС МЭДК.</a:t>
            </a:r>
          </a:p>
          <a:p>
            <a:pPr marL="457200" marR="1706245" indent="-45720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tabLst>
                <a:tab pos="1885950" algn="l"/>
                <a:tab pos="1978025" algn="l"/>
              </a:tabLst>
            </a:pPr>
            <a:r>
              <a:rPr lang="ru-RU" dirty="0">
                <a:solidFill>
                  <a:srgbClr val="FF0000"/>
                </a:solidFill>
                <a:cs typeface="Segoe UI" panose="020B0502040204020203" pitchFamily="34" charset="0"/>
              </a:rPr>
              <a:t>До 1 октября 2021 г. устранить </a:t>
            </a:r>
            <a:r>
              <a:rPr lang="ru-RU" dirty="0" smtClean="0">
                <a:solidFill>
                  <a:srgbClr val="FF0000"/>
                </a:solidFill>
                <a:cs typeface="Segoe UI" panose="020B0502040204020203" pitchFamily="34" charset="0"/>
              </a:rPr>
              <a:t>замечания</a:t>
            </a:r>
            <a:endParaRPr lang="ru-RU" dirty="0">
              <a:solidFill>
                <a:srgbClr val="FF0000"/>
              </a:solidFill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39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025" y="457199"/>
            <a:ext cx="11395880" cy="113833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ПРОЕКТ КРИТЕРИЕВ РЕЙТИНГА ВОВЛЕЧЕННОСТИ </a:t>
            </a:r>
            <a:r>
              <a:rPr lang="ru-RU" sz="2400" b="1" dirty="0" smtClean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РЕГИОНОВ</a:t>
            </a: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592487"/>
              </p:ext>
            </p:extLst>
          </p:nvPr>
        </p:nvGraphicFramePr>
        <p:xfrm>
          <a:off x="1057342" y="1675765"/>
          <a:ext cx="10802564" cy="447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118">
                  <a:extLst>
                    <a:ext uri="{9D8B030D-6E8A-4147-A177-3AD203B41FA5}">
                      <a16:colId xmlns:a16="http://schemas.microsoft.com/office/drawing/2014/main" val="2979706121"/>
                    </a:ext>
                  </a:extLst>
                </a:gridCol>
                <a:gridCol w="3739486">
                  <a:extLst>
                    <a:ext uri="{9D8B030D-6E8A-4147-A177-3AD203B41FA5}">
                      <a16:colId xmlns:a16="http://schemas.microsoft.com/office/drawing/2014/main" val="3953215420"/>
                    </a:ext>
                  </a:extLst>
                </a:gridCol>
                <a:gridCol w="3739487">
                  <a:extLst>
                    <a:ext uri="{9D8B030D-6E8A-4147-A177-3AD203B41FA5}">
                      <a16:colId xmlns:a16="http://schemas.microsoft.com/office/drawing/2014/main" val="2340532099"/>
                    </a:ext>
                  </a:extLst>
                </a:gridCol>
                <a:gridCol w="2306473">
                  <a:extLst>
                    <a:ext uri="{9D8B030D-6E8A-4147-A177-3AD203B41FA5}">
                      <a16:colId xmlns:a16="http://schemas.microsoft.com/office/drawing/2014/main" val="330336664"/>
                    </a:ext>
                  </a:extLst>
                </a:gridCol>
              </a:tblGrid>
              <a:tr h="598525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800" dirty="0"/>
                        <a:t>I.</a:t>
                      </a:r>
                      <a:r>
                        <a:rPr sz="1800" spc="-10" dirty="0"/>
                        <a:t> </a:t>
                      </a:r>
                      <a:r>
                        <a:rPr sz="1800" spc="-5" dirty="0"/>
                        <a:t>Качество</a:t>
                      </a:r>
                      <a:r>
                        <a:rPr sz="1800" spc="-40" dirty="0"/>
                        <a:t> </a:t>
                      </a:r>
                      <a:r>
                        <a:rPr sz="1800" spc="-15" dirty="0"/>
                        <a:t>содержания</a:t>
                      </a:r>
                      <a:endParaRPr sz="1800" dirty="0"/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800" spc="-5" dirty="0"/>
                        <a:t>материалов</a:t>
                      </a:r>
                      <a:r>
                        <a:rPr sz="1800" spc="-60" dirty="0"/>
                        <a:t> </a:t>
                      </a:r>
                      <a:r>
                        <a:rPr sz="1800" spc="-25" dirty="0"/>
                        <a:t>школ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762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800" dirty="0"/>
                        <a:t>II.</a:t>
                      </a:r>
                      <a:r>
                        <a:rPr sz="1800" spc="-35" dirty="0"/>
                        <a:t> </a:t>
                      </a:r>
                      <a:r>
                        <a:rPr sz="1800" spc="-5" dirty="0"/>
                        <a:t>Организационное</a:t>
                      </a:r>
                      <a:endParaRPr sz="1800" dirty="0"/>
                    </a:p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800" spc="-10" dirty="0"/>
                        <a:t>сопровождение</a:t>
                      </a:r>
                      <a:r>
                        <a:rPr sz="1800" spc="-55" dirty="0"/>
                        <a:t> </a:t>
                      </a:r>
                      <a:r>
                        <a:rPr sz="1800" spc="-5" dirty="0"/>
                        <a:t>проекта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762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800" dirty="0"/>
                        <a:t>III.</a:t>
                      </a:r>
                      <a:r>
                        <a:rPr sz="1800" spc="-40" dirty="0"/>
                        <a:t> </a:t>
                      </a:r>
                      <a:r>
                        <a:rPr sz="1800" spc="-5" dirty="0"/>
                        <a:t>Обратная</a:t>
                      </a:r>
                      <a:r>
                        <a:rPr sz="1800" spc="-20" dirty="0"/>
                        <a:t> </a:t>
                      </a:r>
                      <a:r>
                        <a:rPr sz="1800" spc="-10" dirty="0"/>
                        <a:t>связь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7620" marB="0"/>
                </a:tc>
                <a:extLst>
                  <a:ext uri="{0D108BD9-81ED-4DB2-BD59-A6C34878D82A}">
                    <a16:rowId xmlns:a16="http://schemas.microsoft.com/office/drawing/2014/main" val="750607054"/>
                  </a:ext>
                </a:extLst>
              </a:tr>
              <a:tr h="266011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800" dirty="0">
                        <a:solidFill>
                          <a:srgbClr val="06559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800" dirty="0">
                        <a:solidFill>
                          <a:srgbClr val="06559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800" spc="-5" dirty="0" err="1" smtClean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Мониторинг</a:t>
                      </a:r>
                      <a:r>
                        <a:rPr sz="1800" spc="-25" dirty="0" smtClean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10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</a:t>
                      </a:r>
                      <a:r>
                        <a:rPr sz="1800" spc="-30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15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МЭДК</a:t>
                      </a:r>
                      <a:endParaRPr sz="1800" dirty="0">
                        <a:solidFill>
                          <a:srgbClr val="06559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800" dirty="0">
                        <a:solidFill>
                          <a:srgbClr val="06559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39066454"/>
                  </a:ext>
                </a:extLst>
              </a:tr>
              <a:tr h="2511710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ru-RU" sz="1800" spc="-5" dirty="0" smtClean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r>
                        <a:rPr sz="1800" spc="-5" dirty="0" err="1" smtClean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убъект</a:t>
                      </a:r>
                      <a:endParaRPr sz="1800" dirty="0">
                        <a:solidFill>
                          <a:srgbClr val="06559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59055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800" spc="-5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Выборочная </a:t>
                      </a:r>
                      <a:r>
                        <a:rPr sz="1800" spc="-15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содержательная </a:t>
                      </a:r>
                      <a:r>
                        <a:rPr sz="1800" spc="-355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5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экспертиза</a:t>
                      </a:r>
                      <a:r>
                        <a:rPr sz="1800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10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концептуальных </a:t>
                      </a:r>
                      <a:r>
                        <a:rPr sz="1800" spc="-5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10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документов</a:t>
                      </a:r>
                      <a:endParaRPr sz="1800" dirty="0">
                        <a:solidFill>
                          <a:srgbClr val="06559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800" dirty="0">
                        <a:solidFill>
                          <a:srgbClr val="06559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574675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800" spc="-5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Выборочная </a:t>
                      </a:r>
                      <a:r>
                        <a:rPr sz="1800" spc="-15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содержательная </a:t>
                      </a:r>
                      <a:r>
                        <a:rPr sz="1800" spc="-350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5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экспертиза </a:t>
                      </a:r>
                      <a:r>
                        <a:rPr sz="1800" spc="-10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подтверждающих </a:t>
                      </a:r>
                      <a:r>
                        <a:rPr sz="1800" spc="-355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10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документов</a:t>
                      </a:r>
                      <a:r>
                        <a:rPr sz="1800" spc="15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5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 Этап)</a:t>
                      </a:r>
                      <a:endParaRPr sz="1800" dirty="0">
                        <a:solidFill>
                          <a:srgbClr val="06559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800" spc="-5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Работа</a:t>
                      </a:r>
                      <a:r>
                        <a:rPr sz="1800" spc="-30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5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кураторов</a:t>
                      </a:r>
                      <a:endParaRPr sz="1800" dirty="0">
                        <a:solidFill>
                          <a:srgbClr val="06559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800" dirty="0">
                        <a:solidFill>
                          <a:srgbClr val="06559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47942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800" spc="-5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Мониторинг реализации </a:t>
                      </a:r>
                      <a:r>
                        <a:rPr sz="1800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10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региональной дорожной</a:t>
                      </a:r>
                      <a:r>
                        <a:rPr sz="1800" spc="10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10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карты</a:t>
                      </a:r>
                      <a:endParaRPr sz="1800" dirty="0">
                        <a:solidFill>
                          <a:srgbClr val="06559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800" dirty="0">
                        <a:solidFill>
                          <a:srgbClr val="06559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14287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800" spc="-20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Трансляция</a:t>
                      </a:r>
                      <a:r>
                        <a:rPr sz="1800" spc="-5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10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муниципального</a:t>
                      </a:r>
                      <a:r>
                        <a:rPr sz="1800" spc="20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5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и/или </a:t>
                      </a:r>
                      <a:r>
                        <a:rPr sz="1800" spc="-350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10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регионального</a:t>
                      </a:r>
                      <a:r>
                        <a:rPr sz="1800" spc="5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10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управленческого</a:t>
                      </a:r>
                      <a:endParaRPr sz="1800" dirty="0">
                        <a:solidFill>
                          <a:srgbClr val="06559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800" spc="-10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инструмента</a:t>
                      </a:r>
                      <a:endParaRPr sz="1800" dirty="0">
                        <a:solidFill>
                          <a:srgbClr val="06559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1285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800" dirty="0">
                        <a:solidFill>
                          <a:srgbClr val="06559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800" dirty="0">
                        <a:solidFill>
                          <a:srgbClr val="06559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800" dirty="0">
                        <a:solidFill>
                          <a:srgbClr val="06559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800" dirty="0">
                        <a:solidFill>
                          <a:srgbClr val="06559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800" spc="-5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Анкетирование</a:t>
                      </a:r>
                      <a:endParaRPr sz="1800" dirty="0">
                        <a:solidFill>
                          <a:srgbClr val="06559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800" spc="-10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участников </a:t>
                      </a:r>
                      <a:r>
                        <a:rPr sz="1800" spc="-5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проекта</a:t>
                      </a:r>
                      <a:endParaRPr sz="1800" dirty="0">
                        <a:solidFill>
                          <a:srgbClr val="06559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29156381"/>
                  </a:ext>
                </a:extLst>
              </a:tr>
              <a:tr h="649633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800">
                        <a:solidFill>
                          <a:srgbClr val="06559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800" b="1" spc="-5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Максимально</a:t>
                      </a:r>
                      <a:r>
                        <a:rPr sz="1800" b="1" spc="-25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r>
                        <a:rPr sz="1800" b="1" spc="15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баллов</a:t>
                      </a:r>
                      <a:r>
                        <a:rPr sz="1800" b="1" spc="-3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sz="1800" b="1" spc="5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sz="18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065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800" spc="-10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Информационное</a:t>
                      </a:r>
                      <a:r>
                        <a:rPr sz="1800" spc="30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800" spc="-10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сопровождение</a:t>
                      </a:r>
                      <a:endParaRPr sz="1800" dirty="0">
                        <a:solidFill>
                          <a:srgbClr val="06559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800" spc="-5" dirty="0">
                          <a:solidFill>
                            <a:srgbClr val="065597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проекта</a:t>
                      </a:r>
                      <a:endParaRPr sz="1800" dirty="0">
                        <a:solidFill>
                          <a:srgbClr val="06559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21285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800" dirty="0">
                        <a:solidFill>
                          <a:srgbClr val="06559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78174079"/>
                  </a:ext>
                </a:extLst>
              </a:tr>
              <a:tr h="330666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800">
                        <a:solidFill>
                          <a:srgbClr val="06559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800">
                        <a:solidFill>
                          <a:srgbClr val="06559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800" b="1" kern="1200" spc="-5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Максимально 8 баллов</a:t>
                      </a:r>
                    </a:p>
                  </a:txBody>
                  <a:tcPr marL="0" marR="0" marT="66675" marB="0"/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800" dirty="0">
                        <a:solidFill>
                          <a:srgbClr val="065597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40553819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989456" y="557505"/>
            <a:ext cx="2471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kern="0" spc="-5" dirty="0">
                <a:solidFill>
                  <a:srgbClr val="FF0000"/>
                </a:solidFill>
                <a:uFill>
                  <a:solidFill>
                    <a:srgbClr val="94B3D6"/>
                  </a:solidFill>
                </a:uFill>
                <a:latin typeface="Calibri"/>
                <a:cs typeface="Calibri"/>
              </a:rPr>
              <a:t>18</a:t>
            </a:r>
            <a:r>
              <a:rPr lang="ru-RU" b="1" u="sng" kern="0" spc="10" dirty="0">
                <a:solidFill>
                  <a:srgbClr val="FF0000"/>
                </a:solidFill>
                <a:uFill>
                  <a:solidFill>
                    <a:srgbClr val="94B3D6"/>
                  </a:solidFill>
                </a:uFill>
                <a:latin typeface="Calibri"/>
                <a:cs typeface="Calibri"/>
              </a:rPr>
              <a:t> </a:t>
            </a:r>
            <a:r>
              <a:rPr lang="ru-RU" b="1" u="sng" kern="0" spc="-20" dirty="0">
                <a:solidFill>
                  <a:srgbClr val="FF0000"/>
                </a:solidFill>
                <a:uFill>
                  <a:solidFill>
                    <a:srgbClr val="94B3D6"/>
                  </a:solidFill>
                </a:uFill>
                <a:latin typeface="Calibri"/>
                <a:cs typeface="Calibri"/>
              </a:rPr>
              <a:t>ОКТЯБРЯ</a:t>
            </a:r>
            <a:r>
              <a:rPr lang="ru-RU" b="1" u="sng" kern="0" dirty="0">
                <a:solidFill>
                  <a:srgbClr val="FF0000"/>
                </a:solidFill>
                <a:uFill>
                  <a:solidFill>
                    <a:srgbClr val="94B3D6"/>
                  </a:solidFill>
                </a:uFill>
                <a:latin typeface="Calibri"/>
                <a:cs typeface="Calibri"/>
              </a:rPr>
              <a:t> </a:t>
            </a:r>
            <a:r>
              <a:rPr lang="ru-RU" b="1" u="sng" kern="0" spc="-5" dirty="0">
                <a:solidFill>
                  <a:srgbClr val="FF0000"/>
                </a:solidFill>
                <a:uFill>
                  <a:solidFill>
                    <a:srgbClr val="94B3D6"/>
                  </a:solidFill>
                </a:uFill>
                <a:latin typeface="Calibri"/>
                <a:cs typeface="Calibri"/>
              </a:rPr>
              <a:t>2021</a:t>
            </a:r>
            <a:r>
              <a:rPr lang="ru-RU" b="1" u="sng" kern="0" spc="20" dirty="0">
                <a:solidFill>
                  <a:srgbClr val="FF0000"/>
                </a:solidFill>
                <a:uFill>
                  <a:solidFill>
                    <a:srgbClr val="94B3D6"/>
                  </a:solidFill>
                </a:uFill>
                <a:latin typeface="Calibri"/>
                <a:cs typeface="Calibri"/>
              </a:rPr>
              <a:t> </a:t>
            </a:r>
            <a:r>
              <a:rPr lang="ru-RU" b="1" u="sng" kern="0" spc="-45" dirty="0">
                <a:solidFill>
                  <a:srgbClr val="FF0000"/>
                </a:solidFill>
                <a:uFill>
                  <a:solidFill>
                    <a:srgbClr val="94B3D6"/>
                  </a:solidFill>
                </a:uFill>
                <a:latin typeface="Calibri"/>
                <a:cs typeface="Calibri"/>
              </a:rPr>
              <a:t>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1923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025" y="457199"/>
            <a:ext cx="11395880" cy="113833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ПРОЕКТ КРИТЕРИЕВ РЕЙТИНГА ВОВЛЕЧЕННОСТИ </a:t>
            </a:r>
            <a:r>
              <a:rPr lang="ru-RU" sz="2400" b="1" dirty="0" smtClean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РЕГИОНОВ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4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09656" y="272394"/>
            <a:ext cx="726621" cy="753972"/>
          </a:xfrm>
          <a:prstGeom prst="rect">
            <a:avLst/>
          </a:prstGeom>
        </p:spPr>
      </p:pic>
      <p:graphicFrame>
        <p:nvGraphicFramePr>
          <p:cNvPr id="5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835741"/>
              </p:ext>
            </p:extLst>
          </p:nvPr>
        </p:nvGraphicFramePr>
        <p:xfrm>
          <a:off x="905948" y="2824323"/>
          <a:ext cx="10769600" cy="3624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6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22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03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solidFill>
                          <a:srgbClr val="065597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b="1" dirty="0">
                          <a:solidFill>
                            <a:srgbClr val="065597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endParaRPr sz="2400">
                        <a:solidFill>
                          <a:srgbClr val="065597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b="1" dirty="0">
                          <a:solidFill>
                            <a:srgbClr val="065597"/>
                          </a:solidFill>
                          <a:latin typeface="Times New Roman"/>
                          <a:cs typeface="Times New Roman"/>
                        </a:rPr>
                        <a:t>–</a:t>
                      </a:r>
                      <a:endParaRPr sz="2400">
                        <a:solidFill>
                          <a:srgbClr val="065597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1.</a:t>
                      </a:r>
                      <a:endParaRPr sz="1400">
                        <a:solidFill>
                          <a:srgbClr val="065597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Размещенные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документы</a:t>
                      </a:r>
                      <a:r>
                        <a:rPr sz="1600" spc="1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разработаны</a:t>
                      </a:r>
                      <a:r>
                        <a:rPr sz="1600" spc="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600" spc="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согласованы</a:t>
                      </a:r>
                      <a:r>
                        <a:rPr sz="1600" spc="-2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 err="1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школой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 smtClean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lang="ru-RU" sz="1600" dirty="0" smtClean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 smtClean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2021</a:t>
                      </a:r>
                      <a:r>
                        <a:rPr sz="1600" spc="-20" dirty="0" smtClean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году</a:t>
                      </a:r>
                      <a:endParaRPr sz="1600" dirty="0">
                        <a:solidFill>
                          <a:srgbClr val="065597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Размещены документы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прошлых</a:t>
                      </a:r>
                      <a:r>
                        <a:rPr sz="1600" spc="-2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лет</a:t>
                      </a:r>
                      <a:endParaRPr sz="1600">
                        <a:solidFill>
                          <a:srgbClr val="065597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9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2.</a:t>
                      </a:r>
                      <a:endParaRPr sz="1400">
                        <a:solidFill>
                          <a:srgbClr val="065597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Рисковые</a:t>
                      </a:r>
                      <a:r>
                        <a:rPr sz="1600" spc="1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направления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активированы</a:t>
                      </a:r>
                      <a:r>
                        <a:rPr sz="1600" spc="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600" spc="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соответствии</a:t>
                      </a:r>
                      <a:r>
                        <a:rPr sz="1600" spc="-1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с</a:t>
                      </a: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самодиагностикой</a:t>
                      </a:r>
                      <a:endParaRPr sz="1600" dirty="0">
                        <a:solidFill>
                          <a:srgbClr val="065597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Рисковые</a:t>
                      </a:r>
                      <a:r>
                        <a:rPr sz="1600" spc="2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направления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не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активированы</a:t>
                      </a:r>
                      <a:r>
                        <a:rPr sz="1600" spc="1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(либо</a:t>
                      </a:r>
                      <a:r>
                        <a:rPr sz="1600" spc="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не</a:t>
                      </a: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соответствуют</a:t>
                      </a:r>
                      <a:r>
                        <a:rPr sz="1600" spc="-4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самодиагностике)</a:t>
                      </a:r>
                      <a:endParaRPr sz="1600" dirty="0">
                        <a:solidFill>
                          <a:srgbClr val="065597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3.</a:t>
                      </a:r>
                      <a:endParaRPr sz="1400">
                        <a:solidFill>
                          <a:srgbClr val="065597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Размещенные</a:t>
                      </a:r>
                      <a:r>
                        <a:rPr sz="160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документы</a:t>
                      </a:r>
                      <a:r>
                        <a:rPr sz="1600" spc="1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учитывают</a:t>
                      </a:r>
                      <a:r>
                        <a:rPr sz="1600" spc="1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все</a:t>
                      </a:r>
                      <a:r>
                        <a:rPr sz="1600" spc="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риски,</a:t>
                      </a:r>
                      <a:r>
                        <a:rPr sz="1600" spc="3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 err="1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активированные</a:t>
                      </a:r>
                      <a:r>
                        <a:rPr sz="1600" spc="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 err="1" smtClean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как</a:t>
                      </a:r>
                      <a:r>
                        <a:rPr lang="ru-RU" sz="1600" spc="-10" dirty="0" smtClean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 err="1" smtClean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направления</a:t>
                      </a:r>
                      <a:endParaRPr sz="1600" dirty="0">
                        <a:solidFill>
                          <a:srgbClr val="065597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Размещенные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документы</a:t>
                      </a:r>
                      <a:r>
                        <a:rPr sz="1600" spc="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не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учитывают</a:t>
                      </a:r>
                      <a:r>
                        <a:rPr sz="1600" spc="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все</a:t>
                      </a:r>
                      <a:r>
                        <a:rPr sz="1600" spc="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риски,</a:t>
                      </a:r>
                      <a:endParaRPr sz="1600" dirty="0">
                        <a:solidFill>
                          <a:srgbClr val="065597"/>
                        </a:solidFill>
                        <a:latin typeface="Calibri"/>
                        <a:cs typeface="Calibri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активированные</a:t>
                      </a:r>
                      <a:r>
                        <a:rPr sz="160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как</a:t>
                      </a:r>
                      <a:r>
                        <a:rPr sz="1600" spc="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направления</a:t>
                      </a:r>
                      <a:endParaRPr sz="1600" dirty="0">
                        <a:solidFill>
                          <a:srgbClr val="065597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2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4.</a:t>
                      </a:r>
                      <a:endParaRPr sz="1400">
                        <a:solidFill>
                          <a:srgbClr val="065597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60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размещенных документах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сформулированы</a:t>
                      </a:r>
                      <a:r>
                        <a:rPr sz="1600" spc="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цель</a:t>
                      </a:r>
                      <a:r>
                        <a:rPr sz="160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и </a:t>
                      </a:r>
                      <a:r>
                        <a:rPr sz="1600" spc="-5" dirty="0" err="1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задачи</a:t>
                      </a:r>
                      <a:r>
                        <a:rPr sz="1600" spc="1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 err="1" smtClean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по</a:t>
                      </a:r>
                      <a:r>
                        <a:rPr lang="ru-RU" sz="1600" dirty="0" smtClean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 err="1" smtClean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каждому</a:t>
                      </a:r>
                      <a:r>
                        <a:rPr sz="1600" dirty="0" smtClean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активированному</a:t>
                      </a:r>
                      <a:r>
                        <a:rPr sz="1600" spc="2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рисковому</a:t>
                      </a:r>
                      <a:r>
                        <a:rPr sz="1600" spc="2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направлению</a:t>
                      </a:r>
                      <a:endParaRPr sz="1600" dirty="0">
                        <a:solidFill>
                          <a:srgbClr val="065597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60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размещенных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документах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не</a:t>
                      </a:r>
                      <a:r>
                        <a:rPr sz="1600" spc="-1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сформулированы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цель</a:t>
                      </a:r>
                      <a:r>
                        <a:rPr sz="1600" spc="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 err="1" smtClean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задачи</a:t>
                      </a:r>
                      <a:r>
                        <a:rPr lang="ru-RU" sz="1600" dirty="0" smtClean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 err="1" smtClean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по</a:t>
                      </a:r>
                      <a:r>
                        <a:rPr sz="1600" spc="-10" dirty="0" smtClean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каждому</a:t>
                      </a:r>
                      <a:r>
                        <a:rPr sz="1600" spc="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активированному</a:t>
                      </a:r>
                      <a:r>
                        <a:rPr sz="1600" spc="1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рисковому</a:t>
                      </a:r>
                      <a:r>
                        <a:rPr sz="1600" spc="2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направлению</a:t>
                      </a:r>
                      <a:endParaRPr sz="1600" dirty="0">
                        <a:solidFill>
                          <a:srgbClr val="065597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02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400" b="1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5.</a:t>
                      </a:r>
                      <a:endParaRPr sz="1400">
                        <a:solidFill>
                          <a:srgbClr val="065597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60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размещенных документах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указаны</a:t>
                      </a:r>
                      <a:r>
                        <a:rPr sz="1600" spc="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сроки</a:t>
                      </a:r>
                      <a:r>
                        <a:rPr sz="1600" spc="-1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и 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показатели</a:t>
                      </a:r>
                      <a:endParaRPr sz="1600">
                        <a:solidFill>
                          <a:srgbClr val="065597"/>
                        </a:solidFill>
                        <a:latin typeface="Calibri"/>
                        <a:cs typeface="Calibri"/>
                      </a:endParaRPr>
                    </a:p>
                    <a:p>
                      <a:pPr marL="68580" marR="7791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результативности</a:t>
                      </a:r>
                      <a:r>
                        <a:rPr sz="160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по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каждому</a:t>
                      </a:r>
                      <a:r>
                        <a:rPr sz="160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активированному</a:t>
                      </a:r>
                      <a:r>
                        <a:rPr sz="1600" spc="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рисковому </a:t>
                      </a:r>
                      <a:r>
                        <a:rPr sz="1600" spc="-30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направлению</a:t>
                      </a:r>
                      <a:endParaRPr sz="1600">
                        <a:solidFill>
                          <a:srgbClr val="065597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60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размещенных документах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не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указаны</a:t>
                      </a:r>
                      <a:r>
                        <a:rPr sz="1600" spc="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сроки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 err="1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или</a:t>
                      </a:r>
                      <a:r>
                        <a:rPr sz="160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 err="1" smtClean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показатели</a:t>
                      </a:r>
                      <a:r>
                        <a:rPr lang="ru-RU" sz="1600" spc="-10" dirty="0" smtClean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 err="1" smtClean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результативности</a:t>
                      </a:r>
                      <a:r>
                        <a:rPr sz="1600" dirty="0" smtClean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по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каждому</a:t>
                      </a:r>
                      <a:r>
                        <a:rPr sz="160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активированному</a:t>
                      </a:r>
                      <a:r>
                        <a:rPr sz="1600" spc="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рисковому </a:t>
                      </a:r>
                      <a:r>
                        <a:rPr sz="1600" spc="-30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направлению</a:t>
                      </a:r>
                      <a:endParaRPr sz="1600" dirty="0">
                        <a:solidFill>
                          <a:srgbClr val="065597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object 10"/>
          <p:cNvSpPr txBox="1"/>
          <p:nvPr/>
        </p:nvSpPr>
        <p:spPr>
          <a:xfrm>
            <a:off x="1267150" y="2188470"/>
            <a:ext cx="2526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Максимально</a:t>
            </a:r>
            <a:r>
              <a:rPr kumimoji="0" sz="1800" b="1" i="0" u="none" strike="noStrike" kern="1200" cap="none" spc="-2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–</a:t>
            </a:r>
            <a:r>
              <a:rPr kumimoji="0" sz="1800" b="1" i="0" u="none" strike="noStrike" kern="1200" cap="none" spc="-2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5</a:t>
            </a:r>
            <a:r>
              <a:rPr kumimoji="0" sz="1800" b="1" i="0" u="none" strike="noStrike" kern="1200" cap="none" spc="-2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баллов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9" name="object 11"/>
          <p:cNvSpPr txBox="1"/>
          <p:nvPr/>
        </p:nvSpPr>
        <p:spPr>
          <a:xfrm>
            <a:off x="1267150" y="1821230"/>
            <a:ext cx="23253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Сроки:</a:t>
            </a:r>
            <a:r>
              <a:rPr kumimoji="0" sz="1800" b="1" i="0" u="none" strike="noStrike" kern="1200" cap="none" spc="-3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800" b="1" i="0" u="none" strike="noStrike" kern="1200" cap="none" spc="-1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по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8</a:t>
            </a:r>
            <a:r>
              <a:rPr kumimoji="0" sz="1800" b="1" i="0" u="none" strike="noStrike" kern="1200" cap="none" spc="-1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октября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36359" y="1712049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 lvl="0">
              <a:spcBef>
                <a:spcPts val="100"/>
              </a:spcBef>
              <a:defRPr/>
            </a:pPr>
            <a:r>
              <a:rPr lang="ru-RU" sz="2400" b="1" spc="-5" dirty="0">
                <a:solidFill>
                  <a:srgbClr val="065597"/>
                </a:solidFill>
                <a:latin typeface="Calibri"/>
                <a:cs typeface="Calibri"/>
              </a:rPr>
              <a:t>Выборочная</a:t>
            </a:r>
            <a:r>
              <a:rPr lang="ru-RU" sz="2400" b="1" spc="10" dirty="0">
                <a:solidFill>
                  <a:srgbClr val="065597"/>
                </a:solidFill>
                <a:latin typeface="Calibri"/>
                <a:cs typeface="Calibri"/>
              </a:rPr>
              <a:t> </a:t>
            </a:r>
            <a:r>
              <a:rPr lang="ru-RU" sz="2400" b="1" spc="-20" dirty="0">
                <a:solidFill>
                  <a:srgbClr val="065597"/>
                </a:solidFill>
                <a:latin typeface="Calibri"/>
                <a:cs typeface="Calibri"/>
              </a:rPr>
              <a:t>содержательная</a:t>
            </a:r>
            <a:r>
              <a:rPr lang="ru-RU" sz="2400" b="1" spc="20" dirty="0">
                <a:solidFill>
                  <a:srgbClr val="065597"/>
                </a:solidFill>
                <a:latin typeface="Calibri"/>
                <a:cs typeface="Calibri"/>
              </a:rPr>
              <a:t> </a:t>
            </a:r>
            <a:r>
              <a:rPr lang="ru-RU" sz="2400" b="1" spc="-10" dirty="0">
                <a:solidFill>
                  <a:srgbClr val="065597"/>
                </a:solidFill>
                <a:latin typeface="Calibri"/>
                <a:cs typeface="Calibri"/>
              </a:rPr>
              <a:t>экспертиза</a:t>
            </a:r>
            <a:r>
              <a:rPr lang="ru-RU" sz="2400" b="1" spc="10" dirty="0">
                <a:solidFill>
                  <a:srgbClr val="065597"/>
                </a:solidFill>
                <a:latin typeface="Calibri"/>
                <a:cs typeface="Calibri"/>
              </a:rPr>
              <a:t> </a:t>
            </a:r>
            <a:r>
              <a:rPr lang="ru-RU" sz="2400" b="1" spc="-5" dirty="0">
                <a:solidFill>
                  <a:srgbClr val="065597"/>
                </a:solidFill>
                <a:latin typeface="Calibri"/>
                <a:cs typeface="Calibri"/>
              </a:rPr>
              <a:t>концептуальных</a:t>
            </a:r>
            <a:r>
              <a:rPr lang="ru-RU" sz="2400" b="1" spc="5" dirty="0">
                <a:solidFill>
                  <a:srgbClr val="065597"/>
                </a:solidFill>
                <a:latin typeface="Calibri"/>
                <a:cs typeface="Calibri"/>
              </a:rPr>
              <a:t> </a:t>
            </a:r>
            <a:r>
              <a:rPr lang="ru-RU" sz="2400" b="1" spc="-5" dirty="0">
                <a:solidFill>
                  <a:srgbClr val="065597"/>
                </a:solidFill>
                <a:latin typeface="Calibri"/>
                <a:cs typeface="Calibri"/>
              </a:rPr>
              <a:t>документов</a:t>
            </a:r>
            <a:endParaRPr lang="ru-RU" sz="2400" dirty="0">
              <a:solidFill>
                <a:srgbClr val="065597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491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025" y="457199"/>
            <a:ext cx="11395880" cy="113833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ПРОЕКТ КРИТЕРИЕВ РЕЙТИНГА ВОВЛЕЧЕННОСТИ </a:t>
            </a:r>
            <a:r>
              <a:rPr lang="ru-RU" sz="2400" b="1" dirty="0" smtClean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РЕГИОНОВ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4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09656" y="272394"/>
            <a:ext cx="726621" cy="753972"/>
          </a:xfrm>
          <a:prstGeom prst="rect">
            <a:avLst/>
          </a:prstGeom>
        </p:spPr>
      </p:pic>
      <p:sp>
        <p:nvSpPr>
          <p:cNvPr id="8" name="object 10"/>
          <p:cNvSpPr txBox="1"/>
          <p:nvPr/>
        </p:nvSpPr>
        <p:spPr>
          <a:xfrm>
            <a:off x="1267150" y="2188470"/>
            <a:ext cx="2526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Максимально</a:t>
            </a:r>
            <a:r>
              <a:rPr kumimoji="0" sz="1800" b="1" i="0" u="none" strike="noStrike" kern="1200" cap="none" spc="-2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–</a:t>
            </a:r>
            <a:r>
              <a:rPr kumimoji="0" sz="1800" b="1" i="0" u="none" strike="noStrike" kern="1200" cap="none" spc="-2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7</a:t>
            </a:r>
            <a:r>
              <a:rPr kumimoji="0" sz="1800" b="1" i="0" u="none" strike="noStrike" kern="1200" cap="none" spc="-2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баллов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9" name="object 11"/>
          <p:cNvSpPr txBox="1"/>
          <p:nvPr/>
        </p:nvSpPr>
        <p:spPr>
          <a:xfrm>
            <a:off x="1267150" y="1821230"/>
            <a:ext cx="23253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Сроки:</a:t>
            </a:r>
            <a:r>
              <a:rPr kumimoji="0" sz="1800" b="1" i="0" u="none" strike="noStrike" kern="1200" cap="none" spc="-3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800" b="1" i="0" u="none" strike="noStrike" kern="1200" cap="none" spc="-1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по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8</a:t>
            </a:r>
            <a:r>
              <a:rPr kumimoji="0" sz="1800" b="1" i="0" u="none" strike="noStrike" kern="1200" cap="none" spc="-1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октября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36359" y="1712049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 lvl="0">
              <a:spcBef>
                <a:spcPts val="100"/>
              </a:spcBef>
              <a:defRPr/>
            </a:pPr>
            <a:r>
              <a:rPr lang="ru-RU" sz="2400" b="1" spc="-5" dirty="0">
                <a:solidFill>
                  <a:srgbClr val="065597"/>
                </a:solidFill>
                <a:latin typeface="Calibri"/>
                <a:cs typeface="Calibri"/>
              </a:rPr>
              <a:t>Выборочная содержательная экспертиза подтверждающих документов (1 Этап)</a:t>
            </a:r>
          </a:p>
        </p:txBody>
      </p:sp>
      <p:graphicFrame>
        <p:nvGraphicFramePr>
          <p:cNvPr id="10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183025"/>
              </p:ext>
            </p:extLst>
          </p:nvPr>
        </p:nvGraphicFramePr>
        <p:xfrm>
          <a:off x="946891" y="2953401"/>
          <a:ext cx="10769600" cy="2723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6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22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03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b="1" dirty="0">
                          <a:solidFill>
                            <a:srgbClr val="065597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endParaRPr sz="2400" dirty="0">
                        <a:solidFill>
                          <a:srgbClr val="065597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b="1" dirty="0">
                          <a:solidFill>
                            <a:srgbClr val="065597"/>
                          </a:solidFill>
                          <a:latin typeface="Times New Roman"/>
                          <a:cs typeface="Times New Roman"/>
                        </a:rPr>
                        <a:t>–</a:t>
                      </a:r>
                      <a:endParaRPr sz="2400" dirty="0">
                        <a:solidFill>
                          <a:srgbClr val="065597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2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1.</a:t>
                      </a: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Антирисковая программа в наличии, разработана и</a:t>
                      </a:r>
                    </a:p>
                    <a:p>
                      <a:pPr marL="641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утверждена школой в 2021 году</a:t>
                      </a:r>
                    </a:p>
                  </a:txBody>
                  <a:tcPr marL="0" marR="0" marT="171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Антирисковая программа отсутствует или загружена в</a:t>
                      </a:r>
                      <a:endParaRPr sz="1600" kern="1200" spc="-5">
                        <a:solidFill>
                          <a:srgbClr val="065597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64769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систему, но не утверждена школой</a:t>
                      </a:r>
                      <a:endParaRPr sz="1600" kern="1200" spc="-5">
                        <a:solidFill>
                          <a:srgbClr val="065597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2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2.</a:t>
                      </a:r>
                      <a:endParaRPr sz="1600" kern="1200" spc="-5">
                        <a:solidFill>
                          <a:srgbClr val="065597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В антирисковых программах сформулированы цель и</a:t>
                      </a:r>
                    </a:p>
                    <a:p>
                      <a:pPr marL="6413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задачи реализации программы</a:t>
                      </a: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В антирисковых программах не сформулированы цель и</a:t>
                      </a:r>
                    </a:p>
                    <a:p>
                      <a:pPr marL="64769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задачи реализации программы</a:t>
                      </a: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02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3.</a:t>
                      </a:r>
                      <a:endParaRPr sz="1600" kern="1200" spc="-5">
                        <a:solidFill>
                          <a:srgbClr val="065597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В антирисковых программах сформулированы целевые</a:t>
                      </a:r>
                      <a:endParaRPr sz="1600" kern="1200" spc="-5">
                        <a:solidFill>
                          <a:srgbClr val="065597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641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показатели</a:t>
                      </a:r>
                      <a:endParaRPr sz="1600" kern="1200" spc="-5">
                        <a:solidFill>
                          <a:srgbClr val="065597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В антирисковых программах не сформулированы</a:t>
                      </a:r>
                    </a:p>
                    <a:p>
                      <a:pPr marL="64769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целевые показатели</a:t>
                      </a: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2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4.</a:t>
                      </a:r>
                      <a:endParaRPr sz="1600" kern="1200" spc="-5">
                        <a:solidFill>
                          <a:srgbClr val="065597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В антирисковых программах сформулированы ожидаемые</a:t>
                      </a:r>
                    </a:p>
                    <a:p>
                      <a:pPr marL="641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конечные результаты</a:t>
                      </a: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В антирисковых программах не сформулированы</a:t>
                      </a:r>
                    </a:p>
                    <a:p>
                      <a:pPr marL="64769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конечные результаты</a:t>
                      </a: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63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025" y="457199"/>
            <a:ext cx="11395880" cy="113833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ПРОЕКТ КРИТЕРИЕВ РЕЙТИНГА ВОВЛЕЧЕННОСТИ </a:t>
            </a:r>
            <a:r>
              <a:rPr lang="ru-RU" sz="2400" b="1" dirty="0" smtClean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РЕГИОНОВ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4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09656" y="272394"/>
            <a:ext cx="726621" cy="753972"/>
          </a:xfrm>
          <a:prstGeom prst="rect">
            <a:avLst/>
          </a:prstGeom>
        </p:spPr>
      </p:pic>
      <p:sp>
        <p:nvSpPr>
          <p:cNvPr id="8" name="object 10"/>
          <p:cNvSpPr txBox="1"/>
          <p:nvPr/>
        </p:nvSpPr>
        <p:spPr>
          <a:xfrm>
            <a:off x="1267150" y="2188470"/>
            <a:ext cx="25266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Максимально</a:t>
            </a:r>
            <a:r>
              <a:rPr kumimoji="0" sz="1800" b="1" i="0" u="none" strike="noStrike" kern="1200" cap="none" spc="-2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–</a:t>
            </a:r>
            <a:r>
              <a:rPr kumimoji="0" sz="1800" b="1" i="0" u="none" strike="noStrike" kern="1200" cap="none" spc="-2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7</a:t>
            </a:r>
            <a:r>
              <a:rPr kumimoji="0" sz="1800" b="1" i="0" u="none" strike="noStrike" kern="1200" cap="none" spc="-2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баллов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9" name="object 11"/>
          <p:cNvSpPr txBox="1"/>
          <p:nvPr/>
        </p:nvSpPr>
        <p:spPr>
          <a:xfrm>
            <a:off x="1267150" y="1821230"/>
            <a:ext cx="23253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Сроки:</a:t>
            </a:r>
            <a:r>
              <a:rPr kumimoji="0" sz="1800" b="1" i="0" u="none" strike="noStrike" kern="1200" cap="none" spc="-3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с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1</a:t>
            </a:r>
            <a:r>
              <a:rPr kumimoji="0" sz="1800" b="1" i="0" u="none" strike="noStrike" kern="1200" cap="none" spc="-1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по</a:t>
            </a:r>
            <a:r>
              <a:rPr kumimoji="0" sz="1800" b="1" i="0" u="none" strike="noStrike" kern="1200" cap="none" spc="-1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8</a:t>
            </a:r>
            <a:r>
              <a:rPr kumimoji="0" sz="1800" b="1" i="0" u="none" strike="noStrike" kern="1200" cap="none" spc="-1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800" b="1" i="0" u="none" strike="noStrike" kern="1200" cap="none" spc="-5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октября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36359" y="1712049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 lvl="0">
              <a:spcBef>
                <a:spcPts val="100"/>
              </a:spcBef>
              <a:defRPr/>
            </a:pPr>
            <a:r>
              <a:rPr lang="ru-RU" sz="2400" b="1" spc="-5" dirty="0">
                <a:solidFill>
                  <a:srgbClr val="065597"/>
                </a:solidFill>
                <a:latin typeface="Calibri"/>
                <a:cs typeface="Calibri"/>
              </a:rPr>
              <a:t>Выборочная содержательная экспертиза подтверждающих документов (1 Этап)</a:t>
            </a:r>
          </a:p>
        </p:txBody>
      </p:sp>
      <p:graphicFrame>
        <p:nvGraphicFramePr>
          <p:cNvPr id="11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717204"/>
              </p:ext>
            </p:extLst>
          </p:nvPr>
        </p:nvGraphicFramePr>
        <p:xfrm>
          <a:off x="1069721" y="2892490"/>
          <a:ext cx="10769600" cy="31288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6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22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06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solidFill>
                          <a:srgbClr val="065597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b="1" dirty="0">
                          <a:solidFill>
                            <a:srgbClr val="065597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endParaRPr sz="2400">
                        <a:solidFill>
                          <a:srgbClr val="065597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b="1" dirty="0">
                          <a:solidFill>
                            <a:srgbClr val="065597"/>
                          </a:solidFill>
                          <a:latin typeface="Times New Roman"/>
                          <a:cs typeface="Times New Roman"/>
                        </a:rPr>
                        <a:t>–</a:t>
                      </a:r>
                      <a:endParaRPr sz="2400">
                        <a:solidFill>
                          <a:srgbClr val="065597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56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5.</a:t>
                      </a:r>
                      <a:endParaRPr sz="1400">
                        <a:solidFill>
                          <a:srgbClr val="065597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В антирисковых программах имеется дорожная карта</a:t>
                      </a:r>
                    </a:p>
                    <a:p>
                      <a:pPr marL="641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(таблица мероприятий по реализации программы</a:t>
                      </a:r>
                    </a:p>
                    <a:p>
                      <a:pPr marL="64135" marR="669925">
                        <a:lnSpc>
                          <a:spcPct val="114999"/>
                        </a:lnSpc>
                        <a:spcBef>
                          <a:spcPts val="5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антирисковых мер) с планируемой датой реализации  каждого мероприятия</a:t>
                      </a:r>
                    </a:p>
                  </a:txBody>
                  <a:tcPr marL="0" marR="0" marT="171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В антирисковых программах отсутствует дорожная</a:t>
                      </a:r>
                      <a:endParaRPr sz="1600" kern="1200" spc="-5">
                        <a:solidFill>
                          <a:srgbClr val="065597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64769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карта (таблица мероприятий по реализации программы</a:t>
                      </a:r>
                      <a:endParaRPr sz="1600" kern="1200" spc="-5">
                        <a:solidFill>
                          <a:srgbClr val="065597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64769" marR="305435">
                        <a:lnSpc>
                          <a:spcPct val="114999"/>
                        </a:lnSpc>
                        <a:spcBef>
                          <a:spcPts val="5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антирисковых мер) с планируемой датой реализации  каждого мероприятия</a:t>
                      </a:r>
                      <a:endParaRPr sz="1600" kern="1200" spc="-5">
                        <a:solidFill>
                          <a:srgbClr val="065597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171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2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6.</a:t>
                      </a:r>
                      <a:endParaRPr sz="1400">
                        <a:solidFill>
                          <a:srgbClr val="065597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Подтверждающие документы (Этап 1) соотносятся с</a:t>
                      </a:r>
                    </a:p>
                    <a:p>
                      <a:pPr marL="641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мероприятиями дорожной карты антирисковой программы</a:t>
                      </a: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Подтверждающие документы (Этап 1) не соотносятся с</a:t>
                      </a:r>
                      <a:endParaRPr sz="1600" kern="1200" spc="-5">
                        <a:solidFill>
                          <a:srgbClr val="065597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64769" marR="792480">
                        <a:lnSpc>
                          <a:spcPct val="114999"/>
                        </a:lnSpc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мероприятиями дорожной карты антирисковой  программы</a:t>
                      </a:r>
                      <a:endParaRPr sz="1600" kern="1200" spc="-5">
                        <a:solidFill>
                          <a:srgbClr val="065597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2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7.</a:t>
                      </a:r>
                      <a:endParaRPr sz="1400">
                        <a:solidFill>
                          <a:srgbClr val="065597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Подтверждающие документы (Этап 1) позволяют</a:t>
                      </a:r>
                    </a:p>
                    <a:p>
                      <a:pPr marL="641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подтвердить факт реализации мероприятий антирисковой</a:t>
                      </a:r>
                    </a:p>
                    <a:p>
                      <a:pPr marL="6413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программы</a:t>
                      </a: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Подтверждающие документы (Этап 1) не позволяют</a:t>
                      </a:r>
                    </a:p>
                    <a:p>
                      <a:pPr marL="64769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подтвердить факт реализации мероприятий</a:t>
                      </a:r>
                    </a:p>
                    <a:p>
                      <a:pPr marL="64769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600" kern="1200" spc="-5" dirty="0">
                          <a:solidFill>
                            <a:srgbClr val="065597"/>
                          </a:solidFill>
                          <a:latin typeface="Calibri"/>
                          <a:ea typeface="+mn-ea"/>
                          <a:cs typeface="Calibri"/>
                        </a:rPr>
                        <a:t>антирисковой программы</a:t>
                      </a:r>
                    </a:p>
                  </a:txBody>
                  <a:tcPr marL="0" marR="0" marT="177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688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025" y="457199"/>
            <a:ext cx="11395880" cy="113833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ОРГАНИЗАЦИОННОЕ СОПРОВОЖДЕНИЕ (МЕТОДИКА ЭКСПЕРТИЗЫ)</a:t>
            </a:r>
          </a:p>
        </p:txBody>
      </p:sp>
      <p:pic>
        <p:nvPicPr>
          <p:cNvPr id="4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09656" y="272394"/>
            <a:ext cx="726621" cy="753972"/>
          </a:xfrm>
          <a:prstGeom prst="rect">
            <a:avLst/>
          </a:prstGeom>
        </p:spPr>
      </p:pic>
      <p:sp>
        <p:nvSpPr>
          <p:cNvPr id="7" name="object 11"/>
          <p:cNvSpPr txBox="1"/>
          <p:nvPr/>
        </p:nvSpPr>
        <p:spPr>
          <a:xfrm>
            <a:off x="1267149" y="1821230"/>
            <a:ext cx="3031895" cy="9618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000" b="1" spc="-5" dirty="0">
                <a:solidFill>
                  <a:srgbClr val="C00000"/>
                </a:solidFill>
                <a:latin typeface="Calibri"/>
                <a:cs typeface="Calibri"/>
              </a:rPr>
              <a:t>Сроки:</a:t>
            </a:r>
            <a:r>
              <a:rPr lang="ru-RU" sz="20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lang="ru-RU" sz="2000" b="1" spc="-20" dirty="0" smtClean="0">
              <a:solidFill>
                <a:srgbClr val="C0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000" spc="-5" dirty="0" smtClean="0">
                <a:solidFill>
                  <a:srgbClr val="C00000"/>
                </a:solidFill>
                <a:latin typeface="Calibri"/>
                <a:cs typeface="Calibri"/>
              </a:rPr>
              <a:t>итоговая</a:t>
            </a:r>
            <a:r>
              <a:rPr lang="ru-RU" sz="2000" spc="-20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ru-RU" sz="2000" spc="-10" dirty="0">
                <a:solidFill>
                  <a:srgbClr val="C00000"/>
                </a:solidFill>
                <a:latin typeface="Calibri"/>
                <a:cs typeface="Calibri"/>
              </a:rPr>
              <a:t>выгрузка</a:t>
            </a:r>
            <a:r>
              <a:rPr lang="ru-RU" sz="2000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ru-RU" sz="2000" spc="-10" dirty="0">
                <a:solidFill>
                  <a:srgbClr val="C00000"/>
                </a:solidFill>
                <a:latin typeface="Calibri"/>
                <a:cs typeface="Calibri"/>
              </a:rPr>
              <a:t>отчетов</a:t>
            </a:r>
            <a:r>
              <a:rPr lang="ru-RU" sz="2000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lang="ru-RU" sz="2000" spc="-25" dirty="0" smtClean="0">
              <a:solidFill>
                <a:srgbClr val="C0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2000" spc="-5" dirty="0" smtClean="0">
                <a:solidFill>
                  <a:srgbClr val="C00000"/>
                </a:solidFill>
                <a:latin typeface="Calibri"/>
                <a:cs typeface="Calibri"/>
              </a:rPr>
              <a:t>14</a:t>
            </a:r>
            <a:r>
              <a:rPr lang="ru-RU" sz="2000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ru-RU" sz="2000" spc="-5" dirty="0">
                <a:solidFill>
                  <a:srgbClr val="C00000"/>
                </a:solidFill>
                <a:latin typeface="Calibri"/>
                <a:cs typeface="Calibri"/>
              </a:rPr>
              <a:t>октября</a:t>
            </a:r>
            <a:endParaRPr lang="ru-RU" sz="2000" dirty="0">
              <a:latin typeface="Calibri"/>
              <a:cs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36359" y="1780339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 lvl="0">
              <a:spcBef>
                <a:spcPts val="100"/>
              </a:spcBef>
              <a:defRPr/>
            </a:pPr>
            <a:r>
              <a:rPr lang="ru-RU" sz="2400" b="1" spc="-5" dirty="0">
                <a:solidFill>
                  <a:srgbClr val="065597"/>
                </a:solidFill>
                <a:latin typeface="Calibri"/>
                <a:cs typeface="Calibri"/>
              </a:rPr>
              <a:t>Мониторинг ИС МЭДК</a:t>
            </a:r>
          </a:p>
        </p:txBody>
      </p:sp>
      <p:sp>
        <p:nvSpPr>
          <p:cNvPr id="9" name="object 4"/>
          <p:cNvSpPr txBox="1"/>
          <p:nvPr/>
        </p:nvSpPr>
        <p:spPr>
          <a:xfrm>
            <a:off x="5436359" y="2461408"/>
            <a:ext cx="6201410" cy="1954381"/>
          </a:xfrm>
          <a:prstGeom prst="rect">
            <a:avLst/>
          </a:prstGeom>
          <a:noFill/>
        </p:spPr>
        <p:txBody>
          <a:bodyPr vert="horz" wrap="square" lIns="0" tIns="3048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240"/>
              </a:spcBef>
            </a:pPr>
            <a:r>
              <a:rPr sz="2400" b="1" spc="-10" dirty="0">
                <a:solidFill>
                  <a:srgbClr val="065597"/>
                </a:solidFill>
                <a:latin typeface="Calibri"/>
                <a:cs typeface="Calibri"/>
              </a:rPr>
              <a:t>ПРИМЕЧАНИЕ</a:t>
            </a:r>
            <a:endParaRPr sz="2400" dirty="0">
              <a:solidFill>
                <a:srgbClr val="065597"/>
              </a:solidFill>
              <a:latin typeface="Calibri"/>
              <a:cs typeface="Calibri"/>
            </a:endParaRPr>
          </a:p>
          <a:p>
            <a:pPr marL="92710" marR="81280" algn="just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solidFill>
                  <a:srgbClr val="065597"/>
                </a:solidFill>
                <a:latin typeface="Calibri"/>
                <a:cs typeface="Calibri"/>
              </a:rPr>
              <a:t>Данный</a:t>
            </a:r>
            <a:r>
              <a:rPr sz="2400" spc="5" dirty="0">
                <a:solidFill>
                  <a:srgbClr val="065597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65597"/>
                </a:solidFill>
                <a:latin typeface="Calibri"/>
                <a:cs typeface="Calibri"/>
              </a:rPr>
              <a:t>показатель</a:t>
            </a:r>
            <a:r>
              <a:rPr sz="2400" dirty="0">
                <a:solidFill>
                  <a:srgbClr val="065597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65597"/>
                </a:solidFill>
                <a:latin typeface="Calibri"/>
                <a:cs typeface="Calibri"/>
              </a:rPr>
              <a:t>рейтинга</a:t>
            </a:r>
            <a:r>
              <a:rPr sz="2400" dirty="0">
                <a:solidFill>
                  <a:srgbClr val="065597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65597"/>
                </a:solidFill>
                <a:latin typeface="Calibri"/>
                <a:cs typeface="Calibri"/>
              </a:rPr>
              <a:t>будет</a:t>
            </a:r>
            <a:r>
              <a:rPr sz="2400" dirty="0">
                <a:solidFill>
                  <a:srgbClr val="065597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65597"/>
                </a:solidFill>
                <a:latin typeface="Calibri"/>
                <a:cs typeface="Calibri"/>
              </a:rPr>
              <a:t>использован</a:t>
            </a:r>
            <a:r>
              <a:rPr sz="2400" dirty="0">
                <a:solidFill>
                  <a:srgbClr val="065597"/>
                </a:solidFill>
                <a:latin typeface="Calibri"/>
                <a:cs typeface="Calibri"/>
              </a:rPr>
              <a:t> как </a:t>
            </a:r>
            <a:r>
              <a:rPr sz="2400" spc="5" dirty="0">
                <a:solidFill>
                  <a:srgbClr val="065597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65597"/>
                </a:solidFill>
                <a:latin typeface="Calibri"/>
                <a:cs typeface="Calibri"/>
              </a:rPr>
              <a:t>понижающий</a:t>
            </a:r>
            <a:r>
              <a:rPr sz="2400" dirty="0">
                <a:solidFill>
                  <a:srgbClr val="065597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65597"/>
                </a:solidFill>
                <a:latin typeface="Calibri"/>
                <a:cs typeface="Calibri"/>
              </a:rPr>
              <a:t>при</a:t>
            </a:r>
            <a:r>
              <a:rPr sz="2400" dirty="0">
                <a:solidFill>
                  <a:srgbClr val="065597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65597"/>
                </a:solidFill>
                <a:latin typeface="Calibri"/>
                <a:cs typeface="Calibri"/>
              </a:rPr>
              <a:t>условии</a:t>
            </a:r>
            <a:r>
              <a:rPr sz="2400" dirty="0">
                <a:solidFill>
                  <a:srgbClr val="065597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65597"/>
                </a:solidFill>
                <a:latin typeface="Calibri"/>
                <a:cs typeface="Calibri"/>
              </a:rPr>
              <a:t>невыполнения</a:t>
            </a:r>
            <a:r>
              <a:rPr sz="2400" dirty="0">
                <a:solidFill>
                  <a:srgbClr val="065597"/>
                </a:solidFill>
                <a:latin typeface="Calibri"/>
                <a:cs typeface="Calibri"/>
              </a:rPr>
              <a:t> всех</a:t>
            </a:r>
            <a:r>
              <a:rPr sz="2400" spc="5" dirty="0">
                <a:solidFill>
                  <a:srgbClr val="065597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65597"/>
                </a:solidFill>
                <a:latin typeface="Calibri"/>
                <a:cs typeface="Calibri"/>
              </a:rPr>
              <a:t>этапов </a:t>
            </a:r>
            <a:r>
              <a:rPr sz="2400" spc="5" dirty="0">
                <a:solidFill>
                  <a:srgbClr val="065597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65597"/>
                </a:solidFill>
                <a:latin typeface="Calibri"/>
                <a:cs typeface="Calibri"/>
              </a:rPr>
              <a:t>проекта</a:t>
            </a:r>
            <a:r>
              <a:rPr sz="2400" spc="-25" dirty="0">
                <a:solidFill>
                  <a:srgbClr val="065597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65597"/>
                </a:solidFill>
                <a:latin typeface="Calibri"/>
                <a:cs typeface="Calibri"/>
              </a:rPr>
              <a:t>на</a:t>
            </a:r>
            <a:r>
              <a:rPr sz="2400" spc="10" dirty="0">
                <a:solidFill>
                  <a:srgbClr val="065597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65597"/>
                </a:solidFill>
                <a:latin typeface="Calibri"/>
                <a:cs typeface="Calibri"/>
              </a:rPr>
              <a:t>отчетную</a:t>
            </a:r>
            <a:r>
              <a:rPr sz="2400" spc="-20" dirty="0">
                <a:solidFill>
                  <a:srgbClr val="065597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65597"/>
                </a:solidFill>
                <a:latin typeface="Calibri"/>
                <a:cs typeface="Calibri"/>
              </a:rPr>
              <a:t>дату</a:t>
            </a:r>
            <a:endParaRPr sz="2400" dirty="0">
              <a:solidFill>
                <a:srgbClr val="065597"/>
              </a:solidFill>
              <a:latin typeface="Calibri"/>
              <a:cs typeface="Calibri"/>
            </a:endParaRPr>
          </a:p>
        </p:txBody>
      </p:sp>
      <p:sp>
        <p:nvSpPr>
          <p:cNvPr id="10" name="object 5"/>
          <p:cNvSpPr txBox="1"/>
          <p:nvPr/>
        </p:nvSpPr>
        <p:spPr>
          <a:xfrm>
            <a:off x="1267149" y="3257152"/>
            <a:ext cx="3550511" cy="2162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0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баллов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-</a:t>
            </a:r>
            <a:r>
              <a:rPr sz="20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C00000"/>
                </a:solidFill>
                <a:latin typeface="Calibri"/>
                <a:cs typeface="Calibri"/>
              </a:rPr>
              <a:t>выполнение </a:t>
            </a:r>
            <a:r>
              <a:rPr sz="2000" dirty="0">
                <a:solidFill>
                  <a:srgbClr val="C00000"/>
                </a:solidFill>
                <a:latin typeface="Calibri"/>
                <a:cs typeface="Calibri"/>
              </a:rPr>
              <a:t>всех </a:t>
            </a:r>
            <a:r>
              <a:rPr sz="2000" spc="-5" dirty="0">
                <a:solidFill>
                  <a:srgbClr val="C00000"/>
                </a:solidFill>
                <a:latin typeface="Calibri"/>
                <a:cs typeface="Calibri"/>
              </a:rPr>
              <a:t>этапов проекта </a:t>
            </a:r>
            <a:r>
              <a:rPr sz="2000" dirty="0">
                <a:solidFill>
                  <a:srgbClr val="C00000"/>
                </a:solidFill>
                <a:latin typeface="Calibri"/>
                <a:cs typeface="Calibri"/>
              </a:rPr>
              <a:t>всеми </a:t>
            </a:r>
            <a:r>
              <a:rPr sz="2000" spc="-5" dirty="0">
                <a:solidFill>
                  <a:srgbClr val="C00000"/>
                </a:solidFill>
                <a:latin typeface="Calibri"/>
                <a:cs typeface="Calibri"/>
              </a:rPr>
              <a:t>ОО на </a:t>
            </a:r>
            <a:r>
              <a:rPr sz="2000" dirty="0">
                <a:solidFill>
                  <a:srgbClr val="C00000"/>
                </a:solidFill>
                <a:latin typeface="Calibri"/>
                <a:cs typeface="Calibri"/>
              </a:rPr>
              <a:t>100% </a:t>
            </a:r>
            <a:r>
              <a:rPr sz="2000" spc="-39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endParaRPr lang="ru-RU" sz="2000" spc="-395" dirty="0" smtClean="0">
              <a:solidFill>
                <a:srgbClr val="C00000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4999"/>
              </a:lnSpc>
              <a:spcBef>
                <a:spcPts val="100"/>
              </a:spcBef>
            </a:pPr>
            <a:endParaRPr lang="ru-RU" sz="2000" b="1" spc="-395" dirty="0">
              <a:solidFill>
                <a:srgbClr val="C00000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2000" b="1" spc="-5" dirty="0" err="1" smtClean="0">
                <a:solidFill>
                  <a:srgbClr val="C00000"/>
                </a:solidFill>
                <a:latin typeface="Calibri"/>
                <a:cs typeface="Calibri"/>
              </a:rPr>
              <a:t>минус</a:t>
            </a:r>
            <a:r>
              <a:rPr sz="2000" b="1" spc="-10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1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балл</a:t>
            </a:r>
            <a:r>
              <a:rPr sz="2000" b="1" spc="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00000"/>
                </a:solidFill>
                <a:latin typeface="Calibri"/>
                <a:cs typeface="Calibri"/>
              </a:rPr>
              <a:t>–</a:t>
            </a:r>
            <a:r>
              <a:rPr sz="2000" spc="-5" dirty="0">
                <a:solidFill>
                  <a:srgbClr val="C00000"/>
                </a:solidFill>
                <a:latin typeface="Calibri"/>
                <a:cs typeface="Calibri"/>
              </a:rPr>
              <a:t> невыполнение</a:t>
            </a:r>
            <a:r>
              <a:rPr sz="2000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C00000"/>
                </a:solidFill>
                <a:latin typeface="Calibri"/>
                <a:cs typeface="Calibri"/>
              </a:rPr>
              <a:t>всех</a:t>
            </a:r>
            <a:r>
              <a:rPr sz="2000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C00000"/>
                </a:solidFill>
                <a:latin typeface="Calibri"/>
                <a:cs typeface="Calibri"/>
              </a:rPr>
              <a:t>этапов проекта</a:t>
            </a:r>
            <a:r>
              <a:rPr sz="2000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C00000"/>
                </a:solidFill>
                <a:latin typeface="Calibri"/>
                <a:cs typeface="Calibri"/>
              </a:rPr>
              <a:t>на </a:t>
            </a:r>
            <a:r>
              <a:rPr sz="2000" dirty="0">
                <a:solidFill>
                  <a:srgbClr val="C00000"/>
                </a:solidFill>
                <a:latin typeface="Calibri"/>
                <a:cs typeface="Calibri"/>
              </a:rPr>
              <a:t>100%</a:t>
            </a:r>
            <a:endParaRPr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9233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025" y="457199"/>
            <a:ext cx="11395880" cy="113833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6801"/>
                </a:solidFill>
                <a:latin typeface="+mn-lt"/>
                <a:cs typeface="Segoe UI" panose="020B0502040204020203" pitchFamily="34" charset="0"/>
              </a:rPr>
              <a:t>ОРГАНИЗАЦИОННОЕ СОПРОВОЖДЕНИЕ (МЕТОДИКА ЭКСПЕРТИЗЫ)</a:t>
            </a:r>
          </a:p>
        </p:txBody>
      </p:sp>
      <p:pic>
        <p:nvPicPr>
          <p:cNvPr id="4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09656" y="272394"/>
            <a:ext cx="726621" cy="75397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436359" y="1616563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 lvl="0">
              <a:spcBef>
                <a:spcPts val="100"/>
              </a:spcBef>
              <a:defRPr/>
            </a:pPr>
            <a:r>
              <a:rPr lang="ru-RU" sz="2400" b="1" spc="-5" dirty="0">
                <a:solidFill>
                  <a:srgbClr val="065597"/>
                </a:solidFill>
                <a:latin typeface="Calibri"/>
                <a:cs typeface="Calibri"/>
              </a:rPr>
              <a:t>Работа кураторов в ИС МЭДК</a:t>
            </a:r>
          </a:p>
        </p:txBody>
      </p:sp>
      <p:sp>
        <p:nvSpPr>
          <p:cNvPr id="9" name="object 4"/>
          <p:cNvSpPr txBox="1"/>
          <p:nvPr/>
        </p:nvSpPr>
        <p:spPr>
          <a:xfrm>
            <a:off x="5436359" y="2147505"/>
            <a:ext cx="6201410" cy="1164421"/>
          </a:xfrm>
          <a:prstGeom prst="rect">
            <a:avLst/>
          </a:prstGeom>
          <a:noFill/>
        </p:spPr>
        <p:txBody>
          <a:bodyPr vert="horz" wrap="square" lIns="0" tIns="3048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240"/>
              </a:spcBef>
            </a:pPr>
            <a:r>
              <a:rPr lang="ru-RU" b="1" spc="-10" dirty="0">
                <a:solidFill>
                  <a:srgbClr val="065597"/>
                </a:solidFill>
                <a:latin typeface="Calibri"/>
                <a:cs typeface="Calibri"/>
              </a:rPr>
              <a:t>ПРИМЕЧАНИЕ</a:t>
            </a:r>
          </a:p>
          <a:p>
            <a:pPr marL="92710">
              <a:lnSpc>
                <a:spcPct val="100000"/>
              </a:lnSpc>
              <a:spcBef>
                <a:spcPts val="240"/>
              </a:spcBef>
            </a:pPr>
            <a:r>
              <a:rPr lang="ru-RU" spc="-10" dirty="0">
                <a:solidFill>
                  <a:srgbClr val="065597"/>
                </a:solidFill>
                <a:latin typeface="Calibri"/>
                <a:cs typeface="Calibri"/>
              </a:rPr>
              <a:t>Данный показатель рейтинга будет оценен по итогам  работы кураторов с концептуальными документами и  подтверждающими документами 1 этапа мониторинга</a:t>
            </a:r>
          </a:p>
        </p:txBody>
      </p:sp>
      <p:sp>
        <p:nvSpPr>
          <p:cNvPr id="11" name="object 8"/>
          <p:cNvSpPr txBox="1"/>
          <p:nvPr/>
        </p:nvSpPr>
        <p:spPr>
          <a:xfrm>
            <a:off x="1280795" y="2441194"/>
            <a:ext cx="24028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Максимально</a:t>
            </a:r>
            <a:r>
              <a:rPr sz="18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–</a:t>
            </a:r>
            <a:r>
              <a:rPr sz="180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3</a:t>
            </a:r>
            <a:r>
              <a:rPr sz="18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балла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9"/>
          <p:cNvSpPr txBox="1"/>
          <p:nvPr/>
        </p:nvSpPr>
        <p:spPr>
          <a:xfrm>
            <a:off x="1280795" y="1940763"/>
            <a:ext cx="232537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Сроки:</a:t>
            </a:r>
            <a:r>
              <a:rPr sz="1800" b="1" spc="-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с</a:t>
            </a: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1</a:t>
            </a:r>
            <a:r>
              <a:rPr sz="18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по</a:t>
            </a: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8</a:t>
            </a:r>
            <a:r>
              <a:rPr sz="18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октября</a:t>
            </a:r>
            <a:endParaRPr sz="1800" dirty="0">
              <a:latin typeface="Calibri"/>
              <a:cs typeface="Calibri"/>
            </a:endParaRPr>
          </a:p>
        </p:txBody>
      </p:sp>
      <p:graphicFrame>
        <p:nvGraphicFramePr>
          <p:cNvPr id="13" name="objec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431335"/>
              </p:ext>
            </p:extLst>
          </p:nvPr>
        </p:nvGraphicFramePr>
        <p:xfrm>
          <a:off x="1069721" y="3515578"/>
          <a:ext cx="10769600" cy="26790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6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22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03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solidFill>
                          <a:srgbClr val="065597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b="1" dirty="0">
                          <a:solidFill>
                            <a:srgbClr val="065597"/>
                          </a:solidFill>
                          <a:latin typeface="Times New Roman"/>
                          <a:cs typeface="Times New Roman"/>
                        </a:rPr>
                        <a:t>+</a:t>
                      </a:r>
                      <a:endParaRPr sz="2400">
                        <a:solidFill>
                          <a:srgbClr val="065597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400" b="1" dirty="0">
                          <a:solidFill>
                            <a:srgbClr val="065597"/>
                          </a:solidFill>
                          <a:latin typeface="Times New Roman"/>
                          <a:cs typeface="Times New Roman"/>
                        </a:rPr>
                        <a:t>–</a:t>
                      </a:r>
                      <a:endParaRPr sz="2400">
                        <a:solidFill>
                          <a:srgbClr val="065597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07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1.</a:t>
                      </a:r>
                      <a:endParaRPr sz="1400">
                        <a:solidFill>
                          <a:srgbClr val="065597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Размещенные 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документы</a:t>
                      </a:r>
                      <a:r>
                        <a:rPr sz="1600" spc="1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согласованы</a:t>
                      </a:r>
                      <a:r>
                        <a:rPr sz="1600" spc="-2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кураторами в</a:t>
                      </a:r>
                      <a:endParaRPr sz="1600" dirty="0">
                        <a:solidFill>
                          <a:srgbClr val="065597"/>
                        </a:solidFill>
                        <a:latin typeface="Calibri"/>
                        <a:cs typeface="Calibri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установленные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сроки</a:t>
                      </a:r>
                      <a:endParaRPr sz="1600" dirty="0">
                        <a:solidFill>
                          <a:srgbClr val="065597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Размещенные 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документы</a:t>
                      </a:r>
                      <a:r>
                        <a:rPr sz="1600" spc="2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не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согласованы</a:t>
                      </a:r>
                      <a:r>
                        <a:rPr sz="1600" spc="-1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не</a:t>
                      </a:r>
                      <a:endParaRPr sz="1600" dirty="0">
                        <a:solidFill>
                          <a:srgbClr val="065597"/>
                        </a:solidFill>
                        <a:latin typeface="Calibri"/>
                        <a:cs typeface="Calibri"/>
                      </a:endParaRPr>
                    </a:p>
                    <a:p>
                      <a:pPr marL="69215" marR="13144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отправлены</a:t>
                      </a:r>
                      <a:r>
                        <a:rPr sz="160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sz="1600" spc="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доработку</a:t>
                      </a:r>
                      <a:r>
                        <a:rPr sz="1600" spc="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кураторами в</a:t>
                      </a:r>
                      <a:r>
                        <a:rPr sz="160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установленные </a:t>
                      </a:r>
                      <a:r>
                        <a:rPr sz="1600" spc="-34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по</a:t>
                      </a:r>
                      <a:r>
                        <a:rPr sz="1600" spc="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направлению</a:t>
                      </a:r>
                      <a:r>
                        <a:rPr sz="1600" spc="-1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сроки</a:t>
                      </a:r>
                      <a:endParaRPr sz="1600" dirty="0">
                        <a:solidFill>
                          <a:srgbClr val="065597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58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2.</a:t>
                      </a:r>
                      <a:endParaRPr sz="1400">
                        <a:solidFill>
                          <a:srgbClr val="065597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Не</a:t>
                      </a:r>
                      <a:r>
                        <a:rPr sz="1600" spc="1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соответствующие</a:t>
                      </a:r>
                      <a:r>
                        <a:rPr sz="1600" spc="5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Методическим</a:t>
                      </a:r>
                      <a:r>
                        <a:rPr sz="1600" spc="4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рекомендациям</a:t>
                      </a:r>
                      <a:endParaRPr sz="1600">
                        <a:solidFill>
                          <a:srgbClr val="065597"/>
                        </a:solidFill>
                        <a:latin typeface="Calibri"/>
                        <a:cs typeface="Calibri"/>
                      </a:endParaRPr>
                    </a:p>
                    <a:p>
                      <a:pPr marL="68580" marR="3860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документы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не 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согласованы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кураторами в 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существующем </a:t>
                      </a:r>
                      <a:r>
                        <a:rPr sz="1600" spc="-35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виде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и</a:t>
                      </a:r>
                      <a:r>
                        <a:rPr sz="160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отправлены</a:t>
                      </a:r>
                      <a:r>
                        <a:rPr sz="1600" spc="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sz="1600" spc="-1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доработку</a:t>
                      </a:r>
                      <a:endParaRPr sz="1600">
                        <a:solidFill>
                          <a:srgbClr val="065597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Не</a:t>
                      </a:r>
                      <a:r>
                        <a:rPr sz="1600" spc="1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соответствующие</a:t>
                      </a:r>
                      <a:r>
                        <a:rPr sz="1600" spc="5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Методическим</a:t>
                      </a:r>
                      <a:r>
                        <a:rPr sz="1600" spc="4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рекомендациям</a:t>
                      </a:r>
                      <a:endParaRPr sz="1600" dirty="0">
                        <a:solidFill>
                          <a:srgbClr val="065597"/>
                        </a:solidFill>
                        <a:latin typeface="Calibri"/>
                        <a:cs typeface="Calibri"/>
                      </a:endParaRPr>
                    </a:p>
                    <a:p>
                      <a:pPr marL="69215" marR="27749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документы согласованы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кураторами в 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существующем </a:t>
                      </a:r>
                      <a:r>
                        <a:rPr sz="1600" spc="-35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виде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без</a:t>
                      </a:r>
                      <a:r>
                        <a:rPr sz="1600" spc="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требований</a:t>
                      </a:r>
                      <a:r>
                        <a:rPr sz="160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60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доработке</a:t>
                      </a:r>
                      <a:endParaRPr sz="1600" dirty="0">
                        <a:solidFill>
                          <a:srgbClr val="065597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3.</a:t>
                      </a:r>
                      <a:endParaRPr sz="1400">
                        <a:solidFill>
                          <a:srgbClr val="065597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Куратор</a:t>
                      </a:r>
                      <a:r>
                        <a:rPr sz="160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комментирует</a:t>
                      </a:r>
                      <a:r>
                        <a:rPr sz="1600" spc="3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действия</a:t>
                      </a:r>
                      <a:r>
                        <a:rPr sz="1600" spc="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в чате</a:t>
                      </a: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ИС</a:t>
                      </a:r>
                      <a:r>
                        <a:rPr sz="1600" spc="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1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МЭДК</a:t>
                      </a:r>
                      <a:endParaRPr sz="1600" dirty="0">
                        <a:solidFill>
                          <a:srgbClr val="065597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600" spc="-1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Куратор</a:t>
                      </a:r>
                      <a:r>
                        <a:rPr sz="1600" spc="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не </a:t>
                      </a:r>
                      <a:r>
                        <a:rPr sz="1600" spc="-1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комментирует</a:t>
                      </a:r>
                      <a:r>
                        <a:rPr sz="1600" spc="4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действия</a:t>
                      </a:r>
                      <a:r>
                        <a:rPr sz="1600" spc="1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600" spc="-1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чате</a:t>
                      </a:r>
                      <a:r>
                        <a:rPr sz="1600" spc="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ИС</a:t>
                      </a:r>
                      <a:r>
                        <a:rPr sz="1600" spc="5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spc="-20" dirty="0">
                          <a:solidFill>
                            <a:srgbClr val="065597"/>
                          </a:solidFill>
                          <a:latin typeface="Calibri"/>
                          <a:cs typeface="Calibri"/>
                        </a:rPr>
                        <a:t>МЭДК</a:t>
                      </a:r>
                      <a:endParaRPr sz="1600" dirty="0">
                        <a:solidFill>
                          <a:srgbClr val="065597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65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" id="{A3AFAEC3-D6ED-446B-8109-3541A421CD12}" vid="{40FE017E-A7B5-421C-8698-FCB2233140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</TotalTime>
  <Words>991</Words>
  <Application>Microsoft Office PowerPoint</Application>
  <PresentationFormat>Широкоэкранный</PresentationFormat>
  <Paragraphs>201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Calibri</vt:lpstr>
      <vt:lpstr>Segoe UI</vt:lpstr>
      <vt:lpstr>Times New Roman</vt:lpstr>
      <vt:lpstr>Тема Office</vt:lpstr>
      <vt:lpstr>Совещание  с участниками  проекта «500+»</vt:lpstr>
      <vt:lpstr> Повестка совещания  </vt:lpstr>
      <vt:lpstr>Результат участия Кировской области в проекте  «500+» 804 балла из 1310 «желтая зона»</vt:lpstr>
      <vt:lpstr>ПРОЕКТ КРИТЕРИЕВ РЕЙТИНГА ВОВЛЕЧЕННОСТИ РЕГИОНОВ</vt:lpstr>
      <vt:lpstr>ПРОЕКТ КРИТЕРИЕВ РЕЙТИНГА ВОВЛЕЧЕННОСТИ РЕГИОНОВ</vt:lpstr>
      <vt:lpstr>ПРОЕКТ КРИТЕРИЕВ РЕЙТИНГА ВОВЛЕЧЕННОСТИ РЕГИОНОВ</vt:lpstr>
      <vt:lpstr>ПРОЕКТ КРИТЕРИЕВ РЕЙТИНГА ВОВЛЕЧЕННОСТИ РЕГИОНОВ</vt:lpstr>
      <vt:lpstr>ОРГАНИЗАЦИОННОЕ СОПРОВОЖДЕНИЕ (МЕТОДИКА ЭКСПЕРТИЗЫ)</vt:lpstr>
      <vt:lpstr>ОРГАНИЗАЦИОННОЕ СОПРОВОЖДЕНИЕ (МЕТОДИКА ЭКСПЕРТИЗЫ)</vt:lpstr>
      <vt:lpstr>ОРГАНИЗАЦИОННОЕ СОПРОВОЖДЕНИЕ (МЕТОДИКА ЭКСПЕРТИЗЫ)</vt:lpstr>
      <vt:lpstr>КАЧЕСТВО СОДЕРЖАТЕЛЬНОЙ РАБОТЫ (МЕТОДИКА ЭКСПЕРТИЗЫ)</vt:lpstr>
      <vt:lpstr>КАЧЕСТВО СОДЕРЖАТЕЛЬНОЙ РАБОТЫ (МЕТОДИКА ЭКСПЕРТИЗЫ)</vt:lpstr>
      <vt:lpstr>ОБРАТНАЯ СВЯЗЬ (РЕЗУЛЬТАТИВНОСТЬ РАБОТЫ)</vt:lpstr>
      <vt:lpstr>ГРАФИК ПОДГОТОВКИ К РЕЙТИНГУ ВОВЛЕЧЕННОСТИ</vt:lpstr>
      <vt:lpstr>Региональный координатор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Горев Максим Игоревич</dc:creator>
  <cp:lastModifiedBy>Блохина Наталья Юрьевна</cp:lastModifiedBy>
  <cp:revision>86</cp:revision>
  <dcterms:created xsi:type="dcterms:W3CDTF">2020-09-29T11:05:40Z</dcterms:created>
  <dcterms:modified xsi:type="dcterms:W3CDTF">2021-09-14T09:58:07Z</dcterms:modified>
</cp:coreProperties>
</file>