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38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1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7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9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6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7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1EC1-A453-4C4C-B674-3F070402F581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5628-1BBB-4ED7-A194-9C90020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urok.ru/files/individualnaia-programma-raboty-pedagoga-psikholo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332657"/>
            <a:ext cx="7772400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«КОГОАУ ДПО «Институт развития образования Кировской области»</a:t>
            </a:r>
            <a:br>
              <a:rPr lang="ru-RU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центр управления и инноваций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66" y="1269242"/>
            <a:ext cx="10391440" cy="5321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</a:t>
            </a:r>
            <a:br>
              <a:rPr lang="ru-RU" sz="1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400" b="1" dirty="0" smtClean="0">
                <a:solidFill>
                  <a:srgbClr val="0070C0"/>
                </a:solidFill>
              </a:rPr>
              <a:t>Границы </a:t>
            </a:r>
            <a:r>
              <a:rPr lang="ru-RU" sz="14400" b="1" dirty="0">
                <a:solidFill>
                  <a:srgbClr val="0070C0"/>
                </a:solidFill>
              </a:rPr>
              <a:t>индивидуальной ответственности </a:t>
            </a:r>
            <a:r>
              <a:rPr lang="ru-RU" sz="14400" b="1" dirty="0" smtClean="0">
                <a:solidFill>
                  <a:srgbClr val="0070C0"/>
                </a:solidFill>
              </a:rPr>
              <a:t/>
            </a:r>
            <a:br>
              <a:rPr lang="ru-RU" sz="14400" b="1" dirty="0" smtClean="0">
                <a:solidFill>
                  <a:srgbClr val="0070C0"/>
                </a:solidFill>
              </a:rPr>
            </a:br>
            <a:r>
              <a:rPr lang="ru-RU" sz="14400" b="1" dirty="0" smtClean="0">
                <a:solidFill>
                  <a:srgbClr val="0070C0"/>
                </a:solidFill>
              </a:rPr>
              <a:t>педагога-психолога </a:t>
            </a:r>
            <a:r>
              <a:rPr lang="ru-RU" sz="14400" b="1" dirty="0">
                <a:solidFill>
                  <a:srgbClr val="0070C0"/>
                </a:solidFill>
              </a:rPr>
              <a:t/>
            </a:r>
            <a:br>
              <a:rPr lang="ru-RU" sz="14400" b="1" dirty="0">
                <a:solidFill>
                  <a:srgbClr val="0070C0"/>
                </a:solidFill>
              </a:rPr>
            </a:br>
            <a:r>
              <a:rPr lang="ru-RU" sz="14400" b="1" dirty="0">
                <a:solidFill>
                  <a:srgbClr val="0070C0"/>
                </a:solidFill>
              </a:rPr>
              <a:t>по проведению индивидуальной работы </a:t>
            </a:r>
            <a:r>
              <a:rPr lang="ru-RU" sz="14400" b="1" dirty="0" smtClean="0">
                <a:solidFill>
                  <a:srgbClr val="0070C0"/>
                </a:solidFill>
              </a:rPr>
              <a:t/>
            </a:r>
            <a:br>
              <a:rPr lang="ru-RU" sz="14400" b="1" dirty="0" smtClean="0">
                <a:solidFill>
                  <a:srgbClr val="0070C0"/>
                </a:solidFill>
              </a:rPr>
            </a:br>
            <a:r>
              <a:rPr lang="ru-RU" sz="14400" b="1" dirty="0" smtClean="0">
                <a:solidFill>
                  <a:srgbClr val="0070C0"/>
                </a:solidFill>
              </a:rPr>
              <a:t>с </a:t>
            </a:r>
            <a:r>
              <a:rPr lang="ru-RU" sz="14400" b="1" dirty="0">
                <a:solidFill>
                  <a:srgbClr val="0070C0"/>
                </a:solidFill>
              </a:rPr>
              <a:t>подростком, </a:t>
            </a:r>
            <a:r>
              <a:rPr lang="ru-RU" sz="14400" b="1" dirty="0" smtClean="0">
                <a:solidFill>
                  <a:srgbClr val="0070C0"/>
                </a:solidFill>
              </a:rPr>
              <a:t>совершившим </a:t>
            </a:r>
            <a:r>
              <a:rPr lang="ru-RU" sz="14400" b="1" dirty="0">
                <a:solidFill>
                  <a:srgbClr val="0070C0"/>
                </a:solidFill>
              </a:rPr>
              <a:t>правонарушение</a:t>
            </a:r>
            <a:endParaRPr lang="ru-RU" sz="144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</a:p>
          <a:p>
            <a:pPr algn="r">
              <a:lnSpc>
                <a:spcPct val="120000"/>
              </a:lnSpc>
            </a:pPr>
            <a:r>
              <a:rPr lang="ru-RU" sz="6400" dirty="0" smtClean="0">
                <a:latin typeface="Arial" pitchFamily="34" charset="0"/>
                <a:ea typeface="Times New Roman"/>
                <a:cs typeface="Arial" pitchFamily="34" charset="0"/>
              </a:rPr>
              <a:t>Ефремов </a:t>
            </a:r>
            <a: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  <a:t>В.Л., </a:t>
            </a:r>
            <a:r>
              <a:rPr lang="ru-RU" sz="6400" dirty="0" err="1">
                <a:latin typeface="Arial" pitchFamily="34" charset="0"/>
                <a:ea typeface="Times New Roman"/>
                <a:cs typeface="Arial" pitchFamily="34" charset="0"/>
              </a:rPr>
              <a:t>к.п.н</a:t>
            </a:r>
            <a: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  <a:t>., доцент </a:t>
            </a:r>
            <a:r>
              <a:rPr lang="ru-RU" sz="6400" dirty="0" smtClean="0">
                <a:latin typeface="Arial" pitchFamily="34" charset="0"/>
                <a:ea typeface="Times New Roman"/>
                <a:cs typeface="Arial" pitchFamily="34" charset="0"/>
              </a:rPr>
              <a:t>центра управления </a:t>
            </a:r>
            <a:br>
              <a:rPr lang="ru-RU" sz="64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ea typeface="Times New Roman"/>
                <a:cs typeface="Arial" pitchFamily="34" charset="0"/>
              </a:rPr>
              <a:t>и инноваций, главный </a:t>
            </a:r>
            <a: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  <a:t>внештатный педагог-психолог </a:t>
            </a:r>
            <a:b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6400" dirty="0">
                <a:latin typeface="Arial" pitchFamily="34" charset="0"/>
                <a:ea typeface="Times New Roman"/>
                <a:cs typeface="Arial" pitchFamily="34" charset="0"/>
              </a:rPr>
              <a:t>               Министерства просвещения РФ в Кировской области</a:t>
            </a:r>
            <a:r>
              <a:rPr lang="ru-RU" sz="6400" dirty="0"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latin typeface="Times New Roman"/>
                <a:ea typeface="Times New Roman"/>
                <a:cs typeface="+mj-cs"/>
              </a:rPr>
            </a:br>
            <a:endParaRPr lang="ru-RU" sz="6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7" y="741041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7" y="893441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9" y="741853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9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609" y="117053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>
                <a:solidFill>
                  <a:srgbClr val="0070C0"/>
                </a:solidFill>
              </a:rPr>
              <a:t>Успешного всем 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учебного года!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95" y="204716"/>
            <a:ext cx="2729552" cy="2729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74" y="1066527"/>
            <a:ext cx="5968619" cy="4476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11" y="3113691"/>
            <a:ext cx="5721143" cy="35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значит – границы </a:t>
            </a:r>
            <a:b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индивидуальной ответственности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из субъектов образовательного процесса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должен знать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свои конкретные профессиональные действия  </a:t>
            </a:r>
            <a:br>
              <a:rPr lang="ru-RU" dirty="0" smtClean="0"/>
            </a:br>
            <a:r>
              <a:rPr lang="ru-RU" b="1" dirty="0" smtClean="0"/>
              <a:t>и осознавать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действия выполняет другой специалист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достижения конкретно измеряемого </a:t>
            </a:r>
            <a:r>
              <a:rPr lang="ru-RU" dirty="0" smtClean="0"/>
              <a:t>результата, </a:t>
            </a:r>
            <a:br>
              <a:rPr lang="ru-RU" dirty="0" smtClean="0"/>
            </a:br>
            <a:r>
              <a:rPr lang="ru-RU" dirty="0" smtClean="0"/>
              <a:t>в нашем случае – это снижение риска правонарушений подростка.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55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61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педагога-психолога 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501254"/>
            <a:ext cx="10821537" cy="5227092"/>
          </a:xfrm>
        </p:spPr>
        <p:txBody>
          <a:bodyPr>
            <a:noAutofit/>
          </a:bodyPr>
          <a:lstStyle/>
          <a:p>
            <a:r>
              <a:rPr lang="ru-RU" sz="3000" dirty="0"/>
              <a:t>Сбор информации о социальном неблагополучии </a:t>
            </a:r>
            <a:endParaRPr lang="ru-RU" sz="3000" dirty="0" smtClean="0"/>
          </a:p>
          <a:p>
            <a:r>
              <a:rPr lang="ru-RU" sz="3000" dirty="0" smtClean="0"/>
              <a:t>Изучение особенностей </a:t>
            </a:r>
            <a:r>
              <a:rPr lang="ru-RU" sz="3000" dirty="0"/>
              <a:t>личности подростка, </a:t>
            </a:r>
            <a:r>
              <a:rPr lang="ru-RU" sz="3000" dirty="0" smtClean="0"/>
              <a:t>его </a:t>
            </a:r>
            <a:r>
              <a:rPr lang="ru-RU" sz="3000" dirty="0"/>
              <a:t>микросреды </a:t>
            </a:r>
            <a:endParaRPr lang="ru-RU" sz="3000" dirty="0" smtClean="0"/>
          </a:p>
          <a:p>
            <a:r>
              <a:rPr lang="ru-RU" sz="3000" dirty="0" smtClean="0"/>
              <a:t>Составление </a:t>
            </a:r>
            <a:r>
              <a:rPr lang="ru-RU" sz="3000" dirty="0"/>
              <a:t>индивидуальной карты сопровождения </a:t>
            </a:r>
            <a:r>
              <a:rPr lang="ru-RU" sz="3000" dirty="0" smtClean="0"/>
              <a:t>подростка</a:t>
            </a:r>
          </a:p>
          <a:p>
            <a:r>
              <a:rPr lang="ru-RU" sz="3000" dirty="0" smtClean="0"/>
              <a:t> </a:t>
            </a:r>
            <a:r>
              <a:rPr lang="ru-RU" sz="3000" dirty="0"/>
              <a:t>Составление </a:t>
            </a:r>
            <a:r>
              <a:rPr lang="ru-RU" sz="3000" dirty="0" smtClean="0"/>
              <a:t>индивид. </a:t>
            </a:r>
            <a:r>
              <a:rPr lang="ru-RU" sz="3000" dirty="0"/>
              <a:t>психолого-педагогической карты семьи </a:t>
            </a:r>
            <a:r>
              <a:rPr lang="ru-RU" sz="3000" dirty="0" smtClean="0"/>
              <a:t> </a:t>
            </a:r>
          </a:p>
          <a:p>
            <a:r>
              <a:rPr lang="ru-RU" sz="3000" dirty="0" smtClean="0"/>
              <a:t>Осуществление </a:t>
            </a:r>
            <a:r>
              <a:rPr lang="ru-RU" sz="3000" dirty="0"/>
              <a:t>взаимодействия </a:t>
            </a:r>
            <a:r>
              <a:rPr lang="ru-RU" sz="3000" dirty="0" smtClean="0"/>
              <a:t>с </a:t>
            </a:r>
            <a:r>
              <a:rPr lang="ru-RU" sz="3000" dirty="0"/>
              <a:t>субъектами </a:t>
            </a:r>
            <a:r>
              <a:rPr lang="ru-RU" sz="3000" dirty="0" smtClean="0"/>
              <a:t>профилактики</a:t>
            </a:r>
          </a:p>
          <a:p>
            <a:r>
              <a:rPr lang="ru-RU" sz="3000" dirty="0" smtClean="0"/>
              <a:t>Информирование </a:t>
            </a:r>
            <a:r>
              <a:rPr lang="ru-RU" sz="3000" dirty="0" err="1" smtClean="0"/>
              <a:t>пед</a:t>
            </a:r>
            <a:r>
              <a:rPr lang="ru-RU" sz="3000" dirty="0" smtClean="0"/>
              <a:t>. коллектива </a:t>
            </a:r>
            <a:r>
              <a:rPr lang="ru-RU" sz="3000" dirty="0"/>
              <a:t>школы, Совета профилактики правонарушений о результатах </a:t>
            </a:r>
            <a:r>
              <a:rPr lang="ru-RU" sz="3000" dirty="0" smtClean="0"/>
              <a:t>коррекции </a:t>
            </a:r>
            <a:r>
              <a:rPr lang="ru-RU" sz="3000" dirty="0"/>
              <a:t>подростка. </a:t>
            </a:r>
            <a:endParaRPr lang="ru-RU" sz="3000" dirty="0" smtClean="0">
              <a:effectLst/>
            </a:endParaRPr>
          </a:p>
          <a:p>
            <a:r>
              <a:rPr lang="ru-RU" sz="3000" dirty="0" smtClean="0"/>
              <a:t>Участие </a:t>
            </a:r>
            <a:r>
              <a:rPr lang="ru-RU" sz="3000" dirty="0"/>
              <a:t>в заседаниях Совета профилактики </a:t>
            </a:r>
            <a:r>
              <a:rPr lang="ru-RU" sz="3000" dirty="0" smtClean="0"/>
              <a:t>правонарушений </a:t>
            </a:r>
            <a:endParaRPr lang="ru-RU" sz="3000" dirty="0" smtClean="0">
              <a:effectLst/>
            </a:endParaRPr>
          </a:p>
          <a:p>
            <a:pPr marL="0" indent="0">
              <a:buNone/>
            </a:pPr>
            <a:r>
              <a:rPr lang="ru-RU" sz="3000" b="1" dirty="0"/>
              <a:t/>
            </a:r>
            <a:br>
              <a:rPr lang="ru-RU" sz="3000" b="1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5950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6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00" b="1" dirty="0" smtClean="0">
                <a:latin typeface="+mn-lt"/>
              </a:rPr>
              <a:t/>
            </a:r>
            <a:br>
              <a:rPr lang="ru-RU" sz="1000" b="1" dirty="0" smtClean="0">
                <a:latin typeface="+mn-lt"/>
              </a:rPr>
            </a:br>
            <a:r>
              <a:rPr lang="ru-RU" sz="1000" b="1" dirty="0" smtClean="0">
                <a:latin typeface="+mn-lt"/>
              </a:rPr>
              <a:t/>
            </a:r>
            <a:br>
              <a:rPr lang="ru-RU" sz="1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Индивидуальная программа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работы педагога-психолога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по работе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с </a:t>
            </a:r>
            <a:r>
              <a:rPr lang="ru-RU" sz="4000" b="1" dirty="0" err="1" smtClean="0">
                <a:latin typeface="+mn-lt"/>
              </a:rPr>
              <a:t>несовршеннолетними</a:t>
            </a:r>
            <a:r>
              <a:rPr lang="ru-RU" sz="4000" b="1" dirty="0" smtClean="0">
                <a:latin typeface="+mn-lt"/>
              </a:rPr>
              <a:t> правонарушителями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1563"/>
            <a:ext cx="10515600" cy="3215399"/>
          </a:xfrm>
        </p:spPr>
        <p:txBody>
          <a:bodyPr/>
          <a:lstStyle/>
          <a:p>
            <a:endParaRPr lang="ru-RU" b="1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hlinkClick r:id="rId2"/>
              </a:rPr>
              <a:t>https</a:t>
            </a:r>
            <a:r>
              <a:rPr lang="ru-RU" sz="3600" b="1" u="sng" dirty="0">
                <a:hlinkClick r:id="rId2"/>
              </a:rPr>
              <a:t>://multiurok.ru/files/individualnaia-programma-raboty-pedagoga-psikholog.html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181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Перед началом работы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0811"/>
            <a:ext cx="10515600" cy="4116151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Проверить имеется ли разрешение родителей </a:t>
            </a:r>
            <a:br>
              <a:rPr lang="ru-RU" sz="3200" dirty="0" smtClean="0"/>
            </a:br>
            <a:r>
              <a:rPr lang="ru-RU" sz="3200" dirty="0" smtClean="0"/>
              <a:t>на работу с несовершеннолетним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Постараться установить </a:t>
            </a:r>
            <a:br>
              <a:rPr lang="ru-RU" sz="3200" dirty="0" smtClean="0"/>
            </a:br>
            <a:r>
              <a:rPr lang="ru-RU" sz="3200" dirty="0" smtClean="0"/>
              <a:t>ДОВЕРИТЕЛЬНЫЙ КОНТАКТ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958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Психологическая </a:t>
            </a:r>
            <a:r>
              <a:rPr lang="ru-RU" sz="3600" b="1" dirty="0">
                <a:solidFill>
                  <a:srgbClr val="0070C0"/>
                </a:solidFill>
              </a:rPr>
              <a:t>диагностика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Критерием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правильно </a:t>
            </a:r>
            <a:br>
              <a:rPr lang="ru-RU" sz="3200" dirty="0" smtClean="0"/>
            </a:br>
            <a:r>
              <a:rPr lang="ru-RU" sz="3200" dirty="0" smtClean="0"/>
              <a:t>организованной </a:t>
            </a:r>
            <a:r>
              <a:rPr lang="ru-RU" sz="3200" dirty="0"/>
              <a:t>и проведенной диагностики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является </a:t>
            </a:r>
            <a:r>
              <a:rPr lang="ru-RU" sz="3200" b="1" dirty="0"/>
              <a:t>точное понимание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комплекса причин </a:t>
            </a:r>
            <a:r>
              <a:rPr lang="ru-RU" sz="3200" b="1" dirty="0"/>
              <a:t>нарушения </a:t>
            </a:r>
            <a:r>
              <a:rPr lang="ru-RU" sz="3200" b="1" dirty="0" smtClean="0"/>
              <a:t>поведения</a:t>
            </a:r>
          </a:p>
          <a:p>
            <a:pPr marL="0" indent="0" algn="ctr">
              <a:buNone/>
            </a:pPr>
            <a:r>
              <a:rPr lang="ru-RU" sz="3200" dirty="0" smtClean="0"/>
              <a:t>(постараться уложиться за 1-2 встречи)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7673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Психологическое </a:t>
            </a:r>
            <a:r>
              <a:rPr lang="ru-RU" sz="3600" b="1" dirty="0">
                <a:solidFill>
                  <a:srgbClr val="0070C0"/>
                </a:solidFill>
              </a:rPr>
              <a:t>консультирование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Границей </a:t>
            </a:r>
            <a:r>
              <a:rPr lang="ru-RU" sz="3200" dirty="0"/>
              <a:t>ответственности в консультировании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можно считать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– уверенность психолога в том,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что </a:t>
            </a:r>
            <a:r>
              <a:rPr lang="ru-RU" sz="3200" b="1" dirty="0"/>
              <a:t>несовершеннолетний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смог </a:t>
            </a:r>
            <a:r>
              <a:rPr lang="ru-RU" sz="3200" b="1" dirty="0"/>
              <a:t>раскрыться и обсудить волнующие его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414661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Психологическая </a:t>
            </a:r>
            <a:r>
              <a:rPr lang="ru-RU" b="1" dirty="0">
                <a:solidFill>
                  <a:srgbClr val="0070C0"/>
                </a:solidFill>
              </a:rPr>
              <a:t>коррекция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200" dirty="0" smtClean="0"/>
              <a:t>Границей </a:t>
            </a:r>
            <a:r>
              <a:rPr lang="ru-RU" sz="3200" dirty="0"/>
              <a:t>ответственности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показателем успешности проведенной коррекции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являются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сформированные </a:t>
            </a:r>
            <a:r>
              <a:rPr lang="ru-RU" sz="3200" dirty="0"/>
              <a:t>жизненно-важные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базовые </a:t>
            </a:r>
            <a:r>
              <a:rPr lang="ru-RU" sz="3200" dirty="0"/>
              <a:t>навыки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взаимодействия </a:t>
            </a:r>
            <a:r>
              <a:rPr lang="ru-RU" sz="3200" dirty="0"/>
              <a:t>с </a:t>
            </a:r>
            <a:r>
              <a:rPr lang="ru-RU" sz="3200" dirty="0" smtClean="0"/>
              <a:t>окружающими</a:t>
            </a:r>
            <a:br>
              <a:rPr lang="ru-RU" sz="3200" dirty="0" smtClean="0"/>
            </a:br>
            <a:r>
              <a:rPr lang="ru-RU" sz="3200" dirty="0" smtClean="0"/>
              <a:t>(в первую очередь)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384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83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«КОГОАУ ДПО «Институт развития образования Кировской области» центр управления и инноваций </vt:lpstr>
      <vt:lpstr>Презентация PowerPoint</vt:lpstr>
      <vt:lpstr>Что значит – границы  индивидуальной ответственности</vt:lpstr>
      <vt:lpstr>Алгоритм действий  школьного педагога-психолога </vt:lpstr>
      <vt:lpstr>  Индивидуальная программа  работы педагога-психолога  по работе  с несовршеннолетними правонарушителями  </vt:lpstr>
      <vt:lpstr>Перед началом работы</vt:lpstr>
      <vt:lpstr>Психологическая диагностика </vt:lpstr>
      <vt:lpstr>Психологическое консультирование</vt:lpstr>
      <vt:lpstr>Психологическая коррекция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«КОГОАУ ДПО «Институт развития образования Кировской области» центр управления и инноваций </dc:title>
  <dc:creator>Ефремов Виктор Леонидович</dc:creator>
  <cp:lastModifiedBy>User</cp:lastModifiedBy>
  <cp:revision>13</cp:revision>
  <dcterms:created xsi:type="dcterms:W3CDTF">2021-08-30T07:11:58Z</dcterms:created>
  <dcterms:modified xsi:type="dcterms:W3CDTF">2021-09-21T20:05:26Z</dcterms:modified>
</cp:coreProperties>
</file>