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8" r:id="rId4"/>
  </p:sldMasterIdLst>
  <p:notesMasterIdLst>
    <p:notesMasterId r:id="rId25"/>
  </p:notesMasterIdLst>
  <p:sldIdLst>
    <p:sldId id="256" r:id="rId5"/>
    <p:sldId id="321" r:id="rId6"/>
    <p:sldId id="341" r:id="rId7"/>
    <p:sldId id="294" r:id="rId8"/>
    <p:sldId id="282" r:id="rId9"/>
    <p:sldId id="292" r:id="rId10"/>
    <p:sldId id="360" r:id="rId11"/>
    <p:sldId id="314" r:id="rId12"/>
    <p:sldId id="340" r:id="rId13"/>
    <p:sldId id="313" r:id="rId14"/>
    <p:sldId id="316" r:id="rId15"/>
    <p:sldId id="275" r:id="rId16"/>
    <p:sldId id="276" r:id="rId17"/>
    <p:sldId id="277" r:id="rId18"/>
    <p:sldId id="278" r:id="rId19"/>
    <p:sldId id="283" r:id="rId20"/>
    <p:sldId id="266" r:id="rId21"/>
    <p:sldId id="363" r:id="rId22"/>
    <p:sldId id="364" r:id="rId23"/>
    <p:sldId id="3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58" autoAdjust="0"/>
  </p:normalViewPr>
  <p:slideViewPr>
    <p:cSldViewPr snapToGrid="0">
      <p:cViewPr varScale="1">
        <p:scale>
          <a:sx n="76" d="100"/>
          <a:sy n="76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7606B-CFE2-4BEC-BA1D-FA42F7ECB9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92367-3145-4E48-B03A-1F611B8DC76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Цели Стратегии </a:t>
          </a:r>
        </a:p>
        <a:p>
          <a:pPr rtl="0"/>
          <a:r>
            <a:rPr lang="ru-RU" sz="500" kern="1200" dirty="0" smtClean="0"/>
            <a:t/>
          </a:r>
          <a:br>
            <a:rPr lang="ru-RU" sz="500" kern="1200" dirty="0" smtClean="0"/>
          </a:br>
          <a:endParaRPr lang="ru-RU" sz="500" kern="1200" dirty="0"/>
        </a:p>
      </dgm:t>
    </dgm:pt>
    <dgm:pt modelId="{907CE06D-1219-4B66-88C8-ACDE51FE2FC2}" type="parTrans" cxnId="{9EDF7227-CBDB-4792-BB37-ADEC3CFD8B6C}">
      <dgm:prSet/>
      <dgm:spPr/>
      <dgm:t>
        <a:bodyPr/>
        <a:lstStyle/>
        <a:p>
          <a:endParaRPr lang="ru-RU"/>
        </a:p>
      </dgm:t>
    </dgm:pt>
    <dgm:pt modelId="{C32E055C-7D26-4F22-BB1C-F93258891832}" type="sibTrans" cxnId="{9EDF7227-CBDB-4792-BB37-ADEC3CFD8B6C}">
      <dgm:prSet/>
      <dgm:spPr/>
      <dgm:t>
        <a:bodyPr/>
        <a:lstStyle/>
        <a:p>
          <a:endParaRPr lang="ru-RU"/>
        </a:p>
      </dgm:t>
    </dgm:pt>
    <dgm:pt modelId="{78548267-0EAA-4684-9B3E-D5494D2A6445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600"/>
            </a:spcBef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приоритетов государственной политики 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области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воспитания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социализации детей 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76495DE-3182-465D-8643-A9C528B142C4}" type="parTrans" cxnId="{A76415A1-6AC2-4B63-9EF0-C9532AC73EF1}">
      <dgm:prSet/>
      <dgm:spPr/>
      <dgm:t>
        <a:bodyPr/>
        <a:lstStyle/>
        <a:p>
          <a:endParaRPr lang="ru-RU"/>
        </a:p>
      </dgm:t>
    </dgm:pt>
    <dgm:pt modelId="{7500085C-89A2-438F-A5F3-531FD1C6C770}" type="sibTrans" cxnId="{A76415A1-6AC2-4B63-9EF0-C9532AC73EF1}">
      <dgm:prSet/>
      <dgm:spPr/>
      <dgm:t>
        <a:bodyPr/>
        <a:lstStyle/>
        <a:p>
          <a:endParaRPr lang="ru-RU"/>
        </a:p>
      </dgm:t>
    </dgm:pt>
    <dgm:pt modelId="{7EDDA868-E755-4983-AFDF-4E0DE9A761AF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600"/>
            </a:spcBef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основных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направлений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механизмов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развития институтов воспитания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DC15FB-E7AA-4EFA-9B8A-D291069CAEC0}" type="parTrans" cxnId="{FD8EC7CC-C86C-44F8-9147-7818EA7791FD}">
      <dgm:prSet/>
      <dgm:spPr/>
      <dgm:t>
        <a:bodyPr/>
        <a:lstStyle/>
        <a:p>
          <a:endParaRPr lang="ru-RU"/>
        </a:p>
      </dgm:t>
    </dgm:pt>
    <dgm:pt modelId="{2863A7B7-E8D7-407D-844D-616396232813}" type="sibTrans" cxnId="{FD8EC7CC-C86C-44F8-9147-7818EA7791FD}">
      <dgm:prSet/>
      <dgm:spPr/>
      <dgm:t>
        <a:bodyPr/>
        <a:lstStyle/>
        <a:p>
          <a:endParaRPr lang="ru-RU"/>
        </a:p>
      </dgm:t>
    </dgm:pt>
    <dgm:pt modelId="{5E3AE37C-3A4B-42C7-BEB3-A2A71E338972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600"/>
            </a:spcBef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формирование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общественно-государственной системы воспитания детей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в Российской Федерации, учитывающих интересы детей, актуальные потребности современного российского общества и государства, глобальные вызовы и условия развития страны в мировом сообществе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ECC71D-AB2C-4EBA-94C2-E75348795BD4}" type="parTrans" cxnId="{996D8DD6-7DEA-4D81-923E-9A7D6ACAC814}">
      <dgm:prSet/>
      <dgm:spPr/>
      <dgm:t>
        <a:bodyPr/>
        <a:lstStyle/>
        <a:p>
          <a:endParaRPr lang="ru-RU"/>
        </a:p>
      </dgm:t>
    </dgm:pt>
    <dgm:pt modelId="{A8714C1F-F4FB-4940-89DE-1F4B100B9BC9}" type="sibTrans" cxnId="{996D8DD6-7DEA-4D81-923E-9A7D6ACAC814}">
      <dgm:prSet/>
      <dgm:spPr/>
      <dgm:t>
        <a:bodyPr/>
        <a:lstStyle/>
        <a:p>
          <a:endParaRPr lang="ru-RU"/>
        </a:p>
      </dgm:t>
    </dgm:pt>
    <dgm:pt modelId="{97CC474E-7FB1-4B9C-BCD1-3F358386B677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600"/>
            </a:spcBef>
          </a:pP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477B09-661A-4596-84F2-3D7B5BC44BA9}" type="parTrans" cxnId="{7E64EC93-D8E1-40E4-8CC1-F3A10277E920}">
      <dgm:prSet/>
      <dgm:spPr/>
      <dgm:t>
        <a:bodyPr/>
        <a:lstStyle/>
        <a:p>
          <a:endParaRPr lang="ru-RU"/>
        </a:p>
      </dgm:t>
    </dgm:pt>
    <dgm:pt modelId="{3CF12232-BE87-4132-8E43-D502B73FD7D1}" type="sibTrans" cxnId="{7E64EC93-D8E1-40E4-8CC1-F3A10277E920}">
      <dgm:prSet/>
      <dgm:spPr/>
      <dgm:t>
        <a:bodyPr/>
        <a:lstStyle/>
        <a:p>
          <a:endParaRPr lang="ru-RU"/>
        </a:p>
      </dgm:t>
    </dgm:pt>
    <dgm:pt modelId="{F0AD0004-B9E5-47C3-AF2F-55CA0ECFA31D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600"/>
            </a:spcBef>
          </a:pP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E876569-8563-4B41-8A7C-E0A66799CD92}" type="parTrans" cxnId="{FCC63328-CEAC-4262-9983-3E581A7F592A}">
      <dgm:prSet/>
      <dgm:spPr/>
      <dgm:t>
        <a:bodyPr/>
        <a:lstStyle/>
        <a:p>
          <a:endParaRPr lang="ru-RU"/>
        </a:p>
      </dgm:t>
    </dgm:pt>
    <dgm:pt modelId="{D5C3F2A7-9B64-4884-A0B7-2EC8FE662A9A}" type="sibTrans" cxnId="{FCC63328-CEAC-4262-9983-3E581A7F592A}">
      <dgm:prSet/>
      <dgm:spPr/>
      <dgm:t>
        <a:bodyPr/>
        <a:lstStyle/>
        <a:p>
          <a:endParaRPr lang="ru-RU"/>
        </a:p>
      </dgm:t>
    </dgm:pt>
    <dgm:pt modelId="{85027B5D-AE6F-49F6-8898-D38F74B1A516}" type="pres">
      <dgm:prSet presAssocID="{9F37606B-CFE2-4BEC-BA1D-FA42F7ECB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FF59B-09B6-47B9-8464-C0A47D3F8ED6}" type="pres">
      <dgm:prSet presAssocID="{FA192367-3145-4E48-B03A-1F611B8DC764}" presName="parentText" presStyleLbl="node1" presStyleIdx="0" presStyleCnt="1" custScaleY="53646" custLinFactNeighborX="102" custLinFactNeighborY="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93650-88C8-4EE8-B505-C2CF00BB85E7}" type="pres">
      <dgm:prSet presAssocID="{FA192367-3145-4E48-B03A-1F611B8DC764}" presName="childText" presStyleLbl="revTx" presStyleIdx="0" presStyleCnt="1" custScaleY="105919" custLinFactNeighborX="-170" custLinFactNeighborY="3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415A1-6AC2-4B63-9EF0-C9532AC73EF1}" srcId="{FA192367-3145-4E48-B03A-1F611B8DC764}" destId="{78548267-0EAA-4684-9B3E-D5494D2A6445}" srcOrd="0" destOrd="0" parTransId="{B76495DE-3182-465D-8643-A9C528B142C4}" sibTransId="{7500085C-89A2-438F-A5F3-531FD1C6C770}"/>
    <dgm:cxn modelId="{AC26E837-9728-4002-B7A3-F82E881312F0}" type="presOf" srcId="{FA192367-3145-4E48-B03A-1F611B8DC764}" destId="{13FFF59B-09B6-47B9-8464-C0A47D3F8ED6}" srcOrd="0" destOrd="0" presId="urn:microsoft.com/office/officeart/2005/8/layout/vList2"/>
    <dgm:cxn modelId="{FCC63328-CEAC-4262-9983-3E581A7F592A}" srcId="{FA192367-3145-4E48-B03A-1F611B8DC764}" destId="{F0AD0004-B9E5-47C3-AF2F-55CA0ECFA31D}" srcOrd="3" destOrd="0" parTransId="{4E876569-8563-4B41-8A7C-E0A66799CD92}" sibTransId="{D5C3F2A7-9B64-4884-A0B7-2EC8FE662A9A}"/>
    <dgm:cxn modelId="{996D8DD6-7DEA-4D81-923E-9A7D6ACAC814}" srcId="{FA192367-3145-4E48-B03A-1F611B8DC764}" destId="{5E3AE37C-3A4B-42C7-BEB3-A2A71E338972}" srcOrd="4" destOrd="0" parTransId="{20ECC71D-AB2C-4EBA-94C2-E75348795BD4}" sibTransId="{A8714C1F-F4FB-4940-89DE-1F4B100B9BC9}"/>
    <dgm:cxn modelId="{1EEBCEEC-8E54-45B9-899A-1DE8B5E66B18}" type="presOf" srcId="{7EDDA868-E755-4983-AFDF-4E0DE9A761AF}" destId="{95193650-88C8-4EE8-B505-C2CF00BB85E7}" srcOrd="0" destOrd="2" presId="urn:microsoft.com/office/officeart/2005/8/layout/vList2"/>
    <dgm:cxn modelId="{F4FF50F2-8A1D-45D9-99ED-7D6FAA791268}" type="presOf" srcId="{F0AD0004-B9E5-47C3-AF2F-55CA0ECFA31D}" destId="{95193650-88C8-4EE8-B505-C2CF00BB85E7}" srcOrd="0" destOrd="3" presId="urn:microsoft.com/office/officeart/2005/8/layout/vList2"/>
    <dgm:cxn modelId="{AA919087-9ED4-40EE-933C-DE4AB51CA590}" type="presOf" srcId="{9F37606B-CFE2-4BEC-BA1D-FA42F7ECB94C}" destId="{85027B5D-AE6F-49F6-8898-D38F74B1A516}" srcOrd="0" destOrd="0" presId="urn:microsoft.com/office/officeart/2005/8/layout/vList2"/>
    <dgm:cxn modelId="{7E64EC93-D8E1-40E4-8CC1-F3A10277E920}" srcId="{FA192367-3145-4E48-B03A-1F611B8DC764}" destId="{97CC474E-7FB1-4B9C-BCD1-3F358386B677}" srcOrd="1" destOrd="0" parTransId="{58477B09-661A-4596-84F2-3D7B5BC44BA9}" sibTransId="{3CF12232-BE87-4132-8E43-D502B73FD7D1}"/>
    <dgm:cxn modelId="{61ED255D-093A-4FB5-8560-A13B21DD3C26}" type="presOf" srcId="{78548267-0EAA-4684-9B3E-D5494D2A6445}" destId="{95193650-88C8-4EE8-B505-C2CF00BB85E7}" srcOrd="0" destOrd="0" presId="urn:microsoft.com/office/officeart/2005/8/layout/vList2"/>
    <dgm:cxn modelId="{FD8EC7CC-C86C-44F8-9147-7818EA7791FD}" srcId="{FA192367-3145-4E48-B03A-1F611B8DC764}" destId="{7EDDA868-E755-4983-AFDF-4E0DE9A761AF}" srcOrd="2" destOrd="0" parTransId="{AEDC15FB-E7AA-4EFA-9B8A-D291069CAEC0}" sibTransId="{2863A7B7-E8D7-407D-844D-616396232813}"/>
    <dgm:cxn modelId="{8AA131CF-E6DB-4062-B8BA-89D03DC667FF}" type="presOf" srcId="{5E3AE37C-3A4B-42C7-BEB3-A2A71E338972}" destId="{95193650-88C8-4EE8-B505-C2CF00BB85E7}" srcOrd="0" destOrd="4" presId="urn:microsoft.com/office/officeart/2005/8/layout/vList2"/>
    <dgm:cxn modelId="{8A30FA75-24D1-4218-8DB6-A2591F9EADF3}" type="presOf" srcId="{97CC474E-7FB1-4B9C-BCD1-3F358386B677}" destId="{95193650-88C8-4EE8-B505-C2CF00BB85E7}" srcOrd="0" destOrd="1" presId="urn:microsoft.com/office/officeart/2005/8/layout/vList2"/>
    <dgm:cxn modelId="{9EDF7227-CBDB-4792-BB37-ADEC3CFD8B6C}" srcId="{9F37606B-CFE2-4BEC-BA1D-FA42F7ECB94C}" destId="{FA192367-3145-4E48-B03A-1F611B8DC764}" srcOrd="0" destOrd="0" parTransId="{907CE06D-1219-4B66-88C8-ACDE51FE2FC2}" sibTransId="{C32E055C-7D26-4F22-BB1C-F93258891832}"/>
    <dgm:cxn modelId="{F84CFE7B-70CF-4F4B-91FC-BABBDFB0D3D8}" type="presParOf" srcId="{85027B5D-AE6F-49F6-8898-D38F74B1A516}" destId="{13FFF59B-09B6-47B9-8464-C0A47D3F8ED6}" srcOrd="0" destOrd="0" presId="urn:microsoft.com/office/officeart/2005/8/layout/vList2"/>
    <dgm:cxn modelId="{B593582E-37CF-413B-9980-A51424ACA1BC}" type="presParOf" srcId="{85027B5D-AE6F-49F6-8898-D38F74B1A516}" destId="{95193650-88C8-4EE8-B505-C2CF00BB85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E7EAC-6D4F-4B30-BB15-BEA8CE636310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EDB229-97B2-4725-BE29-368598A5449C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Выявление классным руководителем интересов и склонностей обучающихся</a:t>
          </a:r>
          <a:endParaRPr lang="ru-RU" sz="1400" b="1" kern="1200" dirty="0">
            <a:solidFill>
              <a:srgbClr val="002060"/>
            </a:solidFill>
          </a:endParaRPr>
        </a:p>
      </dgm:t>
    </dgm:pt>
    <dgm:pt modelId="{A2F227A4-777A-4CBC-9C8E-A9E5389598D6}" type="parTrans" cxnId="{8DD72099-5640-4AD0-82A8-AA036956C586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59DBD4D3-43F4-4B66-8F9A-B109FD7808F2}" type="sibTrans" cxnId="{8DD72099-5640-4AD0-82A8-AA036956C586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79EA0C3-6395-41C1-9D98-92BDD0020D10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рекомендаций про выбору программы дополнительного образования</a:t>
          </a:r>
          <a:endParaRPr lang="ru-RU" sz="1400" b="1" dirty="0" smtClean="0">
            <a:solidFill>
              <a:srgbClr val="002060"/>
            </a:solidFill>
          </a:endParaRPr>
        </a:p>
      </dgm:t>
    </dgm:pt>
    <dgm:pt modelId="{3993EF02-77A0-4334-8DA9-E1BE3904F267}" type="parTrans" cxnId="{14135F11-1714-4526-8F2D-147A3C81B11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682A3170-A211-4C5C-9F0D-2B37B82BE722}" type="sibTrans" cxnId="{14135F11-1714-4526-8F2D-147A3C81B11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E54AFAB6-2427-4EA0-A26D-8B7E695998AF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занятости обучающихся в системе дополнительного образования</a:t>
          </a:r>
          <a:endParaRPr lang="ru-RU" sz="1400" b="1" dirty="0" smtClean="0">
            <a:solidFill>
              <a:srgbClr val="002060"/>
            </a:solidFill>
          </a:endParaRPr>
        </a:p>
      </dgm:t>
    </dgm:pt>
    <dgm:pt modelId="{5D6420E8-9AE2-4FFF-9F76-ADFED73DA498}" type="parTrans" cxnId="{9F3B96FB-072E-4A69-A9F3-6F928A61FD42}">
      <dgm:prSet/>
      <dgm:spPr/>
      <dgm:t>
        <a:bodyPr/>
        <a:lstStyle/>
        <a:p>
          <a:endParaRPr lang="ru-RU"/>
        </a:p>
      </dgm:t>
    </dgm:pt>
    <dgm:pt modelId="{1A7C0C91-9E94-4871-A7D8-44EC6DD95E28}" type="sibTrans" cxnId="{9F3B96FB-072E-4A69-A9F3-6F928A61FD42}">
      <dgm:prSet/>
      <dgm:spPr/>
      <dgm:t>
        <a:bodyPr/>
        <a:lstStyle/>
        <a:p>
          <a:endParaRPr lang="ru-RU"/>
        </a:p>
      </dgm:t>
    </dgm:pt>
    <dgm:pt modelId="{BDAA50A0-A9E5-42E2-9A1B-8AC68763F1E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родителями: информирование, консультации</a:t>
          </a:r>
        </a:p>
      </dgm:t>
    </dgm:pt>
    <dgm:pt modelId="{E83B0B76-95C0-42AF-9B2C-9CD2953C2184}" type="parTrans" cxnId="{C0A32380-2B69-4145-8960-CC0751F9B627}">
      <dgm:prSet/>
      <dgm:spPr/>
      <dgm:t>
        <a:bodyPr/>
        <a:lstStyle/>
        <a:p>
          <a:endParaRPr lang="ru-RU"/>
        </a:p>
      </dgm:t>
    </dgm:pt>
    <dgm:pt modelId="{EC2A9C61-1C5C-4634-A1FA-F8AB39341A7E}" type="sibTrans" cxnId="{C0A32380-2B69-4145-8960-CC0751F9B627}">
      <dgm:prSet/>
      <dgm:spPr/>
      <dgm:t>
        <a:bodyPr/>
        <a:lstStyle/>
        <a:p>
          <a:endParaRPr lang="ru-RU"/>
        </a:p>
      </dgm:t>
    </dgm:pt>
    <dgm:pt modelId="{8979100F-1C6F-49B6-9FB4-432DF039F2C2}" type="pres">
      <dgm:prSet presAssocID="{854E7EAC-6D4F-4B30-BB15-BEA8CE636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0A9E5-488F-4E3F-B2B8-229EB80A7B03}" type="pres">
      <dgm:prSet presAssocID="{E54AFAB6-2427-4EA0-A26D-8B7E695998AF}" presName="boxAndChildren" presStyleCnt="0"/>
      <dgm:spPr/>
    </dgm:pt>
    <dgm:pt modelId="{A2DB7A3F-09F2-4587-83A0-72F3C85CD7B4}" type="pres">
      <dgm:prSet presAssocID="{E54AFAB6-2427-4EA0-A26D-8B7E695998AF}" presName="parentTextBox" presStyleLbl="node1" presStyleIdx="0" presStyleCnt="4"/>
      <dgm:spPr/>
      <dgm:t>
        <a:bodyPr/>
        <a:lstStyle/>
        <a:p>
          <a:endParaRPr lang="ru-RU"/>
        </a:p>
      </dgm:t>
    </dgm:pt>
    <dgm:pt modelId="{A859D284-DDE1-479B-80A3-2FE547175948}" type="pres">
      <dgm:prSet presAssocID="{EC2A9C61-1C5C-4634-A1FA-F8AB39341A7E}" presName="sp" presStyleCnt="0"/>
      <dgm:spPr/>
    </dgm:pt>
    <dgm:pt modelId="{3EF3C52E-587F-41E3-B6F9-2EAF22BB279F}" type="pres">
      <dgm:prSet presAssocID="{BDAA50A0-A9E5-42E2-9A1B-8AC68763F1EC}" presName="arrowAndChildren" presStyleCnt="0"/>
      <dgm:spPr/>
    </dgm:pt>
    <dgm:pt modelId="{2D2F41FC-FC99-4E19-8D13-DE0DFD16791C}" type="pres">
      <dgm:prSet presAssocID="{BDAA50A0-A9E5-42E2-9A1B-8AC68763F1EC}" presName="parentTextArrow" presStyleLbl="node1" presStyleIdx="1" presStyleCnt="4" custLinFactNeighborX="1063" custLinFactNeighborY="-4269"/>
      <dgm:spPr/>
      <dgm:t>
        <a:bodyPr/>
        <a:lstStyle/>
        <a:p>
          <a:endParaRPr lang="ru-RU"/>
        </a:p>
      </dgm:t>
    </dgm:pt>
    <dgm:pt modelId="{5310964F-7329-4D56-B15C-9E9911759EFA}" type="pres">
      <dgm:prSet presAssocID="{682A3170-A211-4C5C-9F0D-2B37B82BE722}" presName="sp" presStyleCnt="0"/>
      <dgm:spPr/>
    </dgm:pt>
    <dgm:pt modelId="{F0CD3120-FDE7-4481-BD44-09F4F95368DF}" type="pres">
      <dgm:prSet presAssocID="{479EA0C3-6395-41C1-9D98-92BDD0020D10}" presName="arrowAndChildren" presStyleCnt="0"/>
      <dgm:spPr/>
    </dgm:pt>
    <dgm:pt modelId="{452D8DA9-FF7E-4ECE-B040-3A5D6D569AF7}" type="pres">
      <dgm:prSet presAssocID="{479EA0C3-6395-41C1-9D98-92BDD0020D1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1D48B1C-214D-4CB1-A7DA-78E838E76200}" type="pres">
      <dgm:prSet presAssocID="{59DBD4D3-43F4-4B66-8F9A-B109FD7808F2}" presName="sp" presStyleCnt="0"/>
      <dgm:spPr/>
    </dgm:pt>
    <dgm:pt modelId="{309F813F-02CD-4431-A60D-CECE3AA2D08A}" type="pres">
      <dgm:prSet presAssocID="{B1EDB229-97B2-4725-BE29-368598A5449C}" presName="arrowAndChildren" presStyleCnt="0"/>
      <dgm:spPr/>
    </dgm:pt>
    <dgm:pt modelId="{D7715575-021D-4A6D-97F6-26C0837322F4}" type="pres">
      <dgm:prSet presAssocID="{B1EDB229-97B2-4725-BE29-368598A5449C}" presName="parentTextArrow" presStyleLbl="node1" presStyleIdx="3" presStyleCnt="4" custLinFactNeighborY="-2657"/>
      <dgm:spPr/>
      <dgm:t>
        <a:bodyPr/>
        <a:lstStyle/>
        <a:p>
          <a:endParaRPr lang="ru-RU"/>
        </a:p>
      </dgm:t>
    </dgm:pt>
  </dgm:ptLst>
  <dgm:cxnLst>
    <dgm:cxn modelId="{14135F11-1714-4526-8F2D-147A3C81B115}" srcId="{854E7EAC-6D4F-4B30-BB15-BEA8CE636310}" destId="{479EA0C3-6395-41C1-9D98-92BDD0020D10}" srcOrd="1" destOrd="0" parTransId="{3993EF02-77A0-4334-8DA9-E1BE3904F267}" sibTransId="{682A3170-A211-4C5C-9F0D-2B37B82BE722}"/>
    <dgm:cxn modelId="{2DCC46F8-5CAB-4907-A3F1-EADB596276B3}" type="presOf" srcId="{E54AFAB6-2427-4EA0-A26D-8B7E695998AF}" destId="{A2DB7A3F-09F2-4587-83A0-72F3C85CD7B4}" srcOrd="0" destOrd="0" presId="urn:microsoft.com/office/officeart/2005/8/layout/process4"/>
    <dgm:cxn modelId="{103CB35C-1952-4795-9792-9EB33E499F60}" type="presOf" srcId="{B1EDB229-97B2-4725-BE29-368598A5449C}" destId="{D7715575-021D-4A6D-97F6-26C0837322F4}" srcOrd="0" destOrd="0" presId="urn:microsoft.com/office/officeart/2005/8/layout/process4"/>
    <dgm:cxn modelId="{9C435A12-F5E3-4539-AED4-03D85BE80458}" type="presOf" srcId="{479EA0C3-6395-41C1-9D98-92BDD0020D10}" destId="{452D8DA9-FF7E-4ECE-B040-3A5D6D569AF7}" srcOrd="0" destOrd="0" presId="urn:microsoft.com/office/officeart/2005/8/layout/process4"/>
    <dgm:cxn modelId="{555A1558-7006-4C9C-BC8E-E142F8F38652}" type="presOf" srcId="{BDAA50A0-A9E5-42E2-9A1B-8AC68763F1EC}" destId="{2D2F41FC-FC99-4E19-8D13-DE0DFD16791C}" srcOrd="0" destOrd="0" presId="urn:microsoft.com/office/officeart/2005/8/layout/process4"/>
    <dgm:cxn modelId="{BB9F0E67-BF96-46BE-ADB7-619216A1C110}" type="presOf" srcId="{854E7EAC-6D4F-4B30-BB15-BEA8CE636310}" destId="{8979100F-1C6F-49B6-9FB4-432DF039F2C2}" srcOrd="0" destOrd="0" presId="urn:microsoft.com/office/officeart/2005/8/layout/process4"/>
    <dgm:cxn modelId="{9F3B96FB-072E-4A69-A9F3-6F928A61FD42}" srcId="{854E7EAC-6D4F-4B30-BB15-BEA8CE636310}" destId="{E54AFAB6-2427-4EA0-A26D-8B7E695998AF}" srcOrd="3" destOrd="0" parTransId="{5D6420E8-9AE2-4FFF-9F76-ADFED73DA498}" sibTransId="{1A7C0C91-9E94-4871-A7D8-44EC6DD95E28}"/>
    <dgm:cxn modelId="{C0A32380-2B69-4145-8960-CC0751F9B627}" srcId="{854E7EAC-6D4F-4B30-BB15-BEA8CE636310}" destId="{BDAA50A0-A9E5-42E2-9A1B-8AC68763F1EC}" srcOrd="2" destOrd="0" parTransId="{E83B0B76-95C0-42AF-9B2C-9CD2953C2184}" sibTransId="{EC2A9C61-1C5C-4634-A1FA-F8AB39341A7E}"/>
    <dgm:cxn modelId="{8DD72099-5640-4AD0-82A8-AA036956C586}" srcId="{854E7EAC-6D4F-4B30-BB15-BEA8CE636310}" destId="{B1EDB229-97B2-4725-BE29-368598A5449C}" srcOrd="0" destOrd="0" parTransId="{A2F227A4-777A-4CBC-9C8E-A9E5389598D6}" sibTransId="{59DBD4D3-43F4-4B66-8F9A-B109FD7808F2}"/>
    <dgm:cxn modelId="{7ED1F2DD-D8D8-45CC-8439-8A92BF21094F}" type="presParOf" srcId="{8979100F-1C6F-49B6-9FB4-432DF039F2C2}" destId="{CD60A9E5-488F-4E3F-B2B8-229EB80A7B03}" srcOrd="0" destOrd="0" presId="urn:microsoft.com/office/officeart/2005/8/layout/process4"/>
    <dgm:cxn modelId="{7A71A93E-C4D3-4C74-9047-81F395656996}" type="presParOf" srcId="{CD60A9E5-488F-4E3F-B2B8-229EB80A7B03}" destId="{A2DB7A3F-09F2-4587-83A0-72F3C85CD7B4}" srcOrd="0" destOrd="0" presId="urn:microsoft.com/office/officeart/2005/8/layout/process4"/>
    <dgm:cxn modelId="{5A8F97D9-E609-49C1-A4F4-4A91C9E36849}" type="presParOf" srcId="{8979100F-1C6F-49B6-9FB4-432DF039F2C2}" destId="{A859D284-DDE1-479B-80A3-2FE547175948}" srcOrd="1" destOrd="0" presId="urn:microsoft.com/office/officeart/2005/8/layout/process4"/>
    <dgm:cxn modelId="{C70BCF03-E993-4694-BDE4-F6531AC6DA32}" type="presParOf" srcId="{8979100F-1C6F-49B6-9FB4-432DF039F2C2}" destId="{3EF3C52E-587F-41E3-B6F9-2EAF22BB279F}" srcOrd="2" destOrd="0" presId="urn:microsoft.com/office/officeart/2005/8/layout/process4"/>
    <dgm:cxn modelId="{CEC688F1-9154-4A2E-A2D2-56FD186A29D5}" type="presParOf" srcId="{3EF3C52E-587F-41E3-B6F9-2EAF22BB279F}" destId="{2D2F41FC-FC99-4E19-8D13-DE0DFD16791C}" srcOrd="0" destOrd="0" presId="urn:microsoft.com/office/officeart/2005/8/layout/process4"/>
    <dgm:cxn modelId="{FD50EE02-6A1F-4C71-B875-12BB633D1C78}" type="presParOf" srcId="{8979100F-1C6F-49B6-9FB4-432DF039F2C2}" destId="{5310964F-7329-4D56-B15C-9E9911759EFA}" srcOrd="3" destOrd="0" presId="urn:microsoft.com/office/officeart/2005/8/layout/process4"/>
    <dgm:cxn modelId="{1EBDAF14-6B28-4CDF-AD74-D3C38F4AD2E7}" type="presParOf" srcId="{8979100F-1C6F-49B6-9FB4-432DF039F2C2}" destId="{F0CD3120-FDE7-4481-BD44-09F4F95368DF}" srcOrd="4" destOrd="0" presId="urn:microsoft.com/office/officeart/2005/8/layout/process4"/>
    <dgm:cxn modelId="{73BB2C30-CDA3-49C6-AAA1-27EEBE27D786}" type="presParOf" srcId="{F0CD3120-FDE7-4481-BD44-09F4F95368DF}" destId="{452D8DA9-FF7E-4ECE-B040-3A5D6D569AF7}" srcOrd="0" destOrd="0" presId="urn:microsoft.com/office/officeart/2005/8/layout/process4"/>
    <dgm:cxn modelId="{F0F6BA78-3E58-4E9B-B029-F7BF459488CB}" type="presParOf" srcId="{8979100F-1C6F-49B6-9FB4-432DF039F2C2}" destId="{51D48B1C-214D-4CB1-A7DA-78E838E76200}" srcOrd="5" destOrd="0" presId="urn:microsoft.com/office/officeart/2005/8/layout/process4"/>
    <dgm:cxn modelId="{F6F650FD-6FF1-4CE8-AD95-9711B4B7CAB2}" type="presParOf" srcId="{8979100F-1C6F-49B6-9FB4-432DF039F2C2}" destId="{309F813F-02CD-4431-A60D-CECE3AA2D08A}" srcOrd="6" destOrd="0" presId="urn:microsoft.com/office/officeart/2005/8/layout/process4"/>
    <dgm:cxn modelId="{2B893436-9790-4927-92C5-5CF2A5DCDA11}" type="presParOf" srcId="{309F813F-02CD-4431-A60D-CECE3AA2D08A}" destId="{D7715575-021D-4A6D-97F6-26C0837322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FF59B-09B6-47B9-8464-C0A47D3F8ED6}">
      <dsp:nvSpPr>
        <dsp:cNvPr id="0" name=""/>
        <dsp:cNvSpPr/>
      </dsp:nvSpPr>
      <dsp:spPr>
        <a:xfrm>
          <a:off x="0" y="13553"/>
          <a:ext cx="5771534" cy="632679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Цели Стратегии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/>
          </a:r>
          <a:br>
            <a:rPr lang="ru-RU" sz="500" kern="1200" dirty="0" smtClean="0"/>
          </a:br>
          <a:endParaRPr lang="ru-RU" sz="500" kern="1200" dirty="0"/>
        </a:p>
      </dsp:txBody>
      <dsp:txXfrm>
        <a:off x="30885" y="44438"/>
        <a:ext cx="5709764" cy="570909"/>
      </dsp:txXfrm>
    </dsp:sp>
    <dsp:sp modelId="{95193650-88C8-4EE8-B505-C2CF00BB85E7}">
      <dsp:nvSpPr>
        <dsp:cNvPr id="0" name=""/>
        <dsp:cNvSpPr/>
      </dsp:nvSpPr>
      <dsp:spPr>
        <a:xfrm>
          <a:off x="0" y="638944"/>
          <a:ext cx="5771534" cy="421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24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приоритетов государственной политики 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области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воспитания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социализации детей 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основных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направлений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механизмов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развития институтов воспитания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формирование </a:t>
          </a:r>
          <a:r>
            <a:rPr lang="ru-RU" sz="1800" b="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общественно-государственной системы воспитания детей</a:t>
          </a: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в Российской Федерации, учитывающих интересы детей, актуальные потребности современного российского общества и государства, глобальные вызовы и условия развития страны в мировом сообществе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638944"/>
        <a:ext cx="5771534" cy="4212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7A3F-09F2-4587-83A0-72F3C85CD7B4}">
      <dsp:nvSpPr>
        <dsp:cNvPr id="0" name=""/>
        <dsp:cNvSpPr/>
      </dsp:nvSpPr>
      <dsp:spPr>
        <a:xfrm>
          <a:off x="0" y="3208359"/>
          <a:ext cx="3662749" cy="701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занятости обучающихся в системе дополнительного образования</a:t>
          </a:r>
          <a:endParaRPr lang="ru-RU" sz="1400" b="1" kern="1200" dirty="0" smtClean="0">
            <a:solidFill>
              <a:srgbClr val="002060"/>
            </a:solidFill>
          </a:endParaRPr>
        </a:p>
      </dsp:txBody>
      <dsp:txXfrm>
        <a:off x="0" y="3208359"/>
        <a:ext cx="3662749" cy="701910"/>
      </dsp:txXfrm>
    </dsp:sp>
    <dsp:sp modelId="{2D2F41FC-FC99-4E19-8D13-DE0DFD16791C}">
      <dsp:nvSpPr>
        <dsp:cNvPr id="0" name=""/>
        <dsp:cNvSpPr/>
      </dsp:nvSpPr>
      <dsp:spPr>
        <a:xfrm rot="10800000">
          <a:off x="0" y="2093264"/>
          <a:ext cx="3662749" cy="10795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родителями: информирование, консультации</a:t>
          </a:r>
        </a:p>
      </dsp:txBody>
      <dsp:txXfrm rot="10800000">
        <a:off x="0" y="2093264"/>
        <a:ext cx="3662749" cy="701451"/>
      </dsp:txXfrm>
    </dsp:sp>
    <dsp:sp modelId="{452D8DA9-FF7E-4ECE-B040-3A5D6D569AF7}">
      <dsp:nvSpPr>
        <dsp:cNvPr id="0" name=""/>
        <dsp:cNvSpPr/>
      </dsp:nvSpPr>
      <dsp:spPr>
        <a:xfrm rot="10800000">
          <a:off x="0" y="1070339"/>
          <a:ext cx="3662749" cy="10795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рекомендаций про выбору программы дополнительного образования</a:t>
          </a:r>
          <a:endParaRPr lang="ru-RU" sz="1400" b="1" kern="1200" dirty="0" smtClean="0">
            <a:solidFill>
              <a:srgbClr val="002060"/>
            </a:solidFill>
          </a:endParaRPr>
        </a:p>
      </dsp:txBody>
      <dsp:txXfrm rot="10800000">
        <a:off x="0" y="1070339"/>
        <a:ext cx="3662749" cy="701451"/>
      </dsp:txXfrm>
    </dsp:sp>
    <dsp:sp modelId="{D7715575-021D-4A6D-97F6-26C0837322F4}">
      <dsp:nvSpPr>
        <dsp:cNvPr id="0" name=""/>
        <dsp:cNvSpPr/>
      </dsp:nvSpPr>
      <dsp:spPr>
        <a:xfrm rot="10800000">
          <a:off x="0" y="0"/>
          <a:ext cx="3662749" cy="10795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Выявление классным руководителем интересов и склонностей обучающихся</a:t>
          </a:r>
          <a:endParaRPr lang="ru-RU" sz="1400" b="1" kern="1200" dirty="0">
            <a:solidFill>
              <a:srgbClr val="002060"/>
            </a:solidFill>
          </a:endParaRPr>
        </a:p>
      </dsp:txBody>
      <dsp:txXfrm rot="10800000">
        <a:off x="0" y="0"/>
        <a:ext cx="3662749" cy="70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0DF3C-81D4-40F9-B836-38EF8D4AFE5E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BA6FE-3F44-4ADA-B2AB-73A6D0F1D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1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programmy-vospitaniy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1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8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hlinkClick r:id="rId3"/>
              </a:rPr>
              <a:t>https://xn--80adrabb4aegksdjbafk0u.xn--p1ai/programmy-vospitaniya/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BA6FE-3F44-4ADA-B2AB-73A6D0F1DD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4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BA6FE-3F44-4ADA-B2AB-73A6D0F1DD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2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BA6FE-3F44-4ADA-B2AB-73A6D0F1DD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1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BA6FE-3F44-4ADA-B2AB-73A6D0F1DD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BA6FE-3F44-4ADA-B2AB-73A6D0F1DDE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9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723-3B4B-444B-8FB3-6926F151AD44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5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764D-6069-4735-9267-5993F6EFC413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6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83C-8C8C-49F4-99A3-95C7DC4025C1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4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F7B-9A12-4DE5-BA07-6557FC58D549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4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A18-1DCB-4C7F-ACF0-6E1F6B63D58A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8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D881-D843-4E9E-ADEC-DCBA55DE06F6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77E8-622B-44F6-8746-878930F55BA4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8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F28-99E1-4098-8EBF-31A0BBC1D658}" type="datetime1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6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A51-FD51-48E9-94B3-E3DA74B41CFE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3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BBAC-AB5E-46D9-94EA-62A5EAC4EC1E}" type="datetime1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/>
          <a:srcRect t="34283" b="32513"/>
          <a:stretch/>
        </p:blipFill>
        <p:spPr>
          <a:xfrm rot="5400000">
            <a:off x="-2674297" y="2663208"/>
            <a:ext cx="6858000" cy="151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" y="5477608"/>
            <a:ext cx="1023228" cy="12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F40E-81B1-4E57-9EF9-3F43BF3DDFD0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D4CE-AE67-4845-850D-F3F376540FC9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6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69AE-A819-4D6B-A7F9-45559C74F9C1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CF27-AFF6-4964-8DB6-D6A24DBA2238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8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EC94-C555-407C-892D-8F56735C98BC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1DA-9D2F-4998-9DD5-1D416DED3F03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6DF7-9373-46C1-83BE-3A51B8537BFD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2E8-F36C-4324-8AF9-DC75AEDB4B7F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8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657E-AAFB-480D-985D-8BC99338032C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00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E28-F7C2-4803-A428-2E9C3F212F16}" type="datetime1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75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A94-64C8-4DC0-A3C8-F727A1636DEC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79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E04D-6503-4C7B-9730-EEAC51768C5D}" type="datetime1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172-C094-433C-8326-31E68A5F6875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26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18F1-3B04-4AA5-9319-AC54F27D80B9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3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C37-35CB-452D-8517-4D9AC867EA2D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58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C61A-694F-40A5-90BD-AB07B7DAF718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3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567-234E-47A8-81F0-F450FB461658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5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8CD0-EEB6-4A4A-B779-C36D1482B397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6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252-A888-47DF-A316-F5B584C59D48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8927-A1A8-416F-BB83-2601C79B4C2A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10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B01F-BD9A-49E0-9AA7-C94F90147A2A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54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A890-6214-4C25-9D40-A3B4BD65FB5C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38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4A5F-ECF5-4E95-91B4-6F515DF8458D}" type="datetime1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2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35E5-56F8-4A57-BBF3-668A5C220945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24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29F-EEC7-4B11-A1AD-AD6A1B2C3C37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5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B345-A027-4185-8542-879B27D64CF6}" type="datetime1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t="34283" b="32513"/>
          <a:stretch/>
        </p:blipFill>
        <p:spPr>
          <a:xfrm rot="5400000">
            <a:off x="-2674297" y="2663208"/>
            <a:ext cx="6858000" cy="151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" y="5477608"/>
            <a:ext cx="1023228" cy="12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1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D453-4866-43E1-86E1-2C4EAD65AD68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65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906-C34F-45AA-8263-66B7BE496162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38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1F06-C985-4EE4-B849-8BBF208BAC24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39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4E1C-6D0A-4050-8F0C-97B8CF2683A5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42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554-40E8-454D-A438-A324E89A412C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9BC-6555-49C6-AEB1-333B42DA1308}" type="datetime1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C70-FD32-48D5-938B-C10B5AF9155B}" type="datetime1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0C5C-5609-4FC4-8D67-8DF07D773E0A}" type="datetime1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0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B4E-9BD6-499E-BD8A-5AF35FBC97B2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C6C9-E7DD-4B28-9424-848CEB5A8AAA}" type="datetime1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1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2095-A7CA-4405-8268-DCE03078C8E1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1405-564C-4373-841D-86EEB8CF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0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763A-54C9-44A2-9848-53C3A321178E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CF09-E0E6-4B88-ADFD-167107BB5AE0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663B-5781-4303-8175-DAD1D0E03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6B7E-9B9E-4F16-9E1D-B44F4A7C252F}" type="datetime1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B83B-4E17-49BB-AA04-0ED16162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kirovipk.ru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43edu.ru/business/rsoko1/2263/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0985" y="2034721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Организационно-методический </a:t>
            </a:r>
            <a:r>
              <a:rPr lang="ru-RU" dirty="0" err="1" smtClean="0">
                <a:solidFill>
                  <a:srgbClr val="002060"/>
                </a:solidFill>
              </a:rPr>
              <a:t>вебинар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федеральном уровне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266" y="152480"/>
            <a:ext cx="3813303" cy="27913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fld id="{9327B83B-4E17-49BB-AA04-0ED161626BE1}" type="slidenum">
              <a:rPr lang="ru-RU" smtClean="0">
                <a:solidFill>
                  <a:srgbClr val="002060"/>
                </a:solidFill>
              </a:rPr>
              <a:pPr/>
              <a:t>10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3700" y="804635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Мониторинг</a:t>
            </a:r>
            <a:r>
              <a:rPr lang="ru-RU" dirty="0" smtClean="0">
                <a:solidFill>
                  <a:srgbClr val="C00000"/>
                </a:solidFill>
              </a:rPr>
              <a:t> внедрения</a:t>
            </a:r>
            <a:r>
              <a:rPr lang="ru-RU" dirty="0" smtClean="0">
                <a:solidFill>
                  <a:srgbClr val="002060"/>
                </a:solidFill>
              </a:rPr>
              <a:t> рабочих программ воспитания и календарных планов воспитательной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0985" y="3264807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Проверка </a:t>
            </a:r>
            <a:r>
              <a:rPr lang="ru-RU" dirty="0" smtClean="0">
                <a:solidFill>
                  <a:srgbClr val="C00000"/>
                </a:solidFill>
              </a:rPr>
              <a:t>наличия</a:t>
            </a:r>
            <a:r>
              <a:rPr lang="ru-RU" dirty="0" smtClean="0">
                <a:solidFill>
                  <a:srgbClr val="002060"/>
                </a:solidFill>
              </a:rPr>
              <a:t> рабочих </a:t>
            </a:r>
            <a:r>
              <a:rPr lang="ru-RU" dirty="0" smtClean="0">
                <a:solidFill>
                  <a:srgbClr val="C00000"/>
                </a:solidFill>
              </a:rPr>
              <a:t>программ воспитания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официальных сайтах </a:t>
            </a:r>
            <a:r>
              <a:rPr lang="ru-RU" dirty="0" smtClean="0">
                <a:solidFill>
                  <a:srgbClr val="002060"/>
                </a:solidFill>
              </a:rPr>
              <a:t>образовательных организаций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0985" y="4451351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Экспертиза содержания </a:t>
            </a:r>
            <a:r>
              <a:rPr lang="ru-RU" dirty="0" smtClean="0">
                <a:solidFill>
                  <a:srgbClr val="002060"/>
                </a:solidFill>
              </a:rPr>
              <a:t>рабочих программ воспитания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6985" y="5588454"/>
            <a:ext cx="6422571" cy="767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Первый мониторинг – до </a:t>
            </a:r>
            <a:r>
              <a:rPr lang="ru-RU" b="1" dirty="0" smtClean="0">
                <a:solidFill>
                  <a:srgbClr val="C00000"/>
                </a:solidFill>
              </a:rPr>
              <a:t>15.09.2021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88962" y="1817006"/>
            <a:ext cx="0" cy="3236076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988963" y="5051185"/>
            <a:ext cx="94202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988963" y="3890200"/>
            <a:ext cx="94202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88963" y="2603669"/>
            <a:ext cx="94202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866" y="5490762"/>
            <a:ext cx="1369844" cy="1369844"/>
          </a:xfrm>
          <a:prstGeom prst="rect">
            <a:avLst/>
          </a:prstGeom>
        </p:spPr>
      </p:pic>
      <p:sp>
        <p:nvSpPr>
          <p:cNvPr id="14" name="Прямоугольная выноска 13"/>
          <p:cNvSpPr/>
          <p:nvPr/>
        </p:nvSpPr>
        <p:spPr>
          <a:xfrm>
            <a:off x="9166706" y="2658964"/>
            <a:ext cx="2654710" cy="2425234"/>
          </a:xfrm>
          <a:prstGeom prst="wedgeRectCallout">
            <a:avLst>
              <a:gd name="adj1" fmla="val -75278"/>
              <a:gd name="adj2" fmla="val -1217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Рабочая программа воспитания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раздел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Сведения об образовательной организации - Образование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0068" y="600822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Мониторинг</a:t>
            </a:r>
            <a:r>
              <a:rPr lang="ru-RU" dirty="0">
                <a:solidFill>
                  <a:srgbClr val="C00000"/>
                </a:solidFill>
              </a:rPr>
              <a:t> состояния воспитательной среды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97353" y="3060994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Вовлечение детей, родителей в совместную деятельность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7353" y="1830908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Планируется ежегодное проведение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7353" y="4247538"/>
            <a:ext cx="6422571" cy="10123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Бережное сохранение традиций, уклада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353" y="5384641"/>
            <a:ext cx="7070447" cy="767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Первый мониторинг – </a:t>
            </a:r>
            <a:r>
              <a:rPr lang="ru-RU" b="1" dirty="0">
                <a:solidFill>
                  <a:srgbClr val="C00000"/>
                </a:solidFill>
              </a:rPr>
              <a:t>в течение первой четверти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55330" y="1613193"/>
            <a:ext cx="0" cy="323607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55331" y="4847372"/>
            <a:ext cx="94202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55331" y="3686387"/>
            <a:ext cx="94202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055331" y="2399856"/>
            <a:ext cx="94202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2731" y="5259909"/>
            <a:ext cx="1369844" cy="1369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17612"/>
            <a:ext cx="3250970" cy="21673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999362"/>
            <a:ext cx="3250970" cy="21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2150" y="30205"/>
            <a:ext cx="995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Составляющие системы воспитания: </a:t>
            </a:r>
            <a:r>
              <a:rPr lang="ru-RU" sz="2400" b="1" dirty="0" smtClean="0">
                <a:solidFill>
                  <a:srgbClr val="A53C31"/>
                </a:solidFill>
                <a:latin typeface="Candara" panose="020E0502030303020204" pitchFamily="34" charset="0"/>
              </a:rPr>
              <a:t>любовь к труду</a:t>
            </a:r>
            <a:endParaRPr lang="ru-RU" sz="2400" b="1" dirty="0">
              <a:solidFill>
                <a:srgbClr val="A53C3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9598" y="1338221"/>
            <a:ext cx="3195595" cy="1200329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 предприятиями в рамках проекта </a:t>
            </a:r>
            <a:r>
              <a:rPr lang="ru-RU" dirty="0" smtClean="0">
                <a:solidFill>
                  <a:srgbClr val="C00000"/>
                </a:solidFill>
              </a:rPr>
              <a:t>«Изучая прошлое создаем будущее»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2323" y="5822714"/>
            <a:ext cx="1117270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ЗАДАЧИ: </a:t>
            </a:r>
            <a:r>
              <a:rPr lang="ru-RU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организация в каждом районе  экскурсий школьников на предприятия, организация встреч с успешными людьми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" descr="C:\Users\user\Desktop\dq5FcnP0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99" y="491870"/>
            <a:ext cx="3893100" cy="2560861"/>
          </a:xfrm>
          <a:prstGeom prst="rect">
            <a:avLst/>
          </a:prstGeom>
          <a:noFill/>
        </p:spPr>
      </p:pic>
      <p:pic>
        <p:nvPicPr>
          <p:cNvPr id="3076" name="Picture 4" descr="C:\Users\VORONK~1\AppData\Local\Temp\notes0A0A80\DSC07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98" y="3129145"/>
            <a:ext cx="4032956" cy="2539269"/>
          </a:xfrm>
          <a:prstGeom prst="rect">
            <a:avLst/>
          </a:prstGeom>
          <a:noFill/>
        </p:spPr>
      </p:pic>
      <p:pic>
        <p:nvPicPr>
          <p:cNvPr id="3077" name="Picture 5" descr="C:\Users\VORONK~1\AppData\Local\Temp\notes0A0A80\~6332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7" y="3168054"/>
            <a:ext cx="4361866" cy="2528404"/>
          </a:xfrm>
          <a:prstGeom prst="rect">
            <a:avLst/>
          </a:prstGeom>
          <a:noFill/>
        </p:spPr>
      </p:pic>
      <p:pic>
        <p:nvPicPr>
          <p:cNvPr id="5122" name="Picture 2" descr="https://43edu.ru/upload/iblock/e92/1-_2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718" y="553297"/>
            <a:ext cx="4375090" cy="25160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76211" y="2645560"/>
            <a:ext cx="3195595" cy="1200329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музейно-выставочный центр системы воспитания и образования  Кировской области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0979" y="3952899"/>
            <a:ext cx="3195595" cy="646331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проект </a:t>
            </a:r>
            <a:r>
              <a:rPr lang="ru-RU" dirty="0" smtClean="0">
                <a:solidFill>
                  <a:srgbClr val="C00000"/>
                </a:solidFill>
              </a:rPr>
              <a:t>«Наставник – старшеклассник»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6210" y="4746207"/>
            <a:ext cx="3195595" cy="646331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виртуальные туры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 колледжам и техникумам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4198" y="797260"/>
            <a:ext cx="3220995" cy="369332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30679" y="1971159"/>
            <a:ext cx="32820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участие в проекте </a:t>
            </a:r>
            <a:r>
              <a:rPr lang="ru-RU" b="1" dirty="0" smtClean="0">
                <a:solidFill>
                  <a:srgbClr val="C00000"/>
                </a:solidFill>
              </a:rPr>
              <a:t>20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музеев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охват с 2019 года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более </a:t>
            </a:r>
            <a:r>
              <a:rPr lang="ru-RU" b="1" dirty="0">
                <a:solidFill>
                  <a:srgbClr val="C00000"/>
                </a:solidFill>
              </a:rPr>
              <a:t>15 000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2674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923441" y="640839"/>
            <a:ext cx="3545016" cy="18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it-cube43.ru/about-bh/wp-content/uploads/2020/12/LC02-1024x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283" y="4584125"/>
            <a:ext cx="3775332" cy="210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4371" y="168019"/>
            <a:ext cx="1087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Составляющие системы воспитания: </a:t>
            </a:r>
            <a:r>
              <a:rPr lang="ru-RU" sz="2400" b="1" dirty="0" smtClean="0">
                <a:solidFill>
                  <a:srgbClr val="A53C31"/>
                </a:solidFill>
                <a:latin typeface="Candara" panose="020E0502030303020204" pitchFamily="34" charset="0"/>
              </a:rPr>
              <a:t>дополнительное образование</a:t>
            </a:r>
            <a:endParaRPr lang="ru-RU" sz="2400" b="1" dirty="0">
              <a:solidFill>
                <a:srgbClr val="A53C3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100" y="6117525"/>
            <a:ext cx="115189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ЗАДАЧИ: </a:t>
            </a:r>
            <a:r>
              <a:rPr lang="ru-RU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формирование графиков и обеспечение посещения площадок «</a:t>
            </a:r>
            <a:r>
              <a:rPr lang="ru-RU" b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Кванториума</a:t>
            </a:r>
            <a:r>
              <a:rPr lang="ru-RU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», участие в работе  мобильного «</a:t>
            </a:r>
            <a:r>
              <a:rPr lang="ru-RU" b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Кванториума</a:t>
            </a:r>
            <a:r>
              <a:rPr lang="ru-RU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», «Точек роста</a:t>
            </a:r>
            <a:r>
              <a:rPr lang="ru-RU" dirty="0" smtClean="0">
                <a:solidFill>
                  <a:srgbClr val="0070C0"/>
                </a:solidFill>
                <a:latin typeface="Candara" panose="020E0502030303020204" pitchFamily="34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15632" y="668206"/>
            <a:ext cx="3298567" cy="369332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101" y="889000"/>
            <a:ext cx="3879678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Взаимодействие семьи и школы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построении индивидуальной образовательной траектории школьника</a:t>
            </a: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266700" y="1854200"/>
          <a:ext cx="3662749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2" descr="https://pp.userapi.com/c854524/v854524005/a4484/xGtyVBPoTwg.jpg"/>
          <p:cNvPicPr>
            <a:picLocks noChangeAspect="1" noChangeArrowheads="1"/>
          </p:cNvPicPr>
          <p:nvPr/>
        </p:nvPicPr>
        <p:blipFill>
          <a:blip r:embed="rId9" cstate="email">
            <a:lum bright="20000"/>
          </a:blip>
          <a:srcRect/>
          <a:stretch>
            <a:fillRect/>
          </a:stretch>
        </p:blipFill>
        <p:spPr bwMode="auto">
          <a:xfrm>
            <a:off x="5108491" y="2517954"/>
            <a:ext cx="3619842" cy="20145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728333" y="2688390"/>
            <a:ext cx="3311267" cy="307777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мобильный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41032" y="3947466"/>
            <a:ext cx="3273167" cy="412934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en-US" b="1" dirty="0" smtClean="0">
                <a:solidFill>
                  <a:srgbClr val="C00000"/>
                </a:solidFill>
              </a:rPr>
              <a:t>IT-</a:t>
            </a:r>
            <a:r>
              <a:rPr lang="ru-RU" b="1" dirty="0" smtClean="0">
                <a:solidFill>
                  <a:srgbClr val="C00000"/>
                </a:solidFill>
              </a:rPr>
              <a:t>куб» </a:t>
            </a: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(г. Белая Холуница, В. Поляны)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15632" y="1089156"/>
            <a:ext cx="3285867" cy="733534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42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действующие, </a:t>
            </a:r>
            <a:r>
              <a:rPr lang="ru-RU" sz="1400" b="1" dirty="0">
                <a:solidFill>
                  <a:srgbClr val="C00000"/>
                </a:solidFill>
              </a:rPr>
              <a:t>63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новые  «Точки РОСТА»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5632" y="1894864"/>
            <a:ext cx="3298567" cy="733534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3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площадки «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Кванториума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  <a:p>
            <a:pPr algn="just">
              <a:lnSpc>
                <a:spcPts val="25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(г. Киров, г. Кирово-Чепецк, г. Омутнинск)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41032" y="3121343"/>
            <a:ext cx="3285867" cy="733534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138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отремонтированных спортивных залов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41032" y="4452989"/>
            <a:ext cx="3323968" cy="1054135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система персонифицированного финансирования дополнительного образования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594" y="86203"/>
            <a:ext cx="995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Профилактика школьной </a:t>
            </a:r>
            <a:r>
              <a:rPr lang="ru-RU" sz="2400" b="1" dirty="0" err="1" smtClean="0">
                <a:solidFill>
                  <a:srgbClr val="008000"/>
                </a:solidFill>
                <a:latin typeface="Candara" panose="020E0502030303020204" pitchFamily="34" charset="0"/>
              </a:rPr>
              <a:t>неуспешности</a:t>
            </a:r>
            <a:r>
              <a:rPr lang="ru-RU" sz="2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 </a:t>
            </a:r>
            <a:endParaRPr lang="ru-RU" sz="24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500" y="6040044"/>
            <a:ext cx="11633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ЗАДАЧИ: </a:t>
            </a:r>
            <a:r>
              <a:rPr lang="ru-RU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адресный подход к профилактической работе, использование всех имеющихся ресурсов для построения системы воспитания в районе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90132" y="687379"/>
            <a:ext cx="3505200" cy="369332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922" y="729440"/>
            <a:ext cx="2437370" cy="48628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Меры: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совместные мероприятия с семьей в школах</a:t>
            </a:r>
          </a:p>
          <a:p>
            <a:pPr lvl="0" algn="just"/>
            <a:endParaRPr lang="ru-RU" dirty="0" smtClean="0">
              <a:solidFill>
                <a:srgbClr val="00206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dirty="0" smtClean="0">
                <a:solidFill>
                  <a:srgbClr val="002060"/>
                </a:solidFill>
              </a:rPr>
              <a:t> (помощь пожилым, маломобильным гражданам)</a:t>
            </a:r>
          </a:p>
          <a:p>
            <a:pPr lvl="0" algn="just"/>
            <a:endParaRPr lang="ru-RU" dirty="0" smtClean="0">
              <a:solidFill>
                <a:srgbClr val="00206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организация активной занятости детей в каждом районе</a:t>
            </a:r>
          </a:p>
          <a:p>
            <a:pPr lvl="0" algn="just"/>
            <a:endParaRPr lang="ru-RU" sz="2000" dirty="0" smtClean="0">
              <a:solidFill>
                <a:srgbClr val="00206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трудоустройство подростков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newsler.ru/data/content/2018/70519/293d5842cd0a212c6012efe523f5d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828" y="603264"/>
            <a:ext cx="4149467" cy="2534411"/>
          </a:xfrm>
          <a:prstGeom prst="rect">
            <a:avLst/>
          </a:prstGeom>
          <a:noFill/>
        </p:spPr>
      </p:pic>
      <p:pic>
        <p:nvPicPr>
          <p:cNvPr id="1028" name="Picture 4" descr="http://burmakinoschool.ucoz.ru/avatar/zakon/JNe2Ztx1U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998" y="3284922"/>
            <a:ext cx="4255702" cy="26290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13422" y="1238283"/>
            <a:ext cx="4561704" cy="923330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региональное отделение детско-юношеского и военно-патриотического движения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Юнармия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98831" y="2246363"/>
            <a:ext cx="4574404" cy="923330"/>
          </a:xfrm>
          <a:prstGeom prst="rect">
            <a:avLst/>
          </a:prstGeom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региональное отделение детско-юношеской организации </a:t>
            </a:r>
            <a:r>
              <a:rPr lang="ru-RU" dirty="0" smtClean="0">
                <a:solidFill>
                  <a:srgbClr val="C00000"/>
                </a:solidFill>
              </a:rPr>
              <a:t>«Российское движение школьников»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4" descr="https://www.admkirov.ru/administration/districts/novovyatsky/news/2019/07/oUaMDS5rzw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9828" y="3307136"/>
            <a:ext cx="4187426" cy="260686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23" y="331930"/>
            <a:ext cx="995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Межведомственное взаимодействие</a:t>
            </a:r>
            <a:endParaRPr lang="ru-RU" sz="24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3500" y="889000"/>
            <a:ext cx="4127500" cy="369332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100" y="6051371"/>
            <a:ext cx="11633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96C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ЗАДАЧИ: </a:t>
            </a:r>
            <a:r>
              <a:rPr lang="ru-RU" sz="2400" b="1" dirty="0" smtClean="0">
                <a:solidFill>
                  <a:srgbClr val="0070C0"/>
                </a:solidFill>
              </a:rPr>
              <a:t>обеспечение эффективного межведомственного взаимодействия</a:t>
            </a:r>
            <a:endParaRPr lang="ru-RU" sz="24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7962" y="1441622"/>
            <a:ext cx="4127500" cy="923330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межмуниципальные центры психологической поддержки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34300" y="2599381"/>
            <a:ext cx="4127500" cy="1200329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областная служба оказания психолого-педагогической, методической и консультативной помощи </a:t>
            </a:r>
            <a:endParaRPr lang="ru-RU" dirty="0"/>
          </a:p>
        </p:txBody>
      </p:sp>
      <p:pic>
        <p:nvPicPr>
          <p:cNvPr id="1026" name="Picture 2" descr="https://i.obozrevatel.com/gallery/2019/1/23/jm.jpg"/>
          <p:cNvPicPr>
            <a:picLocks noChangeAspect="1" noChangeArrowheads="1"/>
          </p:cNvPicPr>
          <p:nvPr/>
        </p:nvPicPr>
        <p:blipFill>
          <a:blip r:embed="rId2" cstate="print"/>
          <a:srcRect l="18376"/>
          <a:stretch>
            <a:fillRect/>
          </a:stretch>
        </p:blipFill>
        <p:spPr bwMode="auto">
          <a:xfrm>
            <a:off x="1625600" y="2260600"/>
            <a:ext cx="3378200" cy="2527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78052" y="1231900"/>
            <a:ext cx="2692648" cy="1422400"/>
          </a:xfrm>
          <a:prstGeom prst="rect">
            <a:avLst/>
          </a:prstGeom>
          <a:solidFill>
            <a:schemeClr val="bg1"/>
          </a:solidFill>
          <a:ln>
            <a:solidFill>
              <a:srgbClr val="008DF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Комиссии по делам несовершеннолетних и защите их прав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324" y="4220175"/>
            <a:ext cx="23241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008DF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Органы социальной защиты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4535" y="4175211"/>
            <a:ext cx="2300514" cy="1257300"/>
          </a:xfrm>
          <a:prstGeom prst="rect">
            <a:avLst/>
          </a:prstGeom>
          <a:solidFill>
            <a:schemeClr val="bg1"/>
          </a:solidFill>
          <a:ln>
            <a:solidFill>
              <a:srgbClr val="008DF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Образовательные организации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712" y="1231900"/>
            <a:ext cx="2436688" cy="1303660"/>
          </a:xfrm>
          <a:prstGeom prst="rect">
            <a:avLst/>
          </a:prstGeom>
          <a:solidFill>
            <a:schemeClr val="bg1"/>
          </a:solidFill>
          <a:ln>
            <a:solidFill>
              <a:srgbClr val="008DF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Органы местного самоуправления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1944" y="3970980"/>
            <a:ext cx="4127500" cy="646331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детские телефоны доверия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17823" y="4823597"/>
            <a:ext cx="4127500" cy="923330"/>
          </a:xfrm>
          <a:prstGeom prst="rect">
            <a:avLst/>
          </a:prstGeom>
          <a:noFill/>
          <a:ln>
            <a:solidFill>
              <a:srgbClr val="63A0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психологическая помощь в Центрах социальной помощи семье и детям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64005" y="1332309"/>
            <a:ext cx="569208" cy="6859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16242" y="2860760"/>
            <a:ext cx="569208" cy="9254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779805" y="3008056"/>
            <a:ext cx="569208" cy="98509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402903" y="4802659"/>
            <a:ext cx="569208" cy="84975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792945" y="610743"/>
            <a:ext cx="6045094" cy="2948534"/>
          </a:xfrm>
          <a:prstGeom prst="roundRect">
            <a:avLst>
              <a:gd name="adj" fmla="val 10063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148" y="610743"/>
            <a:ext cx="5246153" cy="2948534"/>
          </a:xfrm>
          <a:prstGeom prst="roundRect">
            <a:avLst>
              <a:gd name="adj" fmla="val 10063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792" y="199861"/>
            <a:ext cx="402847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ru-RU" b="1" dirty="0">
                <a:solidFill>
                  <a:srgbClr val="000099"/>
                </a:solidFill>
                <a:latin typeface="Roboto Condensed"/>
              </a:rPr>
              <a:t>Система воспитательной </a:t>
            </a:r>
            <a:r>
              <a:rPr lang="ru-RU" b="1" dirty="0" smtClean="0">
                <a:solidFill>
                  <a:srgbClr val="000099"/>
                </a:solidFill>
                <a:latin typeface="Roboto Condensed"/>
              </a:rPr>
              <a:t>работы</a:t>
            </a:r>
            <a:endParaRPr lang="ru-RU" b="1" dirty="0">
              <a:solidFill>
                <a:srgbClr val="000099"/>
              </a:solidFill>
              <a:latin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5239" y="3102003"/>
            <a:ext cx="26623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https://kirovipk.ru/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8" y="3704808"/>
            <a:ext cx="4938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Раздел «Программа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воспитания»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нормативные документы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методические рекомендации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шаблоны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локальных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актов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шаблон рабочей программы воспитания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примеры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модулей программы воспитания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52" y="1475700"/>
            <a:ext cx="5791200" cy="14586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4487" y="3075974"/>
            <a:ext cx="55755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https://43edu.ru/business/rsoko1/2263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16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51512" y="640239"/>
            <a:ext cx="4998914" cy="2594573"/>
            <a:chOff x="251512" y="610743"/>
            <a:chExt cx="4998914" cy="259457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51512" y="610743"/>
              <a:ext cx="4998914" cy="2594573"/>
              <a:chOff x="261344" y="3382843"/>
              <a:chExt cx="6513920" cy="306168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289" y="3382843"/>
                <a:ext cx="5967423" cy="1212965"/>
              </a:xfrm>
              <a:prstGeom prst="rect">
                <a:avLst/>
              </a:prstGeom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261344" y="4606102"/>
                <a:ext cx="6513920" cy="1838426"/>
                <a:chOff x="275069" y="4595810"/>
                <a:chExt cx="6513920" cy="1838426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069" y="4595810"/>
                  <a:ext cx="6513920" cy="1709029"/>
                </a:xfrm>
                <a:prstGeom prst="rect">
                  <a:avLst/>
                </a:prstGeom>
              </p:spPr>
            </p:pic>
            <p:sp>
              <p:nvSpPr>
                <p:cNvPr id="5" name="Скругленный прямоугольник 4"/>
                <p:cNvSpPr/>
                <p:nvPr/>
              </p:nvSpPr>
              <p:spPr>
                <a:xfrm>
                  <a:off x="318199" y="5510829"/>
                  <a:ext cx="1664898" cy="923407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513" y="2529347"/>
              <a:ext cx="1186139" cy="438580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9970" y="795074"/>
            <a:ext cx="3668197" cy="4634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76597" y="842135"/>
            <a:ext cx="5443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Министерство образования Кировской области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83044" y="3704808"/>
            <a:ext cx="690224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Раздел «Региональная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система оценки качества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образования»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Механизм 2.3. Система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организации воспитания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обучающихся:</a:t>
            </a:r>
          </a:p>
          <a:p>
            <a:pPr marL="98266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цели </a:t>
            </a:r>
          </a:p>
          <a:p>
            <a:pPr marL="98266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показатели</a:t>
            </a:r>
          </a:p>
          <a:p>
            <a:pPr marL="98266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нормативные документы</a:t>
            </a:r>
          </a:p>
          <a:p>
            <a:pPr marL="98266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аналитические материалы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480" y="244300"/>
            <a:ext cx="837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Взаимодействие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субъектов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166" y="1671640"/>
            <a:ext cx="3796030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семья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836" y="928021"/>
            <a:ext cx="3769360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общее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образование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166" y="2459070"/>
            <a:ext cx="3796030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дополнительное  образование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640" y="4070052"/>
            <a:ext cx="3805556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социальные партнеры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66" y="3278984"/>
            <a:ext cx="3796030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учреждения культуры и спорта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640" y="4845364"/>
            <a:ext cx="3805556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органы опеки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попечительства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640" y="5678618"/>
            <a:ext cx="3805556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другие социальные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институты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243752" y="813617"/>
            <a:ext cx="394676" cy="5816755"/>
          </a:xfrm>
          <a:prstGeom prst="rightBrace">
            <a:avLst>
              <a:gd name="adj1" fmla="val 124333"/>
              <a:gd name="adj2" fmla="val 50000"/>
            </a:avLst>
          </a:prstGeom>
          <a:ln w="57150">
            <a:solidFill>
              <a:srgbClr val="189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6108" y="4364572"/>
            <a:ext cx="3248612" cy="1797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 тесном взаимодействии всех субъектов воспитания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8577796" y="2876905"/>
            <a:ext cx="569208" cy="23862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50080" y="2912539"/>
            <a:ext cx="2598080" cy="2315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реальный результат воспитания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развитие личности ребенка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98" y="2084439"/>
            <a:ext cx="3283391" cy="21930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513" y="997527"/>
            <a:ext cx="114383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размещения рабочих программ воспитания на официальных сайтах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и дошкольных образовательных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до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сентября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в системе единой региональной методической службы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муниципальные методические объединения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классных руководителей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содействия становлению и развитию системы воспитательной работы в условиях модернизации образования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октября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экспертизу рабочих программ воспитания общеобразовательных организаций и дошкольных образовательных организаций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привлечением экспертно-аналитического совета, муниципальных методических служб, муниципальных методических объединений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декабря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1396538"/>
            <a:ext cx="11039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дополнительные профессиональные программы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(программы повышения квалификации) для всех категорий педагогических работников, включив раздел (модуль) по реализации рабочих программ воспитания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до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декабря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банк модулей рабочих программ воспитания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(лучшие практики, новые формы и технологии инновационного педагогического опыта в сфере воспитания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на постоянной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внедрения и реализации рабочих программ воспитания общеобразовательных организаций и дошкольных образовательных организаций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до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июля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0" t="2565" r="1276" b="3629"/>
          <a:stretch/>
        </p:blipFill>
        <p:spPr>
          <a:xfrm>
            <a:off x="2969342" y="1474839"/>
            <a:ext cx="6764593" cy="23499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0587" y="295008"/>
            <a:ext cx="10146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03.07.2020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  «Об  официальном  опубликовании Конституции Российской Федерации с внесенными в нее поправками»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06" t="2227" r="1100" b="2441"/>
          <a:stretch/>
        </p:blipFill>
        <p:spPr>
          <a:xfrm>
            <a:off x="4696065" y="4060753"/>
            <a:ext cx="7177549" cy="219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87" y="4060753"/>
            <a:ext cx="3864599" cy="257107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5498"/>
          <a:stretch/>
        </p:blipFill>
        <p:spPr>
          <a:xfrm>
            <a:off x="0" y="-1"/>
            <a:ext cx="12192000" cy="6833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05-564C-4373-841D-86EEB8CFAD6C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4" y="103073"/>
            <a:ext cx="10518775" cy="6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7" y="300226"/>
            <a:ext cx="10923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в Российской Федерации на период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29.05.2015 № 996-р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83206137"/>
              </p:ext>
            </p:extLst>
          </p:nvPr>
        </p:nvGraphicFramePr>
        <p:xfrm>
          <a:off x="280221" y="1758088"/>
          <a:ext cx="5771534" cy="485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754761" y="4296697"/>
            <a:ext cx="5338916" cy="22417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92413" y="4401911"/>
            <a:ext cx="5068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Roboto"/>
              </a:rPr>
              <a:t>Основные направления развития воспитания</a:t>
            </a:r>
            <a:r>
              <a:rPr lang="ru-RU" dirty="0">
                <a:solidFill>
                  <a:srgbClr val="002060"/>
                </a:solidFill>
                <a:latin typeface="Roboto"/>
              </a:rPr>
              <a:t/>
            </a:r>
            <a:br>
              <a:rPr lang="ru-RU" dirty="0">
                <a:solidFill>
                  <a:srgbClr val="002060"/>
                </a:solidFill>
                <a:latin typeface="Roboto"/>
              </a:rPr>
            </a:br>
            <a:endParaRPr lang="ru-RU" dirty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Roboto"/>
              </a:rPr>
              <a:t>Развитие социальных институтов воспитания</a:t>
            </a:r>
            <a:br>
              <a:rPr lang="ru-RU" dirty="0">
                <a:solidFill>
                  <a:srgbClr val="002060"/>
                </a:solidFill>
                <a:latin typeface="Roboto"/>
              </a:rPr>
            </a:br>
            <a:endParaRPr lang="ru-RU" dirty="0" smtClean="0">
              <a:solidFill>
                <a:srgbClr val="002060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Roboto"/>
              </a:rPr>
              <a:t>Обновление </a:t>
            </a:r>
            <a:r>
              <a:rPr lang="ru-RU" dirty="0">
                <a:solidFill>
                  <a:srgbClr val="002060"/>
                </a:solidFill>
                <a:latin typeface="Roboto"/>
              </a:rPr>
              <a:t>воспитательного процесса с учетом современных достижений науки и на основе отечественных традиций</a:t>
            </a:r>
            <a:endParaRPr lang="ru-RU" b="0" i="0" dirty="0">
              <a:solidFill>
                <a:srgbClr val="002060"/>
              </a:solidFill>
              <a:effectLst/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117" y="1526880"/>
            <a:ext cx="4001727" cy="26571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52387" y="6433236"/>
            <a:ext cx="2743200" cy="365125"/>
          </a:xfrm>
        </p:spPr>
        <p:txBody>
          <a:bodyPr/>
          <a:lstStyle/>
          <a:p>
            <a:fld id="{9327B83B-4E17-49BB-AA04-0ED161626BE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483661" y="287025"/>
            <a:ext cx="1124855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от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21.07.2020 № 474 </a:t>
            </a: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национальных целях развития Российской Федерации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года» </a:t>
            </a:r>
          </a:p>
          <a:p>
            <a:pPr>
              <a:lnSpc>
                <a:spcPts val="2400"/>
              </a:lnSpc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3661" y="1529659"/>
            <a:ext cx="7382145" cy="4830443"/>
            <a:chOff x="1783072" y="1675624"/>
            <a:chExt cx="8642214" cy="483044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447595" y="1675624"/>
              <a:ext cx="7977691" cy="88928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 descr="P:\НАЦИОНАЛЬНЫЕ ПРОЕКТЫ\1. РАЗВИТИЕ ОБРАЗОВАНИЯ\П РО Е К Т Н Ы Й О Ф И С\! ПРИМЕРЫ ПРЕЗЕНТАЦИЙ\icon-good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83072" y="1802483"/>
              <a:ext cx="487771" cy="487771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45350" y="1781235"/>
              <a:ext cx="787993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сохранение населения, здоровье и</a:t>
              </a:r>
              <a:r>
                <a:rPr lang="en-US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благополучие людей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47595" y="2660915"/>
              <a:ext cx="7977691" cy="88928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47595" y="3646205"/>
              <a:ext cx="7977691" cy="88928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47595" y="4631496"/>
              <a:ext cx="7977691" cy="88928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47595" y="5616787"/>
              <a:ext cx="7977691" cy="88928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4" descr="P:\НАЦИОНАЛЬНЫЕ ПРОЕКТЫ\1. РАЗВИТИЕ ОБРАЗОВАНИЯ\П РО Е К Т Н Ы Й О Ф И С\! ПРИМЕРЫ ПРЕЗЕНТАЦИЙ\icon-good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83072" y="2787773"/>
              <a:ext cx="487771" cy="487771"/>
            </a:xfrm>
            <a:prstGeom prst="rect">
              <a:avLst/>
            </a:prstGeom>
            <a:noFill/>
          </p:spPr>
        </p:pic>
        <p:pic>
          <p:nvPicPr>
            <p:cNvPr id="29" name="Picture 4" descr="P:\НАЦИОНАЛЬНЫЕ ПРОЕКТЫ\1. РАЗВИТИЕ ОБРАЗОВАНИЯ\П РО Е К Т Н Ы Й О Ф И С\! ПРИМЕРЫ ПРЕЗЕНТАЦИЙ\icon-good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83072" y="3773064"/>
              <a:ext cx="487771" cy="487771"/>
            </a:xfrm>
            <a:prstGeom prst="rect">
              <a:avLst/>
            </a:prstGeom>
            <a:noFill/>
          </p:spPr>
        </p:pic>
        <p:pic>
          <p:nvPicPr>
            <p:cNvPr id="30" name="Picture 4" descr="P:\НАЦИОНАЛЬНЫЕ ПРОЕКТЫ\1. РАЗВИТИЕ ОБРАЗОВАНИЯ\П РО Е К Т Н Ы Й О Ф И С\! ПРИМЕРЫ ПРЕЗЕНТАЦИЙ\icon-good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97635" y="4751992"/>
              <a:ext cx="487771" cy="487771"/>
            </a:xfrm>
            <a:prstGeom prst="rect">
              <a:avLst/>
            </a:prstGeom>
            <a:noFill/>
          </p:spPr>
        </p:pic>
        <p:pic>
          <p:nvPicPr>
            <p:cNvPr id="31" name="Picture 4" descr="P:\НАЦИОНАЛЬНЫЕ ПРОЕКТЫ\1. РАЗВИТИЕ ОБРАЗОВАНИЯ\П РО Е К Т Н Ы Й О Ф И С\! ПРИМЕРЫ ПРЕЗЕНТАЦИЙ\icon-good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97635" y="5756225"/>
              <a:ext cx="487771" cy="487771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543607" y="2795889"/>
              <a:ext cx="783744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возможности для самореализации и развития талантов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45349" y="3897288"/>
              <a:ext cx="787993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комфортная и безопасная среда для жизни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45349" y="4758355"/>
              <a:ext cx="7879935" cy="527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достойный, эффективный труд и успешное предпринимательство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37002" y="5873226"/>
              <a:ext cx="7879935" cy="312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цифровая трансформация</a:t>
              </a: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158" y="1090739"/>
            <a:ext cx="2293040" cy="1619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507" y="4863212"/>
            <a:ext cx="2651488" cy="1767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645" y="2921316"/>
            <a:ext cx="2623441" cy="173064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6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8420" y="1283419"/>
            <a:ext cx="9901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ст.2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«</a:t>
            </a:r>
            <a:r>
              <a:rPr lang="ru-RU" sz="1600" b="1" dirty="0" smtClean="0">
                <a:solidFill>
                  <a:srgbClr val="C00000"/>
                </a:solidFill>
              </a:rPr>
              <a:t>Воспитание</a:t>
            </a:r>
            <a:r>
              <a:rPr lang="ru-RU" sz="1600" dirty="0" smtClean="0">
                <a:solidFill>
                  <a:srgbClr val="000099"/>
                </a:solidFill>
              </a:rPr>
              <a:t> – деятельность, направленная на развитие личности, </a:t>
            </a:r>
            <a:r>
              <a:rPr lang="ru-RU" sz="1600" dirty="0">
                <a:solidFill>
                  <a:srgbClr val="000099"/>
                </a:solidFill>
              </a:rPr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</a:t>
            </a:r>
            <a:r>
              <a:rPr lang="ru-RU" sz="1600" dirty="0" smtClean="0">
                <a:solidFill>
                  <a:srgbClr val="000099"/>
                </a:solidFill>
              </a:rPr>
              <a:t>поведения»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04" y="2420652"/>
            <a:ext cx="432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п. 9.1 ст. 12</a:t>
            </a:r>
            <a:r>
              <a:rPr lang="ru-RU" sz="1600" dirty="0" smtClean="0">
                <a:solidFill>
                  <a:srgbClr val="000099"/>
                </a:solidFill>
              </a:rPr>
              <a:t> 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Примерная </a:t>
            </a:r>
            <a:r>
              <a:rPr lang="ru-RU" sz="1600" dirty="0" smtClean="0">
                <a:solidFill>
                  <a:srgbClr val="C00000"/>
                </a:solidFill>
              </a:rPr>
              <a:t>основная образовательная программа</a:t>
            </a:r>
            <a:r>
              <a:rPr lang="ru-RU" sz="1600" dirty="0" smtClean="0">
                <a:solidFill>
                  <a:srgbClr val="000099"/>
                </a:solidFill>
              </a:rPr>
              <a:t> включает примерную </a:t>
            </a:r>
            <a:r>
              <a:rPr lang="ru-RU" sz="1600" dirty="0" smtClean="0">
                <a:solidFill>
                  <a:srgbClr val="C00000"/>
                </a:solidFill>
              </a:rPr>
              <a:t>рабочую программу воспитания</a:t>
            </a:r>
            <a:r>
              <a:rPr lang="ru-RU" sz="1600" dirty="0" smtClean="0">
                <a:solidFill>
                  <a:srgbClr val="000099"/>
                </a:solidFill>
              </a:rPr>
              <a:t>, примерный </a:t>
            </a:r>
            <a:r>
              <a:rPr lang="ru-RU" sz="1600" dirty="0" smtClean="0">
                <a:solidFill>
                  <a:srgbClr val="C00000"/>
                </a:solidFill>
              </a:rPr>
              <a:t>календарный план </a:t>
            </a:r>
            <a:r>
              <a:rPr lang="ru-RU" sz="1600" dirty="0" smtClean="0">
                <a:solidFill>
                  <a:srgbClr val="000099"/>
                </a:solidFill>
              </a:rPr>
              <a:t>воспитательной работы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7281" y="2426704"/>
            <a:ext cx="5285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ст.12.1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В </a:t>
            </a:r>
            <a:r>
              <a:rPr lang="ru-RU" sz="1600" dirty="0" smtClean="0">
                <a:solidFill>
                  <a:srgbClr val="C00000"/>
                </a:solidFill>
              </a:rPr>
              <a:t>разработке</a:t>
            </a:r>
            <a:r>
              <a:rPr lang="ru-RU" sz="1600" dirty="0" smtClean="0">
                <a:solidFill>
                  <a:srgbClr val="000099"/>
                </a:solidFill>
              </a:rPr>
              <a:t> рабочих программ воспитания, календарных планов воспитательной работы </a:t>
            </a:r>
            <a:r>
              <a:rPr lang="ru-RU" sz="1600" dirty="0" smtClean="0">
                <a:solidFill>
                  <a:srgbClr val="C00000"/>
                </a:solidFill>
              </a:rPr>
              <a:t>имеют право принимать советы обучающихся, советы родителей, представительные органы обучающихся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290" y="235762"/>
            <a:ext cx="11680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31 июля 2020 г.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304-ФЗО внесении изменений в Федеральный закон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Федерации»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воспитания обучающихся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2949" y="4271575"/>
            <a:ext cx="598047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01.09.2021</a:t>
            </a:r>
          </a:p>
          <a:p>
            <a:pPr algn="ctr" defTabSz="1219170"/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121917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рабочих программ воспитания и календарных планов воспитательной </a:t>
            </a:r>
            <a:r>
              <a:rPr lang="ru-RU" dirty="0" smtClean="0">
                <a:solidFill>
                  <a:srgbClr val="000099"/>
                </a:solidFill>
              </a:rPr>
              <a:t>работы </a:t>
            </a:r>
            <a:endParaRPr lang="ru-RU" dirty="0">
              <a:solidFill>
                <a:srgbClr val="000099"/>
              </a:solidFill>
            </a:endParaRPr>
          </a:p>
          <a:p>
            <a:pPr defTabSz="1219170"/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размещение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на официальном сайте образовательной организации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949" y="1283419"/>
            <a:ext cx="10500851" cy="2460672"/>
          </a:xfrm>
          <a:prstGeom prst="roundRect">
            <a:avLst>
              <a:gd name="adj" fmla="val 1153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19" y="4083862"/>
            <a:ext cx="3752474" cy="2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330"/>
          <a:stretch/>
        </p:blipFill>
        <p:spPr>
          <a:xfrm>
            <a:off x="4130998" y="1317523"/>
            <a:ext cx="7527619" cy="380337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81333" y="944882"/>
            <a:ext cx="3167594" cy="4104221"/>
            <a:chOff x="7536160" y="2276551"/>
            <a:chExt cx="4320480" cy="38967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36160" y="2276551"/>
              <a:ext cx="4320480" cy="528228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219170"/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утверждены 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для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12224" y="2897031"/>
              <a:ext cx="3744416" cy="101574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организаций </a:t>
              </a:r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дошкольного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образования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12224" y="4005027"/>
              <a:ext cx="3744416" cy="101574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общеобразовательных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12224" y="5157513"/>
              <a:ext cx="3744416" cy="101574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профессиональных образовательных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728181" y="2804779"/>
              <a:ext cx="0" cy="307245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7728181" y="5875433"/>
              <a:ext cx="38404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7728181" y="4773149"/>
              <a:ext cx="38404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728181" y="3717032"/>
              <a:ext cx="38404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662897" y="5365792"/>
            <a:ext cx="11236625" cy="135568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99"/>
                </a:solidFill>
              </a:rPr>
              <a:t>Основа – базовые </a:t>
            </a:r>
            <a:r>
              <a:rPr lang="ru-RU" dirty="0">
                <a:solidFill>
                  <a:srgbClr val="C00000"/>
                </a:solidFill>
              </a:rPr>
              <a:t>ценности</a:t>
            </a:r>
            <a:r>
              <a:rPr lang="ru-RU" dirty="0">
                <a:solidFill>
                  <a:srgbClr val="000099"/>
                </a:solidFill>
              </a:rPr>
              <a:t> российского общества: семья, труд, природа, мир, знания, культура, здоровье, </a:t>
            </a:r>
            <a:r>
              <a:rPr lang="ru-RU" dirty="0">
                <a:solidFill>
                  <a:srgbClr val="C00000"/>
                </a:solidFill>
              </a:rPr>
              <a:t>совместная деятельность </a:t>
            </a:r>
            <a:r>
              <a:rPr lang="ru-RU" dirty="0">
                <a:solidFill>
                  <a:srgbClr val="000099"/>
                </a:solidFill>
              </a:rPr>
              <a:t>детей и взрослых, </a:t>
            </a:r>
            <a:r>
              <a:rPr lang="ru-RU" dirty="0">
                <a:solidFill>
                  <a:srgbClr val="C00000"/>
                </a:solidFill>
              </a:rPr>
              <a:t>единое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воспитательное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пространство</a:t>
            </a:r>
          </a:p>
          <a:p>
            <a:pPr lvl="0" algn="ctr"/>
            <a:endParaRPr lang="ru-RU" dirty="0">
              <a:solidFill>
                <a:srgbClr val="C00000"/>
              </a:solidFill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</a:rPr>
              <a:t>Цель воспитания – личностное развитие обучающихся</a:t>
            </a:r>
          </a:p>
          <a:p>
            <a:pPr lvl="0"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333" y="228084"/>
            <a:ext cx="483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программы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632" y="1285039"/>
            <a:ext cx="1540985" cy="15508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361180" y="846452"/>
            <a:ext cx="6992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ФГБНУ «Институт изучения детства, семьи и воспитания РАО»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1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333" y="228084"/>
            <a:ext cx="5578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рабочих программ воспитания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6645" y="1032387"/>
            <a:ext cx="3755922" cy="551589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6809" y="1032387"/>
            <a:ext cx="3755922" cy="551589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6974" y="1032387"/>
            <a:ext cx="3755922" cy="551589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3453" y="1111046"/>
            <a:ext cx="292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дошкольное</a:t>
            </a:r>
            <a:r>
              <a:rPr lang="ru-RU" dirty="0">
                <a:solidFill>
                  <a:srgbClr val="0070C0"/>
                </a:solidFill>
              </a:rPr>
              <a:t> образование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9375" y="1111046"/>
            <a:ext cx="343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начальное, основное, среднее общее </a:t>
            </a:r>
            <a:r>
              <a:rPr lang="ru-RU" dirty="0">
                <a:solidFill>
                  <a:srgbClr val="0070C0"/>
                </a:solidFill>
              </a:rPr>
              <a:t>образование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6216" y="1111046"/>
            <a:ext cx="343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среднее профессиональное </a:t>
            </a:r>
            <a:r>
              <a:rPr lang="ru-RU" dirty="0" smtClean="0">
                <a:solidFill>
                  <a:srgbClr val="0070C0"/>
                </a:solidFill>
              </a:rPr>
              <a:t>образование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26" y="1902709"/>
            <a:ext cx="111459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является компонентом основной образовательной программы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057" y="2480643"/>
            <a:ext cx="368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3 раздела: </a:t>
            </a:r>
            <a:r>
              <a:rPr lang="ru-RU" sz="1600" dirty="0">
                <a:solidFill>
                  <a:srgbClr val="C00000"/>
                </a:solidFill>
              </a:rPr>
              <a:t>целевой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C00000"/>
                </a:solidFill>
              </a:rPr>
              <a:t>содержательный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70C0"/>
                </a:solidFill>
              </a:rPr>
              <a:t>и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организационный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(в </a:t>
            </a:r>
            <a:r>
              <a:rPr lang="ru-RU" sz="1600" dirty="0">
                <a:solidFill>
                  <a:srgbClr val="0070C0"/>
                </a:solidFill>
              </a:rPr>
              <a:t>каждом </a:t>
            </a:r>
            <a:r>
              <a:rPr lang="ru-RU" sz="1600" dirty="0" smtClean="0">
                <a:solidFill>
                  <a:srgbClr val="0070C0"/>
                </a:solidFill>
              </a:rPr>
              <a:t>- обязательная </a:t>
            </a:r>
            <a:r>
              <a:rPr lang="ru-RU" sz="1600" dirty="0">
                <a:solidFill>
                  <a:srgbClr val="0070C0"/>
                </a:solidFill>
              </a:rPr>
              <a:t>часть и часть, формируемая участниками образовательных </a:t>
            </a:r>
            <a:r>
              <a:rPr lang="ru-RU" sz="1600" dirty="0" smtClean="0">
                <a:solidFill>
                  <a:srgbClr val="0070C0"/>
                </a:solidFill>
              </a:rPr>
              <a:t>отношений)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885" y="3839584"/>
            <a:ext cx="3687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Направления: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 социально-коммуникативное развитие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 </a:t>
            </a:r>
            <a:r>
              <a:rPr lang="ru-RU" sz="1600" dirty="0">
                <a:solidFill>
                  <a:srgbClr val="0070C0"/>
                </a:solidFill>
              </a:rPr>
              <a:t>познавательное </a:t>
            </a:r>
            <a:r>
              <a:rPr lang="ru-RU" sz="1600" dirty="0" smtClean="0">
                <a:solidFill>
                  <a:srgbClr val="0070C0"/>
                </a:solidFill>
              </a:rPr>
              <a:t>развитие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 речевое </a:t>
            </a:r>
            <a:r>
              <a:rPr lang="ru-RU" sz="1600" dirty="0" smtClean="0">
                <a:solidFill>
                  <a:srgbClr val="0070C0"/>
                </a:solidFill>
              </a:rPr>
              <a:t>развитие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 </a:t>
            </a:r>
            <a:r>
              <a:rPr lang="ru-RU" sz="1600" dirty="0" smtClean="0">
                <a:solidFill>
                  <a:srgbClr val="0070C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 физическое </a:t>
            </a:r>
            <a:r>
              <a:rPr lang="ru-RU" sz="1600" dirty="0" smtClean="0">
                <a:solidFill>
                  <a:srgbClr val="0070C0"/>
                </a:solidFill>
              </a:rPr>
              <a:t>развитие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726" y="5966365"/>
            <a:ext cx="111459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реализуется через календарный план воспитательной работы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636" y="2423060"/>
            <a:ext cx="3687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4 раздела </a:t>
            </a:r>
            <a:r>
              <a:rPr lang="ru-RU" sz="1600" dirty="0">
                <a:solidFill>
                  <a:srgbClr val="0070C0"/>
                </a:solidFill>
              </a:rPr>
              <a:t>«</a:t>
            </a:r>
            <a:r>
              <a:rPr lang="ru-RU" sz="1600" dirty="0">
                <a:solidFill>
                  <a:srgbClr val="C00000"/>
                </a:solidFill>
              </a:rPr>
              <a:t>Особенности</a:t>
            </a:r>
            <a:r>
              <a:rPr lang="ru-RU" sz="1600" dirty="0">
                <a:solidFill>
                  <a:srgbClr val="0070C0"/>
                </a:solidFill>
              </a:rPr>
              <a:t> организуемого в школе </a:t>
            </a:r>
            <a:r>
              <a:rPr lang="ru-RU" sz="1600" dirty="0">
                <a:solidFill>
                  <a:srgbClr val="C00000"/>
                </a:solidFill>
              </a:rPr>
              <a:t>воспитательного процесса</a:t>
            </a:r>
            <a:r>
              <a:rPr lang="ru-RU" sz="1600" dirty="0" smtClean="0">
                <a:solidFill>
                  <a:srgbClr val="0070C0"/>
                </a:solidFill>
              </a:rPr>
              <a:t>», «</a:t>
            </a:r>
            <a:r>
              <a:rPr lang="ru-RU" sz="1600" dirty="0">
                <a:solidFill>
                  <a:srgbClr val="C00000"/>
                </a:solidFill>
              </a:rPr>
              <a:t>Цель и задачи</a:t>
            </a:r>
            <a:r>
              <a:rPr lang="ru-RU" sz="1600" dirty="0">
                <a:solidFill>
                  <a:srgbClr val="0070C0"/>
                </a:solidFill>
              </a:rPr>
              <a:t> воспитания</a:t>
            </a:r>
            <a:r>
              <a:rPr lang="ru-RU" sz="1600" dirty="0" smtClean="0">
                <a:solidFill>
                  <a:srgbClr val="0070C0"/>
                </a:solidFill>
              </a:rPr>
              <a:t>», «</a:t>
            </a:r>
            <a:r>
              <a:rPr lang="ru-RU" sz="1600" dirty="0">
                <a:solidFill>
                  <a:srgbClr val="C00000"/>
                </a:solidFill>
              </a:rPr>
              <a:t>Виды, формы и содержание деятельности</a:t>
            </a:r>
            <a:r>
              <a:rPr lang="ru-RU" sz="1600" dirty="0" smtClean="0">
                <a:solidFill>
                  <a:srgbClr val="0070C0"/>
                </a:solidFill>
              </a:rPr>
              <a:t>», «</a:t>
            </a:r>
            <a:r>
              <a:rPr lang="ru-RU" sz="1600" dirty="0">
                <a:solidFill>
                  <a:srgbClr val="0070C0"/>
                </a:solidFill>
              </a:rPr>
              <a:t>Основные </a:t>
            </a:r>
            <a:r>
              <a:rPr lang="ru-RU" sz="1600" dirty="0">
                <a:solidFill>
                  <a:srgbClr val="C00000"/>
                </a:solidFill>
              </a:rPr>
              <a:t>направления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самоанализа</a:t>
            </a:r>
            <a:r>
              <a:rPr lang="ru-RU" sz="1600" dirty="0">
                <a:solidFill>
                  <a:srgbClr val="0070C0"/>
                </a:solidFill>
              </a:rPr>
              <a:t> воспитательной работы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636" y="4735540"/>
            <a:ext cx="368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Модульный принцип построения: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 инвариантные модули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 вариативные модули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1" y="2358043"/>
            <a:ext cx="3687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3 раздела «Паспорт рабочей программы воспитания», «Оценка освоения обучающимися основной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образовательной программы в части достижения личностных результатов», «Требования к ресурсному обеспечению воспитательной работы»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1" y="4566264"/>
            <a:ext cx="368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Разработаны примерные программы воспитания для укрупненных групп профессий и специальностей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31823" y="4941838"/>
            <a:ext cx="4438997" cy="97971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Календарный план воспитательной работы </a:t>
            </a:r>
            <a:r>
              <a:rPr lang="ru-RU" dirty="0">
                <a:solidFill>
                  <a:srgbClr val="C00000"/>
                </a:solidFill>
              </a:rPr>
              <a:t>образовательной организации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1822" y="2893595"/>
            <a:ext cx="4438997" cy="11425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176213"/>
            <a:r>
              <a:rPr lang="ru-RU" dirty="0" smtClean="0">
                <a:solidFill>
                  <a:srgbClr val="C00000"/>
                </a:solidFill>
              </a:rPr>
              <a:t>Региональный компонент</a:t>
            </a:r>
          </a:p>
          <a:p>
            <a:pPr marL="176213"/>
            <a:r>
              <a:rPr lang="ru-RU" dirty="0">
                <a:solidFill>
                  <a:srgbClr val="000099"/>
                </a:solidFill>
              </a:rPr>
              <a:t>Региональный календарь образовательных событий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1822" y="1008183"/>
            <a:ext cx="4438997" cy="118200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Федеральный компонент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Календарь образовательных событий</a:t>
            </a:r>
            <a:endParaRPr lang="ru-RU" sz="1600" i="1" dirty="0">
              <a:solidFill>
                <a:srgbClr val="000099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202977" y="2360443"/>
            <a:ext cx="696686" cy="35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191005" y="4309375"/>
            <a:ext cx="696686" cy="35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333" y="228084"/>
            <a:ext cx="5812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7" y="1008183"/>
            <a:ext cx="6911020" cy="49133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39" y="2914961"/>
            <a:ext cx="1121180" cy="11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74" y="1512367"/>
            <a:ext cx="6154149" cy="4987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95275" y="326200"/>
            <a:ext cx="6154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Приказ № 377 от 31 июля 2020 г. «Об утверждении Положения о </a:t>
            </a:r>
            <a:r>
              <a:rPr lang="ru-RU" sz="1600" dirty="0">
                <a:solidFill>
                  <a:srgbClr val="C00000"/>
                </a:solidFill>
              </a:rPr>
              <a:t>Департаменте государственной политики в сфере воспитания, дополнительного образования и детского отдыха Министерства просвещения Российской Федерации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5114" y="123111"/>
            <a:ext cx="5182125" cy="2194395"/>
            <a:chOff x="606272" y="243002"/>
            <a:chExt cx="4906876" cy="200497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6272" y="243002"/>
              <a:ext cx="4906876" cy="20049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6272" y="243002"/>
              <a:ext cx="4906876" cy="646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8000"/>
                  </a:solidFill>
                </a:rPr>
                <a:t>Проект </a:t>
              </a:r>
              <a:r>
                <a:rPr lang="ru-RU" sz="2000" b="1" dirty="0">
                  <a:solidFill>
                    <a:srgbClr val="008000"/>
                  </a:solidFill>
                </a:rPr>
                <a:t>«Патриотическое воспитание </a:t>
              </a:r>
              <a:endParaRPr lang="ru-RU" sz="2000" b="1" dirty="0" smtClean="0">
                <a:solidFill>
                  <a:srgbClr val="008000"/>
                </a:solidFill>
              </a:endParaRPr>
            </a:p>
            <a:p>
              <a:r>
                <a:rPr lang="ru-RU" sz="2000" b="1" dirty="0" smtClean="0">
                  <a:solidFill>
                    <a:srgbClr val="008000"/>
                  </a:solidFill>
                </a:rPr>
                <a:t>граждан РФ»</a:t>
              </a:r>
              <a:endParaRPr lang="ru-RU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6272" y="1114151"/>
              <a:ext cx="36776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с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01.01.2021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– создание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комплексной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программы патриотического воспитания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9290" y="1358740"/>
              <a:ext cx="837967" cy="83796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/>
            <a:srcRect t="7333" b="7492"/>
            <a:stretch/>
          </p:blipFill>
          <p:spPr>
            <a:xfrm>
              <a:off x="3705393" y="708871"/>
              <a:ext cx="1675934" cy="62452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69677" y="2459122"/>
            <a:ext cx="5167562" cy="4071239"/>
            <a:chOff x="269677" y="2459122"/>
            <a:chExt cx="5167562" cy="407123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69677" y="2459122"/>
              <a:ext cx="5167562" cy="4071239"/>
              <a:chOff x="659392" y="4521301"/>
              <a:chExt cx="5167562" cy="4071239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59392" y="4521301"/>
                <a:ext cx="5167562" cy="200497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59392" y="4523408"/>
                <a:ext cx="49836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8000"/>
                    </a:solidFill>
                  </a:rPr>
                  <a:t>Советник директора по воспитанию</a:t>
                </a:r>
                <a:endParaRPr lang="ru-RU" sz="20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8526" y="5331142"/>
                <a:ext cx="453144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ru-RU" sz="2000" dirty="0"/>
                  <a:t>с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01.03.2021 </a:t>
                </a:r>
                <a:r>
                  <a:rPr lang="ru-RU" sz="2000" dirty="0"/>
                  <a:t>– </a:t>
                </a:r>
                <a:endParaRPr lang="ru-RU" sz="2000" dirty="0" smtClean="0"/>
              </a:p>
              <a:p>
                <a:r>
                  <a:rPr lang="ru-RU" sz="2000" dirty="0" smtClean="0"/>
                  <a:t>в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10</a:t>
                </a:r>
                <a:r>
                  <a:rPr lang="ru-RU" sz="2000" dirty="0"/>
                  <a:t> пилотных регионах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6104" y="7699988"/>
                <a:ext cx="453144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ru-RU" sz="2000" dirty="0"/>
                  <a:t>с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01.03.2021 </a:t>
                </a:r>
                <a:r>
                  <a:rPr lang="ru-RU" sz="2000" dirty="0"/>
                  <a:t>– </a:t>
                </a:r>
                <a:endParaRPr lang="ru-RU" sz="2000" dirty="0" smtClean="0"/>
              </a:p>
              <a:p>
                <a:r>
                  <a:rPr lang="ru-RU" sz="2000" dirty="0" smtClean="0"/>
                  <a:t>в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10</a:t>
                </a:r>
                <a:r>
                  <a:rPr lang="ru-RU" sz="2000" dirty="0"/>
                  <a:t> пилотных регионах</a:t>
                </a:r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/>
            <a:srcRect l="8839" t="1982"/>
            <a:stretch/>
          </p:blipFill>
          <p:spPr>
            <a:xfrm>
              <a:off x="3532308" y="3093474"/>
              <a:ext cx="1765716" cy="124353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262395" y="4639628"/>
            <a:ext cx="5167562" cy="2004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из</a:t>
            </a:r>
            <a:r>
              <a:rPr lang="ru-RU" sz="2000" b="1" dirty="0" smtClean="0">
                <a:solidFill>
                  <a:srgbClr val="C00000"/>
                </a:solidFill>
              </a:rPr>
              <a:t> представителей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педагогического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сообщества</a:t>
            </a:r>
            <a:r>
              <a:rPr lang="ru-RU" sz="2000" b="1" dirty="0" smtClean="0">
                <a:solidFill>
                  <a:srgbClr val="C00000"/>
                </a:solidFill>
              </a:rPr>
              <a:t> субъектов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Российской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9677" y="4639582"/>
            <a:ext cx="4983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Формирование экспертной группы по вопросам воспитания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238793" y="5103899"/>
            <a:ext cx="970692" cy="1076427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1113</Words>
  <Application>Microsoft Office PowerPoint</Application>
  <PresentationFormat>Широкоэкранный</PresentationFormat>
  <Paragraphs>222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Roboto</vt:lpstr>
      <vt:lpstr>Roboto Condensed</vt:lpstr>
      <vt:lpstr>Times New Roman</vt:lpstr>
      <vt:lpstr>Wingdings</vt:lpstr>
      <vt:lpstr>Тема Office</vt:lpstr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ИРО КО</dc:creator>
  <cp:lastModifiedBy>Кобелева Галина Александровна</cp:lastModifiedBy>
  <cp:revision>63</cp:revision>
  <dcterms:created xsi:type="dcterms:W3CDTF">2021-08-13T02:05:13Z</dcterms:created>
  <dcterms:modified xsi:type="dcterms:W3CDTF">2021-08-19T10:16:15Z</dcterms:modified>
</cp:coreProperties>
</file>