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8"/>
  </p:notesMasterIdLst>
  <p:sldIdLst>
    <p:sldId id="256" r:id="rId2"/>
    <p:sldId id="359" r:id="rId3"/>
    <p:sldId id="363" r:id="rId4"/>
    <p:sldId id="291" r:id="rId5"/>
    <p:sldId id="286" r:id="rId6"/>
    <p:sldId id="297" r:id="rId7"/>
    <p:sldId id="257" r:id="rId8"/>
    <p:sldId id="261" r:id="rId9"/>
    <p:sldId id="337" r:id="rId10"/>
    <p:sldId id="351" r:id="rId11"/>
    <p:sldId id="340" r:id="rId12"/>
    <p:sldId id="343" r:id="rId13"/>
    <p:sldId id="350" r:id="rId14"/>
    <p:sldId id="301" r:id="rId15"/>
    <p:sldId id="287" r:id="rId16"/>
    <p:sldId id="448" r:id="rId17"/>
    <p:sldId id="450" r:id="rId18"/>
    <p:sldId id="293" r:id="rId19"/>
    <p:sldId id="447" r:id="rId20"/>
    <p:sldId id="445" r:id="rId21"/>
    <p:sldId id="302" r:id="rId22"/>
    <p:sldId id="451" r:id="rId23"/>
    <p:sldId id="446" r:id="rId24"/>
    <p:sldId id="455" r:id="rId25"/>
    <p:sldId id="453" r:id="rId26"/>
    <p:sldId id="45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7" d="100"/>
          <a:sy n="67" d="100"/>
        </p:scale>
        <p:origin x="85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36C4B7-41AB-4964-A584-AE9150EBD3A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69D0629-DA9E-4070-B46E-F2F373362EBC}">
      <dgm:prSet custT="1"/>
      <dgm:spPr/>
      <dgm:t>
        <a:bodyPr/>
        <a:lstStyle/>
        <a:p>
          <a:pPr rtl="0"/>
          <a:r>
            <a:rPr lang="ru-RU" sz="2800" b="1" dirty="0">
              <a:solidFill>
                <a:srgbClr val="C00000"/>
              </a:solidFill>
            </a:rPr>
            <a:t>ключевые дела </a:t>
          </a:r>
          <a:r>
            <a:rPr lang="ru-RU" sz="2800" b="1" dirty="0"/>
            <a:t>(«Живу в </a:t>
          </a:r>
          <a:r>
            <a:rPr lang="ru-RU" sz="2800" b="1" dirty="0" err="1"/>
            <a:t>Боёво</a:t>
          </a:r>
          <a:r>
            <a:rPr lang="ru-RU" sz="2800" b="1" dirty="0"/>
            <a:t>. Люблю свой город», «Люблю Россию! Служу России! Горжусь Россией», «Да здравствует гимназия!»)</a:t>
          </a:r>
        </a:p>
      </dgm:t>
    </dgm:pt>
    <dgm:pt modelId="{C9A7C476-4D0A-4CCA-9BAD-B32DEC7977F6}" type="parTrans" cxnId="{116F08F6-32F0-4ACD-8A6A-186841DC7BF6}">
      <dgm:prSet/>
      <dgm:spPr/>
      <dgm:t>
        <a:bodyPr/>
        <a:lstStyle/>
        <a:p>
          <a:endParaRPr lang="ru-RU" sz="2800" b="1"/>
        </a:p>
      </dgm:t>
    </dgm:pt>
    <dgm:pt modelId="{B4026652-41E6-4A65-B284-58D8DB445803}" type="sibTrans" cxnId="{116F08F6-32F0-4ACD-8A6A-186841DC7BF6}">
      <dgm:prSet/>
      <dgm:spPr/>
      <dgm:t>
        <a:bodyPr/>
        <a:lstStyle/>
        <a:p>
          <a:endParaRPr lang="ru-RU" sz="2800" b="1"/>
        </a:p>
      </dgm:t>
    </dgm:pt>
    <dgm:pt modelId="{7284A6E1-EA2C-43D6-ABBE-CDDE9EBCAA50}">
      <dgm:prSet custT="1"/>
      <dgm:spPr/>
      <dgm:t>
        <a:bodyPr/>
        <a:lstStyle/>
        <a:p>
          <a:pPr rtl="0"/>
          <a:r>
            <a:rPr lang="ru-RU" sz="2800" b="1" dirty="0">
              <a:solidFill>
                <a:srgbClr val="C00000"/>
              </a:solidFill>
            </a:rPr>
            <a:t>традиции</a:t>
          </a:r>
          <a:r>
            <a:rPr lang="ru-RU" sz="2800" b="1" dirty="0"/>
            <a:t> (законы, атрибуты школьной жизни, традиционные праздники, школьная газета)</a:t>
          </a:r>
        </a:p>
      </dgm:t>
    </dgm:pt>
    <dgm:pt modelId="{AFAA301D-1865-4398-94EC-7AE0BA021214}" type="parTrans" cxnId="{B9393471-06F3-4AE3-A81B-F0DD6B014038}">
      <dgm:prSet/>
      <dgm:spPr/>
      <dgm:t>
        <a:bodyPr/>
        <a:lstStyle/>
        <a:p>
          <a:endParaRPr lang="ru-RU" sz="2800" b="1"/>
        </a:p>
      </dgm:t>
    </dgm:pt>
    <dgm:pt modelId="{48ADB688-8E85-4200-B6E7-140DE687F007}" type="sibTrans" cxnId="{B9393471-06F3-4AE3-A81B-F0DD6B014038}">
      <dgm:prSet/>
      <dgm:spPr/>
      <dgm:t>
        <a:bodyPr/>
        <a:lstStyle/>
        <a:p>
          <a:endParaRPr lang="ru-RU" sz="2800" b="1"/>
        </a:p>
      </dgm:t>
    </dgm:pt>
    <dgm:pt modelId="{44906F7F-CC77-4EBD-A9E8-F91EADEEB7B9}">
      <dgm:prSet custT="1"/>
      <dgm:spPr/>
      <dgm:t>
        <a:bodyPr/>
        <a:lstStyle/>
        <a:p>
          <a:pPr rtl="0"/>
          <a:r>
            <a:rPr lang="ru-RU" sz="2800" b="1" dirty="0">
              <a:solidFill>
                <a:srgbClr val="C00000"/>
              </a:solidFill>
            </a:rPr>
            <a:t>«дух школы» </a:t>
          </a:r>
          <a:r>
            <a:rPr lang="ru-RU" sz="2800" b="1" dirty="0"/>
            <a:t>- атмосфера сотрудничества и взаимодействия детей и взрослых, добра и справедливости</a:t>
          </a:r>
        </a:p>
      </dgm:t>
    </dgm:pt>
    <dgm:pt modelId="{9029E61E-6B73-4F1B-8234-EB6F61C62066}" type="parTrans" cxnId="{3D676031-CFBD-4660-993A-FC25B166C7DC}">
      <dgm:prSet/>
      <dgm:spPr/>
      <dgm:t>
        <a:bodyPr/>
        <a:lstStyle/>
        <a:p>
          <a:endParaRPr lang="ru-RU" sz="2800" b="1"/>
        </a:p>
      </dgm:t>
    </dgm:pt>
    <dgm:pt modelId="{5413FA08-50FD-4654-A392-9695F599E5B3}" type="sibTrans" cxnId="{3D676031-CFBD-4660-993A-FC25B166C7DC}">
      <dgm:prSet/>
      <dgm:spPr/>
      <dgm:t>
        <a:bodyPr/>
        <a:lstStyle/>
        <a:p>
          <a:endParaRPr lang="ru-RU" sz="2800" b="1"/>
        </a:p>
      </dgm:t>
    </dgm:pt>
    <dgm:pt modelId="{F430B868-8B7B-40AA-9B68-421B1332C9F1}">
      <dgm:prSet custT="1"/>
      <dgm:spPr/>
      <dgm:t>
        <a:bodyPr/>
        <a:lstStyle/>
        <a:p>
          <a:pPr rtl="0"/>
          <a:r>
            <a:rPr lang="ru-RU" sz="2800" b="1" dirty="0"/>
            <a:t>«Обучая, воспитывать – воспитывая, обучать»  - </a:t>
          </a:r>
          <a:r>
            <a:rPr lang="ru-RU" sz="2800" b="1" dirty="0">
              <a:solidFill>
                <a:srgbClr val="C00000"/>
              </a:solidFill>
            </a:rPr>
            <a:t>педагогическое кредо коллектива </a:t>
          </a:r>
          <a:r>
            <a:rPr lang="ru-RU" sz="2800" b="1" dirty="0"/>
            <a:t>гимназии</a:t>
          </a:r>
        </a:p>
      </dgm:t>
    </dgm:pt>
    <dgm:pt modelId="{3CE9FDB8-47C1-4A28-891D-28816BC96F51}" type="parTrans" cxnId="{09D47856-D240-42EE-BD30-1ABBDEED411A}">
      <dgm:prSet/>
      <dgm:spPr/>
      <dgm:t>
        <a:bodyPr/>
        <a:lstStyle/>
        <a:p>
          <a:endParaRPr lang="ru-RU" sz="2800" b="1"/>
        </a:p>
      </dgm:t>
    </dgm:pt>
    <dgm:pt modelId="{AAA5C477-38E8-4383-A6BF-F18A616C4111}" type="sibTrans" cxnId="{09D47856-D240-42EE-BD30-1ABBDEED411A}">
      <dgm:prSet/>
      <dgm:spPr/>
      <dgm:t>
        <a:bodyPr/>
        <a:lstStyle/>
        <a:p>
          <a:endParaRPr lang="ru-RU" sz="2800" b="1"/>
        </a:p>
      </dgm:t>
    </dgm:pt>
    <dgm:pt modelId="{7DF0AE44-B8BB-4EC2-AEA2-721883B40119}" type="pres">
      <dgm:prSet presAssocID="{2D36C4B7-41AB-4964-A584-AE9150EBD3AF}" presName="linear" presStyleCnt="0">
        <dgm:presLayoutVars>
          <dgm:animLvl val="lvl"/>
          <dgm:resizeHandles val="exact"/>
        </dgm:presLayoutVars>
      </dgm:prSet>
      <dgm:spPr/>
    </dgm:pt>
    <dgm:pt modelId="{497222F0-629E-48E4-98E0-60FC5B1B6752}" type="pres">
      <dgm:prSet presAssocID="{E69D0629-DA9E-4070-B46E-F2F373362E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E0DE1E-F4E1-4614-8EF9-607E409F8642}" type="pres">
      <dgm:prSet presAssocID="{B4026652-41E6-4A65-B284-58D8DB445803}" presName="spacer" presStyleCnt="0"/>
      <dgm:spPr/>
    </dgm:pt>
    <dgm:pt modelId="{1C08A248-E577-4EBF-BEAE-9D48CD0E0299}" type="pres">
      <dgm:prSet presAssocID="{7284A6E1-EA2C-43D6-ABBE-CDDE9EBCAA5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FC1B595-ADD2-4F9B-8B04-F640DD6C6698}" type="pres">
      <dgm:prSet presAssocID="{48ADB688-8E85-4200-B6E7-140DE687F007}" presName="spacer" presStyleCnt="0"/>
      <dgm:spPr/>
    </dgm:pt>
    <dgm:pt modelId="{DD8CF4EE-E7DA-483B-A33D-8C447BB1C8F2}" type="pres">
      <dgm:prSet presAssocID="{44906F7F-CC77-4EBD-A9E8-F91EADEEB7B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5DC97C8-8008-4A06-B4E6-6EB959302AFC}" type="pres">
      <dgm:prSet presAssocID="{5413FA08-50FD-4654-A392-9695F599E5B3}" presName="spacer" presStyleCnt="0"/>
      <dgm:spPr/>
    </dgm:pt>
    <dgm:pt modelId="{63B823AA-9C1B-4108-B863-7DEBD440FF20}" type="pres">
      <dgm:prSet presAssocID="{F430B868-8B7B-40AA-9B68-421B1332C9F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84A5E05-9F9E-405B-8C79-3B7B5F2E5EB8}" type="presOf" srcId="{7284A6E1-EA2C-43D6-ABBE-CDDE9EBCAA50}" destId="{1C08A248-E577-4EBF-BEAE-9D48CD0E0299}" srcOrd="0" destOrd="0" presId="urn:microsoft.com/office/officeart/2005/8/layout/vList2"/>
    <dgm:cxn modelId="{3D676031-CFBD-4660-993A-FC25B166C7DC}" srcId="{2D36C4B7-41AB-4964-A584-AE9150EBD3AF}" destId="{44906F7F-CC77-4EBD-A9E8-F91EADEEB7B9}" srcOrd="2" destOrd="0" parTransId="{9029E61E-6B73-4F1B-8234-EB6F61C62066}" sibTransId="{5413FA08-50FD-4654-A392-9695F599E5B3}"/>
    <dgm:cxn modelId="{B9393471-06F3-4AE3-A81B-F0DD6B014038}" srcId="{2D36C4B7-41AB-4964-A584-AE9150EBD3AF}" destId="{7284A6E1-EA2C-43D6-ABBE-CDDE9EBCAA50}" srcOrd="1" destOrd="0" parTransId="{AFAA301D-1865-4398-94EC-7AE0BA021214}" sibTransId="{48ADB688-8E85-4200-B6E7-140DE687F007}"/>
    <dgm:cxn modelId="{93DF8B75-3396-4537-B452-D30E73A87B13}" type="presOf" srcId="{E69D0629-DA9E-4070-B46E-F2F373362EBC}" destId="{497222F0-629E-48E4-98E0-60FC5B1B6752}" srcOrd="0" destOrd="0" presId="urn:microsoft.com/office/officeart/2005/8/layout/vList2"/>
    <dgm:cxn modelId="{09D47856-D240-42EE-BD30-1ABBDEED411A}" srcId="{2D36C4B7-41AB-4964-A584-AE9150EBD3AF}" destId="{F430B868-8B7B-40AA-9B68-421B1332C9F1}" srcOrd="3" destOrd="0" parTransId="{3CE9FDB8-47C1-4A28-891D-28816BC96F51}" sibTransId="{AAA5C477-38E8-4383-A6BF-F18A616C4111}"/>
    <dgm:cxn modelId="{587E577B-6E1A-4FC8-B882-C08FE95C9913}" type="presOf" srcId="{44906F7F-CC77-4EBD-A9E8-F91EADEEB7B9}" destId="{DD8CF4EE-E7DA-483B-A33D-8C447BB1C8F2}" srcOrd="0" destOrd="0" presId="urn:microsoft.com/office/officeart/2005/8/layout/vList2"/>
    <dgm:cxn modelId="{EB3A1E97-2F06-4317-8642-CEE240DBC45D}" type="presOf" srcId="{F430B868-8B7B-40AA-9B68-421B1332C9F1}" destId="{63B823AA-9C1B-4108-B863-7DEBD440FF20}" srcOrd="0" destOrd="0" presId="urn:microsoft.com/office/officeart/2005/8/layout/vList2"/>
    <dgm:cxn modelId="{C0D4F2C7-504B-4187-85C9-E1109E22FF05}" type="presOf" srcId="{2D36C4B7-41AB-4964-A584-AE9150EBD3AF}" destId="{7DF0AE44-B8BB-4EC2-AEA2-721883B40119}" srcOrd="0" destOrd="0" presId="urn:microsoft.com/office/officeart/2005/8/layout/vList2"/>
    <dgm:cxn modelId="{116F08F6-32F0-4ACD-8A6A-186841DC7BF6}" srcId="{2D36C4B7-41AB-4964-A584-AE9150EBD3AF}" destId="{E69D0629-DA9E-4070-B46E-F2F373362EBC}" srcOrd="0" destOrd="0" parTransId="{C9A7C476-4D0A-4CCA-9BAD-B32DEC7977F6}" sibTransId="{B4026652-41E6-4A65-B284-58D8DB445803}"/>
    <dgm:cxn modelId="{AB8B44EB-E361-423C-96DF-2741EE21DEC8}" type="presParOf" srcId="{7DF0AE44-B8BB-4EC2-AEA2-721883B40119}" destId="{497222F0-629E-48E4-98E0-60FC5B1B6752}" srcOrd="0" destOrd="0" presId="urn:microsoft.com/office/officeart/2005/8/layout/vList2"/>
    <dgm:cxn modelId="{81DE3F61-1976-4D99-9180-968FC7F43DE4}" type="presParOf" srcId="{7DF0AE44-B8BB-4EC2-AEA2-721883B40119}" destId="{E6E0DE1E-F4E1-4614-8EF9-607E409F8642}" srcOrd="1" destOrd="0" presId="urn:microsoft.com/office/officeart/2005/8/layout/vList2"/>
    <dgm:cxn modelId="{F6D549F1-469D-4907-8BB4-B6DA2E625E4C}" type="presParOf" srcId="{7DF0AE44-B8BB-4EC2-AEA2-721883B40119}" destId="{1C08A248-E577-4EBF-BEAE-9D48CD0E0299}" srcOrd="2" destOrd="0" presId="urn:microsoft.com/office/officeart/2005/8/layout/vList2"/>
    <dgm:cxn modelId="{BB58E7AE-51AB-45D9-978A-808D94923F43}" type="presParOf" srcId="{7DF0AE44-B8BB-4EC2-AEA2-721883B40119}" destId="{0FC1B595-ADD2-4F9B-8B04-F640DD6C6698}" srcOrd="3" destOrd="0" presId="urn:microsoft.com/office/officeart/2005/8/layout/vList2"/>
    <dgm:cxn modelId="{9A784BAC-6078-494D-9C48-A17E3DFCE83B}" type="presParOf" srcId="{7DF0AE44-B8BB-4EC2-AEA2-721883B40119}" destId="{DD8CF4EE-E7DA-483B-A33D-8C447BB1C8F2}" srcOrd="4" destOrd="0" presId="urn:microsoft.com/office/officeart/2005/8/layout/vList2"/>
    <dgm:cxn modelId="{94CF5A50-5471-41CB-B138-EBC729070C06}" type="presParOf" srcId="{7DF0AE44-B8BB-4EC2-AEA2-721883B40119}" destId="{25DC97C8-8008-4A06-B4E6-6EB959302AFC}" srcOrd="5" destOrd="0" presId="urn:microsoft.com/office/officeart/2005/8/layout/vList2"/>
    <dgm:cxn modelId="{C373527F-7F7F-4774-BDEE-89E1EF61777B}" type="presParOf" srcId="{7DF0AE44-B8BB-4EC2-AEA2-721883B40119}" destId="{63B823AA-9C1B-4108-B863-7DEBD440FF2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222F0-629E-48E4-98E0-60FC5B1B6752}">
      <dsp:nvSpPr>
        <dsp:cNvPr id="0" name=""/>
        <dsp:cNvSpPr/>
      </dsp:nvSpPr>
      <dsp:spPr>
        <a:xfrm>
          <a:off x="0" y="1691"/>
          <a:ext cx="9590041" cy="12179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C00000"/>
              </a:solidFill>
            </a:rPr>
            <a:t>ключевые дела </a:t>
          </a:r>
          <a:r>
            <a:rPr lang="ru-RU" sz="2800" b="1" kern="1200" dirty="0"/>
            <a:t>(«Живу в </a:t>
          </a:r>
          <a:r>
            <a:rPr lang="ru-RU" sz="2800" b="1" kern="1200" dirty="0" err="1"/>
            <a:t>Боёво</a:t>
          </a:r>
          <a:r>
            <a:rPr lang="ru-RU" sz="2800" b="1" kern="1200" dirty="0"/>
            <a:t>. Люблю свой город», «Люблю Россию! Служу России! Горжусь Россией», «Да здравствует гимназия!»)</a:t>
          </a:r>
        </a:p>
      </dsp:txBody>
      <dsp:txXfrm>
        <a:off x="59457" y="61148"/>
        <a:ext cx="9471127" cy="1099074"/>
      </dsp:txXfrm>
    </dsp:sp>
    <dsp:sp modelId="{1C08A248-E577-4EBF-BEAE-9D48CD0E0299}">
      <dsp:nvSpPr>
        <dsp:cNvPr id="0" name=""/>
        <dsp:cNvSpPr/>
      </dsp:nvSpPr>
      <dsp:spPr>
        <a:xfrm>
          <a:off x="0" y="1230929"/>
          <a:ext cx="9590041" cy="12179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C00000"/>
              </a:solidFill>
            </a:rPr>
            <a:t>традиции</a:t>
          </a:r>
          <a:r>
            <a:rPr lang="ru-RU" sz="2800" b="1" kern="1200" dirty="0"/>
            <a:t> (законы, атрибуты школьной жизни, традиционные праздники, школьная газета)</a:t>
          </a:r>
        </a:p>
      </dsp:txBody>
      <dsp:txXfrm>
        <a:off x="59457" y="1290386"/>
        <a:ext cx="9471127" cy="1099074"/>
      </dsp:txXfrm>
    </dsp:sp>
    <dsp:sp modelId="{DD8CF4EE-E7DA-483B-A33D-8C447BB1C8F2}">
      <dsp:nvSpPr>
        <dsp:cNvPr id="0" name=""/>
        <dsp:cNvSpPr/>
      </dsp:nvSpPr>
      <dsp:spPr>
        <a:xfrm>
          <a:off x="0" y="2460167"/>
          <a:ext cx="9590041" cy="12179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C00000"/>
              </a:solidFill>
            </a:rPr>
            <a:t>«дух школы» </a:t>
          </a:r>
          <a:r>
            <a:rPr lang="ru-RU" sz="2800" b="1" kern="1200" dirty="0"/>
            <a:t>- атмосфера сотрудничества и взаимодействия детей и взрослых, добра и справедливости</a:t>
          </a:r>
        </a:p>
      </dsp:txBody>
      <dsp:txXfrm>
        <a:off x="59457" y="2519624"/>
        <a:ext cx="9471127" cy="1099074"/>
      </dsp:txXfrm>
    </dsp:sp>
    <dsp:sp modelId="{63B823AA-9C1B-4108-B863-7DEBD440FF20}">
      <dsp:nvSpPr>
        <dsp:cNvPr id="0" name=""/>
        <dsp:cNvSpPr/>
      </dsp:nvSpPr>
      <dsp:spPr>
        <a:xfrm>
          <a:off x="0" y="3689406"/>
          <a:ext cx="9590041" cy="12179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«Обучая, воспитывать – воспитывая, обучать»  - </a:t>
          </a:r>
          <a:r>
            <a:rPr lang="ru-RU" sz="2800" b="1" kern="1200" dirty="0">
              <a:solidFill>
                <a:srgbClr val="C00000"/>
              </a:solidFill>
            </a:rPr>
            <a:t>педагогическое кредо коллектива </a:t>
          </a:r>
          <a:r>
            <a:rPr lang="ru-RU" sz="2800" b="1" kern="1200" dirty="0"/>
            <a:t>гимназии</a:t>
          </a:r>
        </a:p>
      </dsp:txBody>
      <dsp:txXfrm>
        <a:off x="59457" y="3748863"/>
        <a:ext cx="9471127" cy="1099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CEBAF-B02A-4FDB-BB52-445A302010F0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B6403-A6EE-43E8-A492-E246732BC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9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3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1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71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3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9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9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2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7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  <p:sldLayoutId id="2147483739" r:id="rId12"/>
    <p:sldLayoutId id="214748374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irovipk.ru/about/struktura/kafedra-upravleniya-v-obrazovanii/education-progra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im2boevo@rambler.ru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gim2kch" TargetMode="External"/><Relationship Id="rId4" Type="http://schemas.openxmlformats.org/officeDocument/2006/relationships/hyperlink" Target="http://gim2-kch.ucoz.r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AAD2E-3995-4FD1-9BAA-F95A3AD25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416" y="2266743"/>
            <a:ext cx="10958733" cy="250813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Из опыта реализации программы воспитания в общеобразовательной организации</a:t>
            </a:r>
            <a:br>
              <a:rPr lang="ru-RU" sz="4800" dirty="0">
                <a:solidFill>
                  <a:srgbClr val="FF0000"/>
                </a:solidFill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Picture 3" descr="Краска в движении снизу">
            <a:extLst>
              <a:ext uri="{FF2B5EF4-FFF2-40B4-BE49-F238E27FC236}">
                <a16:creationId xmlns:a16="http://schemas.microsoft.com/office/drawing/2014/main" id="{488DDDE8-8EBE-49D8-BF4B-9F337745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3" r="14023" b="-1"/>
          <a:stretch/>
        </p:blipFill>
        <p:spPr>
          <a:xfrm>
            <a:off x="5203" y="4943061"/>
            <a:ext cx="11873947" cy="1914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35599" y="5284727"/>
            <a:ext cx="4656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</a:rPr>
              <a:t>Шабалина Наталья Николаевна,  директор МБОУ гимназии №2 города Кирово-Чепецка Кировской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27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D7033-EA67-4A2C-8C33-D7E1D0D2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5D8065-84E2-49BA-8EF1-60055C1B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38421" cy="2057400"/>
          </a:xfrm>
          <a:prstGeom prst="rect">
            <a:avLst/>
          </a:prstGeo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4248EC0-18CC-4848-8C43-7E2D59B4D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 t="57322"/>
          <a:stretch/>
        </p:blipFill>
        <p:spPr bwMode="auto">
          <a:xfrm>
            <a:off x="124540" y="2217384"/>
            <a:ext cx="415166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B2A655-76BA-4D72-96BB-8224148B8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t="23730" r="33458" b="21629"/>
          <a:stretch/>
        </p:blipFill>
        <p:spPr>
          <a:xfrm>
            <a:off x="300038" y="3945307"/>
            <a:ext cx="5159611" cy="2803312"/>
          </a:xfrm>
          <a:prstGeom prst="rect">
            <a:avLst/>
          </a:prstGeom>
        </p:spPr>
      </p:pic>
      <p:pic>
        <p:nvPicPr>
          <p:cNvPr id="9" name="Picture 2" descr="C:\Users\Наталья\Downloads\IMG_4719.jpg">
            <a:extLst>
              <a:ext uri="{FF2B5EF4-FFF2-40B4-BE49-F238E27FC236}">
                <a16:creationId xmlns:a16="http://schemas.microsoft.com/office/drawing/2014/main" id="{D804B3C0-1A1C-4D47-9AB8-7C3987BD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0863" y="1167686"/>
            <a:ext cx="2542927" cy="190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9EF461A-C54C-4D56-9074-800E6E38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00" y="849820"/>
            <a:ext cx="2961789" cy="273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CBF011F-FAB9-4076-9DFC-E9CE8F1D9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4"/>
          <a:stretch/>
        </p:blipFill>
        <p:spPr bwMode="auto">
          <a:xfrm>
            <a:off x="6859062" y="849820"/>
            <a:ext cx="2497654" cy="306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131997B6-C9D8-4C5F-ABD9-19D7181C0B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29" t="18088" r="30546" b="29841"/>
          <a:stretch/>
        </p:blipFill>
        <p:spPr>
          <a:xfrm>
            <a:off x="5767957" y="3179259"/>
            <a:ext cx="5297905" cy="36300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375D41-D1FB-47CA-8DDF-A1AA576DC395}"/>
              </a:ext>
            </a:extLst>
          </p:cNvPr>
          <p:cNvSpPr/>
          <p:nvPr/>
        </p:nvSpPr>
        <p:spPr>
          <a:xfrm>
            <a:off x="3945440" y="195605"/>
            <a:ext cx="7620484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</a:rPr>
              <a:t>Сетевой дистанционный воспитательный кейс </a:t>
            </a:r>
            <a:endParaRPr lang="en-US" alt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1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37A56-A79D-4664-BAFA-6B33F3F0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13" y="991241"/>
            <a:ext cx="7490100" cy="8897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Предметные декады как средство развития познавательного интереса и творческой активности учащихся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AB168A-AEC6-453D-899D-E2A5A8484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8" t="22756" r="13923" b="16291"/>
          <a:stretch/>
        </p:blipFill>
        <p:spPr>
          <a:xfrm>
            <a:off x="151026" y="2876844"/>
            <a:ext cx="6769306" cy="398115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CB0011-0553-40BD-ADF8-3D1884D09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050" t="20738" r="33989" b="34737"/>
          <a:stretch/>
        </p:blipFill>
        <p:spPr>
          <a:xfrm>
            <a:off x="6259153" y="2036297"/>
            <a:ext cx="5922498" cy="38053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A4F2DA-03CE-4365-9C95-D98C694F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6" y="157457"/>
            <a:ext cx="4243387" cy="27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6868F2-DAFA-43C9-9992-F428444BA849}"/>
              </a:ext>
            </a:extLst>
          </p:cNvPr>
          <p:cNvSpPr/>
          <p:nvPr/>
        </p:nvSpPr>
        <p:spPr>
          <a:xfrm>
            <a:off x="945500" y="835968"/>
            <a:ext cx="2259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Декада иностранных языков</a:t>
            </a:r>
          </a:p>
        </p:txBody>
      </p:sp>
    </p:spTree>
    <p:extLst>
      <p:ext uri="{BB962C8B-B14F-4D97-AF65-F5344CB8AC3E}">
        <p14:creationId xmlns:p14="http://schemas.microsoft.com/office/powerpoint/2010/main" val="46272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3580F-313F-498C-942F-CA5E01CF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35E551-9505-4D7E-8176-342D53AF61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" y="200366"/>
            <a:ext cx="3122097" cy="24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F7B7CA4-AA6F-4C13-9D99-171B3DC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" y="2795662"/>
            <a:ext cx="4947528" cy="37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84F5BEE-1D20-465F-B973-4A175742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14225" r="9827" b="14566"/>
          <a:stretch/>
        </p:blipFill>
        <p:spPr bwMode="auto">
          <a:xfrm>
            <a:off x="3540372" y="118822"/>
            <a:ext cx="4628270" cy="26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ED42970-332C-4965-8889-7A805D99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74" y="3703613"/>
            <a:ext cx="4555456" cy="303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895CFA-D36A-4677-B7B8-CF06A437B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13" y="2326396"/>
            <a:ext cx="5188015" cy="3457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42C799-445B-4118-8DDC-A4C940FEEB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84" t="26245" r="34808" b="37019"/>
          <a:stretch/>
        </p:blipFill>
        <p:spPr>
          <a:xfrm>
            <a:off x="8007038" y="253785"/>
            <a:ext cx="4196391" cy="23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5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8AD11-F448-4348-9783-04580491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93" y="878761"/>
            <a:ext cx="6174153" cy="91967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Обрезка кустарников на территории гимназии(акция Родительского Совета гимназии)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FB1662-DD02-4573-80FD-21F7EDADF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252" t="29984" r="34594" b="39559"/>
          <a:stretch/>
        </p:blipFill>
        <p:spPr>
          <a:xfrm>
            <a:off x="224693" y="1798439"/>
            <a:ext cx="6174153" cy="27710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05723-E3BA-471A-8F81-54C886D3A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15" t="20293" r="34346" b="36243"/>
          <a:stretch/>
        </p:blipFill>
        <p:spPr>
          <a:xfrm>
            <a:off x="7089728" y="1800702"/>
            <a:ext cx="4473524" cy="283654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048305D-373D-4154-8449-DCD3E0A73CEC}"/>
              </a:ext>
            </a:extLst>
          </p:cNvPr>
          <p:cNvSpPr txBox="1">
            <a:spLocks/>
          </p:cNvSpPr>
          <p:nvPr/>
        </p:nvSpPr>
        <p:spPr>
          <a:xfrm>
            <a:off x="6683720" y="821201"/>
            <a:ext cx="4879532" cy="669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0000"/>
                </a:solidFill>
              </a:rPr>
              <a:t>Субботники по уборке школьной территории (Дети)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1D3D0B4-13EA-4E75-B48A-5E4220BADA48}"/>
              </a:ext>
            </a:extLst>
          </p:cNvPr>
          <p:cNvSpPr txBox="1">
            <a:spLocks/>
          </p:cNvSpPr>
          <p:nvPr/>
        </p:nvSpPr>
        <p:spPr>
          <a:xfrm>
            <a:off x="1305950" y="132333"/>
            <a:ext cx="9580099" cy="6695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Общегимназический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 «Школьный двор»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4DDA94-035E-47DF-86A9-D6FBF249D2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24004" r="6205" b="17462"/>
          <a:stretch/>
        </p:blipFill>
        <p:spPr>
          <a:xfrm>
            <a:off x="4705546" y="4070864"/>
            <a:ext cx="5715787" cy="283654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2CAC5B7-FEF9-4E3C-9C38-09B08DD93CE4}"/>
              </a:ext>
            </a:extLst>
          </p:cNvPr>
          <p:cNvSpPr txBox="1">
            <a:spLocks/>
          </p:cNvSpPr>
          <p:nvPr/>
        </p:nvSpPr>
        <p:spPr>
          <a:xfrm>
            <a:off x="566322" y="5154375"/>
            <a:ext cx="4053252" cy="824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0000"/>
                </a:solidFill>
              </a:rPr>
              <a:t>Благоустройство клумб и посадка цветов (Дети и педагоги)</a:t>
            </a:r>
          </a:p>
        </p:txBody>
      </p:sp>
    </p:spTree>
    <p:extLst>
      <p:ext uri="{BB962C8B-B14F-4D97-AF65-F5344CB8AC3E}">
        <p14:creationId xmlns:p14="http://schemas.microsoft.com/office/powerpoint/2010/main" val="527440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B69F0C-5048-4FCC-BCDE-B2D1450AAC47}"/>
              </a:ext>
            </a:extLst>
          </p:cNvPr>
          <p:cNvSpPr/>
          <p:nvPr/>
        </p:nvSpPr>
        <p:spPr>
          <a:xfrm>
            <a:off x="964409" y="102460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школьный двор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2E1D7E-A088-47F4-86E3-82FA95BB8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81" y="702381"/>
            <a:ext cx="4712676" cy="3534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74FF4-3BD4-46AC-9EE5-A0A172ABF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/>
          <a:stretch/>
        </p:blipFill>
        <p:spPr>
          <a:xfrm>
            <a:off x="261024" y="3739493"/>
            <a:ext cx="4944648" cy="3006433"/>
          </a:xfrm>
          <a:prstGeom prst="rect">
            <a:avLst/>
          </a:prstGeom>
        </p:spPr>
      </p:pic>
      <p:pic>
        <p:nvPicPr>
          <p:cNvPr id="1026" name="Picture 2" descr="C:\Users\Наталья\Desktop\18-08-2021_00-10-20\IMG_5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55" y="3482577"/>
            <a:ext cx="4500563" cy="337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DC5B1D-2F58-4A31-8CC5-C4A6AAAA0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"/>
          <a:stretch/>
        </p:blipFill>
        <p:spPr>
          <a:xfrm>
            <a:off x="1090867" y="702381"/>
            <a:ext cx="4591254" cy="32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9" t="14857" r="15127" b="9526"/>
          <a:stretch/>
        </p:blipFill>
        <p:spPr bwMode="auto">
          <a:xfrm>
            <a:off x="624085" y="1026458"/>
            <a:ext cx="10562492" cy="57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 bwMode="auto">
          <a:xfrm rot="2074420">
            <a:off x="2235950" y="3659527"/>
            <a:ext cx="504056" cy="72008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0E5CF7-39EF-4950-BFC4-5E113B92DD6F}"/>
              </a:ext>
            </a:extLst>
          </p:cNvPr>
          <p:cNvSpPr/>
          <p:nvPr/>
        </p:nvSpPr>
        <p:spPr>
          <a:xfrm>
            <a:off x="485025" y="5808413"/>
            <a:ext cx="1126801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https://kirovipk.ru/about/struktura/kafedra-upravleniya-v-obrazovanii/education-program/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F4EF63-EF5F-4053-9C09-5F2AA91C7704}"/>
              </a:ext>
            </a:extLst>
          </p:cNvPr>
          <p:cNvSpPr/>
          <p:nvPr/>
        </p:nvSpPr>
        <p:spPr>
          <a:xfrm>
            <a:off x="1194954" y="218590"/>
            <a:ext cx="9802091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Методическое сопровождение программы  </a:t>
            </a:r>
          </a:p>
        </p:txBody>
      </p:sp>
    </p:spTree>
    <p:extLst>
      <p:ext uri="{BB962C8B-B14F-4D97-AF65-F5344CB8AC3E}">
        <p14:creationId xmlns:p14="http://schemas.microsoft.com/office/powerpoint/2010/main" val="1503589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47CC3F-A2A9-4041-BED8-0FA4F81C2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42" y="3919882"/>
            <a:ext cx="3815492" cy="286161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FB869-E33A-4E46-811A-19A95AFCE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42" y="945756"/>
            <a:ext cx="3815492" cy="28616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424DA5-6DEE-42C3-8020-E1941A3B3437}"/>
              </a:ext>
            </a:extLst>
          </p:cNvPr>
          <p:cNvSpPr/>
          <p:nvPr/>
        </p:nvSpPr>
        <p:spPr>
          <a:xfrm>
            <a:off x="1311966" y="191236"/>
            <a:ext cx="9802091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Методическое сопровождение программы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BF5609-C9EB-457F-9FF4-5D583CD905BF}"/>
              </a:ext>
            </a:extLst>
          </p:cNvPr>
          <p:cNvSpPr/>
          <p:nvPr/>
        </p:nvSpPr>
        <p:spPr>
          <a:xfrm>
            <a:off x="306565" y="945756"/>
            <a:ext cx="7981091" cy="5872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Совещание педагогических работников «Программа воспитания – основа для определения реальных путей и способов воспитательной работы с детьми».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Семинар «Коллективная творческая деятельность – основная технология для реализации программы воспитания»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Семинар « Новые педагогические технологии  воспитательного процесса»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Семинар – практикум «Планирование воспитательной работы в классе в соответствии с программой воспитания. Коллективное планирование воспитательного процесса»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Семинар «Портфолио как основной инструмент в определении  личностного роста учащихся»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Практикум «Диагностика и мониторинг воспитательного процесса. Коллективный анализ воспитательного процесса»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Индивидуальные и групповые консультации</a:t>
            </a:r>
            <a:endParaRPr 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3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253094-BC6A-4E2C-8B1C-6E4705A20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459" y="1296589"/>
            <a:ext cx="5248491" cy="1446550"/>
          </a:xfrm>
          <a:ln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«Самоанализ деятельности классного руководителя» 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«Анкета для самоанализа организуемой в школе совместной деятельности детей и взрослых»</a:t>
            </a: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7CAB41-05F0-464F-B20C-1A9CDCE40C27}"/>
              </a:ext>
            </a:extLst>
          </p:cNvPr>
          <p:cNvSpPr/>
          <p:nvPr/>
        </p:nvSpPr>
        <p:spPr>
          <a:xfrm>
            <a:off x="1283975" y="351034"/>
            <a:ext cx="9802091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реализации программы воспитания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C73399-7175-46FB-B5C1-DDBEB5023119}"/>
              </a:ext>
            </a:extLst>
          </p:cNvPr>
          <p:cNvSpPr/>
          <p:nvPr/>
        </p:nvSpPr>
        <p:spPr>
          <a:xfrm>
            <a:off x="595087" y="1296588"/>
            <a:ext cx="5036454" cy="144655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наблюдение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анкетирование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планов воспитательной работы классных руководителей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5473D17B-9741-423B-B24C-A895D5377588}"/>
              </a:ext>
            </a:extLst>
          </p:cNvPr>
          <p:cNvSpPr/>
          <p:nvPr/>
        </p:nvSpPr>
        <p:spPr>
          <a:xfrm>
            <a:off x="5726410" y="1611086"/>
            <a:ext cx="698307" cy="85634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5">
            <a:extLst>
              <a:ext uri="{FF2B5EF4-FFF2-40B4-BE49-F238E27FC236}">
                <a16:creationId xmlns:a16="http://schemas.microsoft.com/office/drawing/2014/main" id="{5473D17B-9741-423B-B24C-A895D5377588}"/>
              </a:ext>
            </a:extLst>
          </p:cNvPr>
          <p:cNvSpPr/>
          <p:nvPr/>
        </p:nvSpPr>
        <p:spPr>
          <a:xfrm rot="5400000">
            <a:off x="8834195" y="2669558"/>
            <a:ext cx="650115" cy="98154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1253094-BC6A-4E2C-8B1C-6E4705A20E38}"/>
              </a:ext>
            </a:extLst>
          </p:cNvPr>
          <p:cNvSpPr txBox="1">
            <a:spLocks/>
          </p:cNvSpPr>
          <p:nvPr/>
        </p:nvSpPr>
        <p:spPr>
          <a:xfrm>
            <a:off x="7013661" y="3561745"/>
            <a:ext cx="4291182" cy="69792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анкетировании приняли участие:</a:t>
            </a:r>
          </a:p>
          <a:p>
            <a:pPr marL="0" indent="0" algn="ctr"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Педагоги, дети, родители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17162" r="7030" b="13487"/>
          <a:stretch/>
        </p:blipFill>
        <p:spPr bwMode="auto">
          <a:xfrm>
            <a:off x="86730" y="2910170"/>
            <a:ext cx="6844377" cy="380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: вправо 5">
            <a:extLst>
              <a:ext uri="{FF2B5EF4-FFF2-40B4-BE49-F238E27FC236}">
                <a16:creationId xmlns:a16="http://schemas.microsoft.com/office/drawing/2014/main" id="{5473D17B-9741-423B-B24C-A895D5377588}"/>
              </a:ext>
            </a:extLst>
          </p:cNvPr>
          <p:cNvSpPr/>
          <p:nvPr/>
        </p:nvSpPr>
        <p:spPr>
          <a:xfrm rot="5400000">
            <a:off x="8905215" y="4215751"/>
            <a:ext cx="650115" cy="98154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31253094-BC6A-4E2C-8B1C-6E4705A20E38}"/>
              </a:ext>
            </a:extLst>
          </p:cNvPr>
          <p:cNvSpPr txBox="1">
            <a:spLocks/>
          </p:cNvSpPr>
          <p:nvPr/>
        </p:nvSpPr>
        <p:spPr>
          <a:xfrm>
            <a:off x="6931108" y="5126650"/>
            <a:ext cx="4548130" cy="138031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использованы проблемно-творческими группами при разработке предложений по преодолению трудностей и корректировки содержания модулей программы </a:t>
            </a:r>
          </a:p>
        </p:txBody>
      </p:sp>
    </p:spTree>
    <p:extLst>
      <p:ext uri="{BB962C8B-B14F-4D97-AF65-F5344CB8AC3E}">
        <p14:creationId xmlns:p14="http://schemas.microsoft.com/office/powerpoint/2010/main" val="347609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2" y="1766369"/>
            <a:ext cx="10943772" cy="4593168"/>
          </a:xfrm>
        </p:spPr>
        <p:txBody>
          <a:bodyPr>
            <a:no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Изучить воспитательный модуль, над которым работает группа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Познакомиться с результатами анкетирования педагогов, детей и родителей по своему модулю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Определить эффективные виды, формы и содержание деятельности  в рамках реализуемого модуля (то, что у нас хорошо получается, т.е. «работает»)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Предложить новые  формы работы (или забытые старые), которые необходимо, на ваш взгляд, внедрять в гимназии (обосновать, почему это необходимо, у кого есть такой опыт, кто может научить и т.д.)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Подготовить отчет-выступление по итогам работы группы, которое будет представлено на открытом педсовете всем коллегам</a:t>
            </a:r>
          </a:p>
          <a:p>
            <a:pPr marL="514350" indent="-514350" algn="just">
              <a:buAutoNum type="arabicPeriod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AutoNum type="arabicPeriod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 bwMode="auto">
          <a:xfrm rot="5400000">
            <a:off x="5544307" y="561534"/>
            <a:ext cx="584776" cy="147655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6280C0-F559-441A-B2F2-4532E3BE946C}"/>
              </a:ext>
            </a:extLst>
          </p:cNvPr>
          <p:cNvSpPr/>
          <p:nvPr/>
        </p:nvSpPr>
        <p:spPr>
          <a:xfrm>
            <a:off x="1486138" y="248474"/>
            <a:ext cx="9802091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проблемно-творческих групп </a:t>
            </a:r>
          </a:p>
        </p:txBody>
      </p:sp>
    </p:spTree>
    <p:extLst>
      <p:ext uri="{BB962C8B-B14F-4D97-AF65-F5344CB8AC3E}">
        <p14:creationId xmlns:p14="http://schemas.microsoft.com/office/powerpoint/2010/main" val="420259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BD5D2E-62DF-4709-9936-1A6F5B879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3" y="1621759"/>
            <a:ext cx="4668762" cy="35015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0F026C-F80F-4814-BFFB-E5E826382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29" y="1585510"/>
            <a:ext cx="4073676" cy="3055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105CEE-F307-40AA-B11D-A3F59D03E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2" r="11577" b="21840"/>
          <a:stretch/>
        </p:blipFill>
        <p:spPr>
          <a:xfrm>
            <a:off x="3978888" y="3243767"/>
            <a:ext cx="4719349" cy="2794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3D765D4-0063-41FE-B8C5-D44E3CA4BFD0}"/>
              </a:ext>
            </a:extLst>
          </p:cNvPr>
          <p:cNvSpPr/>
          <p:nvPr/>
        </p:nvSpPr>
        <p:spPr>
          <a:xfrm>
            <a:off x="1486138" y="248474"/>
            <a:ext cx="9802091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Окружной открытый педсовет</a:t>
            </a:r>
            <a:r>
              <a:rPr lang="ru-RU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altLang="ko-K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«Программа воспитания: от создания к реализации»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E84C198-4C3E-4672-88BA-843537A8530B}"/>
              </a:ext>
            </a:extLst>
          </p:cNvPr>
          <p:cNvSpPr txBox="1">
            <a:spLocks/>
          </p:cNvSpPr>
          <p:nvPr/>
        </p:nvSpPr>
        <p:spPr>
          <a:xfrm>
            <a:off x="1786234" y="5658207"/>
            <a:ext cx="9802091" cy="10871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педсовета: анализ промежуточных результатов реализации программы воспитания, подготовка предложений по корректировке содержания отдельных модулей программы</a:t>
            </a:r>
          </a:p>
          <a:p>
            <a:pPr algn="just">
              <a:spcBef>
                <a:spcPts val="0"/>
              </a:spcBef>
            </a:pP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6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E233DCB-EE0C-4C82-BF6B-B503C09A0486}"/>
              </a:ext>
            </a:extLst>
          </p:cNvPr>
          <p:cNvSpPr txBox="1">
            <a:spLocks/>
          </p:cNvSpPr>
          <p:nvPr/>
        </p:nvSpPr>
        <p:spPr>
          <a:xfrm>
            <a:off x="419933" y="179771"/>
            <a:ext cx="10488996" cy="6194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и внедрение рабочей программы воспитания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3128E9-E8D6-40BD-B0C8-3355277CF0DC}"/>
              </a:ext>
            </a:extLst>
          </p:cNvPr>
          <p:cNvSpPr/>
          <p:nvPr/>
        </p:nvSpPr>
        <p:spPr>
          <a:xfrm>
            <a:off x="1741807" y="5847232"/>
            <a:ext cx="756084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План мероприятий (дорожная карта) на 2020-2021 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у.г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 реализации  рабочей программы воспитания </a:t>
            </a:r>
          </a:p>
        </p:txBody>
      </p:sp>
      <p:graphicFrame>
        <p:nvGraphicFramePr>
          <p:cNvPr id="7" name="Содержимое 3">
            <a:extLst>
              <a:ext uri="{FF2B5EF4-FFF2-40B4-BE49-F238E27FC236}">
                <a16:creationId xmlns:a16="http://schemas.microsoft.com/office/drawing/2014/main" id="{785E53A3-5C77-4D18-90A6-16F1F0730D2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4937757"/>
              </p:ext>
            </p:extLst>
          </p:nvPr>
        </p:nvGraphicFramePr>
        <p:xfrm>
          <a:off x="506437" y="1301185"/>
          <a:ext cx="10856980" cy="397642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61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331">
                <a:tc>
                  <a:txBody>
                    <a:bodyPr/>
                    <a:lstStyle/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Октябрь  2019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установочном и окружном обучающих семинарах в Москве (02.10.2019) и Перми (25.10.2019). Получение статуса экспериментальной площадки ИСРО РАО (Приказ от 15.10.2019 №01-02/116)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 10 ноября  2019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Создание рабочей группы, </a:t>
                      </a: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плана мероприятий по разработке программы, составление рабочей программы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Октябрь-ноябрь  2019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Консультации с федеральными экспертами, экспертиза программы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048">
                <a:tc>
                  <a:txBody>
                    <a:bodyPr/>
                    <a:lstStyle/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Декабрь  2019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Подведение итогов разработки программ на конференции  в Москве 16.12.2019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Январь-май 2020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Внедрение программы в режиме апробации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Июнь-август 2020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Подведение промежуточных итогов апробации, </a:t>
                      </a:r>
                    </a:p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обратная связь, участие в семинарах и консультациях по</a:t>
                      </a:r>
                    </a:p>
                    <a:p>
                      <a:r>
                        <a:rPr lang="ru-RU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апробации программы воспитания 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8703A0E-8C20-43B3-927D-347B0C4BAAEF}"/>
              </a:ext>
            </a:extLst>
          </p:cNvPr>
          <p:cNvSpPr/>
          <p:nvPr/>
        </p:nvSpPr>
        <p:spPr>
          <a:xfrm>
            <a:off x="4620315" y="931283"/>
            <a:ext cx="2088232" cy="29488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1F5B8D8D-D9E4-4E40-ABD6-492361AAFA1A}"/>
              </a:ext>
            </a:extLst>
          </p:cNvPr>
          <p:cNvSpPr/>
          <p:nvPr/>
        </p:nvSpPr>
        <p:spPr>
          <a:xfrm>
            <a:off x="4478111" y="5484662"/>
            <a:ext cx="2088232" cy="29488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7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4867B-5BD7-4B0C-A2EA-AA7B2672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37C7D04-C1F8-45A8-8C0A-E3732CBD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9" t="40205"/>
          <a:stretch/>
        </p:blipFill>
        <p:spPr bwMode="auto">
          <a:xfrm>
            <a:off x="5786511" y="699870"/>
            <a:ext cx="6405489" cy="410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9B3F4C8-BF4D-4FC6-B335-5A68EED53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4" y="685800"/>
            <a:ext cx="5223933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63B576E-F66C-44FC-93B3-65B468DAE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2"/>
          <a:stretch/>
        </p:blipFill>
        <p:spPr bwMode="auto">
          <a:xfrm>
            <a:off x="2501248" y="3429000"/>
            <a:ext cx="5655212" cy="349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3A77AD-0C17-4248-9046-98A695229F09}"/>
              </a:ext>
            </a:extLst>
          </p:cNvPr>
          <p:cNvSpPr/>
          <p:nvPr/>
        </p:nvSpPr>
        <p:spPr>
          <a:xfrm>
            <a:off x="1154928" y="197813"/>
            <a:ext cx="992024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Коллективное планирование воспитательной работы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0733D49-7503-40E1-B57A-6E4BF591EE71}"/>
              </a:ext>
            </a:extLst>
          </p:cNvPr>
          <p:cNvSpPr/>
          <p:nvPr/>
        </p:nvSpPr>
        <p:spPr>
          <a:xfrm>
            <a:off x="1097280" y="2589420"/>
            <a:ext cx="8904849" cy="411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C37DC4-37A2-4369-BAD4-354C539DDFB9}"/>
              </a:ext>
            </a:extLst>
          </p:cNvPr>
          <p:cNvSpPr/>
          <p:nvPr/>
        </p:nvSpPr>
        <p:spPr>
          <a:xfrm>
            <a:off x="399962" y="3993080"/>
            <a:ext cx="1943276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D54FB82-6379-47EC-9A9E-9055393AD25E}"/>
              </a:ext>
            </a:extLst>
          </p:cNvPr>
          <p:cNvSpPr/>
          <p:nvPr/>
        </p:nvSpPr>
        <p:spPr>
          <a:xfrm>
            <a:off x="9222338" y="4193135"/>
            <a:ext cx="1636162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383BB33-79D4-4B51-8C3E-39E580D322C5}"/>
              </a:ext>
            </a:extLst>
          </p:cNvPr>
          <p:cNvSpPr/>
          <p:nvPr/>
        </p:nvSpPr>
        <p:spPr>
          <a:xfrm>
            <a:off x="4578066" y="6457890"/>
            <a:ext cx="1943276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137953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58C445-CF13-4621-9B62-4336B7AE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 bwMode="auto">
          <a:xfrm>
            <a:off x="307614" y="648070"/>
            <a:ext cx="6395023" cy="37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FC4D3C2-61FD-4640-9141-56CA2085F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r="34262" b="37132"/>
          <a:stretch/>
        </p:blipFill>
        <p:spPr bwMode="auto">
          <a:xfrm>
            <a:off x="6178858" y="3216901"/>
            <a:ext cx="5335480" cy="35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77849" y="648070"/>
            <a:ext cx="46430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Каждой группе был предоставлен пакет с информационными материалами: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«Традиционные дела гимназии»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«Календарь образовательных событий на 2021-2022 учебный год»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Покреативим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..» (необычные, нетрадиционные формы работы)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«Календарь образовательных событий»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План городских мероприятий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A77AD-0C17-4248-9046-98A695229F09}"/>
              </a:ext>
            </a:extLst>
          </p:cNvPr>
          <p:cNvSpPr/>
          <p:nvPr/>
        </p:nvSpPr>
        <p:spPr>
          <a:xfrm>
            <a:off x="1713927" y="101636"/>
            <a:ext cx="819595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Коллективное планирование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105470-7AB4-48F0-87A3-FA17F70D46C6}"/>
              </a:ext>
            </a:extLst>
          </p:cNvPr>
          <p:cNvSpPr/>
          <p:nvPr/>
        </p:nvSpPr>
        <p:spPr>
          <a:xfrm>
            <a:off x="476425" y="4855041"/>
            <a:ext cx="53354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Результат: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 ходе совместной деятельности детей и взрослых разработаны предложения в календарный  план воспитательной работы  гимназии на 2021-2022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99526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869852" y="259654"/>
            <a:ext cx="10199077" cy="658026"/>
          </a:xfr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  анализа и корректировки программы воспитания</a:t>
            </a:r>
          </a:p>
          <a:p>
            <a:pPr algn="ctr">
              <a:spcBef>
                <a:spcPts val="0"/>
              </a:spcBef>
            </a:pPr>
            <a:endParaRPr lang="ko-KR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A86E58E-6C73-4512-8CFA-2ECF18478044}"/>
              </a:ext>
            </a:extLst>
          </p:cNvPr>
          <p:cNvSpPr txBox="1">
            <a:spLocks/>
          </p:cNvSpPr>
          <p:nvPr/>
        </p:nvSpPr>
        <p:spPr>
          <a:xfrm>
            <a:off x="1414754" y="4168171"/>
            <a:ext cx="9164150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Коллективное планирование на 2021-2022 учебный год (май 2021)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3B2E99A-57AB-4C24-AC2E-C3B508C28B34}"/>
              </a:ext>
            </a:extLst>
          </p:cNvPr>
          <p:cNvSpPr/>
          <p:nvPr/>
        </p:nvSpPr>
        <p:spPr>
          <a:xfrm>
            <a:off x="4697250" y="1131909"/>
            <a:ext cx="2088232" cy="47701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7047E2F-C651-4358-AC1C-88BC3BB50848}"/>
              </a:ext>
            </a:extLst>
          </p:cNvPr>
          <p:cNvSpPr txBox="1">
            <a:spLocks/>
          </p:cNvSpPr>
          <p:nvPr/>
        </p:nvSpPr>
        <p:spPr>
          <a:xfrm>
            <a:off x="1414754" y="3256218"/>
            <a:ext cx="916415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Корректировка программы, внесение дополнений в разделы 3 и 4 (апрель 2021)</a:t>
            </a:r>
            <a:endParaRPr lang="ko-KR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B6012E5-9410-45A3-861D-C3A01FF6EF03}"/>
              </a:ext>
            </a:extLst>
          </p:cNvPr>
          <p:cNvSpPr txBox="1">
            <a:spLocks/>
          </p:cNvSpPr>
          <p:nvPr/>
        </p:nvSpPr>
        <p:spPr>
          <a:xfrm>
            <a:off x="1414755" y="1686861"/>
            <a:ext cx="9164150" cy="486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проблемно-творческих групп (март-апрель  2021)</a:t>
            </a:r>
            <a:endParaRPr lang="ko-KR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AAA1C86-F217-447E-A354-66C1CC9E1085}"/>
              </a:ext>
            </a:extLst>
          </p:cNvPr>
          <p:cNvSpPr txBox="1">
            <a:spLocks/>
          </p:cNvSpPr>
          <p:nvPr/>
        </p:nvSpPr>
        <p:spPr>
          <a:xfrm>
            <a:off x="1414754" y="4831639"/>
            <a:ext cx="916415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календарного плана ВР  (июнь-август 2021)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C7A548B-D52F-4E7C-B930-D4AAB5749BC4}"/>
              </a:ext>
            </a:extLst>
          </p:cNvPr>
          <p:cNvSpPr txBox="1">
            <a:spLocks/>
          </p:cNvSpPr>
          <p:nvPr/>
        </p:nvSpPr>
        <p:spPr>
          <a:xfrm>
            <a:off x="1414755" y="6169992"/>
            <a:ext cx="916415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программы (с 1 сентября  2021)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EC00104-E081-462B-9B4B-C67CD55A336D}"/>
              </a:ext>
            </a:extLst>
          </p:cNvPr>
          <p:cNvSpPr txBox="1">
            <a:spLocks/>
          </p:cNvSpPr>
          <p:nvPr/>
        </p:nvSpPr>
        <p:spPr>
          <a:xfrm>
            <a:off x="1414755" y="2339169"/>
            <a:ext cx="9164149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altLang="ko-K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Открытый окружной педсовет «Программа воспитания: от создания к реализации» (апрель 2021)</a:t>
            </a:r>
            <a:endParaRPr lang="ko-KR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6B07875-A3D7-41A6-ADCE-10D33D387CCB}"/>
              </a:ext>
            </a:extLst>
          </p:cNvPr>
          <p:cNvSpPr txBox="1">
            <a:spLocks/>
          </p:cNvSpPr>
          <p:nvPr/>
        </p:nvSpPr>
        <p:spPr>
          <a:xfrm>
            <a:off x="1414754" y="5474063"/>
            <a:ext cx="9164150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Внесение изменений в ООП гимназии (август 2021)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675502-31E1-4EC7-AA8C-4804DA1BD695}"/>
              </a:ext>
            </a:extLst>
          </p:cNvPr>
          <p:cNvSpPr txBox="1">
            <a:spLocks/>
          </p:cNvSpPr>
          <p:nvPr/>
        </p:nvSpPr>
        <p:spPr>
          <a:xfrm>
            <a:off x="1414756" y="1082461"/>
            <a:ext cx="9164149" cy="486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altLang="ko-KR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Анкетирование педагогов, детей и родителей (март-апрель   2021)</a:t>
            </a:r>
            <a:endParaRPr lang="ko-KR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41026B-86D0-46D4-8641-2217616F9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49" y="1876731"/>
            <a:ext cx="8877301" cy="48383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-рассматривать программу как инструмент воспитания;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-расширять программу до бесконечности, включать модули, не отражающую реальную работу в образовательной организации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подгонять мероприятия под модули;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-разрабатывать программу только классными руководителями, администрацией школы;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-не разъяснять программу в педагогическом коллективе, а давать ее как готовый документ;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делать из программы тайну для родителей;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-измерять уровень воспитанности. 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848E5AF-499E-49FB-B5AD-55A20CD79149}"/>
              </a:ext>
            </a:extLst>
          </p:cNvPr>
          <p:cNvSpPr txBox="1">
            <a:spLocks/>
          </p:cNvSpPr>
          <p:nvPr/>
        </p:nvSpPr>
        <p:spPr>
          <a:xfrm>
            <a:off x="976834" y="524329"/>
            <a:ext cx="10238332" cy="10715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Возможные Ошибки при реализации программы воспитания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34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er\Гимназия\Администрация\Директор\Герб гимназия без фона.tif">
            <a:extLst>
              <a:ext uri="{FF2B5EF4-FFF2-40B4-BE49-F238E27FC236}">
                <a16:creationId xmlns:a16="http://schemas.microsoft.com/office/drawing/2014/main" id="{C8D374B1-CADB-46CE-8AC5-0677C0D1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9" y="83307"/>
            <a:ext cx="1500334" cy="150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1FD4C44-F5B1-4E64-9D1A-37956B7B2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112" y="305520"/>
            <a:ext cx="8244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Муниципальное бюджетное общеобразовательное учреждение гимназия №2 города Кирово-Чепецка Кировской области</a:t>
            </a:r>
            <a:endParaRPr lang="en-US" altLang="ko-KR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470BDE-716D-437B-A265-3DBCFAE9E9B4}"/>
              </a:ext>
            </a:extLst>
          </p:cNvPr>
          <p:cNvSpPr/>
          <p:nvPr/>
        </p:nvSpPr>
        <p:spPr>
          <a:xfrm>
            <a:off x="1973796" y="1916833"/>
            <a:ext cx="824440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613043, Кировская область,</a:t>
            </a:r>
          </a:p>
          <a:p>
            <a:pPr algn="ctr">
              <a:buFontTx/>
              <a:buNone/>
              <a:defRPr/>
            </a:pP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г. Кирово-Чепецк, пр. Мира, д. 61/3</a:t>
            </a:r>
          </a:p>
          <a:p>
            <a:pPr algn="ctr">
              <a:buFontTx/>
              <a:buNone/>
              <a:defRPr/>
            </a:pP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тел: 2-21-30, 2-40-65</a:t>
            </a:r>
          </a:p>
          <a:p>
            <a:pPr algn="ctr">
              <a:buFontTx/>
              <a:buNone/>
              <a:defRPr/>
            </a:pPr>
            <a:r>
              <a:rPr lang="en-US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e</a:t>
            </a: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-</a:t>
            </a:r>
            <a:r>
              <a:rPr lang="en-US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mail</a:t>
            </a: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gim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boevo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rambler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  <a:defRPr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http://gim2-kch.ucoz.ru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https://vk.com/gim2kch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  <a:defRPr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  <a:defRPr/>
            </a:pPr>
            <a:r>
              <a:rPr lang="ru-RU" sz="28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Директор: Шабалина Наталья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952518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BF11E-01DF-4A88-8F8D-824AAB89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ADF69E8-7DC5-4D80-825B-8CC249D38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2" y="0"/>
            <a:ext cx="10118187" cy="6762873"/>
          </a:xfrm>
        </p:spPr>
      </p:pic>
    </p:spTree>
    <p:extLst>
      <p:ext uri="{BB962C8B-B14F-4D97-AF65-F5344CB8AC3E}">
        <p14:creationId xmlns:p14="http://schemas.microsoft.com/office/powerpoint/2010/main" val="3422071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38376-FBD2-43CB-A946-D70D34FC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2" y="2743200"/>
            <a:ext cx="9486900" cy="1371600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Спасибо </a:t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5484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EA1FFEF9-3851-40A0-9FCC-8A5D76BC77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5249" y="1125538"/>
            <a:ext cx="11282290" cy="573246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1992 г.  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муниципальная экспериментальная площадка «Создание и развитие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воспитательной системы школы-клуба» под руководством ученых Ярославского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государственного педагогического университета им. К. Д. Ушинского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1997 г.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региональная  экспериментальная площадка «Развитие индивидуальности учителя и ученика в условиях воспитательной системы школы-клуба»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 г.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базовое образовательное учреждение кабинета начальных классов КИПК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ПРО «Развитие творческих способностей младших школьников»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 г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- гимназия - лаборатория КИПК и ПРО «Проектирование воспитательной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системы современной гимназии»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2019-2020г. г.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экспериментальная площадка ИСРО РАО по разработке и апробации рабочей программы воспитания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2021-2023 </a:t>
            </a:r>
            <a:r>
              <a:rPr lang="ru-RU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г.г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региональная инновационная площадка КОГОАУ ДПО «ИРО Кировской области» «Проектирование и реализация рабочей программы воспитания в условиях моногорода»</a:t>
            </a:r>
          </a:p>
          <a:p>
            <a:pPr marL="0" indent="0" algn="just"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67E68B1-4CB2-4E8F-AF59-25C709127803}"/>
              </a:ext>
            </a:extLst>
          </p:cNvPr>
          <p:cNvSpPr txBox="1">
            <a:spLocks/>
          </p:cNvSpPr>
          <p:nvPr/>
        </p:nvSpPr>
        <p:spPr>
          <a:xfrm>
            <a:off x="851502" y="204377"/>
            <a:ext cx="10488996" cy="7634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воспитательной системы гимназии</a:t>
            </a:r>
          </a:p>
        </p:txBody>
      </p:sp>
    </p:spTree>
    <p:extLst>
      <p:ext uri="{BB962C8B-B14F-4D97-AF65-F5344CB8AC3E}">
        <p14:creationId xmlns:p14="http://schemas.microsoft.com/office/powerpoint/2010/main" val="174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533" y="424545"/>
            <a:ext cx="10276552" cy="70812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Воспитательные модули в гимназии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8977" y="1413436"/>
            <a:ext cx="4839288" cy="54966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Инвариантные  модули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18977" y="2181367"/>
            <a:ext cx="5157787" cy="36845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«Классное руководство и наставничество»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«Школьный урок»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родителями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«Курсы внеурочной деятельности, дополнительное образование»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Профориентация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«Самоуправление»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Детские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общественные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объединения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455785"/>
            <a:ext cx="5183188" cy="54966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Вариативные модули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72200" y="2328565"/>
            <a:ext cx="5183188" cy="36845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«Ключевые общешкольные дела»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Школьные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социальные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медиа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предметно-эстетической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среды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«Гимназические традиции и ритуалы»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«Здоровье и безопасность»</a:t>
            </a:r>
          </a:p>
          <a:p>
            <a:endParaRPr lang="ru-RU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3" y="0"/>
            <a:ext cx="9525815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«Гимназия для всех!»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9EB761-5803-4CC1-93F6-B03E8C96D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" t="11330" r="-608" b="-4478"/>
          <a:stretch/>
        </p:blipFill>
        <p:spPr>
          <a:xfrm>
            <a:off x="1110835" y="1143000"/>
            <a:ext cx="6506053" cy="4545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26633" y="5226514"/>
            <a:ext cx="4727229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Самоутверждение каждого ученика, сохранение его неповторимости и раскрытие его потенциальных способностей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64632" y="5226514"/>
            <a:ext cx="478142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Создание условий для целенаправленного, систематического развития ребенка как субъекта деятельности, как личности и как индивидуальности</a:t>
            </a:r>
          </a:p>
        </p:txBody>
      </p:sp>
      <p:pic>
        <p:nvPicPr>
          <p:cNvPr id="11" name="Объект 6">
            <a:extLst>
              <a:ext uri="{FF2B5EF4-FFF2-40B4-BE49-F238E27FC236}">
                <a16:creationId xmlns:a16="http://schemas.microsoft.com/office/drawing/2014/main" id="{B619E7F9-7B6B-4E1C-885E-763752576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33" y="1485869"/>
            <a:ext cx="4727230" cy="3151486"/>
          </a:xfrm>
        </p:spPr>
      </p:pic>
      <p:pic>
        <p:nvPicPr>
          <p:cNvPr id="6" name="Picture 2" descr="\\server\Гимназия\Администрация\Директор\Герб гимназия без фона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787" y="291547"/>
            <a:ext cx="1431235" cy="1431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02295" y="224639"/>
            <a:ext cx="9369288" cy="107157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Ценности воспитательной системы гимназии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6893"/>
              </p:ext>
            </p:extLst>
          </p:nvPr>
        </p:nvGraphicFramePr>
        <p:xfrm>
          <a:off x="1666843" y="1571613"/>
          <a:ext cx="9590041" cy="490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6F906E-F140-4287-9DCA-4FFB6FEFB03C}"/>
              </a:ext>
            </a:extLst>
          </p:cNvPr>
          <p:cNvSpPr/>
          <p:nvPr/>
        </p:nvSpPr>
        <p:spPr>
          <a:xfrm>
            <a:off x="2264233" y="169356"/>
            <a:ext cx="9060259" cy="714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j-lt"/>
              </a:rPr>
              <a:t>«С юбилеем, любимая школа!»</a:t>
            </a:r>
          </a:p>
        </p:txBody>
      </p:sp>
      <p:pic>
        <p:nvPicPr>
          <p:cNvPr id="5" name="Picture 2" descr="\\server\Гимназия\Администрация\Директор\Герб гимназия без фона.tif">
            <a:extLst>
              <a:ext uri="{FF2B5EF4-FFF2-40B4-BE49-F238E27FC236}">
                <a16:creationId xmlns:a16="http://schemas.microsoft.com/office/drawing/2014/main" id="{BB1A7549-4842-40F8-A2A9-A7B9EFE9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70" y="123797"/>
            <a:ext cx="1709530" cy="1709530"/>
          </a:xfrm>
          <a:prstGeom prst="rect">
            <a:avLst/>
          </a:prstGeom>
          <a:noFill/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1C76743-C664-4F4D-B88C-953448D2E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97280"/>
            <a:ext cx="4945199" cy="3296799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F2208A-78F4-441F-8384-C913DA711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/>
          <a:stretch/>
        </p:blipFill>
        <p:spPr>
          <a:xfrm>
            <a:off x="210026" y="3571178"/>
            <a:ext cx="5147212" cy="3170190"/>
          </a:xfrm>
          <a:prstGeom prst="rect">
            <a:avLst/>
          </a:prstGeom>
        </p:spPr>
      </p:pic>
      <p:pic>
        <p:nvPicPr>
          <p:cNvPr id="18" name="Picture 2" descr="https://sun9-31.userapi.com/c855320/v855320819/1eee58/o4tnm8cwTXo.jpg">
            <a:extLst>
              <a:ext uri="{FF2B5EF4-FFF2-40B4-BE49-F238E27FC236}">
                <a16:creationId xmlns:a16="http://schemas.microsoft.com/office/drawing/2014/main" id="{ABFF1587-09BC-40DB-85F9-0C9A46E4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809" y="1547447"/>
            <a:ext cx="5193921" cy="51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1A0F46-D338-400B-97F2-D2C8596DD304}"/>
              </a:ext>
            </a:extLst>
          </p:cNvPr>
          <p:cNvSpPr/>
          <p:nvPr/>
        </p:nvSpPr>
        <p:spPr>
          <a:xfrm>
            <a:off x="9475769" y="4529796"/>
            <a:ext cx="2596961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Мы – одна команда!</a:t>
            </a:r>
          </a:p>
        </p:txBody>
      </p:sp>
    </p:spTree>
    <p:extLst>
      <p:ext uri="{BB962C8B-B14F-4D97-AF65-F5344CB8AC3E}">
        <p14:creationId xmlns:p14="http://schemas.microsoft.com/office/powerpoint/2010/main" val="1657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3482" y="1"/>
            <a:ext cx="7705090" cy="72602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effectLst/>
                <a:latin typeface="Times New Roman"/>
                <a:ea typeface="Calibri"/>
                <a:cs typeface="Times New Roman"/>
              </a:rPr>
              <a:t>Онлайн-конкурсы ВК: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1" t="15248" r="25891" b="26974"/>
          <a:stretch/>
        </p:blipFill>
        <p:spPr bwMode="auto">
          <a:xfrm>
            <a:off x="1631035" y="675250"/>
            <a:ext cx="4194992" cy="47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https://brgstartrek.ru/images/v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6" y="127210"/>
            <a:ext cx="726951" cy="7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65975" y="964151"/>
            <a:ext cx="53222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-Тренды гимназии</a:t>
            </a:r>
            <a:endParaRPr lang="ru-RU" sz="1600" dirty="0"/>
          </a:p>
          <a:p>
            <a:r>
              <a:rPr lang="ru-RU" sz="1600" dirty="0"/>
              <a:t> </a:t>
            </a:r>
            <a:r>
              <a:rPr lang="ru-RU" sz="1600" b="1" dirty="0">
                <a:solidFill>
                  <a:srgbClr val="FF0000"/>
                </a:solidFill>
              </a:rPr>
              <a:t>«С Юбилеем, любимая школа!»</a:t>
            </a:r>
          </a:p>
          <a:p>
            <a:r>
              <a:rPr lang="ru-RU" sz="1600" dirty="0"/>
              <a:t>(</a:t>
            </a:r>
            <a:r>
              <a:rPr lang="ru-RU" sz="1600" b="1" dirty="0"/>
              <a:t>ролик-поздравление  школе от каждого класса!!!)</a:t>
            </a:r>
            <a:endParaRPr lang="ru-RU" sz="1600" dirty="0"/>
          </a:p>
          <a:p>
            <a:r>
              <a:rPr lang="ru-RU" sz="1600" dirty="0"/>
              <a:t>-</a:t>
            </a:r>
            <a:r>
              <a:rPr lang="ru-RU" sz="1600" b="1" dirty="0" err="1"/>
              <a:t>Мемы</a:t>
            </a:r>
            <a:r>
              <a:rPr lang="ru-RU" sz="1600" b="1" dirty="0"/>
              <a:t> гимназии «Улыбаемся вместе!»</a:t>
            </a:r>
            <a:r>
              <a:rPr lang="ru-RU" sz="1600" dirty="0"/>
              <a:t> (юмористические картинки и/или фотографии о гимназии  или об участии в жизни школы, с учениками, педагогами)</a:t>
            </a:r>
          </a:p>
          <a:p>
            <a:r>
              <a:rPr lang="ru-RU" sz="1600" dirty="0"/>
              <a:t>- </a:t>
            </a:r>
            <a:r>
              <a:rPr lang="ru-RU" sz="1600" b="1" dirty="0"/>
              <a:t>Конкурс стихов о школе</a:t>
            </a:r>
            <a:r>
              <a:rPr lang="ru-RU" sz="1600" dirty="0"/>
              <a:t> «Дом, в котором уютно всем» (ученики индивидуально снимают видео, в котором читают собственные стихи о Гимназии)</a:t>
            </a:r>
          </a:p>
          <a:p>
            <a:r>
              <a:rPr lang="ru-RU" sz="1600" b="1" dirty="0"/>
              <a:t>- Конкурс эссе</a:t>
            </a:r>
            <a:r>
              <a:rPr lang="ru-RU" sz="1600" dirty="0"/>
              <a:t> темы:  «Вселенная Учитель» (о жизни и деятельности любимого учителя), «Моей  школе 30 лет!», «Самый Классный» (о жизни внутри класса и классном руководителе)  (5-11 </a:t>
            </a:r>
            <a:r>
              <a:rPr lang="ru-RU" sz="1600" dirty="0" err="1"/>
              <a:t>кл</a:t>
            </a:r>
            <a:r>
              <a:rPr lang="ru-RU" sz="1600" dirty="0"/>
              <a:t>) </a:t>
            </a:r>
          </a:p>
          <a:p>
            <a:r>
              <a:rPr lang="ru-RU" sz="1600" dirty="0"/>
              <a:t>- </a:t>
            </a:r>
            <a:r>
              <a:rPr lang="ru-RU" sz="1600" b="1" dirty="0"/>
              <a:t>Конкурс слайд-шоу «Самый классный класс» (создание Промо класса- видеоролик о жизни класса)</a:t>
            </a:r>
            <a:endParaRPr lang="ru-RU" sz="1600" dirty="0"/>
          </a:p>
          <a:p>
            <a:r>
              <a:rPr lang="ru-RU" sz="1600" dirty="0"/>
              <a:t>-</a:t>
            </a:r>
            <a:r>
              <a:rPr lang="ru-RU" sz="1600" b="1" dirty="0"/>
              <a:t>Конкурс творческих работ</a:t>
            </a:r>
            <a:r>
              <a:rPr lang="ru-RU" sz="1600" dirty="0"/>
              <a:t> (рисунок) «Гимназия будущего» (1-7 </a:t>
            </a:r>
            <a:r>
              <a:rPr lang="ru-RU" sz="1600" dirty="0" err="1"/>
              <a:t>кл</a:t>
            </a:r>
            <a:r>
              <a:rPr lang="ru-RU" sz="1600" dirty="0"/>
              <a:t>)</a:t>
            </a:r>
          </a:p>
          <a:p>
            <a:r>
              <a:rPr lang="ru-RU" sz="1600" dirty="0"/>
              <a:t>-</a:t>
            </a:r>
            <a:r>
              <a:rPr lang="ru-RU" sz="1600" b="1" dirty="0"/>
              <a:t>Конкурс исполнителей </a:t>
            </a:r>
            <a:r>
              <a:rPr lang="ru-RU" sz="1600" dirty="0"/>
              <a:t> «Пою тебе, моя Гимназия!» </a:t>
            </a:r>
          </a:p>
          <a:p>
            <a:r>
              <a:rPr lang="ru-RU" sz="1600" dirty="0"/>
              <a:t>-</a:t>
            </a:r>
            <a:r>
              <a:rPr lang="ru-RU" sz="1600" b="1" dirty="0"/>
              <a:t>Конкурс «Лучшая статья в школьную газету»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80607" y="5524456"/>
            <a:ext cx="4580496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Конкурс социально-значимых проектов «Школа –парк будущего»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chemeClr val="bg1"/>
                </a:solidFill>
              </a:rPr>
              <a:t>(школьный этап)</a:t>
            </a:r>
            <a:r>
              <a:rPr lang="ru-RU" sz="1600" dirty="0">
                <a:solidFill>
                  <a:schemeClr val="bg1"/>
                </a:solidFill>
              </a:rPr>
              <a:t> (см. Положение)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Конкурс предполагает выход на городской уровень (грант)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54271" y="6093295"/>
            <a:ext cx="3600400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Акция "30-летие гимназии!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30 добрых дел!"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0BA471-FB56-46B5-B919-E4BC01AC1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9" y="3709595"/>
            <a:ext cx="5667510" cy="31879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BE9720-7AF1-416C-8357-2A951ED2D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8" y="3709595"/>
            <a:ext cx="4995767" cy="28101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8931B3-3658-4506-878F-A9934E43B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07" y="703446"/>
            <a:ext cx="4810796" cy="27245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D357E2-8E15-4DE9-88E9-2483FBAD25F5}"/>
              </a:ext>
            </a:extLst>
          </p:cNvPr>
          <p:cNvSpPr/>
          <p:nvPr/>
        </p:nvSpPr>
        <p:spPr>
          <a:xfrm>
            <a:off x="6264220" y="2949302"/>
            <a:ext cx="536916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Тура №2  «Добрая семья» - семья </a:t>
            </a:r>
          </a:p>
          <a:p>
            <a:pPr algn="ctr"/>
            <a:r>
              <a:rPr lang="ru-RU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формате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ru-RU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Фуфачева_Князева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4658FB-5374-43EA-9A83-FFF2800BAC21}"/>
              </a:ext>
            </a:extLst>
          </p:cNvPr>
          <p:cNvSpPr/>
          <p:nvPr/>
        </p:nvSpPr>
        <p:spPr>
          <a:xfrm>
            <a:off x="1768828" y="6181160"/>
            <a:ext cx="7791450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6 конкурсных голосований на приз зрительских симпатий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 конкурсах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победу одержали семьи из гимназии №2 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814694-E3D9-4A66-B4DF-81ADA0F3E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8" y="785514"/>
            <a:ext cx="4139186" cy="28101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0897E1D-A114-4303-9B2B-E7EDEC7B9276}"/>
              </a:ext>
            </a:extLst>
          </p:cNvPr>
          <p:cNvSpPr/>
          <p:nvPr/>
        </p:nvSpPr>
        <p:spPr>
          <a:xfrm>
            <a:off x="237402" y="3012477"/>
            <a:ext cx="538319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13 самых активных в социальных сетях семей    - </a:t>
            </a:r>
          </a:p>
          <a:p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семьи из гимназии №2 (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Латохины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Фуфачева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-Князева, Семеновы)</a:t>
            </a:r>
            <a:endParaRPr lang="ru-RU" sz="16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F6547E-2C1D-489E-B800-73AFD486667D}"/>
              </a:ext>
            </a:extLst>
          </p:cNvPr>
          <p:cNvSpPr/>
          <p:nvPr/>
        </p:nvSpPr>
        <p:spPr>
          <a:xfrm>
            <a:off x="1565870" y="178599"/>
            <a:ext cx="9060259" cy="714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j-lt"/>
              </a:rPr>
              <a:t>«</a:t>
            </a:r>
            <a:r>
              <a:rPr lang="ru-RU" sz="3600" b="1" dirty="0" err="1">
                <a:solidFill>
                  <a:srgbClr val="C00000"/>
                </a:solidFill>
                <a:latin typeface="+mj-lt"/>
              </a:rPr>
              <a:t>УРАЛХИМиЯ</a:t>
            </a:r>
            <a:r>
              <a:rPr lang="ru-RU" sz="3600" b="1" dirty="0">
                <a:solidFill>
                  <a:srgbClr val="C00000"/>
                </a:solidFill>
                <a:latin typeface="+mj-lt"/>
              </a:rPr>
              <a:t> - СЕМЬЯ»</a:t>
            </a:r>
          </a:p>
        </p:txBody>
      </p:sp>
    </p:spTree>
    <p:extLst>
      <p:ext uri="{BB962C8B-B14F-4D97-AF65-F5344CB8AC3E}">
        <p14:creationId xmlns:p14="http://schemas.microsoft.com/office/powerpoint/2010/main" val="164377402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6"/>
      </a:lt2>
      <a:accent1>
        <a:srgbClr val="EE6E96"/>
      </a:accent1>
      <a:accent2>
        <a:srgbClr val="EB4EC0"/>
      </a:accent2>
      <a:accent3>
        <a:srgbClr val="DC6EEE"/>
      </a:accent3>
      <a:accent4>
        <a:srgbClr val="924EEB"/>
      </a:accent4>
      <a:accent5>
        <a:srgbClr val="716EEE"/>
      </a:accent5>
      <a:accent6>
        <a:srgbClr val="4E8CEB"/>
      </a:accent6>
      <a:hlink>
        <a:srgbClr val="568F7D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1384</Words>
  <Application>Microsoft Office PowerPoint</Application>
  <PresentationFormat>Широкоэкранный</PresentationFormat>
  <Paragraphs>154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Gill Sans MT</vt:lpstr>
      <vt:lpstr>Goudy Old Style</vt:lpstr>
      <vt:lpstr>Times New Roman</vt:lpstr>
      <vt:lpstr>ClassicFrameVTI</vt:lpstr>
      <vt:lpstr>Из опыта реализации программы воспитания в общеобразовательной организации </vt:lpstr>
      <vt:lpstr>Презентация PowerPoint</vt:lpstr>
      <vt:lpstr>Презентация PowerPoint</vt:lpstr>
      <vt:lpstr>Воспитательные модули в гимназии</vt:lpstr>
      <vt:lpstr>«Гимназия для всех!»</vt:lpstr>
      <vt:lpstr>Ценности воспитательной системы гимназии</vt:lpstr>
      <vt:lpstr>Презентация PowerPoint</vt:lpstr>
      <vt:lpstr>Онлайн-конкурсы ВК:</vt:lpstr>
      <vt:lpstr>Презентация PowerPoint</vt:lpstr>
      <vt:lpstr>Презентация PowerPoint</vt:lpstr>
      <vt:lpstr>Предметные декады как средство развития познавательного интереса и творческой активности учащихся</vt:lpstr>
      <vt:lpstr>Презентация PowerPoint</vt:lpstr>
      <vt:lpstr>Обрезка кустарников на территории гимназии(акция Родительского Совета гимназии)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82</cp:revision>
  <dcterms:created xsi:type="dcterms:W3CDTF">2021-05-24T19:29:58Z</dcterms:created>
  <dcterms:modified xsi:type="dcterms:W3CDTF">2021-08-18T20:38:22Z</dcterms:modified>
</cp:coreProperties>
</file>