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4" r:id="rId2"/>
    <p:sldId id="616" r:id="rId3"/>
    <p:sldId id="617" r:id="rId4"/>
    <p:sldId id="562" r:id="rId5"/>
    <p:sldId id="598" r:id="rId6"/>
    <p:sldId id="599" r:id="rId7"/>
    <p:sldId id="600" r:id="rId8"/>
    <p:sldId id="607" r:id="rId9"/>
    <p:sldId id="609" r:id="rId10"/>
    <p:sldId id="610" r:id="rId11"/>
    <p:sldId id="611" r:id="rId12"/>
    <p:sldId id="608" r:id="rId13"/>
    <p:sldId id="612" r:id="rId14"/>
    <p:sldId id="605" r:id="rId15"/>
    <p:sldId id="601" r:id="rId16"/>
    <p:sldId id="602" r:id="rId17"/>
    <p:sldId id="613" r:id="rId18"/>
    <p:sldId id="614" r:id="rId19"/>
    <p:sldId id="615" r:id="rId20"/>
    <p:sldId id="606" r:id="rId21"/>
    <p:sldId id="604" r:id="rId22"/>
    <p:sldId id="570" r:id="rId23"/>
  </p:sldIdLst>
  <p:sldSz cx="9144000" cy="6858000" type="screen4x3"/>
  <p:notesSz cx="6796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7BB9"/>
    <a:srgbClr val="007A37"/>
    <a:srgbClr val="0000FF"/>
    <a:srgbClr val="F5F5F5"/>
    <a:srgbClr val="E6E6E6"/>
    <a:srgbClr val="ECECEC"/>
    <a:srgbClr val="F7F7F7"/>
    <a:srgbClr val="EEEEEE"/>
    <a:srgbClr val="B2B2B2"/>
    <a:srgbClr val="B7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184" autoAdjust="0"/>
  </p:normalViewPr>
  <p:slideViewPr>
    <p:cSldViewPr>
      <p:cViewPr varScale="1">
        <p:scale>
          <a:sx n="70" d="100"/>
          <a:sy n="70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547" y="0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0DA4BDFF-3DAC-4C9A-AA37-40A5B78954E5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547" y="9428584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BD3F196C-837E-40D4-A0DE-DA207429F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51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547" y="0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>
              <a:defRPr sz="1200"/>
            </a:lvl1pPr>
          </a:lstStyle>
          <a:p>
            <a:fld id="{94C51ECD-49C8-408D-9574-1570DB2F9F41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9" y="4715158"/>
            <a:ext cx="5436870" cy="4466987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547" y="9428584"/>
            <a:ext cx="2944971" cy="496334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>
              <a:defRPr sz="1200"/>
            </a:lvl1pPr>
          </a:lstStyle>
          <a:p>
            <a:fld id="{93763BCE-67F3-49CE-8FBD-84245AB023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4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3BCE-67F3-49CE-8FBD-84245AB023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3BCE-67F3-49CE-8FBD-84245AB023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3BCE-67F3-49CE-8FBD-84245AB023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42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63BCE-67F3-49CE-8FBD-84245AB023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51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5254352" cy="290775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O:\Отдел прогнозирования\Жаворонкина\ФОН copy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75856" cy="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804248" cy="79208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864" b="41129"/>
          <a:stretch/>
        </p:blipFill>
        <p:spPr>
          <a:xfrm>
            <a:off x="-12195" y="0"/>
            <a:ext cx="2394357" cy="714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1" t="4716" r="6412" b="2111"/>
          <a:stretch/>
        </p:blipFill>
        <p:spPr>
          <a:xfrm>
            <a:off x="179512" y="132309"/>
            <a:ext cx="504056" cy="6512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1FFA6-31BE-4E80-9FFF-FB238584B18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AB57-B493-444A-BEB0-F41DEBC3A4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Объект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525344"/>
            <a:ext cx="2123728" cy="332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2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3.jpeg"/><Relationship Id="rId5" Type="http://schemas.openxmlformats.org/officeDocument/2006/relationships/image" Target="../media/image22.gif"/><Relationship Id="rId10" Type="http://schemas.openxmlformats.org/officeDocument/2006/relationships/image" Target="../media/image14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200800" cy="1944216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err="1" smtClean="0"/>
              <a:t>Вебинар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«</a:t>
            </a:r>
            <a:r>
              <a:rPr lang="ru-RU" sz="2400" dirty="0"/>
              <a:t>Обеспечение антитеррористической защищенности объектов образования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соответствии с требованиями постановления Правительства Российской Федерации от 02.08.2019 № 1006»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10.08.2021</a:t>
            </a:r>
            <a:endParaRPr lang="ru-RU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262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МИНИСТЕРСТВО ОБРАЗОВАНИЯ КИРОВСКОЙ ОБЛАСТИ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Логоти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2852" y="0"/>
            <a:ext cx="73114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16216" y="908720"/>
            <a:ext cx="262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1"/>
                </a:solidFill>
              </a:rPr>
              <a:t>КОГОАУ ДПО «ИНСТИТУТ РАЗВИТИЯ ОБРАЗОВАНИЯ КИРОВСКОЙ ОБЛАСТИ»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 descr="43d142a1d4ed08551eddc9eabd91dceb.jpg"/>
          <p:cNvPicPr>
            <a:picLocks noChangeAspect="1"/>
          </p:cNvPicPr>
          <p:nvPr/>
        </p:nvPicPr>
        <p:blipFill>
          <a:blip r:embed="rId3" cstate="print"/>
          <a:srcRect l="7780" r="10012"/>
          <a:stretch>
            <a:fillRect/>
          </a:stretch>
        </p:blipFill>
        <p:spPr>
          <a:xfrm>
            <a:off x="0" y="5229200"/>
            <a:ext cx="1403648" cy="11586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5373216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Управление войск национальной гвардии Российской Федерации по Кировской области»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s://usmadm.ru/uploads/posts/2021-02/1613392165_1613391962_1613391595_8216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91872" y="5229200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00192" y="5445224"/>
            <a:ext cx="1700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Прокуратура Кировской области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F7B589-B346-4997-B04B-6C6C9C3D9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335793"/>
            <a:ext cx="6804248" cy="79208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совершения ТА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6D65E9-C858-4DA5-88D8-5C444322C850}"/>
              </a:ext>
            </a:extLst>
          </p:cNvPr>
          <p:cNvSpPr txBox="1"/>
          <p:nvPr/>
        </p:nvSpPr>
        <p:spPr>
          <a:xfrm>
            <a:off x="251520" y="1098506"/>
            <a:ext cx="694175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пропускного и внутриобъектового режимов;</a:t>
            </a:r>
          </a:p>
          <a:p>
            <a:pPr marL="285750" indent="-285750" algn="just">
              <a:buFontTx/>
              <a:buChar char="-"/>
            </a:pP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 охраны объекта и его территории;</a:t>
            </a:r>
          </a:p>
          <a:p>
            <a:pPr marL="285750" indent="-285750" algn="just">
              <a:buFontTx/>
              <a:buChar char="-"/>
            </a:pP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оснащения объекта необходимыми ИТСО; </a:t>
            </a:r>
          </a:p>
          <a:p>
            <a:pPr marL="285750" indent="-285750" algn="just">
              <a:buFontTx/>
              <a:buChar char="-"/>
            </a:pP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систематических проверок объекта (территории), обращая внимание на его уязвимые места и критические элементы; </a:t>
            </a:r>
          </a:p>
          <a:p>
            <a:pPr marL="285750" indent="-285750" algn="just">
              <a:buFontTx/>
              <a:buChar char="-"/>
            </a:pP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выявления фактов скрытого наблюдения, фото- и видеосъемки объектов (территорий) посторонними лицами, провокаций сотрудников охраны на действия, размещения посторонними лицами вблизи объектов (территорий) вещей и транспортных средств;</a:t>
            </a:r>
          </a:p>
          <a:p>
            <a:pPr algn="just"/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комплекса мер по защите служебной информации ограниченного распространения;</a:t>
            </a:r>
          </a:p>
          <a:p>
            <a:pPr algn="just"/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режима постоянного взаимодействия с правоохранительными органами.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Безымянный-1.jpg">
            <a:extLst>
              <a:ext uri="{FF2B5EF4-FFF2-40B4-BE49-F238E27FC236}">
                <a16:creationId xmlns="" xmlns:a16="http://schemas.microsoft.com/office/drawing/2014/main" id="{64F33707-19DE-439C-826E-7F8A17A223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3787" t="69371" r="26763" b="6488"/>
          <a:stretch>
            <a:fillRect/>
          </a:stretch>
        </p:blipFill>
        <p:spPr>
          <a:xfrm>
            <a:off x="8324208" y="1343700"/>
            <a:ext cx="504056" cy="950134"/>
          </a:xfrm>
          <a:prstGeom prst="rect">
            <a:avLst/>
          </a:prstGeom>
        </p:spPr>
      </p:pic>
      <p:pic>
        <p:nvPicPr>
          <p:cNvPr id="7" name="Рисунок 6" descr="94962010.jpg">
            <a:extLst>
              <a:ext uri="{FF2B5EF4-FFF2-40B4-BE49-F238E27FC236}">
                <a16:creationId xmlns="" xmlns:a16="http://schemas.microsoft.com/office/drawing/2014/main" id="{5FDB3DA3-CCFD-4439-B1BD-8760975AC2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6175" r="20783" b="18718"/>
          <a:stretch>
            <a:fillRect/>
          </a:stretch>
        </p:blipFill>
        <p:spPr>
          <a:xfrm>
            <a:off x="7363246" y="1125308"/>
            <a:ext cx="467544" cy="436785"/>
          </a:xfrm>
          <a:prstGeom prst="rect">
            <a:avLst/>
          </a:prstGeom>
        </p:spPr>
      </p:pic>
      <p:pic>
        <p:nvPicPr>
          <p:cNvPr id="8" name="Рисунок 7" descr="052d8b1e47efa90eb8ae481f5c909cd9.jpg">
            <a:extLst>
              <a:ext uri="{FF2B5EF4-FFF2-40B4-BE49-F238E27FC236}">
                <a16:creationId xmlns="" xmlns:a16="http://schemas.microsoft.com/office/drawing/2014/main" id="{FDEC1791-3575-4E02-9470-A582F3762C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72816"/>
            <a:ext cx="864096" cy="864096"/>
          </a:xfrm>
          <a:prstGeom prst="rect">
            <a:avLst/>
          </a:prstGeom>
        </p:spPr>
      </p:pic>
      <p:pic>
        <p:nvPicPr>
          <p:cNvPr id="11" name="Рисунок 10" descr="https://project-frost.ru/files/forums_imgs/153545333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589240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thumbs.dreamstime.com/b/%D0%B1%D0%B8%D0%BD%D0%BE%D0%BA-%D0%B8-%D0%B8-%D1%87%D0%B5-%D0%BE%D0%B2%D0%B5%D0%BA-417488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57301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2.freepng.ru/20180213/xkw/kisspng-laptop-hewlett-packard-enterprise-computer-securit-locked-laptop-5a83192a090318.832127221518541098036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797152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rotfront.su/wp-content/uploads/2017/04/20170409_storozh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420888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935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F73947-57E3-4816-A035-3CEC0411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Минимизация последствий совершения ТА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F05893-58CB-4638-AAAF-E59B9BD7F45A}"/>
              </a:ext>
            </a:extLst>
          </p:cNvPr>
          <p:cNvSpPr txBox="1"/>
          <p:nvPr/>
        </p:nvSpPr>
        <p:spPr>
          <a:xfrm>
            <a:off x="827584" y="1268760"/>
            <a:ext cx="4896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порядка действий людей на объектах в случае угрозы и возникновения ТА; </a:t>
            </a:r>
          </a:p>
          <a:p>
            <a:pPr marL="285750" indent="-285750" algn="just">
              <a:buFontTx/>
              <a:buChar char="-"/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rused.ru/irk-mdou1/wp-content/uploads/sites/139/2021/05/%D1%83%D0%B3%D1%80%D0%BE%D0%B7%D0%B0-%D1%82-%D0%B0%D0%BA%D1%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07707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 эффективного обучения людей этому порядку.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37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6732240" y="6093296"/>
            <a:ext cx="241176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аголовок 2"/>
          <p:cNvSpPr>
            <a:spLocks noGrp="1"/>
          </p:cNvSpPr>
          <p:nvPr>
            <p:ph type="title"/>
          </p:nvPr>
        </p:nvSpPr>
        <p:spPr>
          <a:xfrm>
            <a:off x="2248980" y="153071"/>
            <a:ext cx="6781253" cy="85146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02.08.2019 № 1006: 3-й раздел «</a:t>
            </a:r>
            <a:r>
              <a:rPr lang="ru-RU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обеспечению АТЗ»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</a:t>
            </a:r>
            <a:r>
              <a:rPr lang="ru-RU" sz="1400" dirty="0"/>
              <a:t>2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24-27): 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обязательные мероприятия по </a:t>
            </a:r>
            <a:r>
              <a:rPr lang="ru-RU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обеспечению АТЗ объектов 4 – 1 категории опасности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5661248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категория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664" y="6093296"/>
            <a:ext cx="325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оборудование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КПП при въезде на территорию объекта</a:t>
            </a:r>
          </a:p>
        </p:txBody>
      </p:sp>
      <p:pic>
        <p:nvPicPr>
          <p:cNvPr id="21" name="Рисунок 20" descr="transparent-cone-road-blocker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805264"/>
            <a:ext cx="1008112" cy="9038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00192" y="58772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оснащение въездов на территорию объекта средствами снижения скорости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4283804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категория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504" y="2483604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категория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512" y="908720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категория</a:t>
            </a:r>
          </a:p>
        </p:txBody>
      </p:sp>
      <p:pic>
        <p:nvPicPr>
          <p:cNvPr id="27" name="Рисунок 26" descr="32c2696bc52be7cfcced7bd19a45f8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576064" cy="7158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67544" y="1196752"/>
            <a:ext cx="18722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осуществление пропускного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внутриобъектового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режимов</a:t>
            </a:r>
          </a:p>
        </p:txBody>
      </p:sp>
      <p:pic>
        <p:nvPicPr>
          <p:cNvPr id="30" name="Рисунок 29" descr="trevogaknop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412776"/>
            <a:ext cx="586092" cy="43204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71800" y="100453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 передачи тревожных сообщений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Росгвардию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или вызов экстренных оперативных служб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08104" y="112474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оповещения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управления эвакуацией при угрозе ЧС</a:t>
            </a:r>
          </a:p>
        </p:txBody>
      </p:sp>
      <p:pic>
        <p:nvPicPr>
          <p:cNvPr id="34" name="Рисунок 33" descr="csm_SLV_233300_1_RGB_8d2500128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8752" y="1196752"/>
            <a:ext cx="792088" cy="7920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24328" y="1196752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 наружного освещения</a:t>
            </a:r>
          </a:p>
        </p:txBody>
      </p:sp>
      <p:pic>
        <p:nvPicPr>
          <p:cNvPr id="37" name="Рисунок 36" descr="Безымянный-1.jpg"/>
          <p:cNvPicPr>
            <a:picLocks noChangeAspect="1"/>
          </p:cNvPicPr>
          <p:nvPr/>
        </p:nvPicPr>
        <p:blipFill>
          <a:blip r:embed="rId7" cstate="print"/>
          <a:srcRect l="1176" t="12646" r="81500" b="61740"/>
          <a:stretch>
            <a:fillRect/>
          </a:stretch>
        </p:blipFill>
        <p:spPr>
          <a:xfrm>
            <a:off x="4902544" y="1268760"/>
            <a:ext cx="660074" cy="720080"/>
          </a:xfrm>
          <a:prstGeom prst="rect">
            <a:avLst/>
          </a:prstGeom>
        </p:spPr>
      </p:pic>
      <p:pic>
        <p:nvPicPr>
          <p:cNvPr id="38" name="Рисунок 37" descr="Безымянный-1.jpg"/>
          <p:cNvPicPr>
            <a:picLocks noChangeAspect="1"/>
          </p:cNvPicPr>
          <p:nvPr/>
        </p:nvPicPr>
        <p:blipFill>
          <a:blip r:embed="rId7" cstate="print"/>
          <a:srcRect l="57087" t="11579" r="27163" b="71345"/>
          <a:stretch>
            <a:fillRect/>
          </a:stretch>
        </p:blipFill>
        <p:spPr>
          <a:xfrm>
            <a:off x="0" y="3059668"/>
            <a:ext cx="810090" cy="64807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3568" y="2915652"/>
            <a:ext cx="1584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 видеонаблюдения,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охранной сигнализации</a:t>
            </a:r>
          </a:p>
        </p:txBody>
      </p:sp>
      <p:pic>
        <p:nvPicPr>
          <p:cNvPr id="40" name="Рисунок 39" descr="Безымянный-1.jpg"/>
          <p:cNvPicPr>
            <a:picLocks noChangeAspect="1"/>
          </p:cNvPicPr>
          <p:nvPr/>
        </p:nvPicPr>
        <p:blipFill>
          <a:blip r:embed="rId7" cstate="print"/>
          <a:srcRect l="63787" t="69371" r="26763" b="6488"/>
          <a:stretch>
            <a:fillRect/>
          </a:stretch>
        </p:blipFill>
        <p:spPr>
          <a:xfrm>
            <a:off x="2267744" y="2897649"/>
            <a:ext cx="504056" cy="9501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699792" y="2843644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охрана объектов сотрудниками специализированных охранных организаций</a:t>
            </a:r>
          </a:p>
        </p:txBody>
      </p:sp>
      <p:pic>
        <p:nvPicPr>
          <p:cNvPr id="43" name="Рисунок 42" descr="54-small.jpg"/>
          <p:cNvPicPr>
            <a:picLocks noChangeAspect="1"/>
          </p:cNvPicPr>
          <p:nvPr/>
        </p:nvPicPr>
        <p:blipFill>
          <a:blip r:embed="rId8" cstate="print"/>
          <a:srcRect l="25819"/>
          <a:stretch>
            <a:fillRect/>
          </a:stretch>
        </p:blipFill>
        <p:spPr>
          <a:xfrm>
            <a:off x="4427984" y="2987660"/>
            <a:ext cx="640204" cy="72008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220072" y="2906360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помещения для охраны и КПП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po-08.jpg"/>
          <p:cNvPicPr>
            <a:picLocks noChangeAspect="1"/>
          </p:cNvPicPr>
          <p:nvPr/>
        </p:nvPicPr>
        <p:blipFill>
          <a:blip r:embed="rId9" cstate="print"/>
          <a:srcRect l="24899" t="8001" r="17516" b="13251"/>
          <a:stretch>
            <a:fillRect/>
          </a:stretch>
        </p:blipFill>
        <p:spPr>
          <a:xfrm>
            <a:off x="755576" y="6093296"/>
            <a:ext cx="748884" cy="576064"/>
          </a:xfrm>
          <a:prstGeom prst="rect">
            <a:avLst/>
          </a:prstGeom>
        </p:spPr>
      </p:pic>
      <p:pic>
        <p:nvPicPr>
          <p:cNvPr id="48" name="Рисунок 47" descr="052d8b1e47efa90eb8ae481f5c909cd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2843644"/>
            <a:ext cx="864096" cy="8640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524328" y="291565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стационарные или ручные металлоискатели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9632" y="4725144"/>
            <a:ext cx="197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 контроля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управления доступом</a:t>
            </a:r>
          </a:p>
        </p:txBody>
      </p:sp>
      <p:pic>
        <p:nvPicPr>
          <p:cNvPr id="51" name="Рисунок 50" descr="94962010.jpg"/>
          <p:cNvPicPr>
            <a:picLocks noChangeAspect="1"/>
          </p:cNvPicPr>
          <p:nvPr/>
        </p:nvPicPr>
        <p:blipFill>
          <a:blip r:embed="rId11" cstate="print"/>
          <a:srcRect l="6175" r="20783" b="18718"/>
          <a:stretch>
            <a:fillRect/>
          </a:stretch>
        </p:blipFill>
        <p:spPr>
          <a:xfrm>
            <a:off x="0" y="1480046"/>
            <a:ext cx="467544" cy="436785"/>
          </a:xfrm>
          <a:prstGeom prst="rect">
            <a:avLst/>
          </a:prstGeom>
        </p:spPr>
      </p:pic>
      <p:pic>
        <p:nvPicPr>
          <p:cNvPr id="33797" name="Picture 5" descr="C:\Users\skobelkina\Downloads\Культура 1.1.jpg"/>
          <p:cNvPicPr>
            <a:picLocks noChangeAspect="1" noChangeArrowheads="1"/>
          </p:cNvPicPr>
          <p:nvPr/>
        </p:nvPicPr>
        <p:blipFill>
          <a:blip r:embed="rId12" cstate="print"/>
          <a:srcRect l="49413" t="50783" r="34837" b="36617"/>
          <a:stretch>
            <a:fillRect/>
          </a:stretch>
        </p:blipFill>
        <p:spPr bwMode="auto">
          <a:xfrm>
            <a:off x="4932040" y="4725144"/>
            <a:ext cx="1080120" cy="648072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012160" y="4365104"/>
            <a:ext cx="2880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оснащение въездов на территорию объекта воротами с жесткой фиксацией их створок в закрытом положении</a:t>
            </a: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4409728" y="-2241376"/>
            <a:ext cx="432048" cy="9036496"/>
          </a:xfrm>
          <a:prstGeom prst="leftBrace">
            <a:avLst>
              <a:gd name="adj1" fmla="val 35924"/>
              <a:gd name="adj2" fmla="val 5111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 rot="16200000">
            <a:off x="4337720" y="-378460"/>
            <a:ext cx="432048" cy="9036496"/>
          </a:xfrm>
          <a:prstGeom prst="leftBrace">
            <a:avLst>
              <a:gd name="adj1" fmla="val 35924"/>
              <a:gd name="adj2" fmla="val 5111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Левая фигурная скобка 44"/>
          <p:cNvSpPr/>
          <p:nvPr/>
        </p:nvSpPr>
        <p:spPr>
          <a:xfrm rot="16200000">
            <a:off x="4409728" y="1070992"/>
            <a:ext cx="432048" cy="9036496"/>
          </a:xfrm>
          <a:prstGeom prst="leftBrace">
            <a:avLst>
              <a:gd name="adj1" fmla="val 35924"/>
              <a:gd name="adj2" fmla="val 5111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499992" y="2420888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57" name="Овал 56"/>
          <p:cNvSpPr/>
          <p:nvPr/>
        </p:nvSpPr>
        <p:spPr>
          <a:xfrm>
            <a:off x="4427984" y="429309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58" name="Овал 57"/>
          <p:cNvSpPr/>
          <p:nvPr/>
        </p:nvSpPr>
        <p:spPr>
          <a:xfrm>
            <a:off x="4499992" y="573325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="" xmlns:p14="http://schemas.microsoft.com/office/powerpoint/2010/main" val="379437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F7E33B-3F03-4AD5-A749-142EEB57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335793"/>
            <a:ext cx="6804248" cy="79208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02.08.2019 № 1006: 4-й раздел «Контроль за выполнением требований к антитеррористической защищенности объектов (территорий)»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(пункты 32-38)</a:t>
            </a:r>
            <a:br>
              <a:rPr lang="ru-RU" sz="1800" i="1" dirty="0"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D40C94-9C80-4BCD-B67E-85A7C5C7AAF7}"/>
              </a:ext>
            </a:extLst>
          </p:cNvPr>
          <p:cNvSpPr txBox="1"/>
          <p:nvPr/>
        </p:nvSpPr>
        <p:spPr>
          <a:xfrm>
            <a:off x="755576" y="1345030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Субъекты контроля: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Организации, осуществляющие полномочия учредителей образовательных организаций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E62D040-4B4A-447E-8155-703D2AEB02B8}"/>
              </a:ext>
            </a:extLst>
          </p:cNvPr>
          <p:cNvSpPr txBox="1"/>
          <p:nvPr/>
        </p:nvSpPr>
        <p:spPr>
          <a:xfrm>
            <a:off x="741108" y="2268360"/>
            <a:ext cx="805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Объекты контроля:</a:t>
            </a:r>
          </a:p>
          <a:p>
            <a:r>
              <a:rPr lang="ru-RU" dirty="0">
                <a:latin typeface="Times New Roman" panose="02020603050405020304" pitchFamily="18" charset="0"/>
              </a:rPr>
              <a:t>Организации, осуществляющие функции правообладателей объектов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61BE1E-FA1D-4CE2-8BB7-68127767D197}"/>
              </a:ext>
            </a:extLst>
          </p:cNvPr>
          <p:cNvSpPr txBox="1"/>
          <p:nvPr/>
        </p:nvSpPr>
        <p:spPr>
          <a:xfrm>
            <a:off x="741108" y="3052776"/>
            <a:ext cx="7686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Формы контроля: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плановые и внеплановые проверки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35EB5A6-9C29-4D9E-849A-8C1A9AF6A8A7}"/>
              </a:ext>
            </a:extLst>
          </p:cNvPr>
          <p:cNvSpPr txBox="1"/>
          <p:nvPr/>
        </p:nvSpPr>
        <p:spPr>
          <a:xfrm>
            <a:off x="732174" y="3837192"/>
            <a:ext cx="7800266" cy="249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Краткие методические рекомендации по организации проверок: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реже 1 раза в 3 года на основании утверждённого графика;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назначаются приказом не менее чем за 30 дней до начала;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рок проведения проверки не может превышать 5 рабочих дней;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 окончании проверки – акт и план по устранению выявленных нарушений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76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Методические рекомендации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Министерства просвещения РФ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20000" contrast="30000"/>
          </a:blip>
          <a:srcRect l="24052" t="11681" r="43691" b="4558"/>
          <a:stretch>
            <a:fillRect/>
          </a:stretch>
        </p:blipFill>
        <p:spPr bwMode="auto">
          <a:xfrm>
            <a:off x="107504" y="1124744"/>
            <a:ext cx="2376264" cy="35283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03848" y="764704"/>
            <a:ext cx="5328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 страниц, 10 частей , 1 приложение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27784" y="1052736"/>
          <a:ext cx="6408712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0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87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33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Номер части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страницы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Вступление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Нормативные правовые акты для применения при организации деятельности по обеспечению АТЗ объектов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Термины, определения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деятельности по обеспечению АТЗ и безопасности объектов (территорий)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10-14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 осуществляющиеся для обеспечения АТЗ объектов (территорий)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15-20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Сроки проведения категорирования и паспортизации объектов (территорий)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организации и проведения обследования и категорирования объектов (территорий)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21-24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Порядок участия членов комиссии в проведении обследования и категорирования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24-25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7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результатов обследования объекта(территории)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25-32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3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взаимодействия с территориальными органами безопасности, МВД 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Росгвардии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вопросам противодействия терроризму и экстремизму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32-34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3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Образец приказа «Об обследовании и категорировании объектов (территорий) и разработке паспортов безопасности объектов (территорий)»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34-37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336704" cy="1340768"/>
          </a:xfrm>
        </p:spPr>
        <p:txBody>
          <a:bodyPr>
            <a:normAutofit/>
          </a:bodyPr>
          <a:lstStyle/>
          <a:p>
            <a:r>
              <a:rPr lang="ru-RU" sz="2000" dirty="0"/>
              <a:t>Раздел 3 (сс. 10-14) Документация по обеспечению антитеррористической защищённости объектов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5536" y="1417712"/>
            <a:ext cx="849694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Актуальный 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паспорт безопасности объекта 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приложениями.</a:t>
            </a:r>
          </a:p>
          <a:p>
            <a:pPr marL="0" marR="0" lvl="0" indent="4429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Актуальный 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приказ о назначении должностного лица (должностных лиц), ответственного (ответственных) за обеспечение антитеррористической защищенности объекта 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организацию взаимодействия с УФСБ России по Кировской области, территориальными органами ФГКУ «УВО ВНГ России по Кировской области» и территориальными отделами ГУ МЧС России по Кировской области.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Утверждённый приказом 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порядок обращения с документированной служебной документацией ограниченного распространения 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типовой образец указанного порядка был направлен письмом министерства образования Кировской области от 11.12.2020 № 6819-42-09-06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Положение об организации пропускного и </a:t>
            </a:r>
            <a:r>
              <a:rPr kumimoji="0" lang="ru-RU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внутриобъектового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режимов 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приложениями (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типовой</a:t>
            </a:r>
            <a:r>
              <a:rPr kumimoji="0" lang="ru-RU" sz="13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образец направлен письмом министерства образования Кировской области письмом от 29.06.2021 № 3555-42-09-06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 эвакуации 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обучающихся, работников и иных лиц, находящихся на объекте (территории), при возникновении пожара и другой чрезвычайной ситуации (в соответствии с консультациями, представленными Управлением </a:t>
            </a:r>
            <a:r>
              <a:rPr kumimoji="0" lang="ru-RU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Росгвардии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 Кировской области и ГУ МЧС России по Кировской области, в качестве такового может выступать имеющийся План эвакуации при угрозе пожара, в данном случае он только должен иметь заголовок «План эвакуации при пожаре и угрозе ЧС».</a:t>
            </a: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 проведения учений и тренировок </a:t>
            </a:r>
            <a:r>
              <a:rPr kumimoji="0" 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отработке действий в условиях угрозы совершения или при совершении террористического акта на объекте (территории), связанных с проведением эвакуации учащихся и персонала из помещений и зданий, которым угрожает опасность, а также обучением их способам индивидуальной и коллективной защиты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696744" cy="79208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Документация по обеспечению антитеррористической защищённости объектов: План эвакуации</a:t>
            </a:r>
          </a:p>
        </p:txBody>
      </p:sp>
      <p:pic>
        <p:nvPicPr>
          <p:cNvPr id="40962" name="Picture 2" descr="https://nwe.su/data/images/pla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905328" cy="558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2C6AB9-93F3-49CB-BAF0-DFED3AFF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04664"/>
            <a:ext cx="6804248" cy="792088"/>
          </a:xfrm>
        </p:spPr>
        <p:txBody>
          <a:bodyPr>
            <a:noAutofit/>
          </a:bodyPr>
          <a:lstStyle/>
          <a:p>
            <a:r>
              <a:rPr lang="ru-RU" sz="2000" dirty="0"/>
              <a:t>Раздел 4-ый (сс. 15-20) </a:t>
            </a:r>
            <a:r>
              <a:rPr lang="ru-RU" sz="2000" kern="1200" dirty="0">
                <a:latin typeface="+mn-lt"/>
                <a:ea typeface="+mn-ea"/>
                <a:cs typeface="+mn-cs"/>
              </a:rPr>
              <a:t>Мероприятия, осуществляющиеся для обеспечения АТЗ объектов (территорий)</a:t>
            </a:r>
            <a:r>
              <a:rPr lang="ru-RU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0FFDFF-C494-43CA-BD2A-C429E2E2ACE5}"/>
              </a:ext>
            </a:extLst>
          </p:cNvPr>
          <p:cNvSpPr txBox="1"/>
          <p:nvPr/>
        </p:nvSpPr>
        <p:spPr>
          <a:xfrm>
            <a:off x="251520" y="1196752"/>
            <a:ext cx="87129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пропускного и внутриобъектового режима: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целостное периметральное ограждение;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пропускного режима;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запоры на дверях, окнах и воротах, решётки либо антивандальные плёнки на остеклении;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пломбирование технических люков, коробов и каналов.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5E0DDC-8AAE-4279-8A83-4C39315A43AA}"/>
              </a:ext>
            </a:extLst>
          </p:cNvPr>
          <p:cNvSpPr txBox="1"/>
          <p:nvPr/>
        </p:nvSpPr>
        <p:spPr>
          <a:xfrm>
            <a:off x="191507" y="2520191"/>
            <a:ext cx="86409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оповещения: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Должна давать возможность осуществлять речевые сообщения в автоматическом или ручном режиме;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содержание информации: - характер опасности; - необходимость и пути эвакуации; - действия на обеспечение безопасности.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слышимость в любой точке объекта, где могут находиться люди;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уровень громкости выше допустимого уровня шума;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недвусмысленность сообщений и отличный от других систем оповещения сигнал.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950889-CB33-4606-8E14-82E9F7EB781F}"/>
              </a:ext>
            </a:extLst>
          </p:cNvPr>
          <p:cNvSpPr txBox="1"/>
          <p:nvPr/>
        </p:nvSpPr>
        <p:spPr>
          <a:xfrm>
            <a:off x="167761" y="4637454"/>
            <a:ext cx="88804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размещения наглядных пособий: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входная группа и места общего пользования 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быть визуально заметны;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одержать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текст+иллюстрации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 меры, направленные на предупреждение терроризма, - меры защиты в ОС, - набор действий при угрозе ТА, обнаружении ВУ, правила поведения при наличии пострадавших,  правила поведения заложников, - телефоны экстренных служб.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90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8FC994-EE3B-4094-9874-A3CEE7EB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88640"/>
            <a:ext cx="6804248" cy="792088"/>
          </a:xfrm>
        </p:spPr>
        <p:txBody>
          <a:bodyPr>
            <a:noAutofit/>
          </a:bodyPr>
          <a:lstStyle/>
          <a:p>
            <a:r>
              <a:rPr lang="ru-RU" sz="2000" dirty="0"/>
              <a:t>Раздел 4-ый (сс. 15-20) </a:t>
            </a:r>
            <a:r>
              <a:rPr lang="ru-RU" sz="2000" kern="1200" dirty="0">
                <a:ea typeface="+mn-ea"/>
              </a:rPr>
              <a:t>Мероприятия, осуществляющиеся для обеспечения АТЗ объектов (территорий)</a:t>
            </a:r>
            <a:r>
              <a:rPr lang="ru-RU" sz="20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3825D7-14AA-4EF4-BB95-935812509859}"/>
              </a:ext>
            </a:extLst>
          </p:cNvPr>
          <p:cNvSpPr txBox="1"/>
          <p:nvPr/>
        </p:nvSpPr>
        <p:spPr>
          <a:xfrm>
            <a:off x="179512" y="2132856"/>
            <a:ext cx="8576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Видеонаблюдение:</a:t>
            </a:r>
            <a:endParaRPr lang="ru-RU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ru-RU" sz="1600" dirty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соответствие </a:t>
            </a:r>
            <a:r>
              <a:rPr lang="ru-RU" sz="1600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ГОСТ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 51558-2014 «Национальный стандарт Российской Федерации. Средства и системы охранные телевизионные. Классификация. Общие технические требования. Методы испытаний», (утвержден и введен в действие Приказом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Росстандарта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22.10.2014 № 1371-ст):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/>
              <a:t>- охват периметра и критических элементов территории;</a:t>
            </a:r>
            <a:endParaRPr lang="ru-RU" sz="1600" dirty="0" smtClean="0"/>
          </a:p>
          <a:p>
            <a:r>
              <a:rPr lang="ru-RU" sz="1600" i="1" dirty="0" smtClean="0"/>
              <a:t>- передача изображения на пост охраны;</a:t>
            </a:r>
            <a:endParaRPr lang="ru-RU" sz="1600" dirty="0" smtClean="0"/>
          </a:p>
          <a:p>
            <a:r>
              <a:rPr lang="ru-RU" sz="1600" i="1" dirty="0" smtClean="0"/>
              <a:t>- работа в автоматическим режиме;</a:t>
            </a:r>
            <a:endParaRPr lang="ru-RU" sz="1600" dirty="0" smtClean="0"/>
          </a:p>
          <a:p>
            <a:r>
              <a:rPr lang="ru-RU" sz="1600" i="1" dirty="0" smtClean="0"/>
              <a:t>- архивация и возможность   воспроизводства записей.</a:t>
            </a:r>
            <a:endParaRPr lang="ru-RU" sz="1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1AE1E4-C929-4D6D-9E05-F3A891E924F3}"/>
              </a:ext>
            </a:extLst>
          </p:cNvPr>
          <p:cNvSpPr txBox="1"/>
          <p:nvPr/>
        </p:nvSpPr>
        <p:spPr>
          <a:xfrm>
            <a:off x="208500" y="4488120"/>
            <a:ext cx="875598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Охранная сигнализация: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вывод на пост охраны либо в места постоянного пребывания персонала;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возможно использование носимых устройств;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СНИПу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/>
              <a:t>СП 134.13330.2012. Свод правил. Системы электросвязи зданий и сооружений. Основные положения проектирования, утвержден Приказом </a:t>
            </a:r>
            <a:r>
              <a:rPr lang="ru-RU" sz="1600" dirty="0" err="1" smtClean="0"/>
              <a:t>Минрегиона</a:t>
            </a:r>
            <a:r>
              <a:rPr lang="ru-RU" sz="1600" dirty="0" smtClean="0"/>
              <a:t> России от 05.04.2012 № 160)</a:t>
            </a:r>
          </a:p>
          <a:p>
            <a:pPr algn="just"/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обнаружение доступа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-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обнаружение выноса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-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сигнал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-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самодиагностика шлейфов и оборудования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-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архив событий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- 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невозможность несанкционированного снятия.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05273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Электрическое освещение территории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Санпинами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(раздел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 (утверждён постановлением Главного государственного санитарного врача РФ от 28.09.2020 № 28)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84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A3A0D1-C33D-4CFD-98B0-12DE4AC7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77" y="335793"/>
            <a:ext cx="6804248" cy="7920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4-ый (сс. 15-20) </a:t>
            </a:r>
            <a:r>
              <a:rPr lang="ru-RU" sz="20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Мероприятия, осуществляющиеся для обеспечения АТЗ объектов (территорий)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B56EBC-5CF3-4B97-9D7D-B15797B84CA4}"/>
              </a:ext>
            </a:extLst>
          </p:cNvPr>
          <p:cNvSpPr txBox="1"/>
          <p:nvPr/>
        </p:nvSpPr>
        <p:spPr>
          <a:xfrm>
            <a:off x="339771" y="1127881"/>
            <a:ext cx="88042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Оборудование на 1-м этаже помещения для охраны: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вывод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туда всех ТС, </a:t>
            </a:r>
            <a:endParaRPr lang="ru-RU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 связи, </a:t>
            </a:r>
            <a:endParaRPr lang="ru-RU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тревожной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кнопки, </a:t>
            </a:r>
            <a:endParaRPr lang="ru-RU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места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ведения служебной документации.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E66D25-3D92-4229-9BDA-FA636460BA19}"/>
              </a:ext>
            </a:extLst>
          </p:cNvPr>
          <p:cNvSpPr txBox="1"/>
          <p:nvPr/>
        </p:nvSpPr>
        <p:spPr>
          <a:xfrm>
            <a:off x="251520" y="2708920"/>
            <a:ext cx="86247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Металлоискатель: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обнаружение металлических предметов;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распознавание цветных и чёрных металлов, их сплавов;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настройка на обнаружение различных масс металла.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315488-938B-4479-A7FE-588ABD4241AF}"/>
              </a:ext>
            </a:extLst>
          </p:cNvPr>
          <p:cNvSpPr txBox="1"/>
          <p:nvPr/>
        </p:nvSpPr>
        <p:spPr>
          <a:xfrm>
            <a:off x="251520" y="4221088"/>
            <a:ext cx="86484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СКУД: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Наличие механического препятствия для прохода (турникета);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санкционирование прохода по карточке;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контроль и учёт прохода;</a:t>
            </a: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возможность для прохода инвалидов;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17A87F-1CAF-4872-81BB-173BE8F29A63}"/>
              </a:ext>
            </a:extLst>
          </p:cNvPr>
          <p:cNvSpPr txBox="1"/>
          <p:nvPr/>
        </p:nvSpPr>
        <p:spPr>
          <a:xfrm>
            <a:off x="323528" y="5877272"/>
            <a:ext cx="86752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Ворота с жёсткой фиксацией створок: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исключение возможности открытия и демонтажа снаружи</a:t>
            </a:r>
          </a:p>
        </p:txBody>
      </p:sp>
    </p:spTree>
    <p:extLst>
      <p:ext uri="{BB962C8B-B14F-4D97-AF65-F5344CB8AC3E}">
        <p14:creationId xmlns="" xmlns:p14="http://schemas.microsoft.com/office/powerpoint/2010/main" val="142348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26876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Инженерно-технические средства охраны и средства антитеррористической защиты объекта образования и организационные меры по обеспечению антитеррористической защищённости объектов образования в соответствии с требованиями постановления Правительства Российской Федерации от 02.08.2019 № 1006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7707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КОВРОВ Артём Андреевич</a:t>
            </a:r>
          </a:p>
          <a:p>
            <a:pPr algn="ctr"/>
            <a:r>
              <a:rPr lang="ru-RU" b="1" dirty="0" smtClean="0"/>
              <a:t>старший инспектор отдела комплексной защиты объектов Федерального государственного казенного учреждения «Управление вневедомственной охраны войск национальной гвардии Российской Федерации по Кировской области»</a:t>
            </a:r>
            <a:endParaRPr lang="ru-RU" b="1" dirty="0"/>
          </a:p>
        </p:txBody>
      </p:sp>
      <p:pic>
        <p:nvPicPr>
          <p:cNvPr id="6" name="Рисунок 5" descr="43d142a1d4ed08551eddc9eabd91dceb.jpg"/>
          <p:cNvPicPr>
            <a:picLocks noChangeAspect="1"/>
          </p:cNvPicPr>
          <p:nvPr/>
        </p:nvPicPr>
        <p:blipFill>
          <a:blip r:embed="rId3" cstate="print"/>
          <a:srcRect l="7780" r="10012"/>
          <a:stretch>
            <a:fillRect/>
          </a:stretch>
        </p:blipFill>
        <p:spPr>
          <a:xfrm>
            <a:off x="3995936" y="188640"/>
            <a:ext cx="1403648" cy="11586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 ФКУ «НИЦ «Охрана» ФС ВНГ РФ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20000" contrast="20000"/>
          </a:blip>
          <a:srcRect l="23731" t="11402" r="41796" b="3935"/>
          <a:stretch>
            <a:fillRect/>
          </a:stretch>
        </p:blipFill>
        <p:spPr bwMode="auto">
          <a:xfrm>
            <a:off x="179512" y="908720"/>
            <a:ext cx="2880320" cy="35283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-20000" contrast="30000"/>
          </a:blip>
          <a:srcRect l="24532" t="13114" r="41636" b="15331"/>
          <a:stretch>
            <a:fillRect/>
          </a:stretch>
        </p:blipFill>
        <p:spPr bwMode="auto">
          <a:xfrm>
            <a:off x="5148064" y="1340768"/>
            <a:ext cx="3816424" cy="43204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47864" y="908720"/>
            <a:ext cx="418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5 разделов, 69 страниц, 18 приложений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lum bright="-20000" contrast="30000"/>
          </a:blip>
          <a:srcRect l="19882" t="21367" r="36184" b="7123"/>
          <a:stretch>
            <a:fillRect/>
          </a:stretch>
        </p:blipFill>
        <p:spPr bwMode="auto">
          <a:xfrm>
            <a:off x="1907704" y="3429000"/>
            <a:ext cx="3240360" cy="32403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804248" cy="792088"/>
          </a:xfrm>
        </p:spPr>
        <p:txBody>
          <a:bodyPr>
            <a:normAutofit/>
          </a:bodyPr>
          <a:lstStyle/>
          <a:p>
            <a:r>
              <a:rPr lang="ru-RU" sz="2000" dirty="0"/>
              <a:t>Учёт потребности в средствах для обеспечения инженерно-технической </a:t>
            </a:r>
            <a:r>
              <a:rPr lang="ru-RU" sz="2000" dirty="0" err="1"/>
              <a:t>укреплённости</a:t>
            </a:r>
            <a:r>
              <a:rPr lang="ru-RU" sz="2000" dirty="0"/>
              <a:t> объектов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20000" contrast="30000"/>
          </a:blip>
          <a:srcRect t="2849" b="3419"/>
          <a:stretch>
            <a:fillRect/>
          </a:stretch>
        </p:blipFill>
        <p:spPr bwMode="auto">
          <a:xfrm>
            <a:off x="1259632" y="2708920"/>
            <a:ext cx="72008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учёта потребности в средствах для обеспечения инженерно-технической защищённости объектов образования, действующих на территории Кировской области, министерство образования Кировской области в 2020 г. создало постоянно действующий мониторинг «Обеспечение мер безопасности в образовательных организациях» на информационно-образовательном портале Кировской области по ссылке </a:t>
            </a:r>
            <a:r>
              <a:rPr lang="ru-RU" b="1" i="1" dirty="0"/>
              <a:t>https://reports.43edu.ru/projects/collections/measures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2"/>
          <p:cNvSpPr>
            <a:spLocks noGrp="1"/>
          </p:cNvSpPr>
          <p:nvPr>
            <p:ph type="title"/>
          </p:nvPr>
        </p:nvSpPr>
        <p:spPr>
          <a:xfrm>
            <a:off x="2339752" y="44624"/>
            <a:ext cx="6781253" cy="85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/>
              <a:t>Комиссия по обследованию и категорированию объекта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80" y="5301208"/>
            <a:ext cx="7452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представитель территориального органа Министерства Российской Федерации по делам гражданской обороны, чрезвычайным ситуациям и ликвидации последствий стихийных бедствий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 descr="C:\Users\Dimka\Desktop\fs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92088" cy="134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763688" y="242088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представитель территориального органа безопасности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Dimka\Desktop\mchs_emb_n5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01208"/>
            <a:ext cx="936104" cy="12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43d142a1d4ed08551eddc9eabd91dceb.jpg"/>
          <p:cNvPicPr>
            <a:picLocks noChangeAspect="1"/>
          </p:cNvPicPr>
          <p:nvPr/>
        </p:nvPicPr>
        <p:blipFill>
          <a:blip r:embed="rId4" cstate="print"/>
          <a:srcRect l="7780" r="10012"/>
          <a:stretch>
            <a:fillRect/>
          </a:stretch>
        </p:blipFill>
        <p:spPr>
          <a:xfrm>
            <a:off x="179512" y="3789040"/>
            <a:ext cx="1403648" cy="11586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63688" y="3381960"/>
            <a:ext cx="7380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представитель территориального органа Федеральной службы войск национальной гвардии Российской Федерации или подразделения вневедомственной охраны войск национальной гвардии Российской Федерации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 descr="cropped-logo1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80728"/>
            <a:ext cx="1847572" cy="9361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63688" y="1117193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  и работники органа (организации), являющегося правообладателем объекта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31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8478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Проведение проверок обеспечения антитеррористической защищенности объектов образования в соответствии с требованиями постановления Правительства Российской Федерации от 02.08.2019 № 1006: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содержание и методика.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3999057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ПОПОВ Александр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Фаритович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помощник прокурора Кировской области по надзору за исполнением законов о федеральной безопасности, межнациональным отношениям, противодействию экстремизму и терроризму, старший советник юстиции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usmadm.ru/uploads/posts/2021-02/1613392165_1613391962_1613391595_8216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67944" y="332656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2"/>
          <p:cNvSpPr>
            <a:spLocks noGrp="1"/>
          </p:cNvSpPr>
          <p:nvPr>
            <p:ph type="title"/>
          </p:nvPr>
        </p:nvSpPr>
        <p:spPr>
          <a:xfrm>
            <a:off x="2267744" y="129265"/>
            <a:ext cx="6781253" cy="85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/>
              <a:t>Нормативная база по обеспечению антитеррористической защищенности образовательных объектов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2875" t="13300" r="33657" b="3401"/>
          <a:stretch>
            <a:fillRect/>
          </a:stretch>
        </p:blipFill>
        <p:spPr bwMode="auto">
          <a:xfrm>
            <a:off x="179512" y="836712"/>
            <a:ext cx="2448272" cy="3174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>
            <a:lum bright="-20000" contrast="20000"/>
          </a:blip>
          <a:srcRect l="23731" t="11402" r="41796" b="3935"/>
          <a:stretch>
            <a:fillRect/>
          </a:stretch>
        </p:blipFill>
        <p:spPr bwMode="auto">
          <a:xfrm>
            <a:off x="179512" y="3573016"/>
            <a:ext cx="2411760" cy="30963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lum bright="-20000" contrast="30000"/>
          </a:blip>
          <a:srcRect l="24052" t="11681" r="43691" b="4558"/>
          <a:stretch>
            <a:fillRect/>
          </a:stretch>
        </p:blipFill>
        <p:spPr bwMode="auto">
          <a:xfrm>
            <a:off x="2123728" y="2276872"/>
            <a:ext cx="2232248" cy="30243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5976" y="1052736"/>
            <a:ext cx="46085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Постановление Правительства РФ от 02.08.2019 № 1006 «Об утверждении требований к антитеррористической защищенности объектов (территорий) Министерства просвещения Российской Федерации и объектов (территорий), относящихся к сфере деятельности Министерства просвещения Российской Федерации, и формы паспорта безопасности этих объектов (территорий)»;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</a:t>
            </a:r>
            <a:r>
              <a:rPr lang="ru-RU" sz="1400" b="1" i="1" dirty="0"/>
              <a:t>Министерства просвещения РФ «Организация деятельности по обеспечению антитеррористической защищенности объектов (территорий) Министерства просвещения Российской Федерации и объектов (территорий) относящихся к сфере деятельности Министерства просвещения Российской Федерации» от 15.02.2020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 по оборудованию инженерно-техническими средствами охраны социально значимых объектов (территорий), находящихся в сфере деятельности Министерства просвещения Российской Федерации ФКУ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НИЦ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Охрана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Федеральной службы Войск</a:t>
            </a:r>
            <a:r>
              <a:rPr kumimoji="0" lang="ru-RU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национальной гвардии Российской Федерации</a:t>
            </a:r>
            <a:endParaRPr kumimoji="0" lang="ru-RU" sz="1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31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Постановление Правительства РФ от 02.08.2019 № 1006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2875" t="13300" r="33657" b="3401"/>
          <a:stretch>
            <a:fillRect/>
          </a:stretch>
        </p:blipFill>
        <p:spPr bwMode="auto">
          <a:xfrm>
            <a:off x="166618" y="1556792"/>
            <a:ext cx="3109237" cy="403117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347864" y="908720"/>
            <a:ext cx="56886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 разделов, 50 пунктов, 1 приложение.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Общие положения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(пункты 1-5)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Категорирование объектов и порядок его проведения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(пункты 6-16)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III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Мероприятия по обеспечению антитеррористической защищенности объектов (территорий) </a:t>
            </a:r>
            <a:r>
              <a:rPr lang="ru-RU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(пункты 17-31)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Контроль за выполнением требований к антитеррористической защищенности объектов (территорий)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(пункты 32-38)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Порядок информирования об угрозе совершения или о совершении террористического акта на объектах(территориях) и реагирования лиц, ответственных за обеспечение антитеррористической защищенности объекта (территории), на полученную информацию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(пункты 39-42)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Паспорт безопасности объекта (территории)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(пункты 43-50)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Приложение: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Форма паспорта безопасности объекта (территории)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804248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Постановление Правительства РФ от 02.08.2019 № 1006: 1-ый раздел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2875" t="13300" r="33657" b="3401"/>
          <a:stretch>
            <a:fillRect/>
          </a:stretch>
        </p:blipFill>
        <p:spPr bwMode="auto">
          <a:xfrm>
            <a:off x="111078" y="1700807"/>
            <a:ext cx="2832525" cy="367240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987824" y="3429000"/>
            <a:ext cx="61561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такое объект: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технологически и технически связанных между собой зданий (строений, сооружений) и систем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имеющих общую прилегающую территорию и (или) внешние границы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отдельные здания (строения, сооружения)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обособленные помещения или группы помещений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987824" y="4796571"/>
            <a:ext cx="61561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правообладателями 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которых являются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просвещения РФ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организации, подведомственные Министерству просвещения РФ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971436"/>
            <a:ext cx="87849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Содержание: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 обязательные для выполнения … 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мероприятия по обеспечению антитеррористической защищённости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объектов (территорий)»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59832" y="1628800"/>
            <a:ext cx="60841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Сфера применения: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бъекты (территорий)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просвещения РФ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относящиеся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сфере деятельности Министерства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просвещения РФ</a:t>
            </a:r>
            <a:endParaRPr kumimoji="0" lang="ru-RU" sz="1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органы исполнительной власти субъектов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РФ и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органы местного самоуправления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осуществляющие управление в сфере образования,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организации, находящиеся в ведении органов исполнительной власти субъектов 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РФ и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органов местного самоуправлени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осуществляющих управление в сфере образования, 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иные организации, осуществляющие деятельность в сфере деятельности Министерства просвещения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59832" y="2276872"/>
            <a:ext cx="5760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образование,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среднее профессиональное образование и соответствующее дополнительное профессиональное образование, профессиональное обучение,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дополнительное образование детей и взрослых,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воспитание, опека и попечительство в отношении несовершеннолетних граждан, </a:t>
            </a:r>
            <a:endParaRPr kumimoji="0" lang="ru-RU" sz="12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социальная поддержка и социальная защита обучающихся.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804248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Постановление Правительства РФ от 02.08.2019 № 1006, 1-ый раздел: субъект ответственности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32875" t="13300" r="33657" b="3401"/>
          <a:stretch>
            <a:fillRect/>
          </a:stretch>
        </p:blipFill>
        <p:spPr bwMode="auto">
          <a:xfrm>
            <a:off x="179512" y="1412776"/>
            <a:ext cx="3499000" cy="45365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821188" y="1690062"/>
            <a:ext cx="51125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Ответственность за обеспечение антитеррористической защищенности объектов</a:t>
            </a:r>
            <a:r>
              <a:rPr kumimoji="0" lang="ru-RU" sz="20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(территорий)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возлагается </a:t>
            </a:r>
            <a:r>
              <a:rPr kumimoji="0" lang="ru-RU" sz="20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руководителей органов (организаций), являющихся правообладателями</a:t>
            </a:r>
            <a:r>
              <a:rPr kumimoji="0" lang="ru-RU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объектов</a:t>
            </a:r>
            <a:r>
              <a:rPr kumimoji="0" lang="ru-RU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(территорий)</a:t>
            </a:r>
            <a:r>
              <a:rPr kumimoji="0" lang="ru-RU" sz="20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также </a:t>
            </a:r>
            <a:r>
              <a:rPr kumimoji="0" lang="ru-RU" sz="2000" b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должностных лиц, осуществляющих непосредственное руководство деятельностью работников на объектах</a:t>
            </a:r>
            <a:r>
              <a:rPr kumimoji="0" lang="ru-RU" sz="2000" b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(территориях)</a:t>
            </a:r>
            <a:r>
              <a:rPr kumimoji="0" lang="ru-RU" sz="2000" b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2"/>
          <p:cNvSpPr>
            <a:spLocks noGrp="1"/>
          </p:cNvSpPr>
          <p:nvPr>
            <p:ph type="title"/>
          </p:nvPr>
        </p:nvSpPr>
        <p:spPr>
          <a:xfrm>
            <a:off x="2246070" y="21253"/>
            <a:ext cx="6781253" cy="851463"/>
          </a:xfrm>
        </p:spPr>
        <p:txBody>
          <a:bodyPr>
            <a:noAutofit/>
          </a:bodyPr>
          <a:lstStyle/>
          <a:p>
            <a:r>
              <a:rPr lang="ru-RU" sz="1600" dirty="0"/>
              <a:t>Постановление Правительства РФ от 02.08.2019 № 1006, 2-ый раздел: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Категорирование объектов и порядок его проведения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(пункты 6-16)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06580" y="836712"/>
            <a:ext cx="46138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Прогнозируемое количество пострадавших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более 1100 человек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Прогнозируемый размер материального ущерба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более 300 млн. рублей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2420888"/>
            <a:ext cx="49339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Прогнозируемое кол-во пострадавших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от 801 до 1100 человек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Прогнозируемый размер материального ущерба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от 150 до 300 млн. рублей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06580" y="4018999"/>
            <a:ext cx="48207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Прогнозируемое кол-во пострадавших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от 100 до 800 человек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Прогнозируемый размер материального ущерба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от 15 до 150 млн. рублей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206580" y="5531167"/>
            <a:ext cx="495590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Прогнозируемое кол-во пострадавших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менее 100 человек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Прогнозируемый размер материального ущерба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                       менее 15 млн. рублей</a:t>
            </a:r>
          </a:p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923928" y="2146791"/>
            <a:ext cx="522007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851920" y="3861048"/>
            <a:ext cx="52920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35896" y="5445224"/>
            <a:ext cx="554461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Блок-схема: ручное управление 11"/>
          <p:cNvSpPr/>
          <p:nvPr/>
        </p:nvSpPr>
        <p:spPr>
          <a:xfrm>
            <a:off x="899592" y="764704"/>
            <a:ext cx="3312368" cy="6093296"/>
          </a:xfrm>
          <a:prstGeom prst="flowChartManualOperation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49" name="Picture 1" descr="C:\Users\skobelkina\Downloads\ПП12.png"/>
          <p:cNvPicPr>
            <a:picLocks noChangeAspect="1" noChangeArrowheads="1"/>
          </p:cNvPicPr>
          <p:nvPr/>
        </p:nvPicPr>
        <p:blipFill>
          <a:blip r:embed="rId3" cstate="print"/>
          <a:srcRect l="25825" t="82805" r="65566" b="2737"/>
          <a:stretch>
            <a:fillRect/>
          </a:stretch>
        </p:blipFill>
        <p:spPr bwMode="auto">
          <a:xfrm>
            <a:off x="2267744" y="5589240"/>
            <a:ext cx="648072" cy="792088"/>
          </a:xfrm>
          <a:prstGeom prst="rect">
            <a:avLst/>
          </a:prstGeom>
          <a:noFill/>
        </p:spPr>
      </p:pic>
      <p:pic>
        <p:nvPicPr>
          <p:cNvPr id="9" name="Picture 1" descr="C:\Users\skobelkina\Downloads\ПП12.png"/>
          <p:cNvPicPr>
            <a:picLocks noChangeAspect="1" noChangeArrowheads="1"/>
          </p:cNvPicPr>
          <p:nvPr/>
        </p:nvPicPr>
        <p:blipFill>
          <a:blip r:embed="rId3" cstate="print"/>
          <a:srcRect l="22845" t="68194" r="59938" b="18663"/>
          <a:stretch>
            <a:fillRect/>
          </a:stretch>
        </p:blipFill>
        <p:spPr bwMode="auto">
          <a:xfrm>
            <a:off x="1979712" y="4221088"/>
            <a:ext cx="1296144" cy="720080"/>
          </a:xfrm>
          <a:prstGeom prst="rect">
            <a:avLst/>
          </a:prstGeom>
          <a:noFill/>
        </p:spPr>
      </p:pic>
      <p:pic>
        <p:nvPicPr>
          <p:cNvPr id="10" name="Picture 1" descr="C:\Users\skobelkina\Downloads\ПП12.png"/>
          <p:cNvPicPr>
            <a:picLocks noChangeAspect="1" noChangeArrowheads="1"/>
          </p:cNvPicPr>
          <p:nvPr/>
        </p:nvPicPr>
        <p:blipFill>
          <a:blip r:embed="rId3" cstate="print"/>
          <a:srcRect l="21514" t="41754" r="60312" b="37216"/>
          <a:stretch>
            <a:fillRect/>
          </a:stretch>
        </p:blipFill>
        <p:spPr bwMode="auto">
          <a:xfrm>
            <a:off x="1979712" y="2564904"/>
            <a:ext cx="1368152" cy="1152128"/>
          </a:xfrm>
          <a:prstGeom prst="rect">
            <a:avLst/>
          </a:prstGeom>
          <a:noFill/>
        </p:spPr>
      </p:pic>
      <p:pic>
        <p:nvPicPr>
          <p:cNvPr id="11" name="Picture 1" descr="C:\Users\skobelkina\Downloads\ПП12.png"/>
          <p:cNvPicPr>
            <a:picLocks noChangeAspect="1" noChangeArrowheads="1"/>
          </p:cNvPicPr>
          <p:nvPr/>
        </p:nvPicPr>
        <p:blipFill>
          <a:blip r:embed="rId3" cstate="print"/>
          <a:srcRect l="18796" t="15313" r="54422" b="59714"/>
          <a:stretch>
            <a:fillRect/>
          </a:stretch>
        </p:blipFill>
        <p:spPr bwMode="auto">
          <a:xfrm>
            <a:off x="1763688" y="836712"/>
            <a:ext cx="2016224" cy="136815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5012" y="1340768"/>
            <a:ext cx="12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312" y="3203684"/>
            <a:ext cx="12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04" y="4499828"/>
            <a:ext cx="12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504" y="6011996"/>
            <a:ext cx="12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7624" y="126004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9632" y="313225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9632" y="436510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31640" y="587727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1236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C34DFA-6353-4A9B-8685-4B2B396440A1}"/>
              </a:ext>
            </a:extLst>
          </p:cNvPr>
          <p:cNvSpPr txBox="1"/>
          <p:nvPr/>
        </p:nvSpPr>
        <p:spPr>
          <a:xfrm>
            <a:off x="2339752" y="116632"/>
            <a:ext cx="6696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02.08.2019 № 1006: 3-й раздел «</a:t>
            </a:r>
            <a:r>
              <a:rPr lang="ru-RU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обеспечению АТЗ»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 (</a:t>
            </a:r>
            <a:r>
              <a:rPr 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17-23):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</a:t>
            </a:r>
            <a:r>
              <a:rPr lang="ru-RU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бщие методические основы обеспечения АТЗ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CB0DE1-FC6D-412E-A184-D277157970FF}"/>
              </a:ext>
            </a:extLst>
          </p:cNvPr>
          <p:cNvSpPr txBox="1"/>
          <p:nvPr/>
        </p:nvSpPr>
        <p:spPr>
          <a:xfrm>
            <a:off x="1619672" y="1391580"/>
            <a:ext cx="6192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задачи обеспечения АТЗ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0C0158F-185D-4DD9-A439-0707676E4334}"/>
              </a:ext>
            </a:extLst>
          </p:cNvPr>
          <p:cNvSpPr/>
          <p:nvPr/>
        </p:nvSpPr>
        <p:spPr>
          <a:xfrm>
            <a:off x="971601" y="2204864"/>
            <a:ext cx="273630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совершения ТА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A365C7A-7D7E-4655-8F0A-B5686334A81A}"/>
              </a:ext>
            </a:extLst>
          </p:cNvPr>
          <p:cNvSpPr/>
          <p:nvPr/>
        </p:nvSpPr>
        <p:spPr>
          <a:xfrm>
            <a:off x="5436096" y="2204864"/>
            <a:ext cx="273630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0DC91FA-B289-4F3C-B230-732C24DEF111}"/>
              </a:ext>
            </a:extLst>
          </p:cNvPr>
          <p:cNvSpPr txBox="1"/>
          <p:nvPr/>
        </p:nvSpPr>
        <p:spPr>
          <a:xfrm>
            <a:off x="5508104" y="2208346"/>
            <a:ext cx="2664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Минимизация последствий совершения ТА</a:t>
            </a:r>
            <a:endParaRPr lang="ru-RU" dirty="0"/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A9A87F69-B016-4A44-8187-009E39469745}"/>
              </a:ext>
            </a:extLst>
          </p:cNvPr>
          <p:cNvSpPr/>
          <p:nvPr/>
        </p:nvSpPr>
        <p:spPr>
          <a:xfrm rot="4204146">
            <a:off x="2495926" y="13463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B5F35B12-6FD1-46E7-A520-6C389CD34797}"/>
              </a:ext>
            </a:extLst>
          </p:cNvPr>
          <p:cNvSpPr/>
          <p:nvPr/>
        </p:nvSpPr>
        <p:spPr>
          <a:xfrm rot="17433029">
            <a:off x="6312978" y="12907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BCC75E-8A32-4845-99C5-AF59E7114B3C}"/>
              </a:ext>
            </a:extLst>
          </p:cNvPr>
          <p:cNvSpPr txBox="1"/>
          <p:nvPr/>
        </p:nvSpPr>
        <p:spPr>
          <a:xfrm>
            <a:off x="755576" y="3212976"/>
            <a:ext cx="371309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-недопущение неправомерного проникновения на объект посторонних лиц и проноса (пребывания) посторонних предметов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-раннее выявление признаков подготовки ТА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-защита служебной информации ограниченного распространения, которая может быть использована для подготовки и совершения ТА;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73586DE-3C14-40C8-8C2F-1C7CFA14619E}"/>
              </a:ext>
            </a:extLst>
          </p:cNvPr>
          <p:cNvSpPr txBox="1"/>
          <p:nvPr/>
        </p:nvSpPr>
        <p:spPr>
          <a:xfrm>
            <a:off x="5083885" y="3744758"/>
            <a:ext cx="35127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правильная организация действий людей на объекте в случае угрозы или совершения ТА.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969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10421</TotalTime>
  <Words>2216</Words>
  <Application>Microsoft Office PowerPoint</Application>
  <PresentationFormat>Экран (4:3)</PresentationFormat>
  <Paragraphs>248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Вебинар  «Обеспечение антитеррористической защищенности объектов образования  в соответствии с требованиями постановления Правительства Российской Федерации от 02.08.2019 № 1006»  10.08.2021</vt:lpstr>
      <vt:lpstr>Слайд 2</vt:lpstr>
      <vt:lpstr>Слайд 3</vt:lpstr>
      <vt:lpstr>Нормативная база по обеспечению антитеррористической защищенности образовательных объектов</vt:lpstr>
      <vt:lpstr>Постановление Правительства РФ от 02.08.2019 № 1006</vt:lpstr>
      <vt:lpstr>Постановление Правительства РФ от 02.08.2019 № 1006: 1-ый раздел </vt:lpstr>
      <vt:lpstr>Постановление Правительства РФ от 02.08.2019 № 1006, 1-ый раздел: субъект ответственности</vt:lpstr>
      <vt:lpstr>Постановление Правительства РФ от 02.08.2019 № 1006, 2-ый раздел: Категорирование объектов и порядок его проведения (пункты 6-16)</vt:lpstr>
      <vt:lpstr>Слайд 9</vt:lpstr>
      <vt:lpstr>Предотвращение совершения ТА </vt:lpstr>
      <vt:lpstr>Минимизация последствий совершения ТА</vt:lpstr>
      <vt:lpstr>Постановление Правительства РФ от 02.08.2019 № 1006: 3-й раздел «Мероприятия по обеспечению АТЗ» часть 2 (пункты 24-27):  обязательные мероприятия по обеспечению АТЗ объектов 4 – 1 категории опасности </vt:lpstr>
      <vt:lpstr>Постановление Правительства РФ от 02.08.2019 № 1006: 4-й раздел «Контроль за выполнением требований к антитеррористической защищенности объектов (территорий)» (пункты 32-38) </vt:lpstr>
      <vt:lpstr>Методические рекомендации Министерства просвещения РФ</vt:lpstr>
      <vt:lpstr>Раздел 3 (сс. 10-14) Документация по обеспечению антитеррористической защищённости объектов</vt:lpstr>
      <vt:lpstr>Документация по обеспечению антитеррористической защищённости объектов: План эвакуации</vt:lpstr>
      <vt:lpstr>Раздел 4-ый (сс. 15-20) Мероприятия, осуществляющиеся для обеспечения АТЗ объектов (территорий) </vt:lpstr>
      <vt:lpstr>Раздел 4-ый (сс. 15-20) Мероприятия, осуществляющиеся для обеспечения АТЗ объектов (территорий) </vt:lpstr>
      <vt:lpstr>Раздел 4-ый (сс. 15-20) Мероприятия, осуществляющиеся для обеспечения АТЗ объектов (территорий) </vt:lpstr>
      <vt:lpstr>Методические рекомендации ФКУ «НИЦ «Охрана» ФС ВНГ РФ </vt:lpstr>
      <vt:lpstr>Учёт потребности в средствах для обеспечения инженерно-технической укреплённости объектов </vt:lpstr>
      <vt:lpstr>Комиссия по обследованию и категорированию объекта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ARM-3</dc:creator>
  <cp:lastModifiedBy>Badin</cp:lastModifiedBy>
  <cp:revision>1422</cp:revision>
  <cp:lastPrinted>2017-09-27T16:04:13Z</cp:lastPrinted>
  <dcterms:created xsi:type="dcterms:W3CDTF">2017-08-02T13:21:10Z</dcterms:created>
  <dcterms:modified xsi:type="dcterms:W3CDTF">2021-08-10T05:23:19Z</dcterms:modified>
</cp:coreProperties>
</file>