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1" r:id="rId3"/>
    <p:sldId id="302" r:id="rId4"/>
    <p:sldId id="297" r:id="rId5"/>
    <p:sldId id="296" r:id="rId6"/>
    <p:sldId id="277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CCFFCC"/>
    <a:srgbClr val="663300"/>
    <a:srgbClr val="0000FF"/>
    <a:srgbClr val="FF9900"/>
    <a:srgbClr val="FF0000"/>
    <a:srgbClr val="0099CC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83" d="100"/>
          <a:sy n="83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A151DD-8B42-4849-8D75-7057291620DC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6E5C2-1080-44A9-8EF5-7BA24C0D2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BDFD-BD60-472B-903B-FD6F1DFED891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BCD8-BA37-40FA-8B69-6DA08EF93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72E6-AD03-44D8-AE41-AB3761A500E1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04A61-3C7B-4AB8-819D-8CF47A05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3BE4-378D-4F47-AEC1-9DEC00AFC5D3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2D5F-E120-4DBB-B970-9053EA24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031D9-F127-458C-9BB0-8F7B58C46975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7BAE4-8F44-44AB-AFE0-2011A4A12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A738-5294-4454-B628-873F708D6E30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5E19-44E1-43B2-9AD1-3CA18579E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667B-AE4E-4A15-8586-D316BB23219A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912D-46B1-43F9-86ED-A8ED3CBAC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4432-880E-44EB-BA2A-2407822096AC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9ACF-891C-4868-B089-117AF3217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009155-8CB6-4784-B8CA-A0DAA465096D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B3B367-C5FC-4DA0-BE01-B66A49177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8C9C-1E99-4D8B-A1D9-6475D56FEA0E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977C-C90E-48A5-95F0-2A30709F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8B7CE-0771-4F4E-8552-0F67809D16F2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05369E-D26C-41E6-BEE8-7CB287006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76DAEAD-3D6C-496B-A68B-185A2195CF55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76D708-2A4F-40A1-A710-D3D812FA0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5" r:id="rId7"/>
    <p:sldLayoutId id="2147483710" r:id="rId8"/>
    <p:sldLayoutId id="2147483716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476672"/>
            <a:ext cx="84604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Из опыта работы по разработке содержательного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раздела</a:t>
            </a:r>
          </a:p>
          <a:p>
            <a:pPr algn="ctr"/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рабочей </a:t>
            </a:r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программы воспитания МКДОУ № 209 города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Кирова</a:t>
            </a:r>
          </a:p>
          <a:p>
            <a:pPr algn="ctr"/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на </a:t>
            </a:r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основе примерной программы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согласно </a:t>
            </a:r>
            <a:r>
              <a:rPr lang="ru-RU" sz="3600" b="1" dirty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уклада </a:t>
            </a:r>
            <a:r>
              <a:rPr lang="ru-RU" sz="36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</a:rPr>
              <a:t>ДОО</a:t>
            </a:r>
            <a:endParaRPr lang="ru-RU" sz="3600" b="1" dirty="0">
              <a:ln>
                <a:solidFill>
                  <a:srgbClr val="006600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1" y="3892992"/>
            <a:ext cx="4897666" cy="244883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3140967"/>
            <a:ext cx="7730398" cy="1079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9623" y="692696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FE8637"/>
                </a:solidFill>
                <a:latin typeface="Georgia" panose="02040502050405020303" pitchFamily="18" charset="0"/>
              </a:rPr>
              <a:t>Алгоритм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65103"/>
            <a:ext cx="1835055" cy="1377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1455167"/>
            <a:ext cx="211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Изучение нормативно-правовых </a:t>
            </a:r>
            <a:r>
              <a:rPr lang="ru-RU" sz="2400" dirty="0" smtClean="0"/>
              <a:t>документов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20774" y="1455167"/>
            <a:ext cx="2916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Упорядочение форм работы относительно  цели и задач ДОУ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4269180"/>
            <a:ext cx="285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Систематизация имеющейся практики воспитания в ДОУ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0646" y="4254117"/>
            <a:ext cx="2684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Оформление рабочей программы и </a:t>
            </a:r>
            <a:r>
              <a:rPr lang="ru-RU" sz="2400" dirty="0" smtClean="0"/>
              <a:t>КПВ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476672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Разработка составляющих </a:t>
            </a:r>
            <a:r>
              <a:rPr lang="ru-RU" sz="2800" b="1" dirty="0" smtClean="0">
                <a:solidFill>
                  <a:srgbClr val="006600"/>
                </a:solidFill>
              </a:rPr>
              <a:t>уклада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66600"/>
              </p:ext>
            </p:extLst>
          </p:nvPr>
        </p:nvGraphicFramePr>
        <p:xfrm>
          <a:off x="611560" y="1076960"/>
          <a:ext cx="7920882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Составляющие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базовые и инструментальные (задающие специфику реализации базовых) ценности составляют уклад ДОО?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базовые ценности:</a:t>
                      </a:r>
                    </a:p>
                    <a:p>
                      <a:r>
                        <a:rPr lang="ru-RU" dirty="0" smtClean="0"/>
                        <a:t>Человек, Родина, семья, культура, труд, красота, познание, природа, здоровье, дружба…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Какие необходимо добавить?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инструментальные: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правила и нормы существуют?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Какие необходимо добавить?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традиции и ритуалы существуют?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Что можно изменить?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Каков характер воспитательных процессов в ДОО?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Что можно изменить?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5634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657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8894" y="3869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39552" y="718842"/>
            <a:ext cx="7943328" cy="5353601"/>
            <a:chOff x="589112" y="316314"/>
            <a:chExt cx="7943328" cy="535360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95636" y="316314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/>
                  </a:solidFill>
                </a:rPr>
                <a:t>Содержательный раздел РПВ</a:t>
              </a:r>
              <a:endParaRPr lang="ru-RU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131840" y="1166351"/>
              <a:ext cx="3168352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НАПРАВЛЕНИЯ</a:t>
              </a:r>
            </a:p>
            <a:p>
              <a:pPr algn="ctr"/>
              <a:r>
                <a:rPr lang="ru-RU" sz="28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воспитания</a:t>
              </a:r>
              <a:endParaRPr lang="ru-RU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868144" y="2501280"/>
              <a:ext cx="2664296" cy="720080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патриотическое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89112" y="2501280"/>
              <a:ext cx="2664296" cy="720080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познавательное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83868" y="4949835"/>
              <a:ext cx="2664296" cy="720080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социальное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174347" y="3589784"/>
              <a:ext cx="2791904" cy="1012518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физкультурно-оздоровительное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148064" y="3548177"/>
              <a:ext cx="2791904" cy="1012518"/>
            </a:xfrm>
            <a:prstGeom prst="roundRect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этико-эстетическое</a:t>
              </a:r>
              <a:endPara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5875847" y="2160152"/>
              <a:ext cx="346919" cy="361844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>
              <a:off x="2930725" y="2183619"/>
              <a:ext cx="540964" cy="338377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5223039" y="2169647"/>
              <a:ext cx="492705" cy="137853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716016" y="2202098"/>
              <a:ext cx="0" cy="2775372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3418968" y="2174463"/>
              <a:ext cx="680602" cy="1425888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5" y="632617"/>
            <a:ext cx="7786742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tabLst>
                <a:tab pos="539750" algn="l"/>
              </a:tabLst>
            </a:pPr>
            <a:r>
              <a:rPr lang="ru-RU" sz="2600" b="1" dirty="0">
                <a:solidFill>
                  <a:srgbClr val="006600"/>
                </a:solidFill>
              </a:rPr>
              <a:t>Социальное направление воспитания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94131" y="1366137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 algn="just">
              <a:lnSpc>
                <a:spcPct val="120000"/>
              </a:lnSpc>
            </a:pPr>
            <a:r>
              <a:rPr lang="ru-RU" sz="2000" b="1" i="1" dirty="0" smtClean="0">
                <a:solidFill>
                  <a:schemeClr val="accent1"/>
                </a:solidFill>
              </a:rPr>
              <a:t>Цель</a:t>
            </a:r>
            <a:r>
              <a:rPr lang="ru-RU" sz="2000" b="1" i="1" dirty="0">
                <a:solidFill>
                  <a:schemeClr val="accent1"/>
                </a:solidFill>
              </a:rPr>
              <a:t>: </a:t>
            </a:r>
            <a:r>
              <a:rPr lang="ru-RU" sz="2000" dirty="0"/>
              <a:t>формирование ценностного отношения детей к семье, другому человеку, организация в ДОУ единого воспитательного пространства для формирования социального опыта дошкольников в коллективе других детей и взрослых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63" y="3140968"/>
            <a:ext cx="5517433" cy="303348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27884"/>
            <a:ext cx="8064895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200" dirty="0" smtClean="0"/>
              <a:t>1</a:t>
            </a:r>
            <a:r>
              <a:rPr lang="ru-RU" sz="2200" dirty="0"/>
              <a:t>. Формировать представления о нормах и правилах общения детей друг с другом и с окружающими взрослыми.</a:t>
            </a:r>
          </a:p>
          <a:p>
            <a:pPr algn="just">
              <a:lnSpc>
                <a:spcPct val="120000"/>
              </a:lnSpc>
            </a:pPr>
            <a:r>
              <a:rPr lang="ru-RU" sz="2200" dirty="0"/>
              <a:t>2. Формировать умение каждого ребенка устанавливать и поддерживать необходимые контакты с детьми разных возрастных групп.</a:t>
            </a:r>
          </a:p>
          <a:p>
            <a:pPr algn="just">
              <a:lnSpc>
                <a:spcPct val="120000"/>
              </a:lnSpc>
            </a:pPr>
            <a:r>
              <a:rPr lang="ru-RU" sz="2200" dirty="0"/>
              <a:t>3. Способствовать освоению социальных ролей: мальчик-девочка; старший-младший; член коллектива; житель своего города, гражданин своей страны.</a:t>
            </a:r>
          </a:p>
          <a:p>
            <a:pPr algn="just">
              <a:lnSpc>
                <a:spcPct val="120000"/>
              </a:lnSpc>
            </a:pPr>
            <a:r>
              <a:rPr lang="ru-RU" sz="2200" dirty="0"/>
              <a:t>4. Воспитывать доброжелательность и положительное эмоциональное отношение к окружающим людям, способность поставить себя на место другого как проявление личностной зрелости и преодоление детского </a:t>
            </a:r>
            <a:r>
              <a:rPr lang="ru-RU" sz="2200" dirty="0" smtClean="0"/>
              <a:t>эгоизма</a:t>
            </a:r>
            <a:r>
              <a:rPr lang="ru-RU" sz="22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7904" y="404664"/>
            <a:ext cx="1578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Задачи: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548680"/>
            <a:ext cx="7786742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tabLst>
                <a:tab pos="539750" algn="l"/>
              </a:tabLst>
            </a:pPr>
            <a:r>
              <a:rPr lang="ru-RU" sz="2600" b="1" dirty="0">
                <a:solidFill>
                  <a:srgbClr val="006600"/>
                </a:solidFill>
              </a:rPr>
              <a:t>Виды совместной </a:t>
            </a:r>
            <a:r>
              <a:rPr lang="ru-RU" sz="2600" b="1" dirty="0" smtClean="0">
                <a:solidFill>
                  <a:srgbClr val="006600"/>
                </a:solidFill>
              </a:rPr>
              <a:t>деятельности</a:t>
            </a:r>
            <a:endParaRPr lang="ru-RU" sz="26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79858"/>
              </p:ext>
            </p:extLst>
          </p:nvPr>
        </p:nvGraphicFramePr>
        <p:xfrm>
          <a:off x="536011" y="1088786"/>
          <a:ext cx="800630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5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уровне группы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уровне ДОО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пределами ДОО (социум)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 практики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7313" indent="0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социальные акции</a:t>
                      </a:r>
                    </a:p>
                    <a:p>
                      <a:pPr marL="87313" indent="0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парковый ритрит</a:t>
                      </a:r>
                    </a:p>
                    <a:p>
                      <a:pPr marL="87313" indent="0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музейная практика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4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церемония чаепития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вкусные подарки для детей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дежурство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групповая почта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концерты, музыкальные посиделки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подарки малышам, поход в гости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общая почта, доска общения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кружковая работа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детская журналистика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дети-экскурсоводы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Инновационные технологии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8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круги (утренние, мини, рефлексивные, тематические)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уроки тишины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клубы по интересам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продуктивные проекты и макеты</a:t>
                      </a:r>
                    </a:p>
                    <a:p>
                      <a:r>
                        <a:rPr lang="ru-RU" sz="1800" dirty="0" smtClean="0"/>
                        <a:t>- дети-волонтеры</a:t>
                      </a:r>
                    </a:p>
                    <a:p>
                      <a:r>
                        <a:rPr lang="ru-RU" sz="1800" dirty="0" smtClean="0"/>
                        <a:t>- клубная деятельность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7828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59" y="1556792"/>
            <a:ext cx="6768752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200" dirty="0" smtClean="0"/>
              <a:t>1. Проекты.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/>
              <a:t>2</a:t>
            </a:r>
            <a:r>
              <a:rPr lang="ru-RU" sz="2200" dirty="0"/>
              <a:t>. Совместные игры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3. Творческие мастерские и детские студии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4. Выставки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5. Ярмарки достижений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6. Социальные </a:t>
            </a:r>
            <a:r>
              <a:rPr lang="ru-RU" sz="2200" dirty="0" smtClean="0"/>
              <a:t>и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/>
              <a:t>экологические акции.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7. Конкурсы, викторины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120000"/>
              </a:lnSpc>
            </a:pPr>
            <a:r>
              <a:rPr lang="ru-RU" sz="2200" dirty="0"/>
              <a:t>8. </a:t>
            </a:r>
            <a:r>
              <a:rPr lang="ru-RU" sz="2200" dirty="0" smtClean="0"/>
              <a:t>Музыкально-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/>
              <a:t>театрализованные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/>
              <a:t>представления. </a:t>
            </a:r>
            <a:endParaRPr 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476672"/>
            <a:ext cx="613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Основные </a:t>
            </a:r>
            <a:r>
              <a:rPr lang="ru-RU" sz="2800" b="1" dirty="0" smtClean="0">
                <a:solidFill>
                  <a:schemeClr val="accent1"/>
                </a:solidFill>
              </a:rPr>
              <a:t>формы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и </a:t>
            </a:r>
            <a:r>
              <a:rPr lang="ru-RU" sz="2800" b="1" dirty="0">
                <a:solidFill>
                  <a:schemeClr val="accent1"/>
                </a:solidFill>
              </a:rPr>
              <a:t>содержание </a:t>
            </a:r>
            <a:r>
              <a:rPr lang="ru-RU" sz="2800" b="1" dirty="0" smtClean="0">
                <a:solidFill>
                  <a:schemeClr val="accent1"/>
                </a:solidFill>
              </a:rPr>
              <a:t>деятельности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91" t="2212" b="1"/>
          <a:stretch/>
        </p:blipFill>
        <p:spPr>
          <a:xfrm>
            <a:off x="3995935" y="3212976"/>
            <a:ext cx="4698697" cy="31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649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8" y="2666220"/>
            <a:ext cx="4879000" cy="36582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088" y="548680"/>
            <a:ext cx="2736304" cy="809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УКЛАД ДОО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479164"/>
            <a:ext cx="5066270" cy="957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Базовые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 инструментальные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557081"/>
            <a:ext cx="30963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Содержательный раздел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1667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575F6D"/>
      </a:dk2>
      <a:lt2>
        <a:srgbClr val="FFD96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1834</TotalTime>
  <Words>413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Ежедневная организация  жизни и деятельности детей в образовательном учреждении</dc:title>
  <dc:creator>Света</dc:creator>
  <cp:lastModifiedBy>Кобелева Галина Александровна</cp:lastModifiedBy>
  <cp:revision>206</cp:revision>
  <dcterms:created xsi:type="dcterms:W3CDTF">2011-05-08T07:29:36Z</dcterms:created>
  <dcterms:modified xsi:type="dcterms:W3CDTF">2021-08-19T10:06:05Z</dcterms:modified>
</cp:coreProperties>
</file>