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7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5DD16C-0403-4D85-AEA2-5F809431FCA0}" type="doc">
      <dgm:prSet loTypeId="urn:microsoft.com/office/officeart/2005/8/layout/vList3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3F49AEAB-870D-4E5A-A653-B767182FC705}">
      <dgm:prSet/>
      <dgm:spPr/>
      <dgm:t>
        <a:bodyPr/>
        <a:lstStyle/>
        <a:p>
          <a:pPr rtl="0"/>
          <a:r>
            <a:rPr lang="ru-RU" dirty="0" smtClean="0">
              <a:solidFill>
                <a:srgbClr val="C00000"/>
              </a:solidFill>
            </a:rPr>
            <a:t>Создание команды </a:t>
          </a:r>
          <a:r>
            <a:rPr lang="ru-RU" dirty="0" smtClean="0">
              <a:solidFill>
                <a:srgbClr val="002060"/>
              </a:solidFill>
            </a:rPr>
            <a:t>(рабочей группы) по разработке программы воспитания и календарного плана</a:t>
          </a:r>
          <a:endParaRPr lang="ru-RU" dirty="0">
            <a:solidFill>
              <a:srgbClr val="002060"/>
            </a:solidFill>
          </a:endParaRPr>
        </a:p>
      </dgm:t>
    </dgm:pt>
    <dgm:pt modelId="{42AF62F7-65CB-4329-A525-C1902D13FD52}" type="parTrans" cxnId="{3AD3BB06-919A-439A-BC7B-6FEE49B6DFB2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474DD2EB-8499-4E25-AAFC-715A1D2EE148}" type="sibTrans" cxnId="{3AD3BB06-919A-439A-BC7B-6FEE49B6DFB2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E21AEBEC-1ED1-4E23-B3B6-3FC8CAB82563}">
      <dgm:prSet/>
      <dgm:spPr/>
      <dgm:t>
        <a:bodyPr/>
        <a:lstStyle/>
        <a:p>
          <a:pPr rtl="0"/>
          <a:r>
            <a:rPr lang="ru-RU" dirty="0" smtClean="0">
              <a:solidFill>
                <a:srgbClr val="C00000"/>
              </a:solidFill>
            </a:rPr>
            <a:t>Анализ</a:t>
          </a:r>
          <a:r>
            <a:rPr lang="ru-RU" dirty="0" smtClean="0">
              <a:solidFill>
                <a:srgbClr val="002060"/>
              </a:solidFill>
            </a:rPr>
            <a:t> основных понятий</a:t>
          </a:r>
          <a:endParaRPr lang="ru-RU" dirty="0">
            <a:solidFill>
              <a:srgbClr val="002060"/>
            </a:solidFill>
          </a:endParaRPr>
        </a:p>
      </dgm:t>
    </dgm:pt>
    <dgm:pt modelId="{FE7BB0CB-8F09-41B8-84B5-CEB4C9AFB46A}" type="parTrans" cxnId="{7CF00711-EFD0-4691-AFAD-4102BB59C13F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70917B0F-F052-4EB7-8982-49D711ECF79F}" type="sibTrans" cxnId="{7CF00711-EFD0-4691-AFAD-4102BB59C13F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B8935553-5D98-4B9F-A46A-A07A849A58A0}">
      <dgm:prSet/>
      <dgm:spPr/>
      <dgm:t>
        <a:bodyPr/>
        <a:lstStyle/>
        <a:p>
          <a:pPr rtl="0"/>
          <a:r>
            <a:rPr lang="ru-RU" dirty="0" smtClean="0">
              <a:solidFill>
                <a:srgbClr val="002060"/>
              </a:solidFill>
            </a:rPr>
            <a:t>Определение </a:t>
          </a:r>
          <a:r>
            <a:rPr lang="ru-RU" dirty="0" smtClean="0">
              <a:solidFill>
                <a:srgbClr val="C00000"/>
              </a:solidFill>
            </a:rPr>
            <a:t>структуры</a:t>
          </a:r>
          <a:r>
            <a:rPr lang="ru-RU" dirty="0" smtClean="0">
              <a:solidFill>
                <a:srgbClr val="002060"/>
              </a:solidFill>
            </a:rPr>
            <a:t> программы воспитания</a:t>
          </a:r>
          <a:endParaRPr lang="ru-RU" dirty="0">
            <a:solidFill>
              <a:srgbClr val="002060"/>
            </a:solidFill>
          </a:endParaRPr>
        </a:p>
      </dgm:t>
    </dgm:pt>
    <dgm:pt modelId="{D77F5783-D27B-4E5F-9226-38AD929FE838}" type="parTrans" cxnId="{1F8BC7FB-8077-45D3-B8F1-E2E256017C2C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DD1A5FA3-93CA-4205-98F1-BDA0AF85D946}" type="sibTrans" cxnId="{1F8BC7FB-8077-45D3-B8F1-E2E256017C2C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E157CC63-453D-40C1-AC56-A822727D9C01}">
      <dgm:prSet/>
      <dgm:spPr/>
      <dgm:t>
        <a:bodyPr/>
        <a:lstStyle/>
        <a:p>
          <a:pPr rtl="0"/>
          <a:r>
            <a:rPr lang="ru-RU" dirty="0" smtClean="0">
              <a:solidFill>
                <a:srgbClr val="C00000"/>
              </a:solidFill>
            </a:rPr>
            <a:t>Разработка</a:t>
          </a:r>
          <a:r>
            <a:rPr lang="ru-RU" dirty="0" smtClean="0">
              <a:solidFill>
                <a:srgbClr val="002060"/>
              </a:solidFill>
            </a:rPr>
            <a:t> рабочей программы воспитания и календарного плана</a:t>
          </a:r>
          <a:endParaRPr lang="ru-RU" dirty="0">
            <a:solidFill>
              <a:srgbClr val="002060"/>
            </a:solidFill>
          </a:endParaRPr>
        </a:p>
      </dgm:t>
    </dgm:pt>
    <dgm:pt modelId="{1DC9A230-152A-42DF-808C-B1FD128DF460}" type="parTrans" cxnId="{64E94D5E-4F86-4305-A52D-E1F9B836B2F0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59C207A0-E15D-48DE-A262-0E79ABCB8166}" type="sibTrans" cxnId="{64E94D5E-4F86-4305-A52D-E1F9B836B2F0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1C780D39-AF22-43E2-BE0F-2F993D3A336B}">
      <dgm:prSet/>
      <dgm:spPr/>
      <dgm:t>
        <a:bodyPr/>
        <a:lstStyle/>
        <a:p>
          <a:pPr rtl="0"/>
          <a:r>
            <a:rPr lang="ru-RU" dirty="0" smtClean="0">
              <a:solidFill>
                <a:srgbClr val="C00000"/>
              </a:solidFill>
            </a:rPr>
            <a:t>Согласование и утверждение </a:t>
          </a:r>
          <a:r>
            <a:rPr lang="ru-RU" dirty="0" smtClean="0">
              <a:solidFill>
                <a:srgbClr val="002060"/>
              </a:solidFill>
            </a:rPr>
            <a:t>рабочей программы воспитания и календарного плана</a:t>
          </a:r>
          <a:endParaRPr lang="ru-RU" dirty="0">
            <a:solidFill>
              <a:srgbClr val="002060"/>
            </a:solidFill>
          </a:endParaRPr>
        </a:p>
      </dgm:t>
    </dgm:pt>
    <dgm:pt modelId="{C0900C16-2BBF-450E-8B4D-2739B22FFDA3}" type="parTrans" cxnId="{D80096A3-7DEE-4CD6-84B9-F8BB5F525E91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3FB0844F-CB44-41A1-8BCC-2F4A44D7FC10}" type="sibTrans" cxnId="{D80096A3-7DEE-4CD6-84B9-F8BB5F525E91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86E9A6F4-F8A8-497E-9314-1C1C3ADBBC49}">
      <dgm:prSet/>
      <dgm:spPr/>
      <dgm:t>
        <a:bodyPr/>
        <a:lstStyle/>
        <a:p>
          <a:pPr rtl="0"/>
          <a:r>
            <a:rPr lang="ru-RU" dirty="0" smtClean="0">
              <a:solidFill>
                <a:srgbClr val="C00000"/>
              </a:solidFill>
            </a:rPr>
            <a:t>Размещение</a:t>
          </a:r>
          <a:r>
            <a:rPr lang="ru-RU" dirty="0" smtClean="0">
              <a:solidFill>
                <a:srgbClr val="002060"/>
              </a:solidFill>
            </a:rPr>
            <a:t> документов </a:t>
          </a:r>
          <a:r>
            <a:rPr lang="ru-RU" dirty="0" smtClean="0">
              <a:solidFill>
                <a:srgbClr val="C00000"/>
              </a:solidFill>
            </a:rPr>
            <a:t>на сайте</a:t>
          </a:r>
          <a:r>
            <a:rPr lang="ru-RU" dirty="0" smtClean="0">
              <a:solidFill>
                <a:srgbClr val="002060"/>
              </a:solidFill>
            </a:rPr>
            <a:t> образовательной организации</a:t>
          </a:r>
          <a:endParaRPr lang="ru-RU" dirty="0">
            <a:solidFill>
              <a:srgbClr val="002060"/>
            </a:solidFill>
          </a:endParaRPr>
        </a:p>
      </dgm:t>
    </dgm:pt>
    <dgm:pt modelId="{EAB0CB45-8C70-4B51-8FC2-7A07A8D9C1DA}" type="parTrans" cxnId="{52B9D590-6157-477D-AD46-0B2B06A3EDF8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9AF7CD33-A6C9-46B1-BA16-1368C52468F3}" type="sibTrans" cxnId="{52B9D590-6157-477D-AD46-0B2B06A3EDF8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D04BAF9B-8CC9-4D48-A172-4B6C96B1A169}" type="pres">
      <dgm:prSet presAssocID="{7D5DD16C-0403-4D85-AEA2-5F809431FCA0}" presName="linearFlow" presStyleCnt="0">
        <dgm:presLayoutVars>
          <dgm:dir/>
          <dgm:resizeHandles val="exact"/>
        </dgm:presLayoutVars>
      </dgm:prSet>
      <dgm:spPr/>
    </dgm:pt>
    <dgm:pt modelId="{1063BED0-2433-45B0-8C1F-C407A3928157}" type="pres">
      <dgm:prSet presAssocID="{3F49AEAB-870D-4E5A-A653-B767182FC705}" presName="composite" presStyleCnt="0"/>
      <dgm:spPr/>
    </dgm:pt>
    <dgm:pt modelId="{5EAF6D54-099E-4516-B7DB-A2CA9456C954}" type="pres">
      <dgm:prSet presAssocID="{3F49AEAB-870D-4E5A-A653-B767182FC705}" presName="imgShp" presStyleLbl="fgImgPlace1" presStyleIdx="0" presStyleCnt="6"/>
      <dgm:spPr/>
    </dgm:pt>
    <dgm:pt modelId="{ECCFBE61-CAA3-478C-83CD-20F7108334EE}" type="pres">
      <dgm:prSet presAssocID="{3F49AEAB-870D-4E5A-A653-B767182FC705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8A4A36-753C-4063-BE28-DED72678D285}" type="pres">
      <dgm:prSet presAssocID="{474DD2EB-8499-4E25-AAFC-715A1D2EE148}" presName="spacing" presStyleCnt="0"/>
      <dgm:spPr/>
    </dgm:pt>
    <dgm:pt modelId="{44E42CCB-CD14-4841-92A4-41D6114361EB}" type="pres">
      <dgm:prSet presAssocID="{E21AEBEC-1ED1-4E23-B3B6-3FC8CAB82563}" presName="composite" presStyleCnt="0"/>
      <dgm:spPr/>
    </dgm:pt>
    <dgm:pt modelId="{0A62A956-F389-4DD1-9E3D-5FA5D72D213D}" type="pres">
      <dgm:prSet presAssocID="{E21AEBEC-1ED1-4E23-B3B6-3FC8CAB82563}" presName="imgShp" presStyleLbl="fgImgPlace1" presStyleIdx="1" presStyleCnt="6"/>
      <dgm:spPr/>
    </dgm:pt>
    <dgm:pt modelId="{4D37D5FE-4903-42E5-AB77-2C370F9E24A1}" type="pres">
      <dgm:prSet presAssocID="{E21AEBEC-1ED1-4E23-B3B6-3FC8CAB82563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23159E-9431-4EBC-B50F-B3D285AD5AA6}" type="pres">
      <dgm:prSet presAssocID="{70917B0F-F052-4EB7-8982-49D711ECF79F}" presName="spacing" presStyleCnt="0"/>
      <dgm:spPr/>
    </dgm:pt>
    <dgm:pt modelId="{7A73FE65-49C8-47D6-8EF4-388306EEC9F3}" type="pres">
      <dgm:prSet presAssocID="{B8935553-5D98-4B9F-A46A-A07A849A58A0}" presName="composite" presStyleCnt="0"/>
      <dgm:spPr/>
    </dgm:pt>
    <dgm:pt modelId="{3A901022-A069-4AFF-A738-EFB5C99A8DDE}" type="pres">
      <dgm:prSet presAssocID="{B8935553-5D98-4B9F-A46A-A07A849A58A0}" presName="imgShp" presStyleLbl="fgImgPlace1" presStyleIdx="2" presStyleCnt="6"/>
      <dgm:spPr/>
    </dgm:pt>
    <dgm:pt modelId="{85EEA279-9E98-48F3-892A-11516CD57FB5}" type="pres">
      <dgm:prSet presAssocID="{B8935553-5D98-4B9F-A46A-A07A849A58A0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694F1A-C892-4E3A-9297-D6D50EAC2CB4}" type="pres">
      <dgm:prSet presAssocID="{DD1A5FA3-93CA-4205-98F1-BDA0AF85D946}" presName="spacing" presStyleCnt="0"/>
      <dgm:spPr/>
    </dgm:pt>
    <dgm:pt modelId="{848786CD-A33F-4DE0-8069-EF433558BC2C}" type="pres">
      <dgm:prSet presAssocID="{E157CC63-453D-40C1-AC56-A822727D9C01}" presName="composite" presStyleCnt="0"/>
      <dgm:spPr/>
    </dgm:pt>
    <dgm:pt modelId="{78E46475-F86A-487C-85B4-7C6471AF2F99}" type="pres">
      <dgm:prSet presAssocID="{E157CC63-453D-40C1-AC56-A822727D9C01}" presName="imgShp" presStyleLbl="fgImgPlace1" presStyleIdx="3" presStyleCnt="6"/>
      <dgm:spPr/>
    </dgm:pt>
    <dgm:pt modelId="{1F2FB14F-145C-4A91-AC90-D534277A15A4}" type="pres">
      <dgm:prSet presAssocID="{E157CC63-453D-40C1-AC56-A822727D9C01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2E4CE0-1B8E-4123-AAB6-B8ADB92E4384}" type="pres">
      <dgm:prSet presAssocID="{59C207A0-E15D-48DE-A262-0E79ABCB8166}" presName="spacing" presStyleCnt="0"/>
      <dgm:spPr/>
    </dgm:pt>
    <dgm:pt modelId="{BD69F427-8105-434F-9F93-C38B8EC3C740}" type="pres">
      <dgm:prSet presAssocID="{1C780D39-AF22-43E2-BE0F-2F993D3A336B}" presName="composite" presStyleCnt="0"/>
      <dgm:spPr/>
    </dgm:pt>
    <dgm:pt modelId="{869458B8-B01E-4C16-A8F0-A00108A77F28}" type="pres">
      <dgm:prSet presAssocID="{1C780D39-AF22-43E2-BE0F-2F993D3A336B}" presName="imgShp" presStyleLbl="fgImgPlace1" presStyleIdx="4" presStyleCnt="6"/>
      <dgm:spPr/>
    </dgm:pt>
    <dgm:pt modelId="{754D57FF-AED9-43CD-A993-60D96A15B354}" type="pres">
      <dgm:prSet presAssocID="{1C780D39-AF22-43E2-BE0F-2F993D3A336B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1093C4-A6B9-4DB8-8266-9C2F352B97AD}" type="pres">
      <dgm:prSet presAssocID="{3FB0844F-CB44-41A1-8BCC-2F4A44D7FC10}" presName="spacing" presStyleCnt="0"/>
      <dgm:spPr/>
    </dgm:pt>
    <dgm:pt modelId="{FA872E92-70C4-435E-A1E7-E394658D44B4}" type="pres">
      <dgm:prSet presAssocID="{86E9A6F4-F8A8-497E-9314-1C1C3ADBBC49}" presName="composite" presStyleCnt="0"/>
      <dgm:spPr/>
    </dgm:pt>
    <dgm:pt modelId="{FA2AC8CD-3F75-41E4-AC63-94216610424A}" type="pres">
      <dgm:prSet presAssocID="{86E9A6F4-F8A8-497E-9314-1C1C3ADBBC49}" presName="imgShp" presStyleLbl="fgImgPlace1" presStyleIdx="5" presStyleCnt="6"/>
      <dgm:spPr/>
    </dgm:pt>
    <dgm:pt modelId="{44D9B72A-D389-4D08-9BE4-12C7488362E9}" type="pres">
      <dgm:prSet presAssocID="{86E9A6F4-F8A8-497E-9314-1C1C3ADBBC49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5C122F-4551-4F15-8E9F-46B8EBCCAF08}" type="presOf" srcId="{3F49AEAB-870D-4E5A-A653-B767182FC705}" destId="{ECCFBE61-CAA3-478C-83CD-20F7108334EE}" srcOrd="0" destOrd="0" presId="urn:microsoft.com/office/officeart/2005/8/layout/vList3"/>
    <dgm:cxn modelId="{3AD3BB06-919A-439A-BC7B-6FEE49B6DFB2}" srcId="{7D5DD16C-0403-4D85-AEA2-5F809431FCA0}" destId="{3F49AEAB-870D-4E5A-A653-B767182FC705}" srcOrd="0" destOrd="0" parTransId="{42AF62F7-65CB-4329-A525-C1902D13FD52}" sibTransId="{474DD2EB-8499-4E25-AAFC-715A1D2EE148}"/>
    <dgm:cxn modelId="{F08F42CF-56B9-4A8B-A6B8-EE7165F72B5D}" type="presOf" srcId="{86E9A6F4-F8A8-497E-9314-1C1C3ADBBC49}" destId="{44D9B72A-D389-4D08-9BE4-12C7488362E9}" srcOrd="0" destOrd="0" presId="urn:microsoft.com/office/officeart/2005/8/layout/vList3"/>
    <dgm:cxn modelId="{9696F66A-335B-4BE6-8C58-85713E321355}" type="presOf" srcId="{E21AEBEC-1ED1-4E23-B3B6-3FC8CAB82563}" destId="{4D37D5FE-4903-42E5-AB77-2C370F9E24A1}" srcOrd="0" destOrd="0" presId="urn:microsoft.com/office/officeart/2005/8/layout/vList3"/>
    <dgm:cxn modelId="{64E94D5E-4F86-4305-A52D-E1F9B836B2F0}" srcId="{7D5DD16C-0403-4D85-AEA2-5F809431FCA0}" destId="{E157CC63-453D-40C1-AC56-A822727D9C01}" srcOrd="3" destOrd="0" parTransId="{1DC9A230-152A-42DF-808C-B1FD128DF460}" sibTransId="{59C207A0-E15D-48DE-A262-0E79ABCB8166}"/>
    <dgm:cxn modelId="{7CF00711-EFD0-4691-AFAD-4102BB59C13F}" srcId="{7D5DD16C-0403-4D85-AEA2-5F809431FCA0}" destId="{E21AEBEC-1ED1-4E23-B3B6-3FC8CAB82563}" srcOrd="1" destOrd="0" parTransId="{FE7BB0CB-8F09-41B8-84B5-CEB4C9AFB46A}" sibTransId="{70917B0F-F052-4EB7-8982-49D711ECF79F}"/>
    <dgm:cxn modelId="{52B9D590-6157-477D-AD46-0B2B06A3EDF8}" srcId="{7D5DD16C-0403-4D85-AEA2-5F809431FCA0}" destId="{86E9A6F4-F8A8-497E-9314-1C1C3ADBBC49}" srcOrd="5" destOrd="0" parTransId="{EAB0CB45-8C70-4B51-8FC2-7A07A8D9C1DA}" sibTransId="{9AF7CD33-A6C9-46B1-BA16-1368C52468F3}"/>
    <dgm:cxn modelId="{D80096A3-7DEE-4CD6-84B9-F8BB5F525E91}" srcId="{7D5DD16C-0403-4D85-AEA2-5F809431FCA0}" destId="{1C780D39-AF22-43E2-BE0F-2F993D3A336B}" srcOrd="4" destOrd="0" parTransId="{C0900C16-2BBF-450E-8B4D-2739B22FFDA3}" sibTransId="{3FB0844F-CB44-41A1-8BCC-2F4A44D7FC10}"/>
    <dgm:cxn modelId="{7C3DAACE-C40A-4AF0-B915-AC950C5C8C1B}" type="presOf" srcId="{B8935553-5D98-4B9F-A46A-A07A849A58A0}" destId="{85EEA279-9E98-48F3-892A-11516CD57FB5}" srcOrd="0" destOrd="0" presId="urn:microsoft.com/office/officeart/2005/8/layout/vList3"/>
    <dgm:cxn modelId="{E2327A88-AF66-479C-9676-1BA7EEA94B7C}" type="presOf" srcId="{7D5DD16C-0403-4D85-AEA2-5F809431FCA0}" destId="{D04BAF9B-8CC9-4D48-A172-4B6C96B1A169}" srcOrd="0" destOrd="0" presId="urn:microsoft.com/office/officeart/2005/8/layout/vList3"/>
    <dgm:cxn modelId="{FA75B9DC-3B70-4834-85F2-09AB006BEC19}" type="presOf" srcId="{E157CC63-453D-40C1-AC56-A822727D9C01}" destId="{1F2FB14F-145C-4A91-AC90-D534277A15A4}" srcOrd="0" destOrd="0" presId="urn:microsoft.com/office/officeart/2005/8/layout/vList3"/>
    <dgm:cxn modelId="{4EDAAB21-18C7-4A75-B028-6E6B6824AFDB}" type="presOf" srcId="{1C780D39-AF22-43E2-BE0F-2F993D3A336B}" destId="{754D57FF-AED9-43CD-A993-60D96A15B354}" srcOrd="0" destOrd="0" presId="urn:microsoft.com/office/officeart/2005/8/layout/vList3"/>
    <dgm:cxn modelId="{1F8BC7FB-8077-45D3-B8F1-E2E256017C2C}" srcId="{7D5DD16C-0403-4D85-AEA2-5F809431FCA0}" destId="{B8935553-5D98-4B9F-A46A-A07A849A58A0}" srcOrd="2" destOrd="0" parTransId="{D77F5783-D27B-4E5F-9226-38AD929FE838}" sibTransId="{DD1A5FA3-93CA-4205-98F1-BDA0AF85D946}"/>
    <dgm:cxn modelId="{E72CBA52-E193-4411-A25F-F3B35CB533CF}" type="presParOf" srcId="{D04BAF9B-8CC9-4D48-A172-4B6C96B1A169}" destId="{1063BED0-2433-45B0-8C1F-C407A3928157}" srcOrd="0" destOrd="0" presId="urn:microsoft.com/office/officeart/2005/8/layout/vList3"/>
    <dgm:cxn modelId="{6D7163D8-0913-40DE-B22B-CAB4A8333CCF}" type="presParOf" srcId="{1063BED0-2433-45B0-8C1F-C407A3928157}" destId="{5EAF6D54-099E-4516-B7DB-A2CA9456C954}" srcOrd="0" destOrd="0" presId="urn:microsoft.com/office/officeart/2005/8/layout/vList3"/>
    <dgm:cxn modelId="{915EFAAF-3A5F-495E-A9F7-A5B4199B5F05}" type="presParOf" srcId="{1063BED0-2433-45B0-8C1F-C407A3928157}" destId="{ECCFBE61-CAA3-478C-83CD-20F7108334EE}" srcOrd="1" destOrd="0" presId="urn:microsoft.com/office/officeart/2005/8/layout/vList3"/>
    <dgm:cxn modelId="{5C2752DD-07DF-442A-AD4D-F526DAC95462}" type="presParOf" srcId="{D04BAF9B-8CC9-4D48-A172-4B6C96B1A169}" destId="{148A4A36-753C-4063-BE28-DED72678D285}" srcOrd="1" destOrd="0" presId="urn:microsoft.com/office/officeart/2005/8/layout/vList3"/>
    <dgm:cxn modelId="{F1EB78BE-0EEB-4780-808D-F0B8E20BFE51}" type="presParOf" srcId="{D04BAF9B-8CC9-4D48-A172-4B6C96B1A169}" destId="{44E42CCB-CD14-4841-92A4-41D6114361EB}" srcOrd="2" destOrd="0" presId="urn:microsoft.com/office/officeart/2005/8/layout/vList3"/>
    <dgm:cxn modelId="{13F83FEB-846D-43EA-8B32-B22103DB54A9}" type="presParOf" srcId="{44E42CCB-CD14-4841-92A4-41D6114361EB}" destId="{0A62A956-F389-4DD1-9E3D-5FA5D72D213D}" srcOrd="0" destOrd="0" presId="urn:microsoft.com/office/officeart/2005/8/layout/vList3"/>
    <dgm:cxn modelId="{04C66213-13E3-415C-AF1F-28570F9A4FE7}" type="presParOf" srcId="{44E42CCB-CD14-4841-92A4-41D6114361EB}" destId="{4D37D5FE-4903-42E5-AB77-2C370F9E24A1}" srcOrd="1" destOrd="0" presId="urn:microsoft.com/office/officeart/2005/8/layout/vList3"/>
    <dgm:cxn modelId="{28D1A96F-66A1-474E-B8EB-710F8D04934D}" type="presParOf" srcId="{D04BAF9B-8CC9-4D48-A172-4B6C96B1A169}" destId="{7C23159E-9431-4EBC-B50F-B3D285AD5AA6}" srcOrd="3" destOrd="0" presId="urn:microsoft.com/office/officeart/2005/8/layout/vList3"/>
    <dgm:cxn modelId="{AFC48CEA-856D-4847-A032-7C49D035E063}" type="presParOf" srcId="{D04BAF9B-8CC9-4D48-A172-4B6C96B1A169}" destId="{7A73FE65-49C8-47D6-8EF4-388306EEC9F3}" srcOrd="4" destOrd="0" presId="urn:microsoft.com/office/officeart/2005/8/layout/vList3"/>
    <dgm:cxn modelId="{2FFF8C95-ECCE-4918-9DB9-CE5D8A83C9A0}" type="presParOf" srcId="{7A73FE65-49C8-47D6-8EF4-388306EEC9F3}" destId="{3A901022-A069-4AFF-A738-EFB5C99A8DDE}" srcOrd="0" destOrd="0" presId="urn:microsoft.com/office/officeart/2005/8/layout/vList3"/>
    <dgm:cxn modelId="{672F61F5-6EBA-4D94-8EA3-9E9DADB7B295}" type="presParOf" srcId="{7A73FE65-49C8-47D6-8EF4-388306EEC9F3}" destId="{85EEA279-9E98-48F3-892A-11516CD57FB5}" srcOrd="1" destOrd="0" presId="urn:microsoft.com/office/officeart/2005/8/layout/vList3"/>
    <dgm:cxn modelId="{4BF47882-44E3-4297-9FD5-E7D477EACBF7}" type="presParOf" srcId="{D04BAF9B-8CC9-4D48-A172-4B6C96B1A169}" destId="{A2694F1A-C892-4E3A-9297-D6D50EAC2CB4}" srcOrd="5" destOrd="0" presId="urn:microsoft.com/office/officeart/2005/8/layout/vList3"/>
    <dgm:cxn modelId="{5DA7BC7A-929A-462F-9A91-B5D865CBE8EF}" type="presParOf" srcId="{D04BAF9B-8CC9-4D48-A172-4B6C96B1A169}" destId="{848786CD-A33F-4DE0-8069-EF433558BC2C}" srcOrd="6" destOrd="0" presId="urn:microsoft.com/office/officeart/2005/8/layout/vList3"/>
    <dgm:cxn modelId="{76C8FB23-2B32-4788-B45D-C8DB6D2320EA}" type="presParOf" srcId="{848786CD-A33F-4DE0-8069-EF433558BC2C}" destId="{78E46475-F86A-487C-85B4-7C6471AF2F99}" srcOrd="0" destOrd="0" presId="urn:microsoft.com/office/officeart/2005/8/layout/vList3"/>
    <dgm:cxn modelId="{EBE9D072-1915-4858-B9B8-950E2192266D}" type="presParOf" srcId="{848786CD-A33F-4DE0-8069-EF433558BC2C}" destId="{1F2FB14F-145C-4A91-AC90-D534277A15A4}" srcOrd="1" destOrd="0" presId="urn:microsoft.com/office/officeart/2005/8/layout/vList3"/>
    <dgm:cxn modelId="{EB5E64FC-AEF9-4645-8EA8-A5CFB389CCD8}" type="presParOf" srcId="{D04BAF9B-8CC9-4D48-A172-4B6C96B1A169}" destId="{B12E4CE0-1B8E-4123-AAB6-B8ADB92E4384}" srcOrd="7" destOrd="0" presId="urn:microsoft.com/office/officeart/2005/8/layout/vList3"/>
    <dgm:cxn modelId="{B5994507-5AD6-412B-A298-60652BDE99AC}" type="presParOf" srcId="{D04BAF9B-8CC9-4D48-A172-4B6C96B1A169}" destId="{BD69F427-8105-434F-9F93-C38B8EC3C740}" srcOrd="8" destOrd="0" presId="urn:microsoft.com/office/officeart/2005/8/layout/vList3"/>
    <dgm:cxn modelId="{827D1043-0F79-40C2-AABF-BF4E2D74F3FE}" type="presParOf" srcId="{BD69F427-8105-434F-9F93-C38B8EC3C740}" destId="{869458B8-B01E-4C16-A8F0-A00108A77F28}" srcOrd="0" destOrd="0" presId="urn:microsoft.com/office/officeart/2005/8/layout/vList3"/>
    <dgm:cxn modelId="{2A0639B1-59A4-46EF-8A7B-96C694379541}" type="presParOf" srcId="{BD69F427-8105-434F-9F93-C38B8EC3C740}" destId="{754D57FF-AED9-43CD-A993-60D96A15B354}" srcOrd="1" destOrd="0" presId="urn:microsoft.com/office/officeart/2005/8/layout/vList3"/>
    <dgm:cxn modelId="{672E51B0-2AA2-4ABB-B91F-BED06224371F}" type="presParOf" srcId="{D04BAF9B-8CC9-4D48-A172-4B6C96B1A169}" destId="{6F1093C4-A6B9-4DB8-8266-9C2F352B97AD}" srcOrd="9" destOrd="0" presId="urn:microsoft.com/office/officeart/2005/8/layout/vList3"/>
    <dgm:cxn modelId="{6B4A2850-E591-4E3C-A70B-F3E160479833}" type="presParOf" srcId="{D04BAF9B-8CC9-4D48-A172-4B6C96B1A169}" destId="{FA872E92-70C4-435E-A1E7-E394658D44B4}" srcOrd="10" destOrd="0" presId="urn:microsoft.com/office/officeart/2005/8/layout/vList3"/>
    <dgm:cxn modelId="{467C4D16-3C72-43D2-8A26-F150BE4919F7}" type="presParOf" srcId="{FA872E92-70C4-435E-A1E7-E394658D44B4}" destId="{FA2AC8CD-3F75-41E4-AC63-94216610424A}" srcOrd="0" destOrd="0" presId="urn:microsoft.com/office/officeart/2005/8/layout/vList3"/>
    <dgm:cxn modelId="{6347E2AD-3C0F-4F94-9EC9-0374CB3B97C8}" type="presParOf" srcId="{FA872E92-70C4-435E-A1E7-E394658D44B4}" destId="{44D9B72A-D389-4D08-9BE4-12C7488362E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CFBE61-CAA3-478C-83CD-20F7108334EE}">
      <dsp:nvSpPr>
        <dsp:cNvPr id="0" name=""/>
        <dsp:cNvSpPr/>
      </dsp:nvSpPr>
      <dsp:spPr>
        <a:xfrm rot="10800000">
          <a:off x="2004940" y="2523"/>
          <a:ext cx="7321762" cy="64294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83523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Создание команды </a:t>
          </a:r>
          <a:r>
            <a:rPr lang="ru-RU" sz="1800" kern="1200" dirty="0" smtClean="0">
              <a:solidFill>
                <a:srgbClr val="002060"/>
              </a:solidFill>
            </a:rPr>
            <a:t>(рабочей группы) по разработке программы воспитания и календарного плана</a:t>
          </a:r>
          <a:endParaRPr lang="ru-RU" sz="1800" kern="1200" dirty="0">
            <a:solidFill>
              <a:srgbClr val="002060"/>
            </a:solidFill>
          </a:endParaRPr>
        </a:p>
      </dsp:txBody>
      <dsp:txXfrm rot="10800000">
        <a:off x="2165677" y="2523"/>
        <a:ext cx="7161025" cy="642949"/>
      </dsp:txXfrm>
    </dsp:sp>
    <dsp:sp modelId="{5EAF6D54-099E-4516-B7DB-A2CA9456C954}">
      <dsp:nvSpPr>
        <dsp:cNvPr id="0" name=""/>
        <dsp:cNvSpPr/>
      </dsp:nvSpPr>
      <dsp:spPr>
        <a:xfrm>
          <a:off x="1683465" y="2523"/>
          <a:ext cx="642949" cy="642949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D37D5FE-4903-42E5-AB77-2C370F9E24A1}">
      <dsp:nvSpPr>
        <dsp:cNvPr id="0" name=""/>
        <dsp:cNvSpPr/>
      </dsp:nvSpPr>
      <dsp:spPr>
        <a:xfrm rot="10800000">
          <a:off x="2004940" y="837398"/>
          <a:ext cx="7321762" cy="64294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83523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Анализ</a:t>
          </a:r>
          <a:r>
            <a:rPr lang="ru-RU" sz="1800" kern="1200" dirty="0" smtClean="0">
              <a:solidFill>
                <a:srgbClr val="002060"/>
              </a:solidFill>
            </a:rPr>
            <a:t> основных понятий</a:t>
          </a:r>
          <a:endParaRPr lang="ru-RU" sz="1800" kern="1200" dirty="0">
            <a:solidFill>
              <a:srgbClr val="002060"/>
            </a:solidFill>
          </a:endParaRPr>
        </a:p>
      </dsp:txBody>
      <dsp:txXfrm rot="10800000">
        <a:off x="2165677" y="837398"/>
        <a:ext cx="7161025" cy="642949"/>
      </dsp:txXfrm>
    </dsp:sp>
    <dsp:sp modelId="{0A62A956-F389-4DD1-9E3D-5FA5D72D213D}">
      <dsp:nvSpPr>
        <dsp:cNvPr id="0" name=""/>
        <dsp:cNvSpPr/>
      </dsp:nvSpPr>
      <dsp:spPr>
        <a:xfrm>
          <a:off x="1683465" y="837398"/>
          <a:ext cx="642949" cy="642949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5EEA279-9E98-48F3-892A-11516CD57FB5}">
      <dsp:nvSpPr>
        <dsp:cNvPr id="0" name=""/>
        <dsp:cNvSpPr/>
      </dsp:nvSpPr>
      <dsp:spPr>
        <a:xfrm rot="10800000">
          <a:off x="2004940" y="1672273"/>
          <a:ext cx="7321762" cy="64294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83523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</a:rPr>
            <a:t>Определение </a:t>
          </a:r>
          <a:r>
            <a:rPr lang="ru-RU" sz="1800" kern="1200" dirty="0" smtClean="0">
              <a:solidFill>
                <a:srgbClr val="C00000"/>
              </a:solidFill>
            </a:rPr>
            <a:t>структуры</a:t>
          </a:r>
          <a:r>
            <a:rPr lang="ru-RU" sz="1800" kern="1200" dirty="0" smtClean="0">
              <a:solidFill>
                <a:srgbClr val="002060"/>
              </a:solidFill>
            </a:rPr>
            <a:t> программы воспитания</a:t>
          </a:r>
          <a:endParaRPr lang="ru-RU" sz="1800" kern="1200" dirty="0">
            <a:solidFill>
              <a:srgbClr val="002060"/>
            </a:solidFill>
          </a:endParaRPr>
        </a:p>
      </dsp:txBody>
      <dsp:txXfrm rot="10800000">
        <a:off x="2165677" y="1672273"/>
        <a:ext cx="7161025" cy="642949"/>
      </dsp:txXfrm>
    </dsp:sp>
    <dsp:sp modelId="{3A901022-A069-4AFF-A738-EFB5C99A8DDE}">
      <dsp:nvSpPr>
        <dsp:cNvPr id="0" name=""/>
        <dsp:cNvSpPr/>
      </dsp:nvSpPr>
      <dsp:spPr>
        <a:xfrm>
          <a:off x="1683465" y="1672273"/>
          <a:ext cx="642949" cy="642949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F2FB14F-145C-4A91-AC90-D534277A15A4}">
      <dsp:nvSpPr>
        <dsp:cNvPr id="0" name=""/>
        <dsp:cNvSpPr/>
      </dsp:nvSpPr>
      <dsp:spPr>
        <a:xfrm rot="10800000">
          <a:off x="2004940" y="2507148"/>
          <a:ext cx="7321762" cy="64294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83523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Разработка</a:t>
          </a:r>
          <a:r>
            <a:rPr lang="ru-RU" sz="1800" kern="1200" dirty="0" smtClean="0">
              <a:solidFill>
                <a:srgbClr val="002060"/>
              </a:solidFill>
            </a:rPr>
            <a:t> рабочей программы воспитания и календарного плана</a:t>
          </a:r>
          <a:endParaRPr lang="ru-RU" sz="1800" kern="1200" dirty="0">
            <a:solidFill>
              <a:srgbClr val="002060"/>
            </a:solidFill>
          </a:endParaRPr>
        </a:p>
      </dsp:txBody>
      <dsp:txXfrm rot="10800000">
        <a:off x="2165677" y="2507148"/>
        <a:ext cx="7161025" cy="642949"/>
      </dsp:txXfrm>
    </dsp:sp>
    <dsp:sp modelId="{78E46475-F86A-487C-85B4-7C6471AF2F99}">
      <dsp:nvSpPr>
        <dsp:cNvPr id="0" name=""/>
        <dsp:cNvSpPr/>
      </dsp:nvSpPr>
      <dsp:spPr>
        <a:xfrm>
          <a:off x="1683465" y="2507148"/>
          <a:ext cx="642949" cy="642949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54D57FF-AED9-43CD-A993-60D96A15B354}">
      <dsp:nvSpPr>
        <dsp:cNvPr id="0" name=""/>
        <dsp:cNvSpPr/>
      </dsp:nvSpPr>
      <dsp:spPr>
        <a:xfrm rot="10800000">
          <a:off x="2004940" y="3342023"/>
          <a:ext cx="7321762" cy="64294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83523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Согласование и утверждение </a:t>
          </a:r>
          <a:r>
            <a:rPr lang="ru-RU" sz="1800" kern="1200" dirty="0" smtClean="0">
              <a:solidFill>
                <a:srgbClr val="002060"/>
              </a:solidFill>
            </a:rPr>
            <a:t>рабочей программы воспитания и календарного плана</a:t>
          </a:r>
          <a:endParaRPr lang="ru-RU" sz="1800" kern="1200" dirty="0">
            <a:solidFill>
              <a:srgbClr val="002060"/>
            </a:solidFill>
          </a:endParaRPr>
        </a:p>
      </dsp:txBody>
      <dsp:txXfrm rot="10800000">
        <a:off x="2165677" y="3342023"/>
        <a:ext cx="7161025" cy="642949"/>
      </dsp:txXfrm>
    </dsp:sp>
    <dsp:sp modelId="{869458B8-B01E-4C16-A8F0-A00108A77F28}">
      <dsp:nvSpPr>
        <dsp:cNvPr id="0" name=""/>
        <dsp:cNvSpPr/>
      </dsp:nvSpPr>
      <dsp:spPr>
        <a:xfrm>
          <a:off x="1683465" y="3342023"/>
          <a:ext cx="642949" cy="642949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4D9B72A-D389-4D08-9BE4-12C7488362E9}">
      <dsp:nvSpPr>
        <dsp:cNvPr id="0" name=""/>
        <dsp:cNvSpPr/>
      </dsp:nvSpPr>
      <dsp:spPr>
        <a:xfrm rot="10800000">
          <a:off x="2004940" y="4176898"/>
          <a:ext cx="7321762" cy="64294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83523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Размещение</a:t>
          </a:r>
          <a:r>
            <a:rPr lang="ru-RU" sz="1800" kern="1200" dirty="0" smtClean="0">
              <a:solidFill>
                <a:srgbClr val="002060"/>
              </a:solidFill>
            </a:rPr>
            <a:t> документов </a:t>
          </a:r>
          <a:r>
            <a:rPr lang="ru-RU" sz="1800" kern="1200" dirty="0" smtClean="0">
              <a:solidFill>
                <a:srgbClr val="C00000"/>
              </a:solidFill>
            </a:rPr>
            <a:t>на сайте</a:t>
          </a:r>
          <a:r>
            <a:rPr lang="ru-RU" sz="1800" kern="1200" dirty="0" smtClean="0">
              <a:solidFill>
                <a:srgbClr val="002060"/>
              </a:solidFill>
            </a:rPr>
            <a:t> образовательной организации</a:t>
          </a:r>
          <a:endParaRPr lang="ru-RU" sz="1800" kern="1200" dirty="0">
            <a:solidFill>
              <a:srgbClr val="002060"/>
            </a:solidFill>
          </a:endParaRPr>
        </a:p>
      </dsp:txBody>
      <dsp:txXfrm rot="10800000">
        <a:off x="2165677" y="4176898"/>
        <a:ext cx="7161025" cy="642949"/>
      </dsp:txXfrm>
    </dsp:sp>
    <dsp:sp modelId="{FA2AC8CD-3F75-41E4-AC63-94216610424A}">
      <dsp:nvSpPr>
        <dsp:cNvPr id="0" name=""/>
        <dsp:cNvSpPr/>
      </dsp:nvSpPr>
      <dsp:spPr>
        <a:xfrm>
          <a:off x="1683465" y="4176898"/>
          <a:ext cx="642949" cy="642949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AE52-A44A-4D13-B206-0F1AA1C6FCC9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4762-E5D5-458A-99E3-EE8DE7CA7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400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AE52-A44A-4D13-B206-0F1AA1C6FCC9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4762-E5D5-458A-99E3-EE8DE7CA7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085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AE52-A44A-4D13-B206-0F1AA1C6FCC9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4762-E5D5-458A-99E3-EE8DE7CA7A0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0109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AE52-A44A-4D13-B206-0F1AA1C6FCC9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4762-E5D5-458A-99E3-EE8DE7CA7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235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AE52-A44A-4D13-B206-0F1AA1C6FCC9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4762-E5D5-458A-99E3-EE8DE7CA7A0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895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AE52-A44A-4D13-B206-0F1AA1C6FCC9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4762-E5D5-458A-99E3-EE8DE7CA7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392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AE52-A44A-4D13-B206-0F1AA1C6FCC9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4762-E5D5-458A-99E3-EE8DE7CA7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264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AE52-A44A-4D13-B206-0F1AA1C6FCC9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4762-E5D5-458A-99E3-EE8DE7CA7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095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AE52-A44A-4D13-B206-0F1AA1C6FCC9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4762-E5D5-458A-99E3-EE8DE7CA7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609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AE52-A44A-4D13-B206-0F1AA1C6FCC9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4762-E5D5-458A-99E3-EE8DE7CA7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786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AE52-A44A-4D13-B206-0F1AA1C6FCC9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4762-E5D5-458A-99E3-EE8DE7CA7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652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AE52-A44A-4D13-B206-0F1AA1C6FCC9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4762-E5D5-458A-99E3-EE8DE7CA7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820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AE52-A44A-4D13-B206-0F1AA1C6FCC9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4762-E5D5-458A-99E3-EE8DE7CA7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70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AE52-A44A-4D13-B206-0F1AA1C6FCC9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4762-E5D5-458A-99E3-EE8DE7CA7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784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AE52-A44A-4D13-B206-0F1AA1C6FCC9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4762-E5D5-458A-99E3-EE8DE7CA7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891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4762-E5D5-458A-99E3-EE8DE7CA7A0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AE52-A44A-4D13-B206-0F1AA1C6FCC9}" type="datetimeFigureOut">
              <a:rPr lang="ru-RU" smtClean="0"/>
              <a:t>19.08.2021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051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1AE52-A44A-4D13-B206-0F1AA1C6FCC9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A084762-E5D5-458A-99E3-EE8DE7CA7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528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90600" y="1284515"/>
            <a:ext cx="8381374" cy="2929607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Методические рекомендации </a:t>
            </a:r>
            <a:r>
              <a:rPr lang="ru-RU" sz="360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по </a:t>
            </a:r>
            <a:r>
              <a:rPr lang="ru-RU" sz="360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разработке рабочей программы воспитания </a:t>
            </a:r>
            <a:r>
              <a:rPr lang="ru-RU" sz="360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в </a:t>
            </a:r>
            <a:r>
              <a:rPr lang="ru-RU" sz="3600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дошкольной образовательной организации</a:t>
            </a:r>
            <a:endParaRPr lang="ru-RU" sz="3600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53134" y="5243159"/>
            <a:ext cx="4918840" cy="182880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И.о</a:t>
            </a:r>
            <a:r>
              <a:rPr lang="ru-RU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заведующего </a:t>
            </a:r>
            <a:r>
              <a:rPr lang="ru-RU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кафедрой дошкольного и начального общего образования </a:t>
            </a:r>
            <a:endParaRPr lang="ru-RU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КОГОАУ </a:t>
            </a:r>
            <a:r>
              <a:rPr lang="ru-RU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ДПО «Институт развития образования Кировской области»</a:t>
            </a:r>
          </a:p>
          <a:p>
            <a:pPr>
              <a:spcBef>
                <a:spcPts val="0"/>
              </a:spcBef>
            </a:pPr>
            <a:r>
              <a:rPr lang="ru-RU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Коротаева</a:t>
            </a:r>
            <a:r>
              <a:rPr lang="ru-RU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Нина Владимировна</a:t>
            </a:r>
            <a:endParaRPr lang="ru-RU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714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714" y="468086"/>
            <a:ext cx="10488197" cy="1072055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Приоритетные 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направления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воспитания 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</a:b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10820983" cy="3880773"/>
          </a:xfrm>
        </p:spPr>
        <p:txBody>
          <a:bodyPr/>
          <a:lstStyle/>
          <a:p>
            <a:r>
              <a:rPr lang="ru-RU" sz="2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- </a:t>
            </a:r>
            <a:r>
              <a:rPr lang="ru-RU" sz="2800" dirty="0">
                <a:solidFill>
                  <a:srgbClr val="002060"/>
                </a:solidFill>
                <a:cs typeface="Times New Roman" panose="02020603050405020304" pitchFamily="18" charset="0"/>
              </a:rPr>
              <a:t>гражданское и патриотическое воспитание;</a:t>
            </a:r>
          </a:p>
          <a:p>
            <a:r>
              <a:rPr lang="ru-RU" sz="2800" dirty="0">
                <a:solidFill>
                  <a:srgbClr val="002060"/>
                </a:solidFill>
                <a:cs typeface="Times New Roman" panose="02020603050405020304" pitchFamily="18" charset="0"/>
              </a:rPr>
              <a:t>- духовно-нравственное развитие;</a:t>
            </a:r>
          </a:p>
          <a:p>
            <a:r>
              <a:rPr lang="ru-RU" sz="2800" dirty="0">
                <a:solidFill>
                  <a:srgbClr val="002060"/>
                </a:solidFill>
                <a:cs typeface="Times New Roman" panose="02020603050405020304" pitchFamily="18" charset="0"/>
              </a:rPr>
              <a:t>- приобщение детей к культурному наследию;</a:t>
            </a:r>
          </a:p>
          <a:p>
            <a:r>
              <a:rPr lang="ru-RU" sz="2800" dirty="0">
                <a:solidFill>
                  <a:srgbClr val="002060"/>
                </a:solidFill>
                <a:cs typeface="Times New Roman" panose="02020603050405020304" pitchFamily="18" charset="0"/>
              </a:rPr>
              <a:t>- физическое развитие и культура здоровья;</a:t>
            </a:r>
          </a:p>
          <a:p>
            <a:r>
              <a:rPr lang="ru-RU" sz="2800" dirty="0">
                <a:solidFill>
                  <a:srgbClr val="002060"/>
                </a:solidFill>
                <a:cs typeface="Times New Roman" panose="02020603050405020304" pitchFamily="18" charset="0"/>
              </a:rPr>
              <a:t>- трудовое воспитание и профессиональное самоопределение;</a:t>
            </a:r>
          </a:p>
          <a:p>
            <a:r>
              <a:rPr lang="ru-RU" sz="2800" dirty="0">
                <a:solidFill>
                  <a:srgbClr val="002060"/>
                </a:solidFill>
                <a:cs typeface="Times New Roman" panose="02020603050405020304" pitchFamily="18" charset="0"/>
              </a:rPr>
              <a:t>- экологическое воспитание.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00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085" y="936171"/>
            <a:ext cx="10515600" cy="5925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Times New Roman" panose="02020603050405020304" pitchFamily="18" charset="0"/>
              </a:rPr>
              <a:t>Новая 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Times New Roman" panose="02020603050405020304" pitchFamily="18" charset="0"/>
              </a:rPr>
              <a:t>статья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Times New Roman" panose="02020603050405020304" pitchFamily="18" charset="0"/>
              </a:rPr>
              <a:t> в Законе «Об образовании в Российской Федерации»</a:t>
            </a:r>
          </a:p>
          <a:p>
            <a:pPr marL="0" indent="0">
              <a:buNone/>
            </a:pPr>
            <a:endParaRPr lang="ru-RU" sz="11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167215"/>
              </p:ext>
            </p:extLst>
          </p:nvPr>
        </p:nvGraphicFramePr>
        <p:xfrm>
          <a:off x="235356" y="1673853"/>
          <a:ext cx="11118444" cy="4635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9222">
                  <a:extLst>
                    <a:ext uri="{9D8B030D-6E8A-4147-A177-3AD203B41FA5}">
                      <a16:colId xmlns:a16="http://schemas.microsoft.com/office/drawing/2014/main" val="2645684729"/>
                    </a:ext>
                  </a:extLst>
                </a:gridCol>
                <a:gridCol w="5559222">
                  <a:extLst>
                    <a:ext uri="{9D8B030D-6E8A-4147-A177-3AD203B41FA5}">
                      <a16:colId xmlns:a16="http://schemas.microsoft.com/office/drawing/2014/main" val="1951945888"/>
                    </a:ext>
                  </a:extLst>
                </a:gridCol>
              </a:tblGrid>
              <a:tr h="520556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Статья 12.1</a:t>
                      </a:r>
                      <a:endParaRPr lang="ru-RU" sz="28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53920"/>
                  </a:ext>
                </a:extLst>
              </a:tr>
              <a:tr h="2194181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24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Воспитание</a:t>
                      </a:r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обучающихся</a:t>
                      </a:r>
                      <a:r>
                        <a:rPr lang="ru-RU" sz="24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при освоении ими основных образовательных программ… </a:t>
                      </a:r>
                      <a:r>
                        <a:rPr lang="ru-RU" sz="24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осуществляется на основе включаемых в образовательную программу рабочей программы воспитания и календарного плана воспитательной работы, разрабатываемых и утверждаемых такими организациями самостоятельно</a:t>
                      </a:r>
                      <a:endParaRPr lang="ru-RU" sz="2400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3. В </a:t>
                      </a:r>
                      <a:r>
                        <a:rPr lang="ru-RU" sz="24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разработке рабочих программ воспитания и календарных планов воспитательной работы </a:t>
                      </a:r>
                      <a:r>
                        <a:rPr lang="ru-RU" sz="24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имеют право принимать участие указанные в </a:t>
                      </a:r>
                      <a:r>
                        <a:rPr lang="ru-RU" sz="2400" u="non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части</a:t>
                      </a:r>
                      <a:r>
                        <a:rPr lang="ru-RU" sz="2400" u="sng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u="non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6 статьи 26</a:t>
                      </a:r>
                      <a:r>
                        <a:rPr lang="ru-RU" sz="24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настоящего Федерального закона </a:t>
                      </a:r>
                      <a:r>
                        <a:rPr lang="ru-RU" sz="24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советы обучающихся, советы родителей, представительные органы обучающихся </a:t>
                      </a:r>
                      <a:r>
                        <a:rPr lang="ru-RU" sz="24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(при их наличии).</a:t>
                      </a:r>
                      <a:endParaRPr lang="ru-RU" sz="2400" dirty="0" smtClean="0">
                        <a:solidFill>
                          <a:srgbClr val="00206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>
                        <a:solidFill>
                          <a:srgbClr val="00206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761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7822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778" y="402772"/>
            <a:ext cx="11403724" cy="13208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Алгоритм работы дошкольной образовательной организации по разработке программы воспитания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7072286"/>
              </p:ext>
            </p:extLst>
          </p:nvPr>
        </p:nvGraphicFramePr>
        <p:xfrm>
          <a:off x="-259673" y="1861457"/>
          <a:ext cx="11010169" cy="4822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9943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249" y="424543"/>
            <a:ext cx="11041700" cy="78827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Целевой раздел программы воспитания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877" y="1811910"/>
            <a:ext cx="9729409" cy="466659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Специфика</a:t>
            </a:r>
            <a:r>
              <a:rPr lang="ru-RU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расположения детского сада, </a:t>
            </a:r>
            <a:r>
              <a:rPr lang="ru-RU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особенности</a:t>
            </a:r>
            <a:r>
              <a:rPr lang="ru-RU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2060"/>
                </a:solidFill>
                <a:cs typeface="Times New Roman" panose="02020603050405020304" pitchFamily="18" charset="0"/>
              </a:rPr>
              <a:t>социального </a:t>
            </a:r>
            <a:r>
              <a:rPr lang="ru-RU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окружения, значимые </a:t>
            </a:r>
            <a:r>
              <a:rPr lang="ru-RU" sz="3200" dirty="0">
                <a:solidFill>
                  <a:srgbClr val="002060"/>
                </a:solidFill>
                <a:cs typeface="Times New Roman" panose="02020603050405020304" pitchFamily="18" charset="0"/>
              </a:rPr>
              <a:t>партнеры дошкольной </a:t>
            </a:r>
            <a:r>
              <a:rPr lang="ru-RU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организации, </a:t>
            </a:r>
            <a:r>
              <a:rPr lang="ru-RU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особенности</a:t>
            </a:r>
            <a:r>
              <a:rPr lang="ru-RU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2060"/>
                </a:solidFill>
                <a:cs typeface="Times New Roman" panose="02020603050405020304" pitchFamily="18" charset="0"/>
              </a:rPr>
              <a:t>контингента </a:t>
            </a:r>
            <a:r>
              <a:rPr lang="ru-RU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обучающихся</a:t>
            </a:r>
            <a:endParaRPr lang="ru-RU" sz="32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ru-RU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Цель</a:t>
            </a:r>
            <a:r>
              <a:rPr lang="ru-RU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воспитательной </a:t>
            </a:r>
            <a:r>
              <a:rPr lang="ru-RU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работы</a:t>
            </a:r>
            <a:endParaRPr lang="ru-RU" sz="32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ru-RU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Задачи</a:t>
            </a:r>
            <a:r>
              <a:rPr lang="ru-RU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воспитания</a:t>
            </a:r>
            <a:endParaRPr lang="ru-RU" sz="32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ru-RU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Планируемые </a:t>
            </a:r>
            <a:r>
              <a:rPr lang="ru-RU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результаты</a:t>
            </a:r>
            <a:endParaRPr lang="ru-RU" sz="32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375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968128" cy="84082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Содержательный раздел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8069" y="1450428"/>
            <a:ext cx="11067393" cy="49608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отражает</a:t>
            </a:r>
            <a:endParaRPr lang="ru-RU" sz="32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ru-RU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Интеграцию</a:t>
            </a:r>
            <a:r>
              <a:rPr lang="ru-RU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воспитательной</a:t>
            </a:r>
            <a:r>
              <a:rPr lang="ru-RU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работы с содержанием </a:t>
            </a:r>
            <a:r>
              <a:rPr lang="ru-RU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образовательных</a:t>
            </a:r>
            <a:r>
              <a:rPr lang="ru-RU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областей;</a:t>
            </a:r>
          </a:p>
          <a:p>
            <a:r>
              <a:rPr lang="ru-RU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Вариативные формы, способы, методы </a:t>
            </a:r>
            <a:r>
              <a:rPr lang="ru-RU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и</a:t>
            </a:r>
            <a:r>
              <a:rPr lang="ru-RU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средства </a:t>
            </a:r>
            <a:r>
              <a:rPr lang="ru-RU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воспитания (на уровне дошкольной образовательной организации, на уровне группы и в индивидуальной работе с детьми);</a:t>
            </a:r>
          </a:p>
          <a:p>
            <a:r>
              <a:rPr lang="ru-RU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Особенности</a:t>
            </a:r>
            <a:r>
              <a:rPr lang="ru-RU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взаимодействия</a:t>
            </a:r>
            <a:r>
              <a:rPr lang="ru-RU" sz="3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педагога с семьями воспитанников.</a:t>
            </a:r>
            <a:endParaRPr lang="ru-RU" sz="32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725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905066" cy="78827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Организационный раздел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618593"/>
            <a:ext cx="11010169" cy="5013435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Условия реализации </a:t>
            </a:r>
            <a:r>
              <a:rPr lang="ru-RU" sz="2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программы воспитания:</a:t>
            </a:r>
          </a:p>
          <a:p>
            <a:pPr marL="804863" indent="0">
              <a:buNone/>
            </a:pPr>
            <a:r>
              <a:rPr lang="ru-RU" sz="2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- нормативно-методическое об</a:t>
            </a:r>
            <a:r>
              <a:rPr lang="ru-RU" sz="2800" dirty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ru-RU" sz="2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спечение;</a:t>
            </a:r>
          </a:p>
          <a:p>
            <a:pPr marL="804863" indent="0">
              <a:buNone/>
            </a:pPr>
            <a:r>
              <a:rPr lang="ru-RU" sz="2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- кадровое обеспечение;</a:t>
            </a:r>
          </a:p>
          <a:p>
            <a:pPr marL="804863" indent="0">
              <a:buNone/>
            </a:pPr>
            <a:r>
              <a:rPr lang="ru-RU" sz="2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- обеспечение личностно-развивающей предметно-пространственной среды;</a:t>
            </a:r>
          </a:p>
          <a:p>
            <a:pPr marL="804863" indent="0">
              <a:buNone/>
            </a:pPr>
            <a:r>
              <a:rPr lang="ru-RU" sz="2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- взаимодействие с семьями воспитанников;</a:t>
            </a:r>
          </a:p>
          <a:p>
            <a:pPr marL="804863" indent="0">
              <a:buNone/>
            </a:pPr>
            <a:r>
              <a:rPr lang="ru-RU" sz="2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- социальное партнерство.</a:t>
            </a:r>
            <a:endParaRPr lang="ru-RU" sz="28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Особые требования </a:t>
            </a:r>
            <a:r>
              <a:rPr lang="ru-RU" sz="2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к условиям, обеспечивающим достижение планируемых результатов в работе </a:t>
            </a:r>
            <a:r>
              <a:rPr lang="ru-RU" sz="28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с особыми категориями детей</a:t>
            </a:r>
            <a:r>
              <a:rPr lang="ru-RU" sz="2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endParaRPr lang="ru-RU" sz="28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02104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</TotalTime>
  <Words>316</Words>
  <Application>Microsoft Office PowerPoint</Application>
  <PresentationFormat>Широкоэкранный</PresentationFormat>
  <Paragraphs>41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 3</vt:lpstr>
      <vt:lpstr>Аспект</vt:lpstr>
      <vt:lpstr>Методические рекомендации  по разработке рабочей программы воспитания в дошкольной образовательной организации</vt:lpstr>
      <vt:lpstr>Приоритетные направления воспитания  </vt:lpstr>
      <vt:lpstr>Презентация PowerPoint</vt:lpstr>
      <vt:lpstr>Алгоритм работы дошкольной образовательной организации по разработке программы воспитания</vt:lpstr>
      <vt:lpstr>Целевой раздел программы воспитания</vt:lpstr>
      <vt:lpstr>Содержательный раздел</vt:lpstr>
      <vt:lpstr>Организационный раздел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по разработке рабочей программы воспитания в дошкольной образовательной орагниазции</dc:title>
  <dc:creator>Коротаева Нина Владимировна</dc:creator>
  <cp:lastModifiedBy>Кобелева Галина Александровна</cp:lastModifiedBy>
  <cp:revision>13</cp:revision>
  <dcterms:created xsi:type="dcterms:W3CDTF">2021-08-13T07:48:00Z</dcterms:created>
  <dcterms:modified xsi:type="dcterms:W3CDTF">2021-08-19T09:56:08Z</dcterms:modified>
</cp:coreProperties>
</file>