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76" r:id="rId5"/>
    <p:sldId id="278" r:id="rId6"/>
    <p:sldId id="260" r:id="rId7"/>
    <p:sldId id="262" r:id="rId8"/>
    <p:sldId id="277" r:id="rId9"/>
    <p:sldId id="279" r:id="rId10"/>
    <p:sldId id="280" r:id="rId11"/>
    <p:sldId id="264" r:id="rId12"/>
    <p:sldId id="269" r:id="rId13"/>
    <p:sldId id="270" r:id="rId14"/>
    <p:sldId id="271" r:id="rId15"/>
    <p:sldId id="272" r:id="rId16"/>
    <p:sldId id="273" r:id="rId17"/>
    <p:sldId id="281" r:id="rId18"/>
    <p:sldId id="282" r:id="rId19"/>
    <p:sldId id="283" r:id="rId20"/>
    <p:sldId id="284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0C0"/>
    <a:srgbClr val="9966FF"/>
    <a:srgbClr val="FF7C80"/>
    <a:srgbClr val="CCCCFF"/>
    <a:srgbClr val="3399FF"/>
    <a:srgbClr val="00FF00"/>
    <a:srgbClr val="CC00CC"/>
    <a:srgbClr val="FFFF66"/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5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Завышенная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1-4811-8488-66CD4CF26D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Адекватная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11-4811-8488-66CD4CF26D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Заниженная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11-4811-8488-66CD4CF26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69056"/>
        <c:axId val="129070592"/>
      </c:barChart>
      <c:catAx>
        <c:axId val="12906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29070592"/>
        <c:crosses val="autoZero"/>
        <c:auto val="1"/>
        <c:lblAlgn val="ctr"/>
        <c:lblOffset val="100"/>
        <c:noMultiLvlLbl val="0"/>
      </c:catAx>
      <c:valAx>
        <c:axId val="1290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6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26080109551533"/>
          <c:y val="0.26071190843412612"/>
          <c:w val="0.33073920475243085"/>
          <c:h val="0.4510845036123062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5-4CD1-BB42-0716BD9790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"Звезды", лидеры</c:v>
                </c:pt>
                <c:pt idx="1">
                  <c:v>"Популярные"</c:v>
                </c:pt>
                <c:pt idx="2">
                  <c:v>"Принимаемые"</c:v>
                </c:pt>
                <c:pt idx="3">
                  <c:v>"Робинзоны", непринятые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45-4CD1-BB42-0716BD979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67"/>
          <c:y val="6.4033710629921289E-2"/>
          <c:w val="0.35208333333333336"/>
          <c:h val="0.8719325787401575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Спортивное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41-40C3-8C4A-9BB4631F8C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Художественно-эстетическое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41-40C3-8C4A-9BB4631F8C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Интеллектуальное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41-40C3-8C4A-9BB4631F8CA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Техническое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41-40C3-8C4A-9BB4631F8C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заняты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41-40C3-8C4A-9BB4631F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13344"/>
        <c:axId val="136714880"/>
      </c:barChart>
      <c:catAx>
        <c:axId val="13671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36714880"/>
        <c:crosses val="autoZero"/>
        <c:auto val="1"/>
        <c:lblAlgn val="ctr"/>
        <c:lblOffset val="100"/>
        <c:noMultiLvlLbl val="0"/>
      </c:catAx>
      <c:valAx>
        <c:axId val="1367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1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84087819641456"/>
          <c:y val="3.3907784722785939E-2"/>
          <c:w val="0.35252289107184093"/>
          <c:h val="0.8797813675352438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Высокая степень</c:v>
                </c:pt>
                <c:pt idx="1">
                  <c:v>Средняя степень</c:v>
                </c:pt>
                <c:pt idx="2">
                  <c:v>Низкая степень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0.71000000000000008</c:v>
                </c:pt>
                <c:pt idx="1">
                  <c:v>0.29000000000000004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5F-43A5-B365-313454F4F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74336"/>
        <c:axId val="136975872"/>
      </c:barChart>
      <c:catAx>
        <c:axId val="13697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36975872"/>
        <c:crosses val="autoZero"/>
        <c:auto val="1"/>
        <c:lblAlgn val="ctr"/>
        <c:lblOffset val="100"/>
        <c:noMultiLvlLbl val="0"/>
      </c:catAx>
      <c:valAx>
        <c:axId val="136975872"/>
        <c:scaling>
          <c:orientation val="minMax"/>
          <c:max val="0.8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36974336"/>
        <c:crosses val="autoZero"/>
        <c:crossBetween val="between"/>
        <c:majorUnit val="0.2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9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7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9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3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7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3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1244-EF0D-4DD9-9CD0-80F1AA251DA6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8086"/>
            <a:ext cx="7886700" cy="13608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Муниципальное общеобразовательное автономное учреждение 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«Средняя общеобразовательная школа с углубленным изучением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отдельных предметов №10 им. К.Э. Циолковского»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города Кирова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637607"/>
            <a:ext cx="8241030" cy="21616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Создание концепции воспитательной системы классным руководителем </a:t>
            </a:r>
            <a:endParaRPr lang="ru-RU" sz="4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условиях </a:t>
            </a:r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реализации</a:t>
            </a:r>
          </a:p>
          <a:p>
            <a:pPr marL="0" indent="0" algn="ctr">
              <a:buNone/>
            </a:pPr>
            <a:r>
              <a:rPr lang="ru-RU" sz="4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ФГОС НОО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440" y="4950407"/>
            <a:ext cx="42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cs typeface="Times New Roman" panose="02020603050405020304" pitchFamily="18" charset="0"/>
              </a:rPr>
              <a:t>начальных </a:t>
            </a:r>
            <a:r>
              <a:rPr lang="ru-RU" sz="2400" dirty="0" smtClean="0">
                <a:cs typeface="Times New Roman" panose="02020603050405020304" pitchFamily="18" charset="0"/>
              </a:rPr>
              <a:t>классов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 err="1">
                <a:cs typeface="Times New Roman" panose="02020603050405020304" pitchFamily="18" charset="0"/>
              </a:rPr>
              <a:t>Волоскова</a:t>
            </a:r>
            <a:r>
              <a:rPr lang="ru-RU" sz="2400" dirty="0">
                <a:cs typeface="Times New Roman" panose="02020603050405020304" pitchFamily="18" charset="0"/>
              </a:rPr>
              <a:t> Елена Леонидовна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8652" y="6087739"/>
            <a:ext cx="163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Киров, 2021г.</a:t>
            </a:r>
          </a:p>
        </p:txBody>
      </p:sp>
    </p:spTree>
    <p:extLst>
      <p:ext uri="{BB962C8B-B14F-4D97-AF65-F5344CB8AC3E}">
        <p14:creationId xmlns:p14="http://schemas.microsoft.com/office/powerpoint/2010/main" val="14531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44" y="319726"/>
            <a:ext cx="8219137" cy="149633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Формы занятий, применяемых в ходе реализации 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44" y="1676401"/>
            <a:ext cx="8415866" cy="4763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Теоретические занятия: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/>
              <a:t>беседы, рассказы, убеждения учителя; слушание; решение проблем; обсуждение прочитанной литературы; исследование (обучение установлению причинно-следственных связей).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Практические занятия: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/>
              <a:t>игры; праздники; викторины;  конкурсы; импровизированные сценки, спектакли; мозговой штурм или мозговая атака; изготовление газеты; моделирование; тренинги; опросы, анкетирование.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Социальное партнёрство: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Выходы в МОАУ ДО ЦРТДЮ,</a:t>
            </a:r>
            <a:r>
              <a:rPr lang="ru-RU" sz="2400" dirty="0"/>
              <a:t> МОАУ ДО ЦРТДЮ </a:t>
            </a:r>
            <a:r>
              <a:rPr lang="ru-RU" sz="2400" dirty="0" smtClean="0"/>
              <a:t>«ЛАБИРИНТ», библиотеки, музеи, кинотеатры, парки, развлекательные центры, клубы.</a:t>
            </a:r>
            <a:endParaRPr lang="ru-RU" sz="24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983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70" y="501705"/>
            <a:ext cx="4126937" cy="25328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– человек»</a:t>
            </a:r>
            <a:r>
              <a:rPr lang="ru-RU" sz="2325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/>
            </a:r>
            <a:br>
              <a:rPr lang="ru-RU" sz="2325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ru-RU" sz="2325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/>
            </a:r>
            <a:br>
              <a:rPr lang="ru-RU" sz="2325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</a:br>
            <a:endParaRPr lang="ru-RU" sz="2700" dirty="0">
              <a:ln w="952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1" y="2330507"/>
            <a:ext cx="3835625" cy="2557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37" y="3461936"/>
            <a:ext cx="3824830" cy="254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24" y="382335"/>
            <a:ext cx="3754942" cy="25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2397" y="4967003"/>
            <a:ext cx="3985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Фестиваль «Новогодний звездопад»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0837" y="2885629"/>
            <a:ext cx="395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Акция «Письмо солдату»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7724" y="6011822"/>
            <a:ext cx="4166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КТД «Наша армия – защитница детей»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64" y="331775"/>
            <a:ext cx="4126939" cy="21040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и природа»</a:t>
            </a:r>
            <a:r>
              <a:rPr lang="ru-RU" sz="2325" b="1" dirty="0">
                <a:solidFill>
                  <a:srgbClr val="FF0000"/>
                </a:solidFill>
              </a:rPr>
              <a:t/>
            </a:r>
            <a:br>
              <a:rPr lang="ru-RU" sz="2325" b="1" dirty="0">
                <a:solidFill>
                  <a:srgbClr val="FF0000"/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08" y="2650322"/>
            <a:ext cx="3510005" cy="26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CFF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07" y="331775"/>
            <a:ext cx="3829935" cy="255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CFF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45" y="3630367"/>
            <a:ext cx="3851013" cy="256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CFF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81677" y="6189911"/>
            <a:ext cx="429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Экскурсия в Дендропарк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3222" y="5693938"/>
            <a:ext cx="3536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Проект «Птичья столовая»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65510" y="2967335"/>
            <a:ext cx="480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9525">
                  <a:solidFill>
                    <a:prstClr val="white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Беседы об изменениях в природе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29" y="495299"/>
            <a:ext cx="6254445" cy="1219201"/>
          </a:xfrm>
        </p:spPr>
        <p:txBody>
          <a:bodyPr>
            <a:norm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«Мой мир знаний</a:t>
            </a:r>
            <a:r>
              <a:rPr lang="ru-RU" sz="48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" y="2908152"/>
            <a:ext cx="3848003" cy="256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20" y="1911632"/>
            <a:ext cx="4091255" cy="272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4807635"/>
            <a:ext cx="408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Интеллектуальные конкурсы, викторины и олимпиады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700" y="5633135"/>
            <a:ext cx="408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Научно-практическая конференция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9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0" y="666132"/>
            <a:ext cx="4991550" cy="19825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и Отечество»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62" y="3234987"/>
            <a:ext cx="3763889" cy="250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14762" y="5826036"/>
            <a:ext cx="391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Классный час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«Защитники Отечества»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9236" y="4683036"/>
            <a:ext cx="391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Музейное занятие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«Каким он парнем был!» </a:t>
            </a:r>
            <a:endParaRPr lang="ru-RU" sz="2400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845" y="2003087"/>
            <a:ext cx="4158382" cy="251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09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74" y="720192"/>
            <a:ext cx="7492526" cy="8927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«Моё здоровье</a:t>
            </a:r>
            <a:r>
              <a:rPr lang="ru-RU" sz="48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3901" y="1937714"/>
            <a:ext cx="3950534" cy="296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1865" y="2207674"/>
            <a:ext cx="3943949" cy="295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3900" y="5165636"/>
            <a:ext cx="374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Спортивное соревнование «Большие гонки»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61865" y="5268844"/>
            <a:ext cx="3991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Театрализованное представление «Богатырские забавы»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05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036357"/>
            <a:ext cx="4419600" cy="1051133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и общество</a:t>
            </a:r>
            <a:r>
              <a:rPr lang="ru-RU" sz="40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»</a:t>
            </a:r>
            <a:endParaRPr lang="ru-RU" sz="4000" dirty="0">
              <a:ln w="9525">
                <a:solidFill>
                  <a:schemeClr val="bg1"/>
                </a:solidFill>
              </a:ln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" y="2670724"/>
            <a:ext cx="3766313" cy="251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92" y="336635"/>
            <a:ext cx="3675864" cy="245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92" y="3757991"/>
            <a:ext cx="3401761" cy="226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500" y="5330736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Праздник «Февромарт»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6172" y="2870522"/>
            <a:ext cx="384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Конкурсная программа «Давайте познакомимся»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4099" y="5933490"/>
            <a:ext cx="396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Концерт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овогодний переполох»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0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520701"/>
            <a:ext cx="6769100" cy="99059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Работа с </a:t>
            </a:r>
            <a:r>
              <a:rPr lang="ru-RU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родителями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717973"/>
            <a:ext cx="4091863" cy="272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24" y="1888770"/>
            <a:ext cx="3967695" cy="264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67301" y="4613741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Игровая программа «Широкая масленица»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1" y="5529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ln w="9525">
                  <a:solidFill>
                    <a:prstClr val="white"/>
                  </a:solidFill>
                </a:ln>
                <a:solidFill>
                  <a:srgbClr val="002060"/>
                </a:solidFill>
              </a:rPr>
              <a:t>Спортивное состязание «Мама, папа, я – спортивная семья»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493223"/>
            <a:ext cx="7886700" cy="9806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0500"/>
            <a:ext cx="8108950" cy="4716463"/>
          </a:xfrm>
        </p:spPr>
        <p:txBody>
          <a:bodyPr>
            <a:normAutofit/>
          </a:bodyPr>
          <a:lstStyle/>
          <a:p>
            <a:pPr marL="257168" indent="-257168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06698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Создание благоприятной психологической среды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1973458"/>
              </p:ext>
            </p:extLst>
          </p:nvPr>
        </p:nvGraphicFramePr>
        <p:xfrm>
          <a:off x="1270000" y="2857500"/>
          <a:ext cx="65532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4251" y="2202934"/>
            <a:ext cx="4402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Самооценка «Лесенка»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4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0823"/>
            <a:ext cx="7886700" cy="8021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14425"/>
            <a:ext cx="7886700" cy="7524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  <a:tabLst>
                <a:tab pos="306698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Создание дружного классного коллектива</a:t>
            </a:r>
            <a:endParaRPr lang="ru-RU" sz="15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699" y="1682234"/>
            <a:ext cx="2618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Социометрия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96900" y="2387600"/>
          <a:ext cx="78232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3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561624" y="-846735"/>
            <a:ext cx="5856555" cy="854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5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323"/>
            <a:ext cx="7886700" cy="7259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089025"/>
            <a:ext cx="8280400" cy="15906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  <a:tabLst>
                <a:tab pos="306698" algn="l"/>
              </a:tabLs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Доля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классного коллектива, занятых во внеурочной деятельности в учреждениях дополнительного образования - 100%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09600" y="2717800"/>
          <a:ext cx="80264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3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17023"/>
            <a:ext cx="7886700" cy="980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результаты:</a:t>
            </a:r>
            <a:r>
              <a:rPr lang="ru-RU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923925"/>
            <a:ext cx="8204200" cy="17938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  <a:tabLst>
                <a:tab pos="306698" algn="l"/>
              </a:tabLs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Высокий процент удовлетворенности учащихся, родителей и педагогов жизнедеятельностью класса на уровне школы и социума</a:t>
            </a:r>
            <a:endParaRPr 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25500" y="2641600"/>
          <a:ext cx="72009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9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debrakasowski.com/wp-content/uploads/2016/02/Fotolia_78259344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debrakasowski.com/wp-content/uploads/2016/02/Fotolia_78259344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st2.depositphotos.com/1610634/6525/i/450/depositphotos_65250927-stock-photo-romantic-little-girl-with-cur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985" y="327725"/>
            <a:ext cx="4181757" cy="627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0309" y="1180618"/>
            <a:ext cx="4085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Жизнь — словно калейдоскоп, сдвиньте хотя бы одно стёклышко, и изменится весь </a:t>
            </a:r>
            <a:r>
              <a:rPr lang="ru-RU" sz="4000" b="1" dirty="0" smtClean="0">
                <a:solidFill>
                  <a:srgbClr val="7030A0"/>
                </a:solidFill>
              </a:rPr>
              <a:t>узор</a:t>
            </a: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3916"/>
            <a:ext cx="7886700" cy="80685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Основные проблемы</a:t>
            </a:r>
            <a:endParaRPr lang="ru-RU" sz="4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3" y="1558343"/>
            <a:ext cx="8190962" cy="4855335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неспособность учащихся </a:t>
            </a:r>
            <a:r>
              <a:rPr lang="ru-RU" dirty="0">
                <a:cs typeface="Times New Roman" panose="02020603050405020304" pitchFamily="18" charset="0"/>
              </a:rPr>
              <a:t>организовать самостоятельную деятельность (игровую, досуговую, учебно-познавательную, трудовую) по причине гиперопеки со стороны родителей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неумение </a:t>
            </a:r>
            <a:r>
              <a:rPr lang="ru-RU" dirty="0" smtClean="0">
                <a:cs typeface="Times New Roman" panose="02020603050405020304" pitchFamily="18" charset="0"/>
              </a:rPr>
              <a:t>детей взаимодействать </a:t>
            </a:r>
            <a:r>
              <a:rPr lang="ru-RU" dirty="0">
                <a:cs typeface="Times New Roman" panose="02020603050405020304" pitchFamily="18" charset="0"/>
              </a:rPr>
              <a:t>в коллективе, коммуницировать, сотрудничать по причине детского эгоизма и эгоцентризма, высоких притязаний на лидерство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социальная </a:t>
            </a:r>
            <a:r>
              <a:rPr lang="ru-RU" dirty="0" smtClean="0">
                <a:cs typeface="Times New Roman" panose="02020603050405020304" pitchFamily="18" charset="0"/>
              </a:rPr>
              <a:t>пассивность, отсутствие интереса к различным видам деятельности из-за недостаточного социального опыта.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11" y="751993"/>
            <a:ext cx="7848778" cy="53589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Актуальность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endParaRPr lang="ru-RU" sz="4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611" y="1571849"/>
            <a:ext cx="7848777" cy="39181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          Программа </a:t>
            </a:r>
            <a:r>
              <a:rPr lang="ru-RU" dirty="0"/>
              <a:t>«Калейдоскоп» отвечает современным требованиям к организации психолого-педагогических условий внутри школы, класса.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Основные </a:t>
            </a:r>
            <a:r>
              <a:rPr lang="ru-RU" dirty="0"/>
              <a:t>принципы полностью согласуются с базовыми принципами современного педагогического процесса: принципом развития личности за счет ее собственной активности, ориентации на субъект - субъектное взаимодействие, принципами непрерывности, открытости, гуманизации, индивидуализации.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68" y="649247"/>
            <a:ext cx="7886700" cy="15400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Воспитательная программа 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«Калейдоскоп»</a:t>
            </a:r>
            <a:endParaRPr lang="ru-RU" sz="4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468" y="2704408"/>
            <a:ext cx="7886699" cy="3361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cs typeface="Times New Roman" panose="02020603050405020304" pitchFamily="18" charset="0"/>
              </a:rPr>
              <a:t>программы </a:t>
            </a:r>
            <a:r>
              <a:rPr lang="ru-RU" sz="3600" dirty="0">
                <a:cs typeface="Times New Roman" panose="02020603050405020304" pitchFamily="18" charset="0"/>
              </a:rPr>
              <a:t>- создание </a:t>
            </a:r>
            <a:r>
              <a:rPr lang="ru-RU" sz="3600" dirty="0" smtClean="0">
                <a:cs typeface="Times New Roman" panose="02020603050405020304" pitchFamily="18" charset="0"/>
              </a:rPr>
              <a:t>благоприятных </a:t>
            </a:r>
            <a:r>
              <a:rPr lang="ru-RU" sz="3600" dirty="0">
                <a:cs typeface="Times New Roman" panose="02020603050405020304" pitchFamily="18" charset="0"/>
              </a:rPr>
              <a:t>социально - психологических условий для гармоничного развития, самореализации и социализации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170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661"/>
            <a:ext cx="7886700" cy="110982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965915"/>
            <a:ext cx="8474298" cy="5692462"/>
          </a:xfrm>
        </p:spPr>
        <p:txBody>
          <a:bodyPr>
            <a:noAutofit/>
          </a:bodyPr>
          <a:lstStyle/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Формировать у воспитанников социальную активность, самостоя­тельность, инициативу и творчество через активное участие в общественной жизни. 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Содействовать формированию дружного классного коллектива и созданию в нём благоприятной психологической среды.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Развивать ученическое самоуправление как способ формирования  активной личностной  позиции.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Воспитывать потребность в созидательной деятельности, творческом разви­тии, положительном отношении к труду как средству самоутверждения.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Приобщать воспитанников к региональной, национальной и мировой культуре.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Обеспечивать условия для сохранения и укрепления здоровья </a:t>
            </a:r>
            <a:r>
              <a:rPr lang="ru-RU" sz="2400" dirty="0" smtClean="0">
                <a:cs typeface="Times New Roman" panose="02020603050405020304" pitchFamily="18" charset="0"/>
              </a:rPr>
              <a:t>учащихся.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412125"/>
            <a:ext cx="7886700" cy="12363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Направления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программы </a:t>
            </a:r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«Калейдоскоп»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7569"/>
              </p:ext>
            </p:extLst>
          </p:nvPr>
        </p:nvGraphicFramePr>
        <p:xfrm>
          <a:off x="437881" y="1841679"/>
          <a:ext cx="8190963" cy="471819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506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4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- человек»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Духовное и нравственное воспитание, культурологическое и эстетическое воспитание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и природа»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Экологическое воспитание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«Мой мир знаний»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Интеллектуальное воспитание, формирование коммуникативной культуры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и Отечество»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Патриотическое и правовое </a:t>
                      </a:r>
                      <a:r>
                        <a:rPr lang="ru-RU" sz="2100" dirty="0" smtClean="0">
                          <a:effectLst/>
                        </a:rPr>
                        <a:t>воспитание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«Моё здоровье».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93215" algn="l"/>
                        </a:tabLst>
                      </a:pPr>
                      <a:r>
                        <a:rPr lang="ru-RU" sz="2100" kern="50" dirty="0">
                          <a:effectLst/>
                        </a:rPr>
                        <a:t>Здоровьесберегающее </a:t>
                      </a:r>
                      <a:r>
                        <a:rPr lang="ru-RU" sz="2100" kern="50" dirty="0" smtClean="0">
                          <a:effectLst/>
                        </a:rPr>
                        <a:t>воспитание, культура безопасного поведения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и общество».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Социокультурное воспитание, воспитание семейных ценностей и положительного отношения к труду и </a:t>
                      </a:r>
                      <a:r>
                        <a:rPr lang="ru-RU" sz="2100" dirty="0" smtClean="0">
                          <a:effectLst/>
                        </a:rPr>
                        <a:t>творчеству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10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Планируемые результаты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4799" y="1813907"/>
            <a:ext cx="8394700" cy="4398586"/>
            <a:chOff x="1358094" y="1629756"/>
            <a:chExt cx="6656578" cy="4398586"/>
          </a:xfrm>
        </p:grpSpPr>
        <p:sp>
          <p:nvSpPr>
            <p:cNvPr id="38" name="Полилиния 37"/>
            <p:cNvSpPr/>
            <p:nvPr/>
          </p:nvSpPr>
          <p:spPr>
            <a:xfrm>
              <a:off x="5254851" y="1629756"/>
              <a:ext cx="2628905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79139"/>
                <a:satOff val="-9594"/>
                <a:lumOff val="353"/>
                <a:alphaOff val="0"/>
              </a:schemeClr>
            </a:fillRef>
            <a:effectRef idx="0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Владеющий основами учиться, способный к организации собственной деятельности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950227" y="3321049"/>
              <a:ext cx="2064445" cy="111800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Любознательный, активно и заинтересованно познающий мир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567549" y="5110750"/>
              <a:ext cx="2437053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0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Готовый самостоятельно действовать и отвечать за свои поступки перед семьей и обществом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577321" y="1629756"/>
              <a:ext cx="2628905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237416"/>
                <a:satOff val="-28781"/>
                <a:lumOff val="1059"/>
                <a:alphaOff val="0"/>
              </a:schemeClr>
            </a:fillRef>
            <a:effectRef idx="0">
              <a:schemeClr val="accent4">
                <a:hueOff val="6237416"/>
                <a:satOff val="-28781"/>
                <a:lumOff val="1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Доброжелательный, умеющий слушать и слышать собеседника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1499081" y="5110750"/>
              <a:ext cx="2628905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316554"/>
                <a:satOff val="-38374"/>
                <a:lumOff val="1412"/>
                <a:alphaOff val="0"/>
              </a:schemeClr>
            </a:fillRef>
            <a:effectRef idx="0">
              <a:schemeClr val="accent4">
                <a:hueOff val="8316554"/>
                <a:satOff val="-38374"/>
                <a:lumOff val="1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Уважающий и принимающий ценности семьи и общества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358094" y="3521459"/>
              <a:ext cx="1923460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Любящий свой народ, свой край и свою Родину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866775" y="974727"/>
            <a:ext cx="7410450" cy="67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Портрет выпускника начальной школы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0" name="Picture 3" descr="C:\Users\tok\Desktop\Волоскова2021\псапрс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2324100"/>
            <a:ext cx="2082800" cy="3419984"/>
          </a:xfrm>
          <a:prstGeom prst="rect">
            <a:avLst/>
          </a:prstGeom>
          <a:noFill/>
        </p:spPr>
      </p:pic>
      <p:pic>
        <p:nvPicPr>
          <p:cNvPr id="16387" name="Picture 3" descr="C:\Users\tok\Desktop\Волоскова2021\псапрс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84450" y="2344838"/>
            <a:ext cx="2121530" cy="3419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7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58" y="319849"/>
            <a:ext cx="8421097" cy="8650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Сроки реализации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endParaRPr lang="ru-RU" sz="4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236371"/>
            <a:ext cx="8100811" cy="5215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Программа </a:t>
            </a:r>
            <a:r>
              <a:rPr lang="ru-RU" dirty="0"/>
              <a:t>рассчитана на четыре учебных года.</a:t>
            </a:r>
          </a:p>
          <a:p>
            <a:pPr marL="0" indent="0" algn="ctr">
              <a:buNone/>
            </a:pPr>
            <a:r>
              <a:rPr lang="ru-RU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Участники программы</a:t>
            </a:r>
            <a:endParaRPr lang="ru-RU" sz="33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/>
              <a:t>Программа предлагается для учащихся 1—4-х классов общеобразовательной школы и реализуется в ходе учебно-воспитательного процесса за счет плодотворной урочной и разноплановой внеклассной работы.   </a:t>
            </a:r>
          </a:p>
          <a:p>
            <a:pPr marL="0" indent="457200" algn="just">
              <a:buNone/>
            </a:pPr>
            <a:r>
              <a:rPr lang="ru-RU" dirty="0"/>
              <a:t>В реализации программы участвуют: учащиеся, родители, педагоги, администрация школы, социальный педагог, психолог, учреждения дополнительного образования, культурные учреждения </a:t>
            </a:r>
            <a:r>
              <a:rPr lang="ru-RU" dirty="0" smtClean="0"/>
              <a:t>города.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728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общеобразовательное автономное учреждение  «Средняя общеобразовательная школа с углубленным изучением отдельных предметов №10 им. К.Э. Циолковского» города Кирова </vt:lpstr>
      <vt:lpstr>Презентация PowerPoint</vt:lpstr>
      <vt:lpstr>Основные проблемы</vt:lpstr>
      <vt:lpstr>Актуальность программы</vt:lpstr>
      <vt:lpstr>Воспитательная программа  «Калейдоскоп»</vt:lpstr>
      <vt:lpstr>Задачи:</vt:lpstr>
      <vt:lpstr>Направления  программы «Калейдоскоп»</vt:lpstr>
      <vt:lpstr>Планируемые результаты</vt:lpstr>
      <vt:lpstr>Сроки реализации программы</vt:lpstr>
      <vt:lpstr>Формы занятий, применяемых в ходе реализации программы</vt:lpstr>
      <vt:lpstr>«Я – человек»  </vt:lpstr>
      <vt:lpstr>«Я и природа» </vt:lpstr>
      <vt:lpstr>«Мой мир знаний»</vt:lpstr>
      <vt:lpstr>«Я и Отечество» </vt:lpstr>
      <vt:lpstr>«Моё здоровье»</vt:lpstr>
      <vt:lpstr>«Я и общество»</vt:lpstr>
      <vt:lpstr>Работа с родителями</vt:lpstr>
      <vt:lpstr>Промежуточные результаты:</vt:lpstr>
      <vt:lpstr>Промежуточные результаты:</vt:lpstr>
      <vt:lpstr>Промежуточные результаты:</vt:lpstr>
      <vt:lpstr>Промежуточные результаты: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1RAY</cp:lastModifiedBy>
  <cp:revision>88</cp:revision>
  <dcterms:created xsi:type="dcterms:W3CDTF">2021-03-21T18:30:54Z</dcterms:created>
  <dcterms:modified xsi:type="dcterms:W3CDTF">2021-06-30T07:28:32Z</dcterms:modified>
</cp:coreProperties>
</file>