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172560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Заседание </a:t>
            </a:r>
            <a:r>
              <a:rPr lang="ru-RU" sz="2400" dirty="0" smtClean="0"/>
              <a:t>областного методического объединения </a:t>
            </a:r>
            <a:br>
              <a:rPr lang="ru-RU" sz="2400" dirty="0" smtClean="0"/>
            </a:br>
            <a:r>
              <a:rPr lang="ru-RU" sz="2400" dirty="0" smtClean="0"/>
              <a:t>учителей и преподавателей общественно-научных предметов  </a:t>
            </a:r>
            <a:r>
              <a:rPr lang="ru-RU" sz="2400" dirty="0" smtClean="0"/>
              <a:t>29.06.2021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1857364"/>
            <a:ext cx="7286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Реализация региональной истории в Кировской области: </a:t>
            </a:r>
            <a:endParaRPr lang="ru-RU" sz="3600" dirty="0" smtClean="0"/>
          </a:p>
          <a:p>
            <a:pPr algn="ctr"/>
            <a:r>
              <a:rPr lang="ru-RU" sz="3600" b="1" dirty="0" smtClean="0"/>
              <a:t>проблемы и перспективы</a:t>
            </a:r>
            <a:endParaRPr lang="ru-RU" sz="3600" dirty="0" smtClean="0"/>
          </a:p>
          <a:p>
            <a:pPr algn="ctr"/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643174" y="4071942"/>
            <a:ext cx="621510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latin typeface="Lucida Sans Unicode" pitchFamily="34" charset="0"/>
                <a:cs typeface="Lucida Sans Unicode" pitchFamily="34" charset="0"/>
              </a:rPr>
              <a:t>Огородникова Светлана Витальевна</a:t>
            </a:r>
            <a:r>
              <a:rPr lang="ru-RU" sz="2000" i="1" dirty="0" smtClean="0">
                <a:latin typeface="Lucida Sans Unicode" pitchFamily="34" charset="0"/>
                <a:cs typeface="Lucida Sans Unicode" pitchFamily="34" charset="0"/>
              </a:rPr>
              <a:t>, </a:t>
            </a:r>
          </a:p>
          <a:p>
            <a:pPr algn="just"/>
            <a:r>
              <a:rPr lang="ru-RU" sz="2000" i="1" dirty="0" smtClean="0">
                <a:latin typeface="Lucida Sans Unicode" pitchFamily="34" charset="0"/>
                <a:cs typeface="Lucida Sans Unicode" pitchFamily="34" charset="0"/>
              </a:rPr>
              <a:t>кандидат педагогических наук, </a:t>
            </a:r>
          </a:p>
          <a:p>
            <a:pPr algn="just"/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 учитель истории и обществознания высшей категории МКОУ СОШ с. Среднеивкино Верхошижемского района Кировской области, </a:t>
            </a:r>
          </a:p>
          <a:p>
            <a:pPr algn="just"/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руководитель музея истории села Среднеивкино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Zver\AppData\Local\Microsoft\Windows\INetCache\Content.Word\IMG_20210625_120911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00052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8662" y="621508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2014 г.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C:\Users\Zver\Desktop\Новая папка\IMG_20210625_120929.jpg"/>
          <p:cNvPicPr/>
          <p:nvPr/>
        </p:nvPicPr>
        <p:blipFill>
          <a:blip r:embed="rId3" cstate="print"/>
          <a:srcRect l="18279" t="13189" r="5398" b="9353"/>
          <a:stretch>
            <a:fillRect/>
          </a:stretch>
        </p:blipFill>
        <p:spPr bwMode="auto">
          <a:xfrm>
            <a:off x="4572000" y="285728"/>
            <a:ext cx="428624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ver\Desktop\Новая папка\IMG_20210625_121043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3857652" cy="5867030"/>
          </a:xfrm>
          <a:prstGeom prst="rect">
            <a:avLst/>
          </a:prstGeom>
          <a:noFill/>
        </p:spPr>
      </p:pic>
      <p:pic>
        <p:nvPicPr>
          <p:cNvPr id="5" name="Рисунок 4" descr="C:\Users\Zver\Desktop\Новая папка\IMG_20210625_121108.jpg"/>
          <p:cNvPicPr/>
          <p:nvPr/>
        </p:nvPicPr>
        <p:blipFill>
          <a:blip r:embed="rId3" cstate="print"/>
          <a:srcRect l="8979" t="17811" r="18707" b="14378"/>
          <a:stretch>
            <a:fillRect/>
          </a:stretch>
        </p:blipFill>
        <p:spPr bwMode="auto">
          <a:xfrm rot="16763688">
            <a:off x="4786319" y="1285856"/>
            <a:ext cx="42957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1538" y="6143644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2006 г.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715008" y="4929198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2007 г.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Zver\Downloads\cc9a4d6777a1d03a8b189cbedfb170ac6dafeea5.jpg"/>
          <p:cNvPicPr/>
          <p:nvPr/>
        </p:nvPicPr>
        <p:blipFill>
          <a:blip r:embed="rId2" cstate="print"/>
          <a:srcRect l="7696" t="9459" r="6040" b="3491"/>
          <a:stretch>
            <a:fillRect/>
          </a:stretch>
        </p:blipFill>
        <p:spPr bwMode="auto">
          <a:xfrm>
            <a:off x="142844" y="214290"/>
            <a:ext cx="2919961" cy="403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Zver\Downloads\2_c3a5545b3656902625bf5ad9b917d97a_1515000843.jpg"/>
          <p:cNvPicPr/>
          <p:nvPr/>
        </p:nvPicPr>
        <p:blipFill>
          <a:blip r:embed="rId3" cstate="print"/>
          <a:srcRect l="9000" t="10875" r="18333" b="12625"/>
          <a:stretch>
            <a:fillRect/>
          </a:stretch>
        </p:blipFill>
        <p:spPr bwMode="auto">
          <a:xfrm rot="945268">
            <a:off x="699649" y="2314855"/>
            <a:ext cx="2867016" cy="39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Zver\Downloads\10169496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85728"/>
            <a:ext cx="485778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00430" y="6000768"/>
            <a:ext cx="5643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многоаспектный</a:t>
            </a:r>
            <a:r>
              <a:rPr lang="ru-RU" sz="2800" dirty="0" smtClean="0"/>
              <a:t> характер истории</a:t>
            </a:r>
            <a:endParaRPr lang="ru-RU" sz="2800" dirty="0"/>
          </a:p>
        </p:txBody>
      </p:sp>
      <p:sp>
        <p:nvSpPr>
          <p:cNvPr id="8" name="Стрелка вправо 7"/>
          <p:cNvSpPr/>
          <p:nvPr/>
        </p:nvSpPr>
        <p:spPr>
          <a:xfrm rot="3531830">
            <a:off x="3534163" y="5445073"/>
            <a:ext cx="808891" cy="50006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5214950"/>
            <a:ext cx="1357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2006 г.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6215082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2005 </a:t>
            </a:r>
            <a:r>
              <a:rPr lang="ru-RU" sz="2800" dirty="0" smtClean="0"/>
              <a:t>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Zver\Desktop\29.06.2021 ИРО  ОМО\IMG_20210618_122440.jpg"/>
          <p:cNvPicPr/>
          <p:nvPr/>
        </p:nvPicPr>
        <p:blipFill>
          <a:blip r:embed="rId2" cstate="print"/>
          <a:srcRect l="13148" t="12830" r="5559"/>
          <a:stretch>
            <a:fillRect/>
          </a:stretch>
        </p:blipFill>
        <p:spPr bwMode="auto">
          <a:xfrm>
            <a:off x="571472" y="214290"/>
            <a:ext cx="392909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Zver\Desktop\177387_html_708c290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85728"/>
            <a:ext cx="3571900" cy="571504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57818" y="6000768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2006 г.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6000768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2018 г.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Zver\AppData\Local\Microsoft\Windows\INetCache\Content.Word\IMG_20210625_121212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99360">
            <a:off x="3063966" y="2550629"/>
            <a:ext cx="4789707" cy="38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214290"/>
            <a:ext cx="83582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Монографии В.Б. </a:t>
            </a:r>
            <a:r>
              <a:rPr lang="ru-RU" sz="2800" dirty="0" err="1" smtClean="0"/>
              <a:t>Помелова</a:t>
            </a:r>
            <a:r>
              <a:rPr lang="ru-RU" sz="2800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  «</a:t>
            </a:r>
            <a:r>
              <a:rPr lang="ru-RU" sz="2800" dirty="0" smtClean="0"/>
              <a:t>Просветители Вятского края: российские деятели культуры и местные учёные-педагоги» (2007 г.) </a:t>
            </a:r>
            <a:endParaRPr lang="ru-RU" sz="2800" dirty="0" smtClean="0"/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  «</a:t>
            </a:r>
            <a:r>
              <a:rPr lang="ru-RU" sz="2800" dirty="0" smtClean="0"/>
              <a:t>Просвещение в Вятском крае (XIV – </a:t>
            </a:r>
            <a:r>
              <a:rPr lang="ru-RU" sz="2800" dirty="0" err="1" smtClean="0"/>
              <a:t>нач</a:t>
            </a:r>
            <a:r>
              <a:rPr lang="ru-RU" sz="2800" dirty="0" smtClean="0"/>
              <a:t>. XX в.)» (2019 г.) 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1500166" y="5357826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2013 г.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Zver\Downloads\432579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3973461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Zver\Downloads\razvitie-kultury-zemledeliya-v-vyatskoy-gubernii-v-1900-1914-gg-bakalavriat-magistratura-monografiy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290"/>
            <a:ext cx="378621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58" y="6072206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2019 г.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6000768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2021 г.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Zver\AppData\Local\Microsoft\Windows\INetCache\Content.Word\IMG_20210625_121014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450059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Zver\AppData\Local\Microsoft\Windows\INetCache\Content.Word\IMG_20210625_121025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85728"/>
            <a:ext cx="3166380" cy="551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2910" y="5786454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2008 г.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00694" y="5786454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2014 г.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Zver\AppData\Local\Microsoft\Windows\INetCache\Content.Word\IMG_20210618_124613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385765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Zver\AppData\Local\Microsoft\Windows\INetCache\Content.Word\IMG_20210625_1212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85729"/>
            <a:ext cx="390956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28926" y="5929330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2018 г.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Zver\AppData\Local\Microsoft\Windows\INetCache\Content.Word\IMG_20210625_121150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48254">
            <a:off x="629108" y="122929"/>
            <a:ext cx="2614932" cy="406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Zver\AppData\Local\Microsoft\Windows\INetCache\Content.Word\IMG_20210618_1244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8317">
            <a:off x="376532" y="3493521"/>
            <a:ext cx="4021345" cy="276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Zver\AppData\Local\Microsoft\Windows\INetCache\Content.Word\IMG_20210618_124516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28604"/>
            <a:ext cx="407196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7158" y="614364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2012 г.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143504" y="5929330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2013 г.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74638"/>
            <a:ext cx="3857652" cy="479743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Деятельность  гимназии имени А. </a:t>
            </a:r>
            <a:r>
              <a:rPr lang="ru-RU" sz="2800" dirty="0" smtClean="0"/>
              <a:t>Грина </a:t>
            </a:r>
            <a:br>
              <a:rPr lang="ru-RU" sz="2800" dirty="0" smtClean="0"/>
            </a:br>
            <a:r>
              <a:rPr lang="ru-RU" sz="2800" dirty="0" smtClean="0"/>
              <a:t>(г. Киров) - пример </a:t>
            </a:r>
            <a:r>
              <a:rPr lang="ru-RU" sz="2800" dirty="0" smtClean="0"/>
              <a:t>успешного  внедрения комплексного подхода к организации краеведческого  образования в регионе</a:t>
            </a:r>
            <a:endParaRPr lang="ru-RU" sz="2800" dirty="0"/>
          </a:p>
        </p:txBody>
      </p:sp>
      <p:pic>
        <p:nvPicPr>
          <p:cNvPr id="4" name="Рисунок 3" descr="C:\Users\Zver\AppData\Local\Microsoft\Windows\INetCache\Content.Word\IMG_20210625_120947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4857752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72066" y="5857892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2019 г.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886728" cy="6000791"/>
          </a:xfrm>
        </p:spPr>
        <p:txBody>
          <a:bodyPr>
            <a:normAutofit/>
          </a:bodyPr>
          <a:lstStyle/>
          <a:p>
            <a:pPr algn="l"/>
            <a:r>
              <a:rPr lang="ru-RU" sz="3100" dirty="0" smtClean="0"/>
              <a:t>      «</a:t>
            </a:r>
            <a:r>
              <a:rPr lang="ru-RU" sz="3100" dirty="0" smtClean="0"/>
              <a:t>Слабой стороной курса истории в его нынешнем виде является отсутствие должного соотнесения общенационального и регионального компонентов. </a:t>
            </a:r>
            <a:r>
              <a:rPr lang="ru-RU" sz="3100" b="1" dirty="0" smtClean="0"/>
              <a:t>У нас не хватает  региональной истории. </a:t>
            </a:r>
            <a:r>
              <a:rPr lang="ru-RU" sz="3100" dirty="0" smtClean="0"/>
              <a:t>Но ведь </a:t>
            </a:r>
            <a:r>
              <a:rPr lang="ru-RU" sz="3100" b="1" dirty="0" smtClean="0">
                <a:solidFill>
                  <a:srgbClr val="C00000"/>
                </a:solidFill>
              </a:rPr>
              <a:t>не бывает большой Родины без малой! </a:t>
            </a:r>
            <a:r>
              <a:rPr lang="ru-RU" sz="3100" dirty="0" smtClean="0"/>
              <a:t>Не бывает единства без признания разнообразия</a:t>
            </a:r>
            <a:r>
              <a:rPr lang="ru-RU" sz="3100" dirty="0" smtClean="0"/>
              <a:t>»</a:t>
            </a:r>
            <a:br>
              <a:rPr lang="ru-RU" sz="3100" dirty="0" smtClean="0"/>
            </a:br>
            <a:r>
              <a:rPr lang="ru-RU" sz="3100" dirty="0" smtClean="0"/>
              <a:t>                                      академик </a:t>
            </a:r>
            <a:r>
              <a:rPr lang="ru-RU" sz="3100" dirty="0" smtClean="0"/>
              <a:t>В.А. </a:t>
            </a:r>
            <a:r>
              <a:rPr lang="ru-RU" sz="3100" dirty="0" err="1" smtClean="0"/>
              <a:t>Тишков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Региональных </a:t>
            </a:r>
            <a:r>
              <a:rPr lang="ru-RU" sz="2400" dirty="0" smtClean="0"/>
              <a:t>учебных пособий и научных </a:t>
            </a:r>
            <a:r>
              <a:rPr lang="ru-RU" sz="2400" dirty="0" smtClean="0"/>
              <a:t>изданий, </a:t>
            </a:r>
            <a:r>
              <a:rPr lang="ru-RU" sz="2400" dirty="0" smtClean="0"/>
              <a:t>соответствующих требованиям обновлённой Концепции преподавания истории </a:t>
            </a:r>
            <a:r>
              <a:rPr lang="ru-RU" sz="2400" dirty="0" smtClean="0"/>
              <a:t>России – много!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u="sng" dirty="0" smtClean="0"/>
              <a:t>Но</a:t>
            </a:r>
            <a:r>
              <a:rPr lang="ru-RU" sz="2400" b="1" dirty="0" smtClean="0"/>
              <a:t>  </a:t>
            </a:r>
            <a:r>
              <a:rPr lang="ru-RU" sz="2400" dirty="0" smtClean="0"/>
              <a:t>в настоящее время в Кировской области нет единых подходов к изучению региональной </a:t>
            </a:r>
            <a:r>
              <a:rPr lang="ru-RU" sz="2400" dirty="0" smtClean="0"/>
              <a:t>истории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3286124"/>
            <a:ext cx="7929618" cy="3139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Во Всероссийских проверочных работах по </a:t>
            </a:r>
            <a:r>
              <a:rPr lang="ru-RU" sz="2000" b="1" dirty="0" smtClean="0"/>
              <a:t>истории - </a:t>
            </a:r>
            <a:r>
              <a:rPr lang="ru-RU" sz="2000" b="1" dirty="0" smtClean="0"/>
              <a:t>задания по историческому </a:t>
            </a:r>
            <a:r>
              <a:rPr lang="ru-RU" sz="2000" b="1" dirty="0" smtClean="0"/>
              <a:t>краеведению</a:t>
            </a:r>
          </a:p>
          <a:p>
            <a:pPr algn="ctr"/>
            <a:r>
              <a:rPr lang="ru-RU" sz="2000" dirty="0" smtClean="0"/>
              <a:t>Образовательные результаты учащихся (2020 г.): </a:t>
            </a:r>
          </a:p>
          <a:p>
            <a:pPr algn="just"/>
            <a:r>
              <a:rPr lang="ru-RU" sz="2000" dirty="0" smtClean="0"/>
              <a:t>62,83 </a:t>
            </a:r>
            <a:r>
              <a:rPr lang="ru-RU" sz="2000" dirty="0" smtClean="0"/>
              <a:t>% обучающихся 6-х классов (по программе 5 </a:t>
            </a:r>
            <a:r>
              <a:rPr lang="ru-RU" sz="2000" dirty="0" err="1" smtClean="0"/>
              <a:t>кл</a:t>
            </a:r>
            <a:r>
              <a:rPr lang="ru-RU" sz="2000" dirty="0" smtClean="0"/>
              <a:t>.) справилось с заданием </a:t>
            </a:r>
            <a:r>
              <a:rPr lang="ru-RU" sz="2000" dirty="0" smtClean="0"/>
              <a:t>7;  36,75 </a:t>
            </a:r>
            <a:r>
              <a:rPr lang="ru-RU" sz="2000" dirty="0" smtClean="0"/>
              <a:t>% - с заданием 8</a:t>
            </a:r>
            <a:r>
              <a:rPr lang="ru-RU" sz="2000" dirty="0" smtClean="0"/>
              <a:t>;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 smtClean="0"/>
              <a:t>49,87 % обучающихся 7-х классов (по программе 6 </a:t>
            </a:r>
            <a:r>
              <a:rPr lang="ru-RU" sz="2000" dirty="0" err="1" smtClean="0"/>
              <a:t>кл</a:t>
            </a:r>
            <a:r>
              <a:rPr lang="ru-RU" sz="2000" dirty="0" smtClean="0"/>
              <a:t>.) справилось с заданием 10; </a:t>
            </a:r>
            <a:endParaRPr lang="ru-RU" sz="2000" dirty="0" smtClean="0"/>
          </a:p>
          <a:p>
            <a:pPr algn="just"/>
            <a:r>
              <a:rPr lang="ru-RU" sz="2000" dirty="0" smtClean="0"/>
              <a:t>36,23 </a:t>
            </a:r>
            <a:r>
              <a:rPr lang="ru-RU" sz="2000" dirty="0" smtClean="0"/>
              <a:t>% обучающихся 8-х классов (по программе 7 </a:t>
            </a:r>
            <a:r>
              <a:rPr lang="ru-RU" sz="2000" dirty="0" err="1" smtClean="0"/>
              <a:t>кл</a:t>
            </a:r>
            <a:r>
              <a:rPr lang="ru-RU" sz="2000" dirty="0" smtClean="0"/>
              <a:t>.) справилось с заданием 12.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Перспективы 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2143116"/>
            <a:ext cx="7929618" cy="2800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Ресурсы:</a:t>
            </a:r>
          </a:p>
          <a:p>
            <a:pPr algn="ctr"/>
            <a:r>
              <a:rPr lang="ru-RU" sz="2200" dirty="0" smtClean="0"/>
              <a:t> содержательная </a:t>
            </a:r>
            <a:r>
              <a:rPr lang="ru-RU" sz="2200" dirty="0" smtClean="0"/>
              <a:t>база, наличие многочисленных ученых-историков, учителей, способных объединить свои усилия для реализации масштабного </a:t>
            </a:r>
            <a:r>
              <a:rPr lang="ru-RU" sz="2200" dirty="0" smtClean="0"/>
              <a:t>проекта</a:t>
            </a:r>
          </a:p>
          <a:p>
            <a:endParaRPr lang="ru-RU" sz="2200" dirty="0" smtClean="0"/>
          </a:p>
          <a:p>
            <a:pPr algn="just"/>
            <a:r>
              <a:rPr lang="ru-RU" sz="2200" dirty="0" smtClean="0"/>
              <a:t>Научно-исследовательский </a:t>
            </a:r>
            <a:r>
              <a:rPr lang="ru-RU" sz="2200" dirty="0" smtClean="0"/>
              <a:t>Центр </a:t>
            </a:r>
            <a:r>
              <a:rPr lang="ru-RU" sz="2200" dirty="0" err="1" smtClean="0"/>
              <a:t>регионоведения</a:t>
            </a:r>
            <a:r>
              <a:rPr lang="ru-RU" sz="2200" dirty="0" smtClean="0"/>
              <a:t> при областной научной библиотеке им. </a:t>
            </a:r>
            <a:r>
              <a:rPr lang="ru-RU" sz="2200" dirty="0" smtClean="0"/>
              <a:t>А.И</a:t>
            </a:r>
            <a:r>
              <a:rPr lang="ru-RU" sz="2200" dirty="0" smtClean="0"/>
              <a:t>. Герцена (руководитель – </a:t>
            </a:r>
            <a:r>
              <a:rPr lang="ru-RU" sz="2200" dirty="0" smtClean="0"/>
              <a:t>д.ист.н</a:t>
            </a:r>
            <a:r>
              <a:rPr lang="ru-RU" sz="2200" dirty="0" smtClean="0"/>
              <a:t>., профессор </a:t>
            </a:r>
            <a:r>
              <a:rPr lang="ru-RU" sz="2200" dirty="0" smtClean="0"/>
              <a:t>М.С</a:t>
            </a:r>
            <a:r>
              <a:rPr lang="ru-RU" sz="2200" dirty="0" smtClean="0"/>
              <a:t>. </a:t>
            </a:r>
            <a:r>
              <a:rPr lang="ru-RU" sz="2200" dirty="0" err="1" smtClean="0"/>
              <a:t>Судовиков</a:t>
            </a:r>
            <a:r>
              <a:rPr lang="ru-RU" sz="2200" dirty="0" smtClean="0"/>
              <a:t>)</a:t>
            </a:r>
            <a:endParaRPr lang="ru-RU" sz="22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428992" y="642918"/>
            <a:ext cx="214314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86380" y="642918"/>
            <a:ext cx="214314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5786" y="928670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создание регионального учебника по истории родного </a:t>
            </a:r>
            <a:r>
              <a:rPr lang="ru-RU" sz="2400" dirty="0" smtClean="0"/>
              <a:t>края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786314" y="1000108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разработка концептуально-теоретических материалов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85786" y="5715016"/>
            <a:ext cx="785818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инициативная группа из представителей профессионального </a:t>
            </a:r>
            <a:r>
              <a:rPr lang="ru-RU" sz="2400" dirty="0" smtClean="0"/>
              <a:t>сообщества</a:t>
            </a:r>
            <a:endParaRPr lang="ru-RU" sz="2400" dirty="0"/>
          </a:p>
        </p:txBody>
      </p:sp>
      <p:sp>
        <p:nvSpPr>
          <p:cNvPr id="15" name="Стрелка вверх 14"/>
          <p:cNvSpPr/>
          <p:nvPr/>
        </p:nvSpPr>
        <p:spPr>
          <a:xfrm>
            <a:off x="4286248" y="5072074"/>
            <a:ext cx="642942" cy="571504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/>
              <a:t>Концепция </a:t>
            </a:r>
            <a:r>
              <a:rPr lang="ru-RU" sz="2400" dirty="0" smtClean="0"/>
              <a:t>преподавания учебного курса «История России</a:t>
            </a:r>
            <a:r>
              <a:rPr lang="ru-RU" sz="2400" dirty="0" smtClean="0"/>
              <a:t>»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/>
              <a:t>в образовательных организациях Российской Федерации, реализующих основные общеобразовательные программы (2020 г</a:t>
            </a:r>
            <a:r>
              <a:rPr lang="ru-RU" sz="2400" dirty="0" smtClean="0"/>
              <a:t>.):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4000504"/>
            <a:ext cx="8143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dirty="0" smtClean="0"/>
              <a:t>  </a:t>
            </a:r>
            <a:r>
              <a:rPr lang="ru-RU" sz="2800" dirty="0" smtClean="0">
                <a:solidFill>
                  <a:srgbClr val="C00000"/>
                </a:solidFill>
              </a:rPr>
              <a:t>многоуровневое </a:t>
            </a:r>
            <a:r>
              <a:rPr lang="ru-RU" sz="2800" dirty="0" smtClean="0">
                <a:solidFill>
                  <a:srgbClr val="C00000"/>
                </a:solidFill>
              </a:rPr>
              <a:t>представление </a:t>
            </a:r>
            <a:r>
              <a:rPr lang="ru-RU" sz="2800" dirty="0" smtClean="0">
                <a:solidFill>
                  <a:srgbClr val="C00000"/>
                </a:solidFill>
              </a:rPr>
              <a:t>истории 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/>
              <a:t>  многофакторный (</a:t>
            </a:r>
            <a:r>
              <a:rPr lang="ru-RU" sz="2800" dirty="0" err="1" smtClean="0"/>
              <a:t>многоаспектный</a:t>
            </a:r>
            <a:r>
              <a:rPr lang="ru-RU" sz="2800" dirty="0" smtClean="0"/>
              <a:t>) характер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/>
              <a:t>  историко-антропологический подход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/>
              <a:t>  </a:t>
            </a:r>
            <a:r>
              <a:rPr lang="ru-RU" sz="2800" dirty="0" smtClean="0"/>
              <a:t>историко-культурологический </a:t>
            </a:r>
            <a:r>
              <a:rPr lang="ru-RU" sz="2800" dirty="0" smtClean="0"/>
              <a:t>подход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2500306"/>
            <a:ext cx="7072362" cy="52322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методологические основы</a:t>
            </a:r>
            <a:endParaRPr lang="ru-RU" sz="2800" dirty="0"/>
          </a:p>
        </p:txBody>
      </p:sp>
      <p:sp>
        <p:nvSpPr>
          <p:cNvPr id="6" name="Стрелка вниз 5"/>
          <p:cNvSpPr/>
          <p:nvPr/>
        </p:nvSpPr>
        <p:spPr>
          <a:xfrm flipH="1">
            <a:off x="2474579" y="3214686"/>
            <a:ext cx="97157" cy="64294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flipH="1">
            <a:off x="3857620" y="3214686"/>
            <a:ext cx="97157" cy="64294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flipH="1">
            <a:off x="5143504" y="3214686"/>
            <a:ext cx="97157" cy="64294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flipH="1">
            <a:off x="6643702" y="3214686"/>
            <a:ext cx="97157" cy="64294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Многоуровневое представление </a:t>
            </a:r>
            <a:r>
              <a:rPr lang="ru-RU" sz="3200" dirty="0" smtClean="0">
                <a:solidFill>
                  <a:srgbClr val="C00000"/>
                </a:solidFill>
              </a:rPr>
              <a:t>истории: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курс отечественной истории сочетает историю Российского государства и населяющих его народов, историю регионов и локальную историю (прошлое родного села, города, региона</a:t>
            </a:r>
            <a:r>
              <a:rPr lang="ru-RU" b="1" dirty="0" smtClean="0"/>
              <a:t>)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i="1" dirty="0" smtClean="0"/>
              <a:t>Из Концепции:</a:t>
            </a:r>
          </a:p>
          <a:p>
            <a:pPr>
              <a:buNone/>
            </a:pPr>
            <a:r>
              <a:rPr lang="ru-RU" dirty="0" smtClean="0"/>
              <a:t>   «Подход </a:t>
            </a:r>
            <a:r>
              <a:rPr lang="ru-RU" dirty="0" smtClean="0"/>
              <a:t>призван способствовать осознанию обучающимися своей социальной идентичности в широком спектре: </a:t>
            </a:r>
            <a:r>
              <a:rPr lang="ru-RU" dirty="0" smtClean="0"/>
              <a:t>прежде всего как </a:t>
            </a:r>
            <a:r>
              <a:rPr lang="ru-RU" dirty="0" smtClean="0"/>
              <a:t>граждан России, а в связи с этим - жителей своего края, города, представителей определённой </a:t>
            </a:r>
            <a:r>
              <a:rPr lang="ru-RU" dirty="0" err="1" smtClean="0"/>
              <a:t>этнонациональной</a:t>
            </a:r>
            <a:r>
              <a:rPr lang="ru-RU" dirty="0" smtClean="0"/>
              <a:t> и религиозной общности, хранителей традиций рода и </a:t>
            </a:r>
            <a:r>
              <a:rPr lang="ru-RU" dirty="0" smtClean="0"/>
              <a:t>семьи»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Переосмысление </a:t>
            </a:r>
            <a:r>
              <a:rPr lang="ru-RU" sz="3200" dirty="0" smtClean="0"/>
              <a:t>понятия «</a:t>
            </a:r>
            <a:r>
              <a:rPr lang="ru-RU" sz="3200" b="1" dirty="0" smtClean="0"/>
              <a:t>регион</a:t>
            </a:r>
            <a:r>
              <a:rPr lang="ru-RU" sz="3200" dirty="0" smtClean="0"/>
              <a:t>»: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50112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 </a:t>
            </a:r>
            <a:r>
              <a:rPr lang="ru-RU" sz="2800" b="1" dirty="0" err="1" smtClean="0"/>
              <a:t>микро</a:t>
            </a:r>
            <a:r>
              <a:rPr lang="ru-RU" sz="2800" dirty="0" err="1" smtClean="0"/>
              <a:t>регион</a:t>
            </a:r>
            <a:r>
              <a:rPr lang="ru-RU" sz="2800" dirty="0" smtClean="0"/>
              <a:t> </a:t>
            </a:r>
            <a:r>
              <a:rPr lang="ru-RU" sz="2400" dirty="0" smtClean="0"/>
              <a:t>(</a:t>
            </a:r>
            <a:r>
              <a:rPr lang="ru-RU" sz="2400" dirty="0" err="1" smtClean="0"/>
              <a:t>социокультурное</a:t>
            </a:r>
            <a:r>
              <a:rPr lang="ru-RU" sz="2400" dirty="0" smtClean="0"/>
              <a:t> локальное </a:t>
            </a:r>
            <a:r>
              <a:rPr lang="ru-RU" sz="2400" dirty="0" smtClean="0"/>
              <a:t>пространство – </a:t>
            </a:r>
            <a:r>
              <a:rPr lang="ru-RU" sz="2400" i="1" dirty="0" smtClean="0"/>
              <a:t>локальный уровень</a:t>
            </a:r>
            <a:r>
              <a:rPr lang="ru-RU" sz="2400" dirty="0" smtClean="0"/>
              <a:t>);</a:t>
            </a:r>
          </a:p>
          <a:p>
            <a:r>
              <a:rPr lang="ru-RU" sz="2800" dirty="0" smtClean="0"/>
              <a:t>- </a:t>
            </a:r>
            <a:r>
              <a:rPr lang="ru-RU" sz="2800" b="1" dirty="0" err="1" smtClean="0"/>
              <a:t>мезо</a:t>
            </a:r>
            <a:r>
              <a:rPr lang="ru-RU" sz="2800" dirty="0" err="1" smtClean="0"/>
              <a:t>регион</a:t>
            </a:r>
            <a:r>
              <a:rPr lang="ru-RU" sz="2800" dirty="0" smtClean="0"/>
              <a:t> </a:t>
            </a:r>
            <a:r>
              <a:rPr lang="ru-RU" sz="2400" dirty="0" smtClean="0"/>
              <a:t>(</a:t>
            </a:r>
            <a:r>
              <a:rPr lang="ru-RU" sz="2400" dirty="0" smtClean="0"/>
              <a:t>историко-культурное, политико-административное, хозяйственно-географическое и </a:t>
            </a:r>
            <a:r>
              <a:rPr lang="ru-RU" sz="2400" dirty="0" err="1" smtClean="0"/>
              <a:t>социокультурное</a:t>
            </a:r>
            <a:r>
              <a:rPr lang="ru-RU" sz="2400" dirty="0" smtClean="0"/>
              <a:t> пространство исторической области / субъекта федерации в прошлом и </a:t>
            </a:r>
            <a:r>
              <a:rPr lang="ru-RU" sz="2400" dirty="0" smtClean="0"/>
              <a:t>настоящем – </a:t>
            </a:r>
            <a:r>
              <a:rPr lang="ru-RU" sz="2400" i="1" dirty="0" smtClean="0"/>
              <a:t>региональный уровень</a:t>
            </a:r>
            <a:r>
              <a:rPr lang="ru-RU" sz="2400" dirty="0" smtClean="0"/>
              <a:t>);</a:t>
            </a:r>
          </a:p>
          <a:p>
            <a:r>
              <a:rPr lang="ru-RU" sz="2800" dirty="0" smtClean="0"/>
              <a:t>- </a:t>
            </a:r>
            <a:r>
              <a:rPr lang="ru-RU" sz="2800" b="1" dirty="0" err="1" smtClean="0"/>
              <a:t>макро</a:t>
            </a:r>
            <a:r>
              <a:rPr lang="ru-RU" sz="2800" dirty="0" err="1" smtClean="0"/>
              <a:t>регион</a:t>
            </a:r>
            <a:r>
              <a:rPr lang="ru-RU" sz="2800" dirty="0" smtClean="0"/>
              <a:t> </a:t>
            </a:r>
            <a:r>
              <a:rPr lang="ru-RU" sz="2400" dirty="0" smtClean="0"/>
              <a:t>(историческое</a:t>
            </a:r>
            <a:r>
              <a:rPr lang="ru-RU" sz="2400" dirty="0" smtClean="0"/>
              <a:t>, </a:t>
            </a:r>
            <a:r>
              <a:rPr lang="ru-RU" sz="2400" dirty="0" err="1" smtClean="0"/>
              <a:t>социокультурное</a:t>
            </a:r>
            <a:r>
              <a:rPr lang="ru-RU" sz="2400" dirty="0" smtClean="0"/>
              <a:t> и геополитическое пространство большого историко-культурного </a:t>
            </a:r>
            <a:r>
              <a:rPr lang="ru-RU" sz="2400" dirty="0" smtClean="0"/>
              <a:t>региона – </a:t>
            </a:r>
            <a:r>
              <a:rPr lang="ru-RU" sz="2400" i="1" dirty="0" err="1" smtClean="0"/>
              <a:t>субнациональный</a:t>
            </a:r>
            <a:r>
              <a:rPr lang="ru-RU" sz="2400" i="1" dirty="0" smtClean="0"/>
              <a:t> уровень</a:t>
            </a:r>
            <a:r>
              <a:rPr lang="ru-RU" sz="2400" dirty="0" smtClean="0"/>
              <a:t>);</a:t>
            </a:r>
          </a:p>
          <a:p>
            <a:r>
              <a:rPr lang="ru-RU" sz="2800" dirty="0" smtClean="0"/>
              <a:t>- </a:t>
            </a:r>
            <a:r>
              <a:rPr lang="ru-RU" sz="2800" b="1" dirty="0" err="1" smtClean="0"/>
              <a:t>мега</a:t>
            </a:r>
            <a:r>
              <a:rPr lang="ru-RU" sz="2800" dirty="0" err="1" smtClean="0"/>
              <a:t>регион</a:t>
            </a:r>
            <a:r>
              <a:rPr lang="ru-RU" sz="2800" dirty="0" smtClean="0"/>
              <a:t> </a:t>
            </a:r>
            <a:r>
              <a:rPr lang="ru-RU" sz="2400" dirty="0" smtClean="0"/>
              <a:t>(</a:t>
            </a:r>
            <a:r>
              <a:rPr lang="ru-RU" sz="2400" dirty="0" smtClean="0"/>
              <a:t>историческое, государственно-политическое, геополитическое и </a:t>
            </a:r>
            <a:r>
              <a:rPr lang="ru-RU" sz="2400" dirty="0" err="1" smtClean="0"/>
              <a:t>социокультурное</a:t>
            </a:r>
            <a:r>
              <a:rPr lang="ru-RU" sz="2400" dirty="0" smtClean="0"/>
              <a:t> пространство, объединяющее всю страну или страну и несколько граничащих </a:t>
            </a:r>
            <a:r>
              <a:rPr lang="ru-RU" sz="2400" dirty="0" smtClean="0"/>
              <a:t>стран – </a:t>
            </a:r>
            <a:r>
              <a:rPr lang="ru-RU" sz="2400" i="1" dirty="0" smtClean="0"/>
              <a:t>общенациональный и наднациональный уровень</a:t>
            </a:r>
            <a:r>
              <a:rPr lang="ru-RU" sz="2400" dirty="0" smtClean="0"/>
              <a:t>)</a:t>
            </a:r>
            <a:endParaRPr lang="ru-RU" sz="2400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</a:rPr>
              <a:t>Глокализация</a:t>
            </a:r>
            <a:r>
              <a:rPr lang="ru-RU" sz="3600" b="1" dirty="0" smtClean="0"/>
              <a:t> = </a:t>
            </a:r>
            <a:br>
              <a:rPr lang="ru-RU" sz="3600" b="1" dirty="0" smtClean="0"/>
            </a:br>
            <a:r>
              <a:rPr lang="ru-RU" sz="3600" b="1" dirty="0" smtClean="0"/>
              <a:t>глобализация + локализация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4929198"/>
            <a:ext cx="835824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Идея: все </a:t>
            </a:r>
            <a:r>
              <a:rPr lang="ru-RU" sz="2800" dirty="0" smtClean="0"/>
              <a:t>локальные </a:t>
            </a:r>
            <a:r>
              <a:rPr lang="ru-RU" sz="2800" dirty="0" err="1" smtClean="0"/>
              <a:t>социокультурные</a:t>
            </a:r>
            <a:r>
              <a:rPr lang="ru-RU" sz="2800" dirty="0" smtClean="0"/>
              <a:t> пространства равны, потому что они </a:t>
            </a:r>
            <a:r>
              <a:rPr lang="ru-RU" sz="2800" dirty="0" smtClean="0"/>
              <a:t>разные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14348" y="2143116"/>
            <a:ext cx="3571900" cy="20717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унификация </a:t>
            </a:r>
            <a:r>
              <a:rPr lang="ru-RU" sz="2400" dirty="0" smtClean="0">
                <a:solidFill>
                  <a:schemeClr val="tx1"/>
                </a:solidFill>
              </a:rPr>
              <a:t>и </a:t>
            </a:r>
            <a:r>
              <a:rPr lang="ru-RU" sz="2400" dirty="0" smtClean="0">
                <a:solidFill>
                  <a:schemeClr val="tx1"/>
                </a:solidFill>
              </a:rPr>
              <a:t>универсализация </a:t>
            </a:r>
            <a:r>
              <a:rPr lang="ru-RU" sz="2400" dirty="0" smtClean="0">
                <a:solidFill>
                  <a:schemeClr val="tx1"/>
                </a:solidFill>
              </a:rPr>
              <a:t>жизни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29190" y="2143116"/>
            <a:ext cx="3571900" cy="20717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своеобразие, уникальность, неповторимость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500298" y="1571612"/>
            <a:ext cx="357190" cy="428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6215074" y="1571612"/>
            <a:ext cx="285752" cy="428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Преподавание </a:t>
            </a:r>
            <a:r>
              <a:rPr lang="ru-RU" sz="3600" dirty="0" smtClean="0"/>
              <a:t>региональной </a:t>
            </a:r>
            <a:r>
              <a:rPr lang="ru-RU" sz="3600" dirty="0" smtClean="0"/>
              <a:t>истории: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1500174"/>
            <a:ext cx="321471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Опыт </a:t>
            </a:r>
            <a:r>
              <a:rPr lang="ru-RU" sz="4000" b="1" dirty="0" smtClean="0"/>
              <a:t>+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28794" y="2714620"/>
            <a:ext cx="678661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/>
              <a:t>учебно-методическое обеспечение  - </a:t>
            </a:r>
            <a:r>
              <a:rPr lang="ru-RU" sz="3200" b="1" i="1" dirty="0" smtClean="0"/>
              <a:t>проблема!</a:t>
            </a:r>
            <a:endParaRPr lang="ru-RU" sz="32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4643446"/>
            <a:ext cx="8643998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 Кировской области –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3200" b="1" smtClean="0"/>
              <a:t>отсутствие </a:t>
            </a:r>
            <a:r>
              <a:rPr lang="ru-RU" sz="3200" smtClean="0"/>
              <a:t>регионального </a:t>
            </a:r>
            <a:r>
              <a:rPr lang="ru-RU" sz="3200" dirty="0" smtClean="0"/>
              <a:t>учебника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Основные </a:t>
            </a:r>
            <a:r>
              <a:rPr lang="ru-RU" sz="3600" dirty="0" smtClean="0"/>
              <a:t>региональные издания по истории Вятского края за 15 лет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(</a:t>
            </a:r>
            <a:r>
              <a:rPr lang="ru-RU" sz="3600" dirty="0" smtClean="0"/>
              <a:t>2005-2020 </a:t>
            </a:r>
            <a:r>
              <a:rPr lang="ru-RU" sz="3600" dirty="0" smtClean="0"/>
              <a:t>гг.)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3357562"/>
            <a:ext cx="38576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характеризующие </a:t>
            </a:r>
            <a:r>
              <a:rPr lang="ru-RU" sz="2800" dirty="0" smtClean="0"/>
              <a:t>историю Вятского края всесторонне и на протяжении длительного времени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214942" y="3429000"/>
            <a:ext cx="3571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отражающие </a:t>
            </a:r>
            <a:r>
              <a:rPr lang="ru-RU" sz="2800" dirty="0" smtClean="0"/>
              <a:t>отдельные аспекты истории и культуры нашего региона</a:t>
            </a:r>
            <a:endParaRPr lang="ru-RU" sz="28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643174" y="2143116"/>
            <a:ext cx="142876" cy="10715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572264" y="2214554"/>
            <a:ext cx="142876" cy="10715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Zver\Desktop\29.06.2021 ИРО  ОМО\IMG_20210618_122122.jpg"/>
          <p:cNvPicPr/>
          <p:nvPr/>
        </p:nvPicPr>
        <p:blipFill>
          <a:blip r:embed="rId2" cstate="print"/>
          <a:srcRect l="6895" t="9592" r="13461" b="4077"/>
          <a:stretch>
            <a:fillRect/>
          </a:stretch>
        </p:blipFill>
        <p:spPr bwMode="auto">
          <a:xfrm>
            <a:off x="357158" y="214290"/>
            <a:ext cx="3429064" cy="495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28662" y="5143512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2006 г.</a:t>
            </a:r>
            <a:endParaRPr lang="ru-RU" sz="2800" dirty="0"/>
          </a:p>
        </p:txBody>
      </p:sp>
      <p:pic>
        <p:nvPicPr>
          <p:cNvPr id="7" name="Рисунок 6" descr="C:\Users\Zver\Desktop\Новая папка\IMG_20210625_120816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5747">
            <a:off x="2634369" y="3556954"/>
            <a:ext cx="3172105" cy="268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Zver\Desktop\Новая папка\IMG_20210625_120828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15324">
            <a:off x="5286380" y="357166"/>
            <a:ext cx="328146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215074" y="4709378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2005 г.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595</Words>
  <PresentationFormat>Экран (4:3)</PresentationFormat>
  <Paragraphs>73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Заседание областного методического объединения  учителей и преподавателей общественно-научных предметов  29.06.2021 </vt:lpstr>
      <vt:lpstr>      «Слабой стороной курса истории в его нынешнем виде является отсутствие должного соотнесения общенационального и регионального компонентов. У нас не хватает  региональной истории. Но ведь не бывает большой Родины без малой! Не бывает единства без признания разнообразия»                                       академик В.А. Тишков </vt:lpstr>
      <vt:lpstr>Концепция преподавания учебного курса «История России»  в образовательных организациях Российской Федерации, реализующих основные общеобразовательные программы (2020 г.):</vt:lpstr>
      <vt:lpstr>Многоуровневое представление истории: </vt:lpstr>
      <vt:lpstr>Переосмысление понятия «регион»:</vt:lpstr>
      <vt:lpstr>Глокализация =  глобализация + локализация</vt:lpstr>
      <vt:lpstr>Преподавание региональной истории:</vt:lpstr>
      <vt:lpstr>Основные региональные издания по истории Вятского края за 15 лет  (2005-2020 гг.)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Деятельность  гимназии имени А. Грина  (г. Киров) - пример успешного  внедрения комплексного подхода к организации краеведческого  образования в регионе</vt:lpstr>
      <vt:lpstr>Региональных учебных пособий и научных изданий, соответствующих требованиям обновлённой Концепции преподавания истории России – много!  Но  в настоящее время в Кировской области нет единых подходов к изучению региональной истории</vt:lpstr>
      <vt:lpstr>Перспективы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областного методического объединения  учителей и преподавателей общественно-научных предметов  29.06.2021 </dc:title>
  <dc:creator>Zver</dc:creator>
  <cp:lastModifiedBy>Zverdvd.org</cp:lastModifiedBy>
  <cp:revision>24</cp:revision>
  <dcterms:created xsi:type="dcterms:W3CDTF">2021-06-25T07:55:31Z</dcterms:created>
  <dcterms:modified xsi:type="dcterms:W3CDTF">2021-06-25T12:17:51Z</dcterms:modified>
</cp:coreProperties>
</file>