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8" r:id="rId5"/>
    <p:sldId id="266" r:id="rId6"/>
    <p:sldId id="271" r:id="rId7"/>
    <p:sldId id="269" r:id="rId8"/>
    <p:sldId id="270" r:id="rId9"/>
    <p:sldId id="267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rs-center.ru/" TargetMode="External"/><Relationship Id="rId2" Type="http://schemas.openxmlformats.org/officeDocument/2006/relationships/hyperlink" Target="https://gerdabot.ru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dist@idist.r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924944"/>
            <a:ext cx="756084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Кировское областное государственное </a:t>
            </a:r>
          </a:p>
          <a:p>
            <a:pPr algn="r"/>
            <a:r>
              <a:rPr lang="ru-RU" sz="1400" dirty="0"/>
              <a:t>общеобразовательное бюджетное учреждение </a:t>
            </a:r>
          </a:p>
          <a:p>
            <a:pPr algn="r"/>
            <a:r>
              <a:rPr lang="ru-RU" sz="1400" dirty="0"/>
              <a:t>«Центр дистанционного образования детей»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87624" y="908720"/>
            <a:ext cx="756084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ru-RU" b="1" dirty="0"/>
          </a:p>
          <a:p>
            <a:pPr algn="r"/>
            <a:r>
              <a:rPr lang="ru-RU" sz="2000" b="1" dirty="0"/>
              <a:t>«Организация дистанционной психолого-педагогической </a:t>
            </a:r>
          </a:p>
          <a:p>
            <a:pPr algn="r"/>
            <a:r>
              <a:rPr lang="ru-RU" sz="2000" b="1" dirty="0"/>
              <a:t>помощи по диагностике и профилактике </a:t>
            </a:r>
          </a:p>
          <a:p>
            <a:pPr algn="r"/>
            <a:r>
              <a:rPr lang="ru-RU" sz="2000" b="1" dirty="0"/>
              <a:t>суицидального поведения старшеклассников»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Фестиваль региональных инновационных площадок, КОГОАУ ДПО «ИРО Кировской области», 2021 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ru-RU" altLang="ko-KR" sz="2400" dirty="0"/>
              <a:t>Областная служба психолого-педагогической помощи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95536" y="1772816"/>
            <a:ext cx="8280920" cy="4608512"/>
          </a:xfrm>
        </p:spPr>
        <p:txBody>
          <a:bodyPr/>
          <a:lstStyle/>
          <a:p>
            <a:pPr marL="285750" indent="-285750" algn="just" latinLnBrk="0" hangingPunct="0">
              <a:buFont typeface="Arial" panose="020B0604020202020204" pitchFamily="34" charset="0"/>
              <a:buChar char="•"/>
            </a:pPr>
            <a:r>
              <a:rPr lang="ru-RU" sz="2000" b="1" dirty="0"/>
              <a:t>Государственное задание ОСППП - «Психолого-педагогическое  консультирование обучающихся, их родителей и педагогических работников».</a:t>
            </a:r>
          </a:p>
          <a:p>
            <a:pPr marL="685800" lvl="2" algn="just" latinLnBrk="0" hangingPunct="0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 – 1000 человек за 10 месяцев</a:t>
            </a:r>
          </a:p>
          <a:p>
            <a:pPr marL="685800" lvl="2" algn="just" latinLnBrk="0" hangingPunct="0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2021 – 1500 человек за 12 месяцев</a:t>
            </a:r>
          </a:p>
          <a:p>
            <a:pPr marL="285750" indent="-285750" algn="just" latinLnBrk="0" hangingPunct="0">
              <a:buFont typeface="Arial" panose="020B0604020202020204" pitchFamily="34" charset="0"/>
              <a:buChar char="•"/>
            </a:pPr>
            <a:r>
              <a:rPr lang="ru-RU" sz="2000" b="1" dirty="0"/>
              <a:t>Статистика 2020-2021 учебный год: </a:t>
            </a:r>
          </a:p>
          <a:p>
            <a:pPr marL="1028700" lvl="1" algn="just" latinLnBrk="0" hangingPunct="0">
              <a:buFont typeface="Arial" panose="020B0604020202020204" pitchFamily="34" charset="0"/>
              <a:buChar char="•"/>
            </a:pPr>
            <a:r>
              <a:rPr lang="ru-RU" sz="2000" dirty="0"/>
              <a:t>20 муниципальных образований, </a:t>
            </a:r>
          </a:p>
          <a:p>
            <a:pPr marL="1028700" lvl="1" algn="just" latinLnBrk="0" hangingPunct="0">
              <a:buFont typeface="Arial" panose="020B0604020202020204" pitchFamily="34" charset="0"/>
              <a:buChar char="•"/>
            </a:pPr>
            <a:r>
              <a:rPr lang="ru-RU" sz="2000" dirty="0"/>
              <a:t>60 школ, </a:t>
            </a:r>
          </a:p>
          <a:p>
            <a:pPr marL="1028700" lvl="1" algn="just" latinLnBrk="0" hangingPunct="0">
              <a:buFont typeface="Arial" panose="020B0604020202020204" pitchFamily="34" charset="0"/>
              <a:buChar char="•"/>
            </a:pPr>
            <a:r>
              <a:rPr lang="ru-RU" sz="2000" dirty="0"/>
              <a:t>1330 детей, </a:t>
            </a:r>
          </a:p>
          <a:p>
            <a:pPr marL="1028700" lvl="1" algn="just" latinLnBrk="0" hangingPunct="0">
              <a:buFont typeface="Arial" panose="020B0604020202020204" pitchFamily="34" charset="0"/>
              <a:buChar char="•"/>
            </a:pPr>
            <a:r>
              <a:rPr lang="ru-RU" sz="2000" dirty="0"/>
              <a:t>7 психологов (в каждом образовательном округе)</a:t>
            </a:r>
          </a:p>
          <a:p>
            <a:pPr marL="285750" algn="just" latinLnBrk="0" hangingPunct="0">
              <a:buFont typeface="Arial" panose="020B0604020202020204" pitchFamily="34" charset="0"/>
              <a:buChar char="•"/>
            </a:pPr>
            <a:endParaRPr lang="ru-RU" sz="600" dirty="0"/>
          </a:p>
          <a:p>
            <a:pPr marL="285750" algn="just" latinLnBrk="0" hangingPunct="0">
              <a:buFont typeface="Arial" panose="020B0604020202020204" pitchFamily="34" charset="0"/>
              <a:buChar char="•"/>
            </a:pPr>
            <a:endParaRPr lang="ru-RU" sz="500" dirty="0"/>
          </a:p>
          <a:p>
            <a:pPr marL="457200" lvl="1" indent="0" algn="just">
              <a:buNone/>
            </a:pPr>
            <a:endParaRPr lang="ko-KR" alt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5EADF-68A1-AF4E-A410-0A67289B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Алгоритм взаимодействия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504B74-D179-F84F-A87D-891A5544E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4" y="815705"/>
            <a:ext cx="6563072" cy="460648"/>
          </a:xfrm>
        </p:spPr>
        <p:txBody>
          <a:bodyPr/>
          <a:lstStyle/>
          <a:p>
            <a:r>
              <a:rPr lang="ru-RU" dirty="0"/>
              <a:t>На бесплатной договорной основе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AEA58CBA-4410-EA42-A542-C1A4DC0E68AF}"/>
              </a:ext>
            </a:extLst>
          </p:cNvPr>
          <p:cNvGrpSpPr/>
          <p:nvPr/>
        </p:nvGrpSpPr>
        <p:grpSpPr>
          <a:xfrm>
            <a:off x="652346" y="1772816"/>
            <a:ext cx="6480720" cy="3808752"/>
            <a:chOff x="323528" y="1844824"/>
            <a:chExt cx="6480720" cy="3808752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B16619D6-41A4-4A49-8997-DD2247A2F7D8}"/>
                </a:ext>
              </a:extLst>
            </p:cNvPr>
            <p:cNvSpPr/>
            <p:nvPr/>
          </p:nvSpPr>
          <p:spPr>
            <a:xfrm>
              <a:off x="323528" y="2932713"/>
              <a:ext cx="601324" cy="56829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87ACA048-0CC4-1A44-B612-F81E59DAFD31}"/>
                </a:ext>
              </a:extLst>
            </p:cNvPr>
            <p:cNvSpPr/>
            <p:nvPr/>
          </p:nvSpPr>
          <p:spPr>
            <a:xfrm>
              <a:off x="1162364" y="2932713"/>
              <a:ext cx="601324" cy="56829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омб 6">
              <a:extLst>
                <a:ext uri="{FF2B5EF4-FFF2-40B4-BE49-F238E27FC236}">
                  <a16:creationId xmlns:a16="http://schemas.microsoft.com/office/drawing/2014/main" id="{7B3E2F3E-10AD-EA43-B1F2-09182D953F19}"/>
                </a:ext>
              </a:extLst>
            </p:cNvPr>
            <p:cNvSpPr/>
            <p:nvPr/>
          </p:nvSpPr>
          <p:spPr>
            <a:xfrm>
              <a:off x="2123728" y="2924944"/>
              <a:ext cx="1152128" cy="576064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12F1FA6-1374-A64D-A3EB-4E7489671ACE}"/>
                </a:ext>
              </a:extLst>
            </p:cNvPr>
            <p:cNvSpPr/>
            <p:nvPr/>
          </p:nvSpPr>
          <p:spPr>
            <a:xfrm>
              <a:off x="2123728" y="1844824"/>
              <a:ext cx="1296144" cy="5040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EA770793-3264-E14B-A490-8166D08C690D}"/>
                </a:ext>
              </a:extLst>
            </p:cNvPr>
            <p:cNvSpPr/>
            <p:nvPr/>
          </p:nvSpPr>
          <p:spPr>
            <a:xfrm>
              <a:off x="2123728" y="4077072"/>
              <a:ext cx="1296144" cy="5040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404F23F-EEF2-2049-999E-5EC4D5FA08EC}"/>
                </a:ext>
              </a:extLst>
            </p:cNvPr>
            <p:cNvSpPr/>
            <p:nvPr/>
          </p:nvSpPr>
          <p:spPr>
            <a:xfrm>
              <a:off x="3923928" y="1860363"/>
              <a:ext cx="1296144" cy="5040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5431F8C-C67A-9844-B582-E98F3EA62307}"/>
                </a:ext>
              </a:extLst>
            </p:cNvPr>
            <p:cNvSpPr/>
            <p:nvPr/>
          </p:nvSpPr>
          <p:spPr>
            <a:xfrm>
              <a:off x="3923928" y="4077072"/>
              <a:ext cx="1296144" cy="5040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омб 11">
              <a:extLst>
                <a:ext uri="{FF2B5EF4-FFF2-40B4-BE49-F238E27FC236}">
                  <a16:creationId xmlns:a16="http://schemas.microsoft.com/office/drawing/2014/main" id="{13B5AA72-6926-0943-AAB5-41EB03482EB0}"/>
                </a:ext>
              </a:extLst>
            </p:cNvPr>
            <p:cNvSpPr/>
            <p:nvPr/>
          </p:nvSpPr>
          <p:spPr>
            <a:xfrm>
              <a:off x="4934609" y="2932713"/>
              <a:ext cx="1152128" cy="576064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A29E4300-E1C4-4C4F-838D-4426EEBA506A}"/>
                </a:ext>
              </a:extLst>
            </p:cNvPr>
            <p:cNvSpPr/>
            <p:nvPr/>
          </p:nvSpPr>
          <p:spPr>
            <a:xfrm>
              <a:off x="6300192" y="1860363"/>
              <a:ext cx="504056" cy="50658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D874226-B89A-8D45-8F5E-934134ECA067}"/>
                </a:ext>
              </a:extLst>
            </p:cNvPr>
            <p:cNvSpPr/>
            <p:nvPr/>
          </p:nvSpPr>
          <p:spPr>
            <a:xfrm>
              <a:off x="6300192" y="4070640"/>
              <a:ext cx="504056" cy="50658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A78ED17-0E5B-934F-8476-59816F58D79D}"/>
                </a:ext>
              </a:extLst>
            </p:cNvPr>
            <p:cNvSpPr/>
            <p:nvPr/>
          </p:nvSpPr>
          <p:spPr>
            <a:xfrm>
              <a:off x="5057054" y="5221528"/>
              <a:ext cx="1278396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57F9A53-9E57-A44D-A734-6F6DFE69C0B8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1253670" y="3144853"/>
            <a:ext cx="237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3DCF887-7FD8-0C45-84DB-C0CF8FBF9EB3}"/>
              </a:ext>
            </a:extLst>
          </p:cNvPr>
          <p:cNvCxnSpPr>
            <a:stCxn id="6" idx="6"/>
            <a:endCxn id="7" idx="1"/>
          </p:cNvCxnSpPr>
          <p:nvPr/>
        </p:nvCxnSpPr>
        <p:spPr>
          <a:xfrm flipV="1">
            <a:off x="2092506" y="3140968"/>
            <a:ext cx="360040" cy="3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9E0CE25-1AD6-E446-BAC5-62C88045578F}"/>
              </a:ext>
            </a:extLst>
          </p:cNvPr>
          <p:cNvCxnSpPr>
            <a:stCxn id="7" idx="0"/>
          </p:cNvCxnSpPr>
          <p:nvPr/>
        </p:nvCxnSpPr>
        <p:spPr>
          <a:xfrm flipV="1">
            <a:off x="3028610" y="2284641"/>
            <a:ext cx="0" cy="568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C1C13BF-416E-4E4D-84A7-0EAE735B7675}"/>
              </a:ext>
            </a:extLst>
          </p:cNvPr>
          <p:cNvCxnSpPr>
            <a:stCxn id="7" idx="2"/>
          </p:cNvCxnSpPr>
          <p:nvPr/>
        </p:nvCxnSpPr>
        <p:spPr>
          <a:xfrm>
            <a:off x="3028610" y="342900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84177B1-49BB-6246-97B4-FE970559C04F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3748690" y="2024844"/>
            <a:ext cx="504056" cy="15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D4155C8-0F18-9F4E-B36F-FBDF479918DB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3748690" y="425709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BD1616DB-11B6-8646-893B-FA89C97BF454}"/>
              </a:ext>
            </a:extLst>
          </p:cNvPr>
          <p:cNvCxnSpPr>
            <a:stCxn id="10" idx="3"/>
            <a:endCxn id="12" idx="0"/>
          </p:cNvCxnSpPr>
          <p:nvPr/>
        </p:nvCxnSpPr>
        <p:spPr>
          <a:xfrm>
            <a:off x="5548890" y="2040383"/>
            <a:ext cx="290601" cy="820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F97A28A4-C9CD-C44C-AB1C-EF520D548B67}"/>
              </a:ext>
            </a:extLst>
          </p:cNvPr>
          <p:cNvCxnSpPr>
            <a:stCxn id="11" idx="3"/>
            <a:endCxn id="12" idx="2"/>
          </p:cNvCxnSpPr>
          <p:nvPr/>
        </p:nvCxnSpPr>
        <p:spPr>
          <a:xfrm flipV="1">
            <a:off x="5548890" y="3436769"/>
            <a:ext cx="290601" cy="820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15DE97DA-0FC7-0448-A5E1-0456834B2D37}"/>
              </a:ext>
            </a:extLst>
          </p:cNvPr>
          <p:cNvCxnSpPr>
            <a:stCxn id="12" idx="3"/>
            <a:endCxn id="14" idx="4"/>
          </p:cNvCxnSpPr>
          <p:nvPr/>
        </p:nvCxnSpPr>
        <p:spPr>
          <a:xfrm flipV="1">
            <a:off x="6415555" y="2294941"/>
            <a:ext cx="465483" cy="853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2D209C3C-4CCB-EB4C-9903-0E15CE10B2FB}"/>
              </a:ext>
            </a:extLst>
          </p:cNvPr>
          <p:cNvCxnSpPr>
            <a:stCxn id="12" idx="3"/>
            <a:endCxn id="15" idx="0"/>
          </p:cNvCxnSpPr>
          <p:nvPr/>
        </p:nvCxnSpPr>
        <p:spPr>
          <a:xfrm>
            <a:off x="6415555" y="3148737"/>
            <a:ext cx="465483" cy="849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EFC50989-AFC0-A640-978F-25E02FDB7965}"/>
              </a:ext>
            </a:extLst>
          </p:cNvPr>
          <p:cNvCxnSpPr>
            <a:stCxn id="12" idx="2"/>
          </p:cNvCxnSpPr>
          <p:nvPr/>
        </p:nvCxnSpPr>
        <p:spPr>
          <a:xfrm>
            <a:off x="5839491" y="3436769"/>
            <a:ext cx="0" cy="164841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5B2816C-A4D8-794A-81AC-DC4FC8AA54A9}"/>
              </a:ext>
            </a:extLst>
          </p:cNvPr>
          <p:cNvSpPr txBox="1"/>
          <p:nvPr/>
        </p:nvSpPr>
        <p:spPr>
          <a:xfrm>
            <a:off x="160920" y="2452826"/>
            <a:ext cx="117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Запрос в ЦДОД от ОО или ФЛ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695F0C-0074-7E4C-8FED-A492A30057D6}"/>
              </a:ext>
            </a:extLst>
          </p:cNvPr>
          <p:cNvSpPr txBox="1"/>
          <p:nvPr/>
        </p:nvSpPr>
        <p:spPr>
          <a:xfrm>
            <a:off x="1469693" y="2529046"/>
            <a:ext cx="982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Договор</a:t>
            </a: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92F6205F-83ED-FB47-B036-9AA17F93A904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1791844" y="3429000"/>
            <a:ext cx="0" cy="18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B500997-4A22-5D49-91DA-911B760EDDA9}"/>
              </a:ext>
            </a:extLst>
          </p:cNvPr>
          <p:cNvSpPr txBox="1"/>
          <p:nvPr/>
        </p:nvSpPr>
        <p:spPr>
          <a:xfrm>
            <a:off x="1491182" y="5229200"/>
            <a:ext cx="1424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ru-RU" sz="1000" dirty="0"/>
              <a:t>При согласии родителей на работу с психологом, психологическое сопровождение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6366A41-9CD0-3F43-81B6-C612E505E8F2}"/>
              </a:ext>
            </a:extLst>
          </p:cNvPr>
          <p:cNvSpPr txBox="1"/>
          <p:nvPr/>
        </p:nvSpPr>
        <p:spPr>
          <a:xfrm>
            <a:off x="2698332" y="3004545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Возраст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C2D29B5-6840-3540-AE01-1899797D6494}"/>
              </a:ext>
            </a:extLst>
          </p:cNvPr>
          <p:cNvSpPr txBox="1"/>
          <p:nvPr/>
        </p:nvSpPr>
        <p:spPr>
          <a:xfrm>
            <a:off x="2627784" y="1885219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До 14 лет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889569-B351-6846-A30C-A553B3A8DE26}"/>
              </a:ext>
            </a:extLst>
          </p:cNvPr>
          <p:cNvSpPr txBox="1"/>
          <p:nvPr/>
        </p:nvSpPr>
        <p:spPr>
          <a:xfrm>
            <a:off x="2452545" y="4146650"/>
            <a:ext cx="12241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Старше 14 лет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215E7AD-992F-D640-BC72-D3891A14B27C}"/>
              </a:ext>
            </a:extLst>
          </p:cNvPr>
          <p:cNvSpPr txBox="1"/>
          <p:nvPr/>
        </p:nvSpPr>
        <p:spPr>
          <a:xfrm>
            <a:off x="4355976" y="1832558"/>
            <a:ext cx="11209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Комплекс </a:t>
            </a:r>
          </a:p>
          <a:p>
            <a:r>
              <a:rPr lang="ru-RU" sz="1050" dirty="0"/>
              <a:t>методик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19A241F-3204-0545-BE66-C111F328D641}"/>
              </a:ext>
            </a:extLst>
          </p:cNvPr>
          <p:cNvSpPr txBox="1"/>
          <p:nvPr/>
        </p:nvSpPr>
        <p:spPr>
          <a:xfrm>
            <a:off x="4213757" y="3985068"/>
            <a:ext cx="13737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Комплекс методик</a:t>
            </a:r>
          </a:p>
          <a:p>
            <a:r>
              <a:rPr lang="ru-RU" sz="1050" dirty="0"/>
              <a:t>+  «Сигнал»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CF8C9F4-593A-2E48-B0B8-22862225E82E}"/>
              </a:ext>
            </a:extLst>
          </p:cNvPr>
          <p:cNvSpPr txBox="1"/>
          <p:nvPr/>
        </p:nvSpPr>
        <p:spPr>
          <a:xfrm>
            <a:off x="5405453" y="3042620"/>
            <a:ext cx="777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Результат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85CE856-3BAD-7B4D-8678-58B0EBC880DD}"/>
              </a:ext>
            </a:extLst>
          </p:cNvPr>
          <p:cNvSpPr txBox="1"/>
          <p:nvPr/>
        </p:nvSpPr>
        <p:spPr>
          <a:xfrm>
            <a:off x="6701018" y="1839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+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3AD6A3D-12A7-D64C-9B35-0DCEC436C445}"/>
              </a:ext>
            </a:extLst>
          </p:cNvPr>
          <p:cNvSpPr txBox="1"/>
          <p:nvPr/>
        </p:nvSpPr>
        <p:spPr>
          <a:xfrm>
            <a:off x="6732240" y="408894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-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5AE203F-3873-2A44-80C8-B14B9C456E80}"/>
              </a:ext>
            </a:extLst>
          </p:cNvPr>
          <p:cNvSpPr txBox="1"/>
          <p:nvPr/>
        </p:nvSpPr>
        <p:spPr>
          <a:xfrm>
            <a:off x="7133066" y="1628800"/>
            <a:ext cx="161539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ru-RU" sz="1050" dirty="0"/>
              <a:t>Передача данных в ОО, оттуда – родителям, далее – в  специальные учреждения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FAE78A6-C3A4-EE43-8B3A-8B506946CA75}"/>
              </a:ext>
            </a:extLst>
          </p:cNvPr>
          <p:cNvSpPr txBox="1"/>
          <p:nvPr/>
        </p:nvSpPr>
        <p:spPr>
          <a:xfrm>
            <a:off x="7133066" y="3950443"/>
            <a:ext cx="1615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ru-RU" sz="1050" dirty="0"/>
              <a:t>Передача данных в ОО, оттуда – родителям, далее – по запросу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F3BEA8-9BF5-DC4E-B291-9839EF877421}"/>
              </a:ext>
            </a:extLst>
          </p:cNvPr>
          <p:cNvSpPr txBox="1"/>
          <p:nvPr/>
        </p:nvSpPr>
        <p:spPr>
          <a:xfrm>
            <a:off x="5223397" y="5113030"/>
            <a:ext cx="147762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atinLnBrk="0" hangingPunct="0"/>
            <a:r>
              <a:rPr lang="ru-RU" sz="1000" dirty="0"/>
              <a:t>Информирование стороны договора – ОО или ФЛ</a:t>
            </a:r>
          </a:p>
        </p:txBody>
      </p:sp>
    </p:spTree>
    <p:extLst>
      <p:ext uri="{BB962C8B-B14F-4D97-AF65-F5344CB8AC3E}">
        <p14:creationId xmlns:p14="http://schemas.microsoft.com/office/powerpoint/2010/main" val="49224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3019-D33F-9B4B-8B53-8660EB494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Дополнительно.</a:t>
            </a:r>
            <a:br>
              <a:rPr lang="ru-RU" sz="3200" dirty="0"/>
            </a:br>
            <a:r>
              <a:rPr lang="ru-RU" sz="3200" dirty="0"/>
              <a:t>Методика «Сигнал»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AFCD7-27CF-5649-8046-8614DC6A24DA}"/>
              </a:ext>
            </a:extLst>
          </p:cNvPr>
          <p:cNvSpPr txBox="1"/>
          <p:nvPr/>
        </p:nvSpPr>
        <p:spPr>
          <a:xfrm>
            <a:off x="3203848" y="6525344"/>
            <a:ext cx="5631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 «Сигнал» и аналитические данные после обработки одного человека.</a:t>
            </a: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B98CDBFB-29C7-B346-9595-2F61753C29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1" b="17771"/>
          <a:stretch/>
        </p:blipFill>
        <p:spPr>
          <a:xfrm>
            <a:off x="395536" y="1333004"/>
            <a:ext cx="3401377" cy="22322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4CB7BD-4A84-CF45-B81E-B01743310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904" y="3284984"/>
            <a:ext cx="6284784" cy="30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D0B3A-402E-EE49-BA8D-018B37409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-171400"/>
            <a:ext cx="7524328" cy="1069514"/>
          </a:xfrm>
        </p:spPr>
        <p:txBody>
          <a:bodyPr/>
          <a:lstStyle/>
          <a:p>
            <a:pPr latinLnBrk="0" hangingPunct="0"/>
            <a:r>
              <a:rPr lang="ru-RU" sz="2400" dirty="0"/>
              <a:t>Дополнительно. Возможная форма рекомендаций и адреса обращений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2441F0-59C7-1549-ACDE-B62AFA36B4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3" t="5250" r="5194" b="22301"/>
          <a:stretch/>
        </p:blipFill>
        <p:spPr>
          <a:xfrm>
            <a:off x="2033119" y="692696"/>
            <a:ext cx="5202239" cy="61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F21E5-6331-3B42-99AA-0AC8531D2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069514"/>
          </a:xfrm>
        </p:spPr>
        <p:txBody>
          <a:bodyPr/>
          <a:lstStyle/>
          <a:p>
            <a:r>
              <a:rPr lang="ru-RU" sz="2800" dirty="0"/>
              <a:t>Дополнительно.</a:t>
            </a:r>
            <a:br>
              <a:rPr lang="ru-RU" sz="2800" dirty="0"/>
            </a:br>
            <a:r>
              <a:rPr lang="ru-RU" sz="2800" dirty="0"/>
              <a:t>Самостоятельная проверка </a:t>
            </a:r>
            <a:r>
              <a:rPr lang="ru-RU" sz="2800" dirty="0" err="1"/>
              <a:t>аккаутов</a:t>
            </a:r>
            <a:r>
              <a:rPr lang="ru-RU" sz="2800" dirty="0"/>
              <a:t> в 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5D032-9512-8848-95AE-BDD001C16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Открытые ресурсы: </a:t>
            </a:r>
            <a:endParaRPr lang="en-US" dirty="0"/>
          </a:p>
          <a:p>
            <a:r>
              <a:rPr lang="en-US" dirty="0">
                <a:hlinkClick r:id="rId2"/>
              </a:rPr>
              <a:t>https://gerdabot.ru</a:t>
            </a:r>
            <a:endParaRPr lang="en-US" dirty="0"/>
          </a:p>
          <a:p>
            <a:r>
              <a:rPr lang="en-US" dirty="0">
                <a:hlinkClick r:id="rId3"/>
              </a:rPr>
              <a:t>https://resurs-center.ru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85509A-D1F8-2F49-B54E-49B88D0DD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761" y="2183890"/>
            <a:ext cx="5197295" cy="34773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ABA4AC-50E3-FA42-8DDF-4A943FED9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4954930" cy="309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9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D6201-F927-C741-9E77-1D6133E7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Заявки от ОО на 2021-2022 учебный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17CEA-C390-664C-9EDC-C9D27F195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462" y="996521"/>
            <a:ext cx="6851104" cy="460648"/>
          </a:xfrm>
        </p:spPr>
        <p:txBody>
          <a:bodyPr/>
          <a:lstStyle/>
          <a:p>
            <a:r>
              <a:rPr lang="ru-RU" dirty="0"/>
              <a:t>На 10 июня 2021 года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0A8A89D-E29B-A842-B707-E888CB735F4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81150856"/>
              </p:ext>
            </p:extLst>
          </p:nvPr>
        </p:nvGraphicFramePr>
        <p:xfrm>
          <a:off x="755576" y="1700213"/>
          <a:ext cx="7942340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115802752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79075243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758875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507103435"/>
                    </a:ext>
                  </a:extLst>
                </a:gridCol>
                <a:gridCol w="1389612">
                  <a:extLst>
                    <a:ext uri="{9D8B030D-6E8A-4147-A177-3AD203B41FA5}">
                      <a16:colId xmlns:a16="http://schemas.microsoft.com/office/drawing/2014/main" val="1409891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0" hangingPunct="0"/>
                      <a:r>
                        <a:rPr lang="ru-RU" sz="1400" dirty="0"/>
                        <a:t>Округ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 hangingPunct="0"/>
                      <a:r>
                        <a:rPr lang="ru-RU" sz="1400" dirty="0"/>
                        <a:t>Количество заявок от школ школ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 hangingPunct="0"/>
                      <a:r>
                        <a:rPr lang="ru-RU" sz="1400" dirty="0"/>
                        <a:t>Заявок на диагностику </a:t>
                      </a:r>
                      <a:r>
                        <a:rPr lang="ru-RU" sz="1400" dirty="0" err="1"/>
                        <a:t>буллинга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 hangingPunct="0"/>
                      <a:r>
                        <a:rPr lang="ru-RU" sz="1400" dirty="0"/>
                        <a:t>Заявок на диагностику </a:t>
                      </a:r>
                      <a:r>
                        <a:rPr lang="ru-RU" sz="1400" dirty="0" err="1"/>
                        <a:t>суициального</a:t>
                      </a:r>
                      <a:r>
                        <a:rPr lang="ru-RU" sz="1400" dirty="0"/>
                        <a:t> поведения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 hangingPunct="0"/>
                      <a:r>
                        <a:rPr lang="ru-RU" sz="1400" dirty="0"/>
                        <a:t>Заявок на диагностику агрессии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038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Кировский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7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Северный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11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Северо-Западный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6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Западный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2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Юго-Западный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29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Юго-Восточный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84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Восточный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742544"/>
                  </a:ext>
                </a:extLst>
              </a:tr>
            </a:tbl>
          </a:graphicData>
        </a:graphic>
      </p:graphicFrame>
      <p:graphicFrame>
        <p:nvGraphicFramePr>
          <p:cNvPr id="6" name="Объект 4">
            <a:extLst>
              <a:ext uri="{FF2B5EF4-FFF2-40B4-BE49-F238E27FC236}">
                <a16:creationId xmlns:a16="http://schemas.microsoft.com/office/drawing/2014/main" id="{B653B40F-7901-7942-B4AF-903F370490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185988"/>
              </p:ext>
            </p:extLst>
          </p:nvPr>
        </p:nvGraphicFramePr>
        <p:xfrm>
          <a:off x="323528" y="1700212"/>
          <a:ext cx="8640961" cy="367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503">
                  <a:extLst>
                    <a:ext uri="{9D8B030D-6E8A-4147-A177-3AD203B41FA5}">
                      <a16:colId xmlns:a16="http://schemas.microsoft.com/office/drawing/2014/main" val="1158027523"/>
                    </a:ext>
                  </a:extLst>
                </a:gridCol>
                <a:gridCol w="1305649">
                  <a:extLst>
                    <a:ext uri="{9D8B030D-6E8A-4147-A177-3AD203B41FA5}">
                      <a16:colId xmlns:a16="http://schemas.microsoft.com/office/drawing/2014/main" val="950497984"/>
                    </a:ext>
                  </a:extLst>
                </a:gridCol>
                <a:gridCol w="1450242">
                  <a:extLst>
                    <a:ext uri="{9D8B030D-6E8A-4147-A177-3AD203B41FA5}">
                      <a16:colId xmlns:a16="http://schemas.microsoft.com/office/drawing/2014/main" val="790752431"/>
                    </a:ext>
                  </a:extLst>
                </a:gridCol>
                <a:gridCol w="1351666">
                  <a:extLst>
                    <a:ext uri="{9D8B030D-6E8A-4147-A177-3AD203B41FA5}">
                      <a16:colId xmlns:a16="http://schemas.microsoft.com/office/drawing/2014/main" val="2975887503"/>
                    </a:ext>
                  </a:extLst>
                </a:gridCol>
                <a:gridCol w="1379756">
                  <a:extLst>
                    <a:ext uri="{9D8B030D-6E8A-4147-A177-3AD203B41FA5}">
                      <a16:colId xmlns:a16="http://schemas.microsoft.com/office/drawing/2014/main" val="3507103435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1409891122"/>
                    </a:ext>
                  </a:extLst>
                </a:gridCol>
              </a:tblGrid>
              <a:tr h="980170">
                <a:tc>
                  <a:txBody>
                    <a:bodyPr/>
                    <a:lstStyle/>
                    <a:p>
                      <a:pPr latinLnBrk="0" hangingPunct="0"/>
                      <a:r>
                        <a:rPr lang="ru-RU" sz="1400" dirty="0"/>
                        <a:t>Округ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Количество заявок от школ на 2020/21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 hangingPunct="0"/>
                      <a:r>
                        <a:rPr lang="ru-RU" sz="1400" dirty="0"/>
                        <a:t>Количество заявок от школ на 2021/22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 hangingPunct="0"/>
                      <a:r>
                        <a:rPr lang="ru-RU" sz="1400" dirty="0"/>
                        <a:t>Заявок на диагностику и </a:t>
                      </a:r>
                      <a:r>
                        <a:rPr lang="ru-RU" sz="1400" dirty="0" err="1"/>
                        <a:t>профил</a:t>
                      </a:r>
                      <a:r>
                        <a:rPr lang="ru-RU" sz="1400" dirty="0"/>
                        <a:t>. </a:t>
                      </a:r>
                      <a:r>
                        <a:rPr lang="ru-RU" sz="1400" dirty="0" err="1"/>
                        <a:t>буллинга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 hangingPunct="0"/>
                      <a:r>
                        <a:rPr lang="ru-RU" sz="1400" dirty="0"/>
                        <a:t>Заявок на диагностику суицидального поведения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 hangingPunct="0"/>
                      <a:r>
                        <a:rPr lang="ru-RU" sz="1400" dirty="0"/>
                        <a:t>Заявок на диагностику и </a:t>
                      </a:r>
                      <a:r>
                        <a:rPr lang="ru-RU" sz="1400" dirty="0" err="1"/>
                        <a:t>профил</a:t>
                      </a:r>
                      <a:r>
                        <a:rPr lang="ru-RU" sz="1400" dirty="0"/>
                        <a:t>. агрессии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038957"/>
                  </a:ext>
                </a:extLst>
              </a:tr>
              <a:tr h="38469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Кировский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71105"/>
                  </a:ext>
                </a:extLst>
              </a:tr>
              <a:tr h="38469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Северный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115345"/>
                  </a:ext>
                </a:extLst>
              </a:tr>
              <a:tr h="38469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Северо-Западный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62195"/>
                  </a:ext>
                </a:extLst>
              </a:tr>
              <a:tr h="38469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Западный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20703"/>
                  </a:ext>
                </a:extLst>
              </a:tr>
              <a:tr h="38469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Юго-Западный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295094"/>
                  </a:ext>
                </a:extLst>
              </a:tr>
              <a:tr h="38469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Юго-Восточный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842764"/>
                  </a:ext>
                </a:extLst>
              </a:tr>
              <a:tr h="38469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Восточный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742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6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56C91-D520-A14D-BF17-75E792D45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F5C8DC-2CEA-5949-A066-D3D0C659A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660" y="1644593"/>
            <a:ext cx="6563072" cy="460648"/>
          </a:xfrm>
        </p:spPr>
        <p:txBody>
          <a:bodyPr/>
          <a:lstStyle/>
          <a:p>
            <a:r>
              <a:rPr lang="ru-RU" b="1" dirty="0"/>
              <a:t>Обращайтесь. 8-8332-497231</a:t>
            </a:r>
            <a:endParaRPr lang="en-US" b="1" dirty="0"/>
          </a:p>
          <a:p>
            <a:pPr latinLnBrk="0" hangingPunct="0"/>
            <a:endParaRPr lang="ru-RU" dirty="0"/>
          </a:p>
          <a:p>
            <a:pPr latinLnBrk="0" hangingPunct="0"/>
            <a:r>
              <a:rPr lang="ru-RU" dirty="0"/>
              <a:t>Руководитель службы – </a:t>
            </a:r>
            <a:r>
              <a:rPr lang="ru-RU" dirty="0" err="1"/>
              <a:t>Блинова</a:t>
            </a:r>
            <a:r>
              <a:rPr lang="ru-RU" dirty="0"/>
              <a:t> Екатерина Александровна</a:t>
            </a:r>
          </a:p>
        </p:txBody>
      </p:sp>
      <p:pic>
        <p:nvPicPr>
          <p:cNvPr id="5" name="Picture 4" descr="https://i.ytimg.com/vi/DxTESNrYpV0/maxresdefault.jpg">
            <a:extLst>
              <a:ext uri="{FF2B5EF4-FFF2-40B4-BE49-F238E27FC236}">
                <a16:creationId xmlns:a16="http://schemas.microsoft.com/office/drawing/2014/main" id="{E20C7A3E-B983-4C48-91A7-AE43057C1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5652120" cy="31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ACD055-A016-434B-8F65-47F7AE3FB331}"/>
              </a:ext>
            </a:extLst>
          </p:cNvPr>
          <p:cNvSpPr txBox="1"/>
          <p:nvPr/>
        </p:nvSpPr>
        <p:spPr>
          <a:xfrm>
            <a:off x="1996704" y="262768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Электронная почта </a:t>
            </a:r>
            <a:r>
              <a:rPr lang="en-US" dirty="0">
                <a:hlinkClick r:id="rId3"/>
              </a:rPr>
              <a:t>idist@idist.ru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57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338</Words>
  <Application>Microsoft Macintosh PowerPoint</Application>
  <PresentationFormat>Экран (4:3)</PresentationFormat>
  <Paragraphs>97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맑은 고딕</vt:lpstr>
      <vt:lpstr>Arial</vt:lpstr>
      <vt:lpstr>Calibri</vt:lpstr>
      <vt:lpstr>Office Theme</vt:lpstr>
      <vt:lpstr>Custom Design</vt:lpstr>
      <vt:lpstr>Презентация PowerPoint</vt:lpstr>
      <vt:lpstr> Областная служба психолого-педагогической помощи</vt:lpstr>
      <vt:lpstr>Алгоритм взаимодействия</vt:lpstr>
      <vt:lpstr>Дополнительно. Методика «Сигнал»</vt:lpstr>
      <vt:lpstr>Дополнительно. Возможная форма рекомендаций и адреса обращений</vt:lpstr>
      <vt:lpstr>Дополнительно. Самостоятельная проверка аккаутов в ОО</vt:lpstr>
      <vt:lpstr>Заявки от ОО на 2021-2022 учебный год</vt:lpstr>
      <vt:lpstr>Спасибо за внимание!</vt:lpstr>
    </vt:vector>
  </TitlesOfParts>
  <Company>Microsoft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Microsoft Office User</cp:lastModifiedBy>
  <cp:revision>55</cp:revision>
  <dcterms:created xsi:type="dcterms:W3CDTF">2014-04-01T16:35:38Z</dcterms:created>
  <dcterms:modified xsi:type="dcterms:W3CDTF">2021-06-08T10:33:30Z</dcterms:modified>
</cp:coreProperties>
</file>