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4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5B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stomShape 1" hidden="1"/>
          <p:cNvSpPr/>
          <p:nvPr/>
        </p:nvSpPr>
        <p:spPr>
          <a:xfrm>
            <a:off x="0" y="1234440"/>
            <a:ext cx="9142200" cy="318240"/>
          </a:xfrm>
          <a:prstGeom prst="rect">
            <a:avLst/>
          </a:prstGeom>
          <a:solidFill>
            <a:srgbClr val="FFFFFF"/>
          </a:solidFill>
          <a:ln w="50760">
            <a:noFill/>
          </a:ln>
          <a:effectLst>
            <a:outerShdw blurRad="38100" dist="29880" dir="5400000" rotWithShape="0">
              <a:srgbClr val="000000">
                <a:alpha val="4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" name="CustomShape 2" hidden="1"/>
          <p:cNvSpPr/>
          <p:nvPr/>
        </p:nvSpPr>
        <p:spPr>
          <a:xfrm>
            <a:off x="0" y="1280160"/>
            <a:ext cx="531720" cy="2268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760">
            <a:noFill/>
          </a:ln>
          <a:effectLst>
            <a:outerShdw blurRad="38100" dist="29880" dir="5400000" rotWithShape="0">
              <a:srgbClr val="000000">
                <a:alpha val="4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" name="CustomShape 3" hidden="1"/>
          <p:cNvSpPr/>
          <p:nvPr/>
        </p:nvSpPr>
        <p:spPr>
          <a:xfrm>
            <a:off x="590400" y="1280160"/>
            <a:ext cx="8551800" cy="2268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760">
            <a:noFill/>
          </a:ln>
          <a:effectLst>
            <a:outerShdw blurRad="38100" dist="29880" dir="5400000" rotWithShape="0">
              <a:srgbClr val="000000">
                <a:alpha val="4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0" y="5970960"/>
            <a:ext cx="9142200" cy="885240"/>
          </a:xfrm>
          <a:prstGeom prst="rect">
            <a:avLst/>
          </a:prstGeom>
          <a:solidFill>
            <a:srgbClr val="FFFFFF"/>
          </a:solidFill>
          <a:ln w="50760">
            <a:noFill/>
          </a:ln>
          <a:effectLst>
            <a:outerShdw blurRad="38100" dist="29880" dir="5400000" rotWithShape="0">
              <a:srgbClr val="000000">
                <a:alpha val="4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" name="CustomShape 5"/>
          <p:cNvSpPr/>
          <p:nvPr/>
        </p:nvSpPr>
        <p:spPr>
          <a:xfrm>
            <a:off x="-9000" y="6053400"/>
            <a:ext cx="2247480" cy="71136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760">
            <a:noFill/>
          </a:ln>
          <a:effectLst>
            <a:outerShdw blurRad="38100" dist="29880" dir="5400000" rotWithShape="0">
              <a:srgbClr val="000000">
                <a:alpha val="4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" name="CustomShape 6"/>
          <p:cNvSpPr/>
          <p:nvPr/>
        </p:nvSpPr>
        <p:spPr>
          <a:xfrm>
            <a:off x="2359080" y="6044040"/>
            <a:ext cx="6783120" cy="71136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760">
            <a:noFill/>
          </a:ln>
          <a:effectLst>
            <a:outerShdw blurRad="38100" dist="29880" dir="5400000" rotWithShape="0">
              <a:srgbClr val="000000">
                <a:alpha val="4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" name="PlaceHolder 7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7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1234440"/>
            <a:ext cx="9142200" cy="318240"/>
          </a:xfrm>
          <a:prstGeom prst="rect">
            <a:avLst/>
          </a:prstGeom>
          <a:solidFill>
            <a:srgbClr val="FFFFFF"/>
          </a:solidFill>
          <a:ln w="50760">
            <a:noFill/>
          </a:ln>
          <a:effectLst>
            <a:outerShdw blurRad="38100" dist="29880" dir="5400000" rotWithShape="0">
              <a:srgbClr val="000000">
                <a:alpha val="4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5" name="CustomShape 2"/>
          <p:cNvSpPr/>
          <p:nvPr/>
        </p:nvSpPr>
        <p:spPr>
          <a:xfrm>
            <a:off x="0" y="1280160"/>
            <a:ext cx="531720" cy="2268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760">
            <a:noFill/>
          </a:ln>
          <a:effectLst>
            <a:outerShdw blurRad="38100" dist="29880" dir="5400000" rotWithShape="0">
              <a:srgbClr val="000000">
                <a:alpha val="4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6" name="CustomShape 3"/>
          <p:cNvSpPr/>
          <p:nvPr/>
        </p:nvSpPr>
        <p:spPr>
          <a:xfrm>
            <a:off x="590400" y="1280160"/>
            <a:ext cx="8551800" cy="2268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760">
            <a:noFill/>
          </a:ln>
          <a:effectLst>
            <a:outerShdw blurRad="38100" dist="29880" dir="5400000" rotWithShape="0">
              <a:srgbClr val="000000">
                <a:alpha val="4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7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8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1"/>
          <p:cNvSpPr/>
          <p:nvPr/>
        </p:nvSpPr>
        <p:spPr>
          <a:xfrm>
            <a:off x="0" y="1234440"/>
            <a:ext cx="9142200" cy="318240"/>
          </a:xfrm>
          <a:prstGeom prst="rect">
            <a:avLst/>
          </a:prstGeom>
          <a:solidFill>
            <a:srgbClr val="FFFFFF"/>
          </a:solidFill>
          <a:ln w="50760">
            <a:noFill/>
          </a:ln>
          <a:effectLst>
            <a:outerShdw blurRad="38100" dist="29880" dir="5400000" rotWithShape="0">
              <a:srgbClr val="000000">
                <a:alpha val="4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86" name="CustomShape 2"/>
          <p:cNvSpPr/>
          <p:nvPr/>
        </p:nvSpPr>
        <p:spPr>
          <a:xfrm>
            <a:off x="0" y="1280160"/>
            <a:ext cx="531720" cy="2268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760">
            <a:noFill/>
          </a:ln>
          <a:effectLst>
            <a:outerShdw blurRad="38100" dist="29880" dir="5400000" rotWithShape="0">
              <a:srgbClr val="000000">
                <a:alpha val="4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87" name="CustomShape 3"/>
          <p:cNvSpPr/>
          <p:nvPr/>
        </p:nvSpPr>
        <p:spPr>
          <a:xfrm>
            <a:off x="590400" y="1280160"/>
            <a:ext cx="8551800" cy="2268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760">
            <a:noFill/>
          </a:ln>
          <a:effectLst>
            <a:outerShdw blurRad="38100" dist="29880" dir="5400000" rotWithShape="0">
              <a:srgbClr val="000000">
                <a:alpha val="4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88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89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2362320" y="6050160"/>
            <a:ext cx="6703920" cy="68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2021 год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65" name="CustomShape 2"/>
          <p:cNvSpPr/>
          <p:nvPr/>
        </p:nvSpPr>
        <p:spPr>
          <a:xfrm>
            <a:off x="642960" y="285840"/>
            <a:ext cx="80708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182880"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Муниципальное казенное общеобразовательное учреждение  начальная общеобразовательная школа д. Грехово Советского района Кировской области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66" name="CustomShape 3"/>
          <p:cNvSpPr/>
          <p:nvPr/>
        </p:nvSpPr>
        <p:spPr>
          <a:xfrm>
            <a:off x="288000" y="2091240"/>
            <a:ext cx="8642160" cy="8218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182880"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404040"/>
                </a:solidFill>
                <a:latin typeface="Times New Roman"/>
                <a:ea typeface="DejaVu Sans"/>
              </a:rPr>
              <a:t>Эффективные формы организации воспитательной работы в условиях сельской школы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67" name="CustomShape 4"/>
          <p:cNvSpPr/>
          <p:nvPr/>
        </p:nvSpPr>
        <p:spPr>
          <a:xfrm>
            <a:off x="4824000" y="4522320"/>
            <a:ext cx="4213080" cy="654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r">
              <a:lnSpc>
                <a:spcPct val="100000"/>
              </a:lnSpc>
              <a:spcBef>
                <a:spcPts val="320"/>
              </a:spcBef>
              <a:spcAft>
                <a:spcPts val="300"/>
              </a:spcAft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Новосёлова Олеся Олеговна,</a:t>
            </a:r>
            <a:endParaRPr lang="ru-RU" sz="1600" b="0" strike="noStrike" spc="-1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320"/>
              </a:spcBef>
              <a:spcAft>
                <a:spcPts val="300"/>
              </a:spcAft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заведующая МКОУ НОШ д. Грехово</a:t>
            </a:r>
            <a:endParaRPr lang="ru-RU" sz="1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ustomShape 1"/>
          <p:cNvSpPr/>
          <p:nvPr/>
        </p:nvSpPr>
        <p:spPr>
          <a:xfrm>
            <a:off x="612720" y="1587960"/>
            <a:ext cx="8151480" cy="449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8" name="CustomShape 2"/>
          <p:cNvSpPr/>
          <p:nvPr/>
        </p:nvSpPr>
        <p:spPr>
          <a:xfrm>
            <a:off x="344880" y="476280"/>
            <a:ext cx="813636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Задачи воспитательной работы в МКОУ НОШ д. Грехово: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199" name="Picture 3"/>
          <p:cNvPicPr/>
          <p:nvPr/>
        </p:nvPicPr>
        <p:blipFill>
          <a:blip r:embed="rId2"/>
          <a:stretch/>
        </p:blipFill>
        <p:spPr>
          <a:xfrm>
            <a:off x="-15239880" y="-11430000"/>
            <a:ext cx="4799160" cy="3599280"/>
          </a:xfrm>
          <a:prstGeom prst="rect">
            <a:avLst/>
          </a:prstGeom>
          <a:ln>
            <a:noFill/>
          </a:ln>
        </p:spPr>
      </p:pic>
      <p:pic>
        <p:nvPicPr>
          <p:cNvPr id="200" name="Picture 2"/>
          <p:cNvPicPr/>
          <p:nvPr/>
        </p:nvPicPr>
        <p:blipFill>
          <a:blip r:embed="rId3"/>
          <a:stretch/>
        </p:blipFill>
        <p:spPr>
          <a:xfrm>
            <a:off x="0" y="1909440"/>
            <a:ext cx="8787240" cy="4175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CustomShape 1"/>
          <p:cNvSpPr/>
          <p:nvPr/>
        </p:nvSpPr>
        <p:spPr>
          <a:xfrm>
            <a:off x="612720" y="1587960"/>
            <a:ext cx="8151480" cy="449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2" name="CustomShape 2"/>
          <p:cNvSpPr/>
          <p:nvPr/>
        </p:nvSpPr>
        <p:spPr>
          <a:xfrm>
            <a:off x="344880" y="476280"/>
            <a:ext cx="813636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Приоритетными направлениями в воспитательной работе  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в МКОУ НОШ д. Грехово являются: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203" name="Picture 3"/>
          <p:cNvPicPr/>
          <p:nvPr/>
        </p:nvPicPr>
        <p:blipFill>
          <a:blip r:embed="rId2"/>
          <a:stretch/>
        </p:blipFill>
        <p:spPr>
          <a:xfrm>
            <a:off x="-15239880" y="-11430000"/>
            <a:ext cx="4799160" cy="3599280"/>
          </a:xfrm>
          <a:prstGeom prst="rect">
            <a:avLst/>
          </a:prstGeom>
          <a:ln>
            <a:noFill/>
          </a:ln>
        </p:spPr>
      </p:pic>
      <p:sp>
        <p:nvSpPr>
          <p:cNvPr id="204" name="CustomShape 3"/>
          <p:cNvSpPr/>
          <p:nvPr/>
        </p:nvSpPr>
        <p:spPr>
          <a:xfrm>
            <a:off x="344880" y="1942560"/>
            <a:ext cx="8619120" cy="37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3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Воспитание гражданственности и патриотизма;</a:t>
            </a:r>
            <a:endParaRPr lang="ru-RU" sz="2400" b="0" strike="noStrike" spc="-1">
              <a:latin typeface="Arial"/>
            </a:endParaRPr>
          </a:p>
          <a:p>
            <a:pPr marL="343080" indent="-3423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Воспитание ценностного отношения к прекрасному;</a:t>
            </a:r>
            <a:endParaRPr lang="ru-RU" sz="2400" b="0" strike="noStrike" spc="-1">
              <a:latin typeface="Arial"/>
            </a:endParaRPr>
          </a:p>
          <a:p>
            <a:pPr marL="343080" indent="-3423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Воспитание нравственных чувств и эстетического сознания;</a:t>
            </a:r>
            <a:endParaRPr lang="ru-RU" sz="2400" b="0" strike="noStrike" spc="-1">
              <a:latin typeface="Arial"/>
            </a:endParaRPr>
          </a:p>
          <a:p>
            <a:pPr marL="343080" indent="-3423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Воспитание ценностного отношения к природе и окружающей среде;</a:t>
            </a:r>
            <a:endParaRPr lang="ru-RU" sz="2400" b="0" strike="noStrike" spc="-1">
              <a:latin typeface="Arial"/>
            </a:endParaRPr>
          </a:p>
          <a:p>
            <a:pPr marL="343080" indent="-3423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Воспитание ценностного отношения к здоровому образу жизни и безопасности жизнедеятельности;</a:t>
            </a:r>
            <a:endParaRPr lang="ru-RU" sz="2400" b="0" strike="noStrike" spc="-1">
              <a:latin typeface="Arial"/>
            </a:endParaRPr>
          </a:p>
          <a:p>
            <a:pPr marL="343080" indent="-3423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Воспитание трудолюбия и творческого отношения к труду, учению, жизни;</a:t>
            </a:r>
            <a:endParaRPr lang="ru-RU" sz="2400" b="0" strike="noStrike" spc="-1">
              <a:latin typeface="Arial"/>
            </a:endParaRPr>
          </a:p>
          <a:p>
            <a:pPr marL="343080" indent="-3423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Семейное воспитание.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ustomShape 1"/>
          <p:cNvSpPr/>
          <p:nvPr/>
        </p:nvSpPr>
        <p:spPr>
          <a:xfrm>
            <a:off x="612720" y="1600200"/>
            <a:ext cx="8151480" cy="449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6" name="CustomShape 2"/>
          <p:cNvSpPr/>
          <p:nvPr/>
        </p:nvSpPr>
        <p:spPr>
          <a:xfrm>
            <a:off x="636120" y="1951560"/>
            <a:ext cx="7630920" cy="3502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Уважение к своей стране, к ее национальным традициям, истории и богатой культуре является основой любого воспитания. Невозможно вырастить  достойного человека без уважительного, трепетного отношения к своим истокам. </a:t>
            </a: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ustomShape 1"/>
          <p:cNvSpPr/>
          <p:nvPr/>
        </p:nvSpPr>
        <p:spPr>
          <a:xfrm>
            <a:off x="550440" y="1268640"/>
            <a:ext cx="8228520" cy="397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	</a:t>
            </a:r>
            <a:r>
              <a:rPr lang="ru-RU" sz="22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Патриотическое воспитание представляет собой целенаправленный процесс формирования социально-ценностного отношения к Родине, своему народу, его культуре</a:t>
            </a:r>
            <a:r>
              <a:rPr lang="ru-RU" sz="2200" b="0" strike="noStrike" spc="-1">
                <a:solidFill>
                  <a:srgbClr val="0D0D0D"/>
                </a:solidFill>
                <a:latin typeface="Times New Roman"/>
                <a:ea typeface="Calibri"/>
              </a:rPr>
              <a:t>, языку, </a:t>
            </a:r>
            <a:r>
              <a:rPr lang="ru-RU" sz="22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традициям, природе. </a:t>
            </a:r>
            <a:endParaRPr lang="ru-RU" sz="2200" b="0" strike="noStrike" spc="-1"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ru-RU" sz="2200" b="0" strike="noStrike" spc="-1"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ru-RU" sz="2200" b="0" strike="noStrike" spc="-1"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ru-RU" sz="2200" b="0" strike="noStrike" spc="-1">
              <a:latin typeface="Arial"/>
            </a:endParaRPr>
          </a:p>
        </p:txBody>
      </p:sp>
      <p:pic>
        <p:nvPicPr>
          <p:cNvPr id="208" name="Picture 2"/>
          <p:cNvPicPr/>
          <p:nvPr/>
        </p:nvPicPr>
        <p:blipFill>
          <a:blip r:embed="rId2"/>
          <a:stretch/>
        </p:blipFill>
        <p:spPr>
          <a:xfrm>
            <a:off x="442800" y="3879000"/>
            <a:ext cx="3777480" cy="2519280"/>
          </a:xfrm>
          <a:prstGeom prst="rect">
            <a:avLst/>
          </a:prstGeom>
          <a:ln>
            <a:noFill/>
          </a:ln>
        </p:spPr>
      </p:pic>
      <p:pic>
        <p:nvPicPr>
          <p:cNvPr id="209" name="Picture 3"/>
          <p:cNvPicPr/>
          <p:nvPr/>
        </p:nvPicPr>
        <p:blipFill>
          <a:blip r:embed="rId3"/>
          <a:srcRect l="15335" t="35823" r="34008" b="9479"/>
          <a:stretch/>
        </p:blipFill>
        <p:spPr>
          <a:xfrm>
            <a:off x="4384440" y="3891960"/>
            <a:ext cx="4422960" cy="2506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3"/>
          <p:cNvPicPr/>
          <p:nvPr/>
        </p:nvPicPr>
        <p:blipFill>
          <a:blip r:embed="rId2"/>
          <a:srcRect l="9941" r="23497" b="48206"/>
          <a:stretch/>
        </p:blipFill>
        <p:spPr>
          <a:xfrm>
            <a:off x="1475640" y="260640"/>
            <a:ext cx="5846040" cy="3412440"/>
          </a:xfrm>
          <a:prstGeom prst="rect">
            <a:avLst/>
          </a:prstGeom>
          <a:ln>
            <a:noFill/>
          </a:ln>
        </p:spPr>
      </p:pic>
      <p:sp>
        <p:nvSpPr>
          <p:cNvPr id="211" name="CustomShape 1"/>
          <p:cNvSpPr/>
          <p:nvPr/>
        </p:nvSpPr>
        <p:spPr>
          <a:xfrm>
            <a:off x="923400" y="3798000"/>
            <a:ext cx="7488000" cy="228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Отношение к Родине младшего школьника начинает закладываться в семье. Оно проявляется в любви к маме, папе, дедушкам, бабушкам, братьям и сестрам. Именно родители первыми закладывают основы формирующейся личности, оставляют первый и самый глубокий след в душе ребенка. 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1"/>
          <p:cNvSpPr/>
          <p:nvPr/>
        </p:nvSpPr>
        <p:spPr>
          <a:xfrm>
            <a:off x="313200" y="1196640"/>
            <a:ext cx="8228520" cy="289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500" b="0" strike="noStrike" spc="-1">
                <a:latin typeface="Times New Roman"/>
              </a:rPr>
              <a:t>Придя в школу, ребенок становится участником классного и школьного сообщества. Здесь он делает первые шаги в познании мира, своей страны. Именно в школе он  окунается в жизнь, построенную по определенным правилам.</a:t>
            </a:r>
            <a:endParaRPr lang="ru-RU" sz="2500" b="0" strike="noStrike" spc="-1">
              <a:latin typeface="Arial"/>
            </a:endParaRPr>
          </a:p>
        </p:txBody>
      </p:sp>
      <p:pic>
        <p:nvPicPr>
          <p:cNvPr id="213" name="Picture 2"/>
          <p:cNvPicPr/>
          <p:nvPr/>
        </p:nvPicPr>
        <p:blipFill>
          <a:blip r:embed="rId2"/>
          <a:stretch/>
        </p:blipFill>
        <p:spPr>
          <a:xfrm>
            <a:off x="2627640" y="3573000"/>
            <a:ext cx="4031280" cy="3023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ustomShape 1"/>
          <p:cNvSpPr/>
          <p:nvPr/>
        </p:nvSpPr>
        <p:spPr>
          <a:xfrm>
            <a:off x="1143000" y="1643040"/>
            <a:ext cx="1799640" cy="1870920"/>
          </a:xfrm>
          <a:prstGeom prst="round2DiagRect">
            <a:avLst>
              <a:gd name="adj1" fmla="val 16667"/>
              <a:gd name="adj2" fmla="val 0"/>
            </a:avLst>
          </a:prstGeom>
          <a:gradFill rotWithShape="0">
            <a:gsLst>
              <a:gs pos="0">
                <a:srgbClr val="BEBEBE"/>
              </a:gs>
              <a:gs pos="100000">
                <a:srgbClr val="F7F7F7"/>
              </a:gs>
            </a:gsLst>
            <a:lin ang="16200000"/>
          </a:gra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88920" indent="-8640" algn="ctr">
              <a:lnSpc>
                <a:spcPct val="90000"/>
              </a:lnSpc>
              <a:spcBef>
                <a:spcPts val="561"/>
              </a:spcBef>
            </a:pPr>
            <a:endParaRPr lang="ru-RU" sz="1800" b="0" strike="noStrike" spc="-1">
              <a:latin typeface="Arial"/>
            </a:endParaRPr>
          </a:p>
          <a:p>
            <a:pPr marL="88920" indent="-8640" algn="ctr">
              <a:lnSpc>
                <a:spcPct val="90000"/>
              </a:lnSpc>
              <a:spcBef>
                <a:spcPts val="561"/>
              </a:spcBef>
            </a:pPr>
            <a:r>
              <a:rPr lang="ru-RU" sz="2800" b="1" strike="noStrike" spc="-1">
                <a:solidFill>
                  <a:srgbClr val="003366"/>
                </a:solidFill>
                <a:latin typeface="Garamond"/>
                <a:ea typeface="DejaVu Sans"/>
              </a:rPr>
              <a:t>Пункт №1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215" name="CustomShape 2"/>
          <p:cNvSpPr/>
          <p:nvPr/>
        </p:nvSpPr>
        <p:spPr>
          <a:xfrm>
            <a:off x="2268360" y="333360"/>
            <a:ext cx="4679280" cy="864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6" name="CustomShape 3"/>
          <p:cNvSpPr/>
          <p:nvPr/>
        </p:nvSpPr>
        <p:spPr>
          <a:xfrm>
            <a:off x="3492360" y="1628640"/>
            <a:ext cx="1799640" cy="1870920"/>
          </a:xfrm>
          <a:prstGeom prst="round2DiagRect">
            <a:avLst>
              <a:gd name="adj1" fmla="val 16667"/>
              <a:gd name="adj2" fmla="val 0"/>
            </a:avLst>
          </a:prstGeom>
          <a:gradFill rotWithShape="0">
            <a:gsLst>
              <a:gs pos="0">
                <a:srgbClr val="BEBEBE"/>
              </a:gs>
              <a:gs pos="100000">
                <a:srgbClr val="F7F7F7"/>
              </a:gs>
            </a:gsLst>
            <a:lin ang="16200000"/>
          </a:gra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88920" indent="-8640" algn="ctr">
              <a:lnSpc>
                <a:spcPct val="90000"/>
              </a:lnSpc>
              <a:spcBef>
                <a:spcPts val="561"/>
              </a:spcBef>
            </a:pPr>
            <a:endParaRPr lang="ru-RU" sz="1800" b="0" strike="noStrike" spc="-1">
              <a:latin typeface="Arial"/>
            </a:endParaRPr>
          </a:p>
          <a:p>
            <a:pPr marL="88920" indent="-8640" algn="ctr">
              <a:lnSpc>
                <a:spcPct val="90000"/>
              </a:lnSpc>
              <a:spcBef>
                <a:spcPts val="561"/>
              </a:spcBef>
            </a:pPr>
            <a:r>
              <a:rPr lang="ru-RU" sz="2800" b="1" strike="noStrike" spc="-1">
                <a:solidFill>
                  <a:srgbClr val="003366"/>
                </a:solidFill>
                <a:latin typeface="Garamond"/>
                <a:ea typeface="DejaVu Sans"/>
              </a:rPr>
              <a:t>Пункт №2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217" name="CustomShape 4"/>
          <p:cNvSpPr/>
          <p:nvPr/>
        </p:nvSpPr>
        <p:spPr>
          <a:xfrm>
            <a:off x="5867280" y="1628640"/>
            <a:ext cx="1799640" cy="1870920"/>
          </a:xfrm>
          <a:prstGeom prst="round2DiagRect">
            <a:avLst>
              <a:gd name="adj1" fmla="val 16667"/>
              <a:gd name="adj2" fmla="val 0"/>
            </a:avLst>
          </a:prstGeom>
          <a:gradFill rotWithShape="0">
            <a:gsLst>
              <a:gs pos="0">
                <a:srgbClr val="BEBEBE"/>
              </a:gs>
              <a:gs pos="100000">
                <a:srgbClr val="F7F7F7"/>
              </a:gs>
            </a:gsLst>
            <a:lin ang="16200000"/>
          </a:gra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88920" indent="-8640" algn="ctr">
              <a:lnSpc>
                <a:spcPct val="90000"/>
              </a:lnSpc>
              <a:spcBef>
                <a:spcPts val="561"/>
              </a:spcBef>
            </a:pPr>
            <a:endParaRPr lang="ru-RU" sz="1800" b="0" strike="noStrike" spc="-1">
              <a:latin typeface="Arial"/>
            </a:endParaRPr>
          </a:p>
          <a:p>
            <a:pPr marL="88920" indent="-8640" algn="ctr">
              <a:lnSpc>
                <a:spcPct val="90000"/>
              </a:lnSpc>
              <a:spcBef>
                <a:spcPts val="561"/>
              </a:spcBef>
            </a:pPr>
            <a:r>
              <a:rPr lang="ru-RU" sz="2800" b="1" strike="noStrike" spc="-1">
                <a:solidFill>
                  <a:srgbClr val="003366"/>
                </a:solidFill>
                <a:latin typeface="Garamond"/>
                <a:ea typeface="DejaVu Sans"/>
              </a:rPr>
              <a:t>Пункт №3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218" name="CustomShape 5"/>
          <p:cNvSpPr/>
          <p:nvPr/>
        </p:nvSpPr>
        <p:spPr>
          <a:xfrm>
            <a:off x="1187280" y="3933720"/>
            <a:ext cx="1799640" cy="1870920"/>
          </a:xfrm>
          <a:prstGeom prst="round2DiagRect">
            <a:avLst>
              <a:gd name="adj1" fmla="val 16667"/>
              <a:gd name="adj2" fmla="val 0"/>
            </a:avLst>
          </a:prstGeom>
          <a:gradFill rotWithShape="0">
            <a:gsLst>
              <a:gs pos="0">
                <a:srgbClr val="BEBEBE"/>
              </a:gs>
              <a:gs pos="100000">
                <a:srgbClr val="F7F7F7"/>
              </a:gs>
            </a:gsLst>
            <a:lin ang="16200000"/>
          </a:gra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88920" indent="-8640" algn="ctr">
              <a:lnSpc>
                <a:spcPct val="90000"/>
              </a:lnSpc>
              <a:spcBef>
                <a:spcPts val="561"/>
              </a:spcBef>
            </a:pPr>
            <a:endParaRPr lang="ru-RU" sz="1800" b="0" strike="noStrike" spc="-1">
              <a:latin typeface="Arial"/>
            </a:endParaRPr>
          </a:p>
          <a:p>
            <a:pPr marL="88920" indent="-8640" algn="ctr">
              <a:lnSpc>
                <a:spcPct val="90000"/>
              </a:lnSpc>
              <a:spcBef>
                <a:spcPts val="561"/>
              </a:spcBef>
            </a:pPr>
            <a:r>
              <a:rPr lang="ru-RU" sz="2800" b="1" strike="noStrike" spc="-1">
                <a:solidFill>
                  <a:srgbClr val="003366"/>
                </a:solidFill>
                <a:latin typeface="Garamond"/>
                <a:ea typeface="DejaVu Sans"/>
              </a:rPr>
              <a:t>Пункт №4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219" name="CustomShape 6"/>
          <p:cNvSpPr/>
          <p:nvPr/>
        </p:nvSpPr>
        <p:spPr>
          <a:xfrm>
            <a:off x="3492360" y="3933720"/>
            <a:ext cx="1799640" cy="1870920"/>
          </a:xfrm>
          <a:prstGeom prst="round2DiagRect">
            <a:avLst>
              <a:gd name="adj1" fmla="val 16667"/>
              <a:gd name="adj2" fmla="val 0"/>
            </a:avLst>
          </a:prstGeom>
          <a:gradFill rotWithShape="0">
            <a:gsLst>
              <a:gs pos="0">
                <a:srgbClr val="BEBEBE"/>
              </a:gs>
              <a:gs pos="100000">
                <a:srgbClr val="F7F7F7"/>
              </a:gs>
            </a:gsLst>
            <a:lin ang="16200000"/>
          </a:gra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88920" indent="-8640" algn="ctr">
              <a:lnSpc>
                <a:spcPct val="90000"/>
              </a:lnSpc>
              <a:spcBef>
                <a:spcPts val="561"/>
              </a:spcBef>
            </a:pPr>
            <a:endParaRPr lang="ru-RU" sz="1800" b="0" strike="noStrike" spc="-1">
              <a:latin typeface="Arial"/>
            </a:endParaRPr>
          </a:p>
          <a:p>
            <a:pPr marL="88920" indent="-8640" algn="ctr">
              <a:lnSpc>
                <a:spcPct val="90000"/>
              </a:lnSpc>
              <a:spcBef>
                <a:spcPts val="561"/>
              </a:spcBef>
            </a:pPr>
            <a:r>
              <a:rPr lang="ru-RU" sz="2800" b="1" strike="noStrike" spc="-1">
                <a:solidFill>
                  <a:srgbClr val="003366"/>
                </a:solidFill>
                <a:latin typeface="Garamond"/>
                <a:ea typeface="DejaVu Sans"/>
              </a:rPr>
              <a:t>Пункт №5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220" name="CustomShape 7"/>
          <p:cNvSpPr/>
          <p:nvPr/>
        </p:nvSpPr>
        <p:spPr>
          <a:xfrm>
            <a:off x="5867280" y="3933720"/>
            <a:ext cx="1799640" cy="1870920"/>
          </a:xfrm>
          <a:prstGeom prst="round2DiagRect">
            <a:avLst>
              <a:gd name="adj1" fmla="val 16667"/>
              <a:gd name="adj2" fmla="val 0"/>
            </a:avLst>
          </a:prstGeom>
          <a:gradFill rotWithShape="0">
            <a:gsLst>
              <a:gs pos="0">
                <a:srgbClr val="BEBEBE"/>
              </a:gs>
              <a:gs pos="100000">
                <a:srgbClr val="F7F7F7"/>
              </a:gs>
            </a:gsLst>
            <a:lin ang="16200000"/>
          </a:gra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88920" indent="-8640" algn="ctr">
              <a:lnSpc>
                <a:spcPct val="90000"/>
              </a:lnSpc>
              <a:spcBef>
                <a:spcPts val="561"/>
              </a:spcBef>
            </a:pPr>
            <a:endParaRPr lang="ru-RU" sz="1800" b="0" strike="noStrike" spc="-1">
              <a:latin typeface="Arial"/>
            </a:endParaRPr>
          </a:p>
          <a:p>
            <a:pPr marL="88920" indent="-8640" algn="ctr">
              <a:lnSpc>
                <a:spcPct val="90000"/>
              </a:lnSpc>
              <a:spcBef>
                <a:spcPts val="561"/>
              </a:spcBef>
            </a:pPr>
            <a:r>
              <a:rPr lang="ru-RU" sz="2800" b="1" strike="noStrike" spc="-1">
                <a:solidFill>
                  <a:srgbClr val="003366"/>
                </a:solidFill>
                <a:latin typeface="Garamond"/>
                <a:ea typeface="DejaVu Sans"/>
              </a:rPr>
              <a:t>Пункт №6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221" name="CustomShape 8"/>
          <p:cNvSpPr/>
          <p:nvPr/>
        </p:nvSpPr>
        <p:spPr>
          <a:xfrm>
            <a:off x="1403280" y="1844640"/>
            <a:ext cx="1799640" cy="1870920"/>
          </a:xfrm>
          <a:prstGeom prst="round2DiagRect">
            <a:avLst>
              <a:gd name="adj1" fmla="val 16667"/>
              <a:gd name="adj2" fmla="val 0"/>
            </a:avLst>
          </a:prstGeom>
          <a:ln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88920" indent="-8640" algn="ctr">
              <a:lnSpc>
                <a:spcPct val="90000"/>
              </a:lnSpc>
              <a:spcBef>
                <a:spcPts val="400"/>
              </a:spcBef>
            </a:pPr>
            <a:r>
              <a:rPr lang="ru-RU" sz="2000" b="1" strike="noStrike" spc="-1">
                <a:solidFill>
                  <a:srgbClr val="FCFEFE"/>
                </a:solidFill>
                <a:latin typeface="Garamond"/>
                <a:ea typeface="DejaVu Sans"/>
              </a:rPr>
              <a:t>Классные часы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22" name="CustomShape 9"/>
          <p:cNvSpPr/>
          <p:nvPr/>
        </p:nvSpPr>
        <p:spPr>
          <a:xfrm>
            <a:off x="3708360" y="1844640"/>
            <a:ext cx="1799640" cy="1870920"/>
          </a:xfrm>
          <a:prstGeom prst="round2DiagRect">
            <a:avLst>
              <a:gd name="adj1" fmla="val 16667"/>
              <a:gd name="adj2" fmla="val 0"/>
            </a:avLst>
          </a:prstGeom>
          <a:ln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88920" indent="-8640" algn="ctr">
              <a:lnSpc>
                <a:spcPct val="90000"/>
              </a:lnSpc>
              <a:spcBef>
                <a:spcPts val="400"/>
              </a:spcBef>
            </a:pPr>
            <a:r>
              <a:rPr lang="ru-RU" sz="2000" b="1" strike="noStrike" spc="-1">
                <a:solidFill>
                  <a:srgbClr val="F1F9F9"/>
                </a:solidFill>
                <a:latin typeface="Garamond"/>
                <a:ea typeface="DejaVu Sans"/>
              </a:rPr>
              <a:t>Работа на уроках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23" name="CustomShape 10"/>
          <p:cNvSpPr/>
          <p:nvPr/>
        </p:nvSpPr>
        <p:spPr>
          <a:xfrm>
            <a:off x="6083280" y="1844640"/>
            <a:ext cx="1799640" cy="1870920"/>
          </a:xfrm>
          <a:prstGeom prst="round2DiagRect">
            <a:avLst>
              <a:gd name="adj1" fmla="val 16667"/>
              <a:gd name="adj2" fmla="val 0"/>
            </a:avLst>
          </a:prstGeom>
          <a:ln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88920" indent="-8640" algn="ctr">
              <a:lnSpc>
                <a:spcPct val="90000"/>
              </a:lnSpc>
              <a:spcBef>
                <a:spcPts val="400"/>
              </a:spcBef>
            </a:pPr>
            <a:r>
              <a:rPr lang="ru-RU" sz="2000" b="1" strike="noStrike" spc="-1">
                <a:solidFill>
                  <a:srgbClr val="FCFEFE"/>
                </a:solidFill>
                <a:latin typeface="Garamond"/>
                <a:ea typeface="DejaVu Sans"/>
              </a:rPr>
              <a:t>Экскурсии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24" name="CustomShape 11"/>
          <p:cNvSpPr/>
          <p:nvPr/>
        </p:nvSpPr>
        <p:spPr>
          <a:xfrm>
            <a:off x="1368360" y="4149720"/>
            <a:ext cx="1799640" cy="1870920"/>
          </a:xfrm>
          <a:prstGeom prst="round2DiagRect">
            <a:avLst>
              <a:gd name="adj1" fmla="val 16667"/>
              <a:gd name="adj2" fmla="val 0"/>
            </a:avLst>
          </a:prstGeom>
          <a:ln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88920" indent="-8640" algn="ctr">
              <a:lnSpc>
                <a:spcPct val="90000"/>
              </a:lnSpc>
              <a:spcBef>
                <a:spcPts val="400"/>
              </a:spcBef>
            </a:pPr>
            <a:r>
              <a:rPr lang="ru-RU" sz="2000" b="1" strike="noStrike" spc="-1">
                <a:solidFill>
                  <a:srgbClr val="F1F9F9"/>
                </a:solidFill>
                <a:latin typeface="Garamond"/>
                <a:ea typeface="DejaVu Sans"/>
              </a:rPr>
              <a:t>Беседы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25" name="CustomShape 12"/>
          <p:cNvSpPr/>
          <p:nvPr/>
        </p:nvSpPr>
        <p:spPr>
          <a:xfrm>
            <a:off x="3708360" y="4149720"/>
            <a:ext cx="1799640" cy="1870920"/>
          </a:xfrm>
          <a:prstGeom prst="round2DiagRect">
            <a:avLst>
              <a:gd name="adj1" fmla="val 16667"/>
              <a:gd name="adj2" fmla="val 0"/>
            </a:avLst>
          </a:prstGeom>
          <a:ln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88920" indent="-8640" algn="ctr">
              <a:lnSpc>
                <a:spcPct val="90000"/>
              </a:lnSpc>
              <a:spcBef>
                <a:spcPts val="360"/>
              </a:spcBef>
            </a:pPr>
            <a:r>
              <a:rPr lang="ru-RU" sz="1800" b="1" strike="noStrike" spc="-1">
                <a:solidFill>
                  <a:srgbClr val="FFFFFF"/>
                </a:solidFill>
                <a:latin typeface="Garamond"/>
                <a:ea typeface="DejaVu Sans"/>
              </a:rPr>
              <a:t>Конкурсы рисунков и стихов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26" name="CustomShape 13"/>
          <p:cNvSpPr/>
          <p:nvPr/>
        </p:nvSpPr>
        <p:spPr>
          <a:xfrm>
            <a:off x="6012000" y="4149720"/>
            <a:ext cx="1944000" cy="1870920"/>
          </a:xfrm>
          <a:prstGeom prst="round2DiagRect">
            <a:avLst>
              <a:gd name="adj1" fmla="val 16667"/>
              <a:gd name="adj2" fmla="val 0"/>
            </a:avLst>
          </a:prstGeom>
          <a:ln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88920" indent="-8640" algn="ctr">
              <a:lnSpc>
                <a:spcPct val="90000"/>
              </a:lnSpc>
              <a:spcBef>
                <a:spcPts val="400"/>
              </a:spcBef>
            </a:pPr>
            <a:r>
              <a:rPr lang="ru-RU" sz="2000" b="1" strike="noStrike" spc="-1">
                <a:solidFill>
                  <a:srgbClr val="FCFEFE"/>
                </a:solidFill>
                <a:latin typeface="Garamond"/>
                <a:ea typeface="DejaVu Sans"/>
              </a:rPr>
              <a:t>Проектная деятельность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27" name="CustomShape 14"/>
          <p:cNvSpPr/>
          <p:nvPr/>
        </p:nvSpPr>
        <p:spPr>
          <a:xfrm>
            <a:off x="323640" y="333360"/>
            <a:ext cx="8640360" cy="47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5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Формы работы по гражданско-патриотическому воспитанию</a:t>
            </a:r>
            <a:endParaRPr lang="ru-RU" sz="25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612720" y="1600200"/>
            <a:ext cx="8151480" cy="449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20040" indent="-318240">
              <a:lnSpc>
                <a:spcPct val="100000"/>
              </a:lnSpc>
              <a:spcBef>
                <a:spcPts val="700"/>
              </a:spcBef>
            </a:pPr>
            <a:r>
              <a:rPr lang="ru-RU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               </a:t>
            </a:r>
            <a:endParaRPr lang="ru-RU" sz="2900" b="0" strike="noStrike" spc="-1">
              <a:latin typeface="Arial"/>
            </a:endParaRPr>
          </a:p>
          <a:p>
            <a:pPr marL="320040" indent="-318240">
              <a:lnSpc>
                <a:spcPct val="100000"/>
              </a:lnSpc>
              <a:spcBef>
                <a:spcPts val="700"/>
              </a:spcBef>
            </a:pPr>
            <a:endParaRPr lang="ru-RU" sz="2900" b="0" strike="noStrike" spc="-1">
              <a:latin typeface="Arial"/>
            </a:endParaRPr>
          </a:p>
          <a:p>
            <a:pPr marL="320040" indent="-318240">
              <a:lnSpc>
                <a:spcPct val="100000"/>
              </a:lnSpc>
              <a:spcBef>
                <a:spcPts val="700"/>
              </a:spcBef>
            </a:pPr>
            <a:r>
              <a:rPr lang="ru-RU" sz="4000" b="0" strike="noStrike" spc="-1">
                <a:solidFill>
                  <a:srgbClr val="0D0D0D"/>
                </a:solidFill>
                <a:latin typeface="Tw Cen MT"/>
                <a:ea typeface="DejaVu Sans"/>
              </a:rPr>
              <a:t>               </a:t>
            </a:r>
            <a:endParaRPr lang="ru-RU" sz="4000" b="0" strike="noStrike" spc="-1">
              <a:latin typeface="Arial"/>
            </a:endParaRPr>
          </a:p>
        </p:txBody>
      </p:sp>
      <p:sp>
        <p:nvSpPr>
          <p:cNvPr id="229" name="CustomShape 2"/>
          <p:cNvSpPr/>
          <p:nvPr/>
        </p:nvSpPr>
        <p:spPr>
          <a:xfrm>
            <a:off x="944280" y="260640"/>
            <a:ext cx="748800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Участие  в автопробеге, посвященном 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Победе в Великой Отечественной войне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230" name="Picture 2"/>
          <p:cNvPicPr/>
          <p:nvPr/>
        </p:nvPicPr>
        <p:blipFill>
          <a:blip r:embed="rId2"/>
          <a:stretch/>
        </p:blipFill>
        <p:spPr>
          <a:xfrm>
            <a:off x="4318200" y="1703160"/>
            <a:ext cx="4799160" cy="3599280"/>
          </a:xfrm>
          <a:prstGeom prst="rect">
            <a:avLst/>
          </a:prstGeom>
          <a:ln>
            <a:noFill/>
          </a:ln>
        </p:spPr>
      </p:pic>
      <p:pic>
        <p:nvPicPr>
          <p:cNvPr id="231" name="Picture 3"/>
          <p:cNvPicPr/>
          <p:nvPr/>
        </p:nvPicPr>
        <p:blipFill>
          <a:blip r:embed="rId3"/>
          <a:stretch/>
        </p:blipFill>
        <p:spPr>
          <a:xfrm>
            <a:off x="179640" y="1710720"/>
            <a:ext cx="4799160" cy="3599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CustomShape 1"/>
          <p:cNvSpPr/>
          <p:nvPr/>
        </p:nvSpPr>
        <p:spPr>
          <a:xfrm>
            <a:off x="612720" y="1600200"/>
            <a:ext cx="8151480" cy="449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20040" indent="-318240">
              <a:lnSpc>
                <a:spcPct val="100000"/>
              </a:lnSpc>
              <a:spcBef>
                <a:spcPts val="700"/>
              </a:spcBef>
            </a:pPr>
            <a:r>
              <a:rPr lang="ru-RU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               </a:t>
            </a:r>
            <a:endParaRPr lang="ru-RU" sz="2900" b="0" strike="noStrike" spc="-1">
              <a:latin typeface="Arial"/>
            </a:endParaRPr>
          </a:p>
          <a:p>
            <a:pPr marL="320040" indent="-318240">
              <a:lnSpc>
                <a:spcPct val="100000"/>
              </a:lnSpc>
              <a:spcBef>
                <a:spcPts val="700"/>
              </a:spcBef>
            </a:pPr>
            <a:endParaRPr lang="ru-RU" sz="2900" b="0" strike="noStrike" spc="-1">
              <a:latin typeface="Arial"/>
            </a:endParaRPr>
          </a:p>
          <a:p>
            <a:pPr marL="320040" indent="-318240">
              <a:lnSpc>
                <a:spcPct val="100000"/>
              </a:lnSpc>
              <a:spcBef>
                <a:spcPts val="700"/>
              </a:spcBef>
            </a:pPr>
            <a:r>
              <a:rPr lang="ru-RU" sz="4000" b="0" strike="noStrike" spc="-1">
                <a:solidFill>
                  <a:srgbClr val="0D0D0D"/>
                </a:solidFill>
                <a:latin typeface="Tw Cen MT"/>
                <a:ea typeface="DejaVu Sans"/>
              </a:rPr>
              <a:t>               </a:t>
            </a:r>
            <a:endParaRPr lang="ru-RU" sz="4000" b="0" strike="noStrike" spc="-1">
              <a:latin typeface="Arial"/>
            </a:endParaRPr>
          </a:p>
        </p:txBody>
      </p:sp>
      <p:sp>
        <p:nvSpPr>
          <p:cNvPr id="233" name="CustomShape 2"/>
          <p:cNvSpPr/>
          <p:nvPr/>
        </p:nvSpPr>
        <p:spPr>
          <a:xfrm>
            <a:off x="944280" y="260640"/>
            <a:ext cx="748800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Участие  в автопробеге, посвященном 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Победе в Великой Отечественной войне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234" name="Рисунок 233"/>
          <p:cNvPicPr/>
          <p:nvPr/>
        </p:nvPicPr>
        <p:blipFill>
          <a:blip r:embed="rId2"/>
          <a:stretch/>
        </p:blipFill>
        <p:spPr>
          <a:xfrm>
            <a:off x="476460" y="1772816"/>
            <a:ext cx="8424000" cy="4572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CustomShape 1"/>
          <p:cNvSpPr/>
          <p:nvPr/>
        </p:nvSpPr>
        <p:spPr>
          <a:xfrm>
            <a:off x="457200" y="1604520"/>
            <a:ext cx="8228520" cy="397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6" name="Picture 2"/>
          <p:cNvPicPr/>
          <p:nvPr/>
        </p:nvPicPr>
        <p:blipFill>
          <a:blip r:embed="rId2"/>
          <a:srcRect l="31131"/>
          <a:stretch/>
        </p:blipFill>
        <p:spPr>
          <a:xfrm>
            <a:off x="467640" y="1862640"/>
            <a:ext cx="3602520" cy="3923280"/>
          </a:xfrm>
          <a:prstGeom prst="rect">
            <a:avLst/>
          </a:prstGeom>
          <a:ln>
            <a:noFill/>
          </a:ln>
        </p:spPr>
      </p:pic>
      <p:pic>
        <p:nvPicPr>
          <p:cNvPr id="237" name="Picture 3"/>
          <p:cNvPicPr/>
          <p:nvPr/>
        </p:nvPicPr>
        <p:blipFill>
          <a:blip r:embed="rId3"/>
          <a:srcRect l="18659"/>
          <a:stretch/>
        </p:blipFill>
        <p:spPr>
          <a:xfrm>
            <a:off x="4407120" y="1896120"/>
            <a:ext cx="4294080" cy="3959280"/>
          </a:xfrm>
          <a:prstGeom prst="rect">
            <a:avLst/>
          </a:prstGeom>
          <a:ln>
            <a:noFill/>
          </a:ln>
        </p:spPr>
      </p:pic>
      <p:pic>
        <p:nvPicPr>
          <p:cNvPr id="238" name="Picture 4"/>
          <p:cNvPicPr/>
          <p:nvPr/>
        </p:nvPicPr>
        <p:blipFill>
          <a:blip r:embed="rId4"/>
          <a:stretch/>
        </p:blipFill>
        <p:spPr>
          <a:xfrm>
            <a:off x="1609200" y="188640"/>
            <a:ext cx="5595120" cy="1005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612720" y="1600200"/>
            <a:ext cx="8151480" cy="449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" name="CustomShape 2"/>
          <p:cNvSpPr/>
          <p:nvPr/>
        </p:nvSpPr>
        <p:spPr>
          <a:xfrm>
            <a:off x="1578600" y="260640"/>
            <a:ext cx="621972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МКОУ начальная общеобразовательная школа д. Грехово Советского района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170" name="Picture 4"/>
          <p:cNvPicPr/>
          <p:nvPr/>
        </p:nvPicPr>
        <p:blipFill>
          <a:blip r:embed="rId2"/>
          <a:stretch/>
        </p:blipFill>
        <p:spPr>
          <a:xfrm>
            <a:off x="1421640" y="1772640"/>
            <a:ext cx="6376680" cy="4679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Picture 2"/>
          <p:cNvPicPr/>
          <p:nvPr/>
        </p:nvPicPr>
        <p:blipFill>
          <a:blip r:embed="rId2"/>
          <a:stretch/>
        </p:blipFill>
        <p:spPr>
          <a:xfrm>
            <a:off x="1691640" y="1851840"/>
            <a:ext cx="5807160" cy="4355280"/>
          </a:xfrm>
          <a:prstGeom prst="rect">
            <a:avLst/>
          </a:prstGeom>
          <a:ln>
            <a:noFill/>
          </a:ln>
        </p:spPr>
      </p:pic>
      <p:sp>
        <p:nvSpPr>
          <p:cNvPr id="240" name="CustomShape 1"/>
          <p:cNvSpPr/>
          <p:nvPr/>
        </p:nvSpPr>
        <p:spPr>
          <a:xfrm>
            <a:off x="1907640" y="393840"/>
            <a:ext cx="579528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Участие  в автопробеге, посвященном 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Победе в Великой Отечественной войне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457200" y="221040"/>
            <a:ext cx="8228520" cy="124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Участие  в автопробеге, посвященном </a:t>
            </a:r>
            <a:r>
              <a:t/>
            </a:r>
            <a:br/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Победе в Великой Отечественной войне</a:t>
            </a:r>
            <a:r>
              <a:t/>
            </a:r>
            <a:br/>
            <a:endParaRPr lang="ru-RU" sz="2400" b="0" strike="noStrike" spc="-1">
              <a:latin typeface="Arial"/>
            </a:endParaRPr>
          </a:p>
        </p:txBody>
      </p:sp>
      <p:pic>
        <p:nvPicPr>
          <p:cNvPr id="242" name="Picture 2"/>
          <p:cNvPicPr/>
          <p:nvPr/>
        </p:nvPicPr>
        <p:blipFill>
          <a:blip r:embed="rId2"/>
          <a:stretch/>
        </p:blipFill>
        <p:spPr>
          <a:xfrm>
            <a:off x="251640" y="2003040"/>
            <a:ext cx="5135400" cy="3851280"/>
          </a:xfrm>
          <a:prstGeom prst="rect">
            <a:avLst/>
          </a:prstGeom>
          <a:ln>
            <a:noFill/>
          </a:ln>
        </p:spPr>
      </p:pic>
      <p:pic>
        <p:nvPicPr>
          <p:cNvPr id="243" name="Picture 4"/>
          <p:cNvPicPr/>
          <p:nvPr/>
        </p:nvPicPr>
        <p:blipFill>
          <a:blip r:embed="rId3"/>
          <a:srcRect l="24006" r="17897"/>
          <a:stretch/>
        </p:blipFill>
        <p:spPr>
          <a:xfrm>
            <a:off x="5580000" y="1877040"/>
            <a:ext cx="3178080" cy="4103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CustomShape 1"/>
          <p:cNvSpPr/>
          <p:nvPr/>
        </p:nvSpPr>
        <p:spPr>
          <a:xfrm>
            <a:off x="457200" y="221040"/>
            <a:ext cx="8228520" cy="124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Участие  в автопробеге, посвященном </a:t>
            </a:r>
            <a:r>
              <a:t/>
            </a:r>
            <a:br/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Победе в Великой Отечественной войне</a:t>
            </a:r>
            <a:r>
              <a:t/>
            </a:r>
            <a:br/>
            <a:endParaRPr lang="ru-RU" sz="2400" b="0" strike="noStrike" spc="-1">
              <a:latin typeface="Arial"/>
            </a:endParaRPr>
          </a:p>
        </p:txBody>
      </p:sp>
      <p:pic>
        <p:nvPicPr>
          <p:cNvPr id="245" name="Picture 2"/>
          <p:cNvPicPr/>
          <p:nvPr/>
        </p:nvPicPr>
        <p:blipFill>
          <a:blip r:embed="rId2"/>
          <a:stretch/>
        </p:blipFill>
        <p:spPr>
          <a:xfrm>
            <a:off x="1187640" y="1716480"/>
            <a:ext cx="6671160" cy="5003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ustomShape 1"/>
          <p:cNvSpPr/>
          <p:nvPr/>
        </p:nvSpPr>
        <p:spPr>
          <a:xfrm>
            <a:off x="457200" y="221040"/>
            <a:ext cx="8228520" cy="124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Участие  в велопробеге, посвященном 76 годовщине </a:t>
            </a:r>
            <a:r>
              <a:t/>
            </a:r>
            <a:br/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Победы в Великой Отечественной войне</a:t>
            </a:r>
            <a:r>
              <a:t/>
            </a:r>
            <a:br/>
            <a:endParaRPr lang="ru-RU" sz="2400" b="0" strike="noStrike" spc="-1">
              <a:latin typeface="Arial"/>
            </a:endParaRPr>
          </a:p>
        </p:txBody>
      </p:sp>
      <p:pic>
        <p:nvPicPr>
          <p:cNvPr id="247" name="Picture 2"/>
          <p:cNvPicPr/>
          <p:nvPr/>
        </p:nvPicPr>
        <p:blipFill>
          <a:blip r:embed="rId2"/>
          <a:stretch/>
        </p:blipFill>
        <p:spPr>
          <a:xfrm>
            <a:off x="312840" y="2061000"/>
            <a:ext cx="5231160" cy="3923280"/>
          </a:xfrm>
          <a:prstGeom prst="rect">
            <a:avLst/>
          </a:prstGeom>
          <a:ln>
            <a:noFill/>
          </a:ln>
        </p:spPr>
      </p:pic>
      <p:pic>
        <p:nvPicPr>
          <p:cNvPr id="248" name="Picture 4"/>
          <p:cNvPicPr/>
          <p:nvPr/>
        </p:nvPicPr>
        <p:blipFill>
          <a:blip r:embed="rId3"/>
          <a:stretch/>
        </p:blipFill>
        <p:spPr>
          <a:xfrm>
            <a:off x="5934600" y="2025000"/>
            <a:ext cx="2969280" cy="3959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CustomShape 1"/>
          <p:cNvSpPr/>
          <p:nvPr/>
        </p:nvSpPr>
        <p:spPr>
          <a:xfrm>
            <a:off x="457200" y="221040"/>
            <a:ext cx="8228520" cy="124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Участие  в велопробеге, посвященном 76 годовщине </a:t>
            </a:r>
            <a:r>
              <a:t/>
            </a:r>
            <a:br/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Победы в Великой Отечественной войне</a:t>
            </a:r>
            <a:r>
              <a:t/>
            </a:r>
            <a:br/>
            <a:endParaRPr lang="ru-RU" sz="2400" b="0" strike="noStrike" spc="-1">
              <a:latin typeface="Arial"/>
            </a:endParaRPr>
          </a:p>
        </p:txBody>
      </p:sp>
      <p:pic>
        <p:nvPicPr>
          <p:cNvPr id="250" name="Picture 2"/>
          <p:cNvPicPr/>
          <p:nvPr/>
        </p:nvPicPr>
        <p:blipFill>
          <a:blip r:embed="rId2"/>
          <a:stretch/>
        </p:blipFill>
        <p:spPr>
          <a:xfrm>
            <a:off x="1403640" y="1700640"/>
            <a:ext cx="6431400" cy="4823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ustomShape 1"/>
          <p:cNvSpPr/>
          <p:nvPr/>
        </p:nvSpPr>
        <p:spPr>
          <a:xfrm>
            <a:off x="457200" y="221040"/>
            <a:ext cx="8228520" cy="124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Участие  в велопробеге, посвященном 76 годовщине </a:t>
            </a:r>
            <a:r>
              <a:t/>
            </a:r>
            <a:br/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Победы в Великой Отечественной войне</a:t>
            </a:r>
            <a:r>
              <a:t/>
            </a:r>
            <a:br/>
            <a:endParaRPr lang="ru-RU" sz="2400" b="0" strike="noStrike" spc="-1">
              <a:latin typeface="Arial"/>
            </a:endParaRPr>
          </a:p>
        </p:txBody>
      </p:sp>
      <p:pic>
        <p:nvPicPr>
          <p:cNvPr id="252" name="Picture 3"/>
          <p:cNvPicPr/>
          <p:nvPr/>
        </p:nvPicPr>
        <p:blipFill>
          <a:blip r:embed="rId2"/>
          <a:stretch/>
        </p:blipFill>
        <p:spPr>
          <a:xfrm>
            <a:off x="1547640" y="1707120"/>
            <a:ext cx="6621840" cy="496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457200" y="221040"/>
            <a:ext cx="8228520" cy="124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Участие  в велопробеге, посвященном 76 годовщине </a:t>
            </a:r>
            <a:r>
              <a:t/>
            </a:r>
            <a:br/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Победы в Великой Отечественной войне</a:t>
            </a:r>
            <a:r>
              <a:t/>
            </a:r>
            <a:br/>
            <a:endParaRPr lang="ru-RU" sz="2400" b="0" strike="noStrike" spc="-1">
              <a:latin typeface="Arial"/>
            </a:endParaRPr>
          </a:p>
        </p:txBody>
      </p:sp>
      <p:pic>
        <p:nvPicPr>
          <p:cNvPr id="254" name="Picture 2"/>
          <p:cNvPicPr/>
          <p:nvPr/>
        </p:nvPicPr>
        <p:blipFill>
          <a:blip r:embed="rId2"/>
          <a:stretch/>
        </p:blipFill>
        <p:spPr>
          <a:xfrm>
            <a:off x="0" y="2194560"/>
            <a:ext cx="4463280" cy="3347280"/>
          </a:xfrm>
          <a:prstGeom prst="rect">
            <a:avLst/>
          </a:prstGeom>
          <a:ln>
            <a:noFill/>
          </a:ln>
        </p:spPr>
      </p:pic>
      <p:pic>
        <p:nvPicPr>
          <p:cNvPr id="255" name="Picture 3"/>
          <p:cNvPicPr/>
          <p:nvPr/>
        </p:nvPicPr>
        <p:blipFill>
          <a:blip r:embed="rId3"/>
          <a:stretch/>
        </p:blipFill>
        <p:spPr>
          <a:xfrm>
            <a:off x="4576680" y="2194560"/>
            <a:ext cx="4463280" cy="334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CustomShape 1"/>
          <p:cNvSpPr/>
          <p:nvPr/>
        </p:nvSpPr>
        <p:spPr>
          <a:xfrm>
            <a:off x="251640" y="2133000"/>
            <a:ext cx="8228520" cy="3207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0" strike="noStrike" spc="-1">
                <a:latin typeface="Times New Roman"/>
              </a:rPr>
              <a:t>Патриотическое воспитание, воспитание гражданина своей страны – одна из трудных, но приоритетных задач современной школы. Необходимо уже в начальной школе создавать условия для того, чтобы учащиеся росли идейно зрелыми, нравственно стойкими и духовно богатыми людьми.</a:t>
            </a:r>
            <a:r>
              <a:rPr lang="ru-RU" sz="1800" b="0" strike="noStrike" spc="-1">
                <a:latin typeface="Times New Roman"/>
              </a:rPr>
              <a:t>	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CustomShape 1"/>
          <p:cNvSpPr/>
          <p:nvPr/>
        </p:nvSpPr>
        <p:spPr>
          <a:xfrm>
            <a:off x="467640" y="116640"/>
            <a:ext cx="8228520" cy="124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Экологические субботники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258" name="Picture 2"/>
          <p:cNvPicPr/>
          <p:nvPr/>
        </p:nvPicPr>
        <p:blipFill>
          <a:blip r:embed="rId2"/>
          <a:stretch/>
        </p:blipFill>
        <p:spPr>
          <a:xfrm>
            <a:off x="107640" y="1989000"/>
            <a:ext cx="4319280" cy="3239280"/>
          </a:xfrm>
          <a:prstGeom prst="rect">
            <a:avLst/>
          </a:prstGeom>
          <a:ln>
            <a:noFill/>
          </a:ln>
        </p:spPr>
      </p:pic>
      <p:pic>
        <p:nvPicPr>
          <p:cNvPr id="259" name="Picture 4"/>
          <p:cNvPicPr/>
          <p:nvPr/>
        </p:nvPicPr>
        <p:blipFill>
          <a:blip r:embed="rId3"/>
          <a:stretch/>
        </p:blipFill>
        <p:spPr>
          <a:xfrm>
            <a:off x="4644000" y="1989000"/>
            <a:ext cx="4319280" cy="3239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ustomShape 1"/>
          <p:cNvSpPr/>
          <p:nvPr/>
        </p:nvSpPr>
        <p:spPr>
          <a:xfrm>
            <a:off x="467640" y="116640"/>
            <a:ext cx="8228520" cy="124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Экологические субботники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261" name="Picture 2"/>
          <p:cNvPicPr/>
          <p:nvPr/>
        </p:nvPicPr>
        <p:blipFill>
          <a:blip r:embed="rId2"/>
          <a:stretch/>
        </p:blipFill>
        <p:spPr>
          <a:xfrm>
            <a:off x="1547640" y="1845000"/>
            <a:ext cx="6239160" cy="4679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612720" y="1600200"/>
            <a:ext cx="8151480" cy="449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2" name="Picture 2"/>
          <p:cNvPicPr/>
          <p:nvPr/>
        </p:nvPicPr>
        <p:blipFill>
          <a:blip r:embed="rId2"/>
          <a:stretch/>
        </p:blipFill>
        <p:spPr>
          <a:xfrm>
            <a:off x="4649760" y="1989000"/>
            <a:ext cx="4408560" cy="3311280"/>
          </a:xfrm>
          <a:prstGeom prst="rect">
            <a:avLst/>
          </a:prstGeom>
          <a:ln>
            <a:noFill/>
          </a:ln>
        </p:spPr>
      </p:pic>
      <p:pic>
        <p:nvPicPr>
          <p:cNvPr id="173" name="Picture 3"/>
          <p:cNvPicPr/>
          <p:nvPr/>
        </p:nvPicPr>
        <p:blipFill>
          <a:blip r:embed="rId3"/>
          <a:stretch/>
        </p:blipFill>
        <p:spPr>
          <a:xfrm>
            <a:off x="107640" y="1989000"/>
            <a:ext cx="4408560" cy="3311280"/>
          </a:xfrm>
          <a:prstGeom prst="rect">
            <a:avLst/>
          </a:prstGeom>
          <a:ln>
            <a:noFill/>
          </a:ln>
        </p:spPr>
      </p:pic>
      <p:sp>
        <p:nvSpPr>
          <p:cNvPr id="174" name="CustomShape 2"/>
          <p:cNvSpPr/>
          <p:nvPr/>
        </p:nvSpPr>
        <p:spPr>
          <a:xfrm>
            <a:off x="1578600" y="260640"/>
            <a:ext cx="621972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Учебные кабинеты МКОУ НОШ д. Грехово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CustomShape 1"/>
          <p:cNvSpPr/>
          <p:nvPr/>
        </p:nvSpPr>
        <p:spPr>
          <a:xfrm>
            <a:off x="420840" y="8640"/>
            <a:ext cx="8228520" cy="124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200" b="0" strike="noStrike" spc="-1">
                <a:solidFill>
                  <a:srgbClr val="000000"/>
                </a:solidFill>
                <a:latin typeface="Times New Roman"/>
              </a:rPr>
              <a:t>Мероприятия в МКОУ НОШ д. Грехово</a:t>
            </a:r>
            <a:endParaRPr lang="ru-RU" sz="2200" b="0" strike="noStrike" spc="-1">
              <a:latin typeface="Arial"/>
            </a:endParaRPr>
          </a:p>
        </p:txBody>
      </p:sp>
      <p:pic>
        <p:nvPicPr>
          <p:cNvPr id="263" name="Picture 2"/>
          <p:cNvPicPr/>
          <p:nvPr/>
        </p:nvPicPr>
        <p:blipFill>
          <a:blip r:embed="rId2"/>
          <a:stretch/>
        </p:blipFill>
        <p:spPr>
          <a:xfrm>
            <a:off x="333720" y="1043640"/>
            <a:ext cx="3743280" cy="2807280"/>
          </a:xfrm>
          <a:prstGeom prst="rect">
            <a:avLst/>
          </a:prstGeom>
          <a:ln>
            <a:noFill/>
          </a:ln>
        </p:spPr>
      </p:pic>
      <p:pic>
        <p:nvPicPr>
          <p:cNvPr id="264" name="Picture 3"/>
          <p:cNvPicPr/>
          <p:nvPr/>
        </p:nvPicPr>
        <p:blipFill>
          <a:blip r:embed="rId3"/>
          <a:srcRect l="9077" t="3605" r="8871" b="-3605"/>
          <a:stretch/>
        </p:blipFill>
        <p:spPr>
          <a:xfrm>
            <a:off x="4068000" y="4002840"/>
            <a:ext cx="4927320" cy="2771280"/>
          </a:xfrm>
          <a:prstGeom prst="rect">
            <a:avLst/>
          </a:prstGeom>
          <a:ln>
            <a:noFill/>
          </a:ln>
        </p:spPr>
      </p:pic>
      <p:pic>
        <p:nvPicPr>
          <p:cNvPr id="265" name="Picture 5"/>
          <p:cNvPicPr/>
          <p:nvPr/>
        </p:nvPicPr>
        <p:blipFill>
          <a:blip r:embed="rId4"/>
          <a:stretch/>
        </p:blipFill>
        <p:spPr>
          <a:xfrm>
            <a:off x="227880" y="3966840"/>
            <a:ext cx="3743280" cy="2807280"/>
          </a:xfrm>
          <a:prstGeom prst="rect">
            <a:avLst/>
          </a:prstGeom>
          <a:ln>
            <a:noFill/>
          </a:ln>
        </p:spPr>
      </p:pic>
      <p:pic>
        <p:nvPicPr>
          <p:cNvPr id="266" name="Picture 6"/>
          <p:cNvPicPr/>
          <p:nvPr/>
        </p:nvPicPr>
        <p:blipFill>
          <a:blip r:embed="rId5"/>
          <a:stretch/>
        </p:blipFill>
        <p:spPr>
          <a:xfrm>
            <a:off x="4222080" y="1027080"/>
            <a:ext cx="4758840" cy="2771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CustomShape 1"/>
          <p:cNvSpPr/>
          <p:nvPr/>
        </p:nvSpPr>
        <p:spPr>
          <a:xfrm>
            <a:off x="420840" y="8640"/>
            <a:ext cx="8228520" cy="124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200" b="0" strike="noStrike" spc="-1">
                <a:solidFill>
                  <a:srgbClr val="000000"/>
                </a:solidFill>
                <a:latin typeface="Times New Roman"/>
              </a:rPr>
              <a:t>Мероприятия в МКОУ НОШ д. Грехово</a:t>
            </a:r>
            <a:endParaRPr lang="ru-RU" sz="2200" b="0" strike="noStrike" spc="-1">
              <a:latin typeface="Arial"/>
            </a:endParaRPr>
          </a:p>
        </p:txBody>
      </p:sp>
      <p:pic>
        <p:nvPicPr>
          <p:cNvPr id="268" name="Picture 2"/>
          <p:cNvPicPr/>
          <p:nvPr/>
        </p:nvPicPr>
        <p:blipFill>
          <a:blip r:embed="rId2"/>
          <a:stretch/>
        </p:blipFill>
        <p:spPr>
          <a:xfrm>
            <a:off x="158040" y="3086640"/>
            <a:ext cx="4799160" cy="3599280"/>
          </a:xfrm>
          <a:prstGeom prst="rect">
            <a:avLst/>
          </a:prstGeom>
          <a:ln>
            <a:noFill/>
          </a:ln>
        </p:spPr>
      </p:pic>
      <p:pic>
        <p:nvPicPr>
          <p:cNvPr id="269" name="Picture 4"/>
          <p:cNvPicPr/>
          <p:nvPr/>
        </p:nvPicPr>
        <p:blipFill>
          <a:blip r:embed="rId3"/>
          <a:stretch/>
        </p:blipFill>
        <p:spPr>
          <a:xfrm>
            <a:off x="5019120" y="1592640"/>
            <a:ext cx="3993480" cy="298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CustomShape 1"/>
          <p:cNvSpPr/>
          <p:nvPr/>
        </p:nvSpPr>
        <p:spPr>
          <a:xfrm>
            <a:off x="420840" y="8640"/>
            <a:ext cx="8228520" cy="124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200" b="0" strike="noStrike" spc="-1">
                <a:solidFill>
                  <a:srgbClr val="000000"/>
                </a:solidFill>
                <a:latin typeface="Times New Roman"/>
              </a:rPr>
              <a:t>Мероприятия в МКОУ НОШ д. Грехово</a:t>
            </a:r>
            <a:endParaRPr lang="ru-RU" sz="2200" b="0" strike="noStrike" spc="-1">
              <a:latin typeface="Arial"/>
            </a:endParaRPr>
          </a:p>
        </p:txBody>
      </p:sp>
      <p:pic>
        <p:nvPicPr>
          <p:cNvPr id="271" name="Picture 2"/>
          <p:cNvPicPr/>
          <p:nvPr/>
        </p:nvPicPr>
        <p:blipFill>
          <a:blip r:embed="rId2"/>
          <a:stretch/>
        </p:blipFill>
        <p:spPr>
          <a:xfrm>
            <a:off x="1818360" y="1122120"/>
            <a:ext cx="5579280" cy="5579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612720" y="1600200"/>
            <a:ext cx="8151480" cy="449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20040" indent="-318240">
              <a:lnSpc>
                <a:spcPct val="100000"/>
              </a:lnSpc>
              <a:spcBef>
                <a:spcPts val="700"/>
              </a:spcBef>
            </a:pPr>
            <a:r>
              <a:rPr lang="ru-RU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               </a:t>
            </a:r>
            <a:endParaRPr lang="ru-RU" sz="2900" b="0" strike="noStrike" spc="-1">
              <a:latin typeface="Arial"/>
            </a:endParaRPr>
          </a:p>
          <a:p>
            <a:pPr marL="320040" indent="-318240">
              <a:lnSpc>
                <a:spcPct val="100000"/>
              </a:lnSpc>
              <a:spcBef>
                <a:spcPts val="700"/>
              </a:spcBef>
            </a:pPr>
            <a:endParaRPr lang="ru-RU" sz="2900" b="0" strike="noStrike" spc="-1">
              <a:latin typeface="Arial"/>
            </a:endParaRPr>
          </a:p>
          <a:p>
            <a:pPr marL="320040" indent="-318240">
              <a:lnSpc>
                <a:spcPct val="100000"/>
              </a:lnSpc>
              <a:spcBef>
                <a:spcPts val="700"/>
              </a:spcBef>
            </a:pPr>
            <a:r>
              <a:rPr lang="ru-RU" sz="4000" b="0" strike="noStrike" spc="-1">
                <a:solidFill>
                  <a:srgbClr val="0D0D0D"/>
                </a:solidFill>
                <a:latin typeface="Tw Cen MT"/>
                <a:ea typeface="DejaVu Sans"/>
              </a:rPr>
              <a:t>               </a:t>
            </a:r>
            <a:r>
              <a:rPr lang="ru-RU" sz="4000" b="0" strike="noStrike" spc="-1">
                <a:solidFill>
                  <a:srgbClr val="0D0D0D"/>
                </a:solidFill>
                <a:latin typeface="Times New Roman"/>
                <a:ea typeface="DejaVu Sans"/>
              </a:rPr>
              <a:t>Спасибо за внимание!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612720" y="1587960"/>
            <a:ext cx="8151480" cy="449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6" name="CustomShape 2"/>
          <p:cNvSpPr/>
          <p:nvPr/>
        </p:nvSpPr>
        <p:spPr>
          <a:xfrm>
            <a:off x="1578600" y="260640"/>
            <a:ext cx="621972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Учебные кабинеты МКОУ НОШ д. Грехово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177" name="Picture 2"/>
          <p:cNvPicPr/>
          <p:nvPr/>
        </p:nvPicPr>
        <p:blipFill>
          <a:blip r:embed="rId2"/>
          <a:stretch/>
        </p:blipFill>
        <p:spPr>
          <a:xfrm>
            <a:off x="1578600" y="1845000"/>
            <a:ext cx="6040800" cy="4535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612720" y="1587960"/>
            <a:ext cx="8151480" cy="449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9" name="CustomShape 2"/>
          <p:cNvSpPr/>
          <p:nvPr/>
        </p:nvSpPr>
        <p:spPr>
          <a:xfrm>
            <a:off x="1578600" y="260640"/>
            <a:ext cx="621972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Столовая МКОУ НОШ д. Грехово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180" name="Picture 2"/>
          <p:cNvPicPr/>
          <p:nvPr/>
        </p:nvPicPr>
        <p:blipFill>
          <a:blip r:embed="rId2"/>
          <a:stretch/>
        </p:blipFill>
        <p:spPr>
          <a:xfrm>
            <a:off x="1273680" y="1772640"/>
            <a:ext cx="6493680" cy="4866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612720" y="1587960"/>
            <a:ext cx="8151480" cy="449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2" name="CustomShape 2"/>
          <p:cNvSpPr/>
          <p:nvPr/>
        </p:nvSpPr>
        <p:spPr>
          <a:xfrm>
            <a:off x="1578600" y="260640"/>
            <a:ext cx="621972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Обученность в МКОУ НОШ д. Грехово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83" name="CustomShape 3"/>
          <p:cNvSpPr/>
          <p:nvPr/>
        </p:nvSpPr>
        <p:spPr>
          <a:xfrm>
            <a:off x="1907640" y="2184840"/>
            <a:ext cx="4571280" cy="350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2017-2018 – 94%; 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2018-2019 – 100%;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2019-2020 – 100% .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Качество обученности: 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2017 – 2018 - 71%; 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2018 – 2019 - 57%; 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2019 – 2020 - 75% .</a:t>
            </a:r>
            <a:endParaRPr lang="ru-RU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612720" y="1587960"/>
            <a:ext cx="8151480" cy="449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5" name="CustomShape 2"/>
          <p:cNvSpPr/>
          <p:nvPr/>
        </p:nvSpPr>
        <p:spPr>
          <a:xfrm>
            <a:off x="1578600" y="260640"/>
            <a:ext cx="621972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Участие в конкурсах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186" name="Picture 2"/>
          <p:cNvPicPr/>
          <p:nvPr/>
        </p:nvPicPr>
        <p:blipFill>
          <a:blip r:embed="rId2"/>
          <a:stretch/>
        </p:blipFill>
        <p:spPr>
          <a:xfrm>
            <a:off x="179640" y="2335680"/>
            <a:ext cx="4319280" cy="3239280"/>
          </a:xfrm>
          <a:prstGeom prst="rect">
            <a:avLst/>
          </a:prstGeom>
          <a:ln>
            <a:noFill/>
          </a:ln>
        </p:spPr>
      </p:pic>
      <p:pic>
        <p:nvPicPr>
          <p:cNvPr id="187" name="Picture 3"/>
          <p:cNvPicPr/>
          <p:nvPr/>
        </p:nvPicPr>
        <p:blipFill>
          <a:blip r:embed="rId3"/>
          <a:stretch/>
        </p:blipFill>
        <p:spPr>
          <a:xfrm>
            <a:off x="-15239880" y="-11430000"/>
            <a:ext cx="4799160" cy="3599280"/>
          </a:xfrm>
          <a:prstGeom prst="rect">
            <a:avLst/>
          </a:prstGeom>
          <a:ln>
            <a:noFill/>
          </a:ln>
        </p:spPr>
      </p:pic>
      <p:pic>
        <p:nvPicPr>
          <p:cNvPr id="188" name="Picture 5"/>
          <p:cNvPicPr/>
          <p:nvPr/>
        </p:nvPicPr>
        <p:blipFill>
          <a:blip r:embed="rId4"/>
          <a:stretch/>
        </p:blipFill>
        <p:spPr>
          <a:xfrm>
            <a:off x="4688640" y="2338200"/>
            <a:ext cx="4312440" cy="3239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612720" y="1587960"/>
            <a:ext cx="8151480" cy="449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0" name="CustomShape 2"/>
          <p:cNvSpPr/>
          <p:nvPr/>
        </p:nvSpPr>
        <p:spPr>
          <a:xfrm>
            <a:off x="1578600" y="260640"/>
            <a:ext cx="621972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Участие в конкурсах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191" name="Picture 3"/>
          <p:cNvPicPr/>
          <p:nvPr/>
        </p:nvPicPr>
        <p:blipFill>
          <a:blip r:embed="rId2"/>
          <a:stretch/>
        </p:blipFill>
        <p:spPr>
          <a:xfrm>
            <a:off x="-15239880" y="-11430000"/>
            <a:ext cx="4799160" cy="3599280"/>
          </a:xfrm>
          <a:prstGeom prst="rect">
            <a:avLst/>
          </a:prstGeom>
          <a:ln>
            <a:noFill/>
          </a:ln>
        </p:spPr>
      </p:pic>
      <p:pic>
        <p:nvPicPr>
          <p:cNvPr id="192" name="Picture 3"/>
          <p:cNvPicPr/>
          <p:nvPr/>
        </p:nvPicPr>
        <p:blipFill>
          <a:blip r:embed="rId3"/>
          <a:stretch/>
        </p:blipFill>
        <p:spPr>
          <a:xfrm>
            <a:off x="1578600" y="1855440"/>
            <a:ext cx="6470280" cy="4355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612720" y="1587960"/>
            <a:ext cx="8151480" cy="449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4" name="CustomShape 2"/>
          <p:cNvSpPr/>
          <p:nvPr/>
        </p:nvSpPr>
        <p:spPr>
          <a:xfrm>
            <a:off x="344880" y="476280"/>
            <a:ext cx="813636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Цель воспитательной работы в МКОУ НОШ д. Грехово: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195" name="Picture 3"/>
          <p:cNvPicPr/>
          <p:nvPr/>
        </p:nvPicPr>
        <p:blipFill>
          <a:blip r:embed="rId2"/>
          <a:stretch/>
        </p:blipFill>
        <p:spPr>
          <a:xfrm>
            <a:off x="-15239880" y="-11430000"/>
            <a:ext cx="4799160" cy="3599280"/>
          </a:xfrm>
          <a:prstGeom prst="rect">
            <a:avLst/>
          </a:prstGeom>
          <a:ln>
            <a:noFill/>
          </a:ln>
        </p:spPr>
      </p:pic>
      <p:sp>
        <p:nvSpPr>
          <p:cNvPr id="196" name="CustomShape 3"/>
          <p:cNvSpPr/>
          <p:nvPr/>
        </p:nvSpPr>
        <p:spPr>
          <a:xfrm>
            <a:off x="612720" y="2136240"/>
            <a:ext cx="8151480" cy="191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создание единого воспитательного пространства для становления устойчивой, физически и духовно здоровой, творческой личности со сформированными ключевыми компетентностями, готовой войти в информационное сообщество, способной к самоопределению в обществе 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1840</TotalTime>
  <Words>524</Words>
  <Application>Microsoft Office PowerPoint</Application>
  <PresentationFormat>Экран (4:3)</PresentationFormat>
  <Paragraphs>83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Анна</dc:creator>
  <dc:description/>
  <cp:lastModifiedBy>Acer</cp:lastModifiedBy>
  <cp:revision>194</cp:revision>
  <dcterms:created xsi:type="dcterms:W3CDTF">2014-05-30T05:54:03Z</dcterms:created>
  <dcterms:modified xsi:type="dcterms:W3CDTF">2021-06-08T03:54:58Z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Microsoft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Экран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32</vt:i4>
  </property>
</Properties>
</file>