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7" r:id="rId2"/>
    <p:sldId id="258" r:id="rId3"/>
    <p:sldId id="256" r:id="rId4"/>
    <p:sldId id="259" r:id="rId5"/>
    <p:sldId id="260" r:id="rId6"/>
    <p:sldId id="261" r:id="rId7"/>
    <p:sldId id="263" r:id="rId8"/>
    <p:sldId id="270" r:id="rId9"/>
    <p:sldId id="267" r:id="rId10"/>
    <p:sldId id="280" r:id="rId11"/>
    <p:sldId id="293" r:id="rId12"/>
    <p:sldId id="300" r:id="rId13"/>
    <p:sldId id="283" r:id="rId14"/>
    <p:sldId id="287" r:id="rId15"/>
    <p:sldId id="299" r:id="rId16"/>
    <p:sldId id="297" r:id="rId17"/>
    <p:sldId id="295" r:id="rId18"/>
    <p:sldId id="289" r:id="rId19"/>
    <p:sldId id="302" r:id="rId20"/>
    <p:sldId id="303" r:id="rId21"/>
    <p:sldId id="304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12" autoAdjust="0"/>
    <p:restoredTop sz="94660"/>
  </p:normalViewPr>
  <p:slideViewPr>
    <p:cSldViewPr>
      <p:cViewPr varScale="1">
        <p:scale>
          <a:sx n="69" d="100"/>
          <a:sy n="69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CFB7F-A49C-49FA-91A1-2A64E9A2FD9A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66F71-E98C-49CF-91F4-13B065CEF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66F71-E98C-49CF-91F4-13B065CEFD0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66F71-E98C-49CF-91F4-13B065CEFD0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66F71-E98C-49CF-91F4-13B065CEFD09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66F71-E98C-49CF-91F4-13B065CEFD09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66F71-E98C-49CF-91F4-13B065CEFD09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BF4B47F-0912-4E33-9784-BAE1A3837CC5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80E8966-AF64-49B3-A28A-ED8614EE2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B47F-0912-4E33-9784-BAE1A3837CC5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8966-AF64-49B3-A28A-ED8614EE2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B47F-0912-4E33-9784-BAE1A3837CC5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8966-AF64-49B3-A28A-ED8614EE2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B47F-0912-4E33-9784-BAE1A3837CC5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8966-AF64-49B3-A28A-ED8614EE21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B47F-0912-4E33-9784-BAE1A3837CC5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8966-AF64-49B3-A28A-ED8614EE21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B47F-0912-4E33-9784-BAE1A3837CC5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8966-AF64-49B3-A28A-ED8614EE21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B47F-0912-4E33-9784-BAE1A3837CC5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8966-AF64-49B3-A28A-ED8614EE2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B47F-0912-4E33-9784-BAE1A3837CC5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8966-AF64-49B3-A28A-ED8614EE21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B47F-0912-4E33-9784-BAE1A3837CC5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8966-AF64-49B3-A28A-ED8614EE2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DBF4B47F-0912-4E33-9784-BAE1A3837CC5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8966-AF64-49B3-A28A-ED8614EE2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BF4B47F-0912-4E33-9784-BAE1A3837CC5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80E8966-AF64-49B3-A28A-ED8614EE21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BF4B47F-0912-4E33-9784-BAE1A3837CC5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80E8966-AF64-49B3-A28A-ED8614EE2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" y="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"/>
            <a:ext cx="8929718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Использование современных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педагогических технологий в системе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работы классного руководителя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6446" y="4143380"/>
            <a:ext cx="30003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 опыта работы учителя начальных классов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КОГОБУ СШ с УИОП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Нолинска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Филимоновой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Людмилы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Александровны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sun9-62.userapi.com/impf/c858324/v858324904/85a32/hGqAN3UVnPg.jpg?size=1280x997&amp;quality=96&amp;sign=867510c4a3da821e434dc1a4219d4e20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077767"/>
            <a:ext cx="4886324" cy="3441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5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https://sun9-2.userapi.com/impg/N_CKcTW-WNDwdzflOLjeIPLTF75ix1KsE9pjLg/0goX-UbBMvI.jpg?size=1280x960&amp;quality=96&amp;sign=c9318e293553acd91a2c0fa64cf554d9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3622" y="4034909"/>
            <a:ext cx="378621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sun9-21.userapi.com/impg/cxWWooO3wcEhtODymDh9Obtp8-d7NDSx4On3Xg/Z70igNN0UI8.jpg?size=1280x960&amp;quality=96&amp;sign=702a95acb986a41559cea0662b997c45&amp;type=albu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644" y="1324926"/>
            <a:ext cx="3848060" cy="260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sun9-12.userapi.com/impg/nX3446KaAH3YnTJPH49apOJ5LpXiOCUu203PWA/qBRG-D8oHr4.jpg?size=1280x960&amp;quality=96&amp;sign=bfa56fd88b6acb96e4ed191587eb5760&amp;type=album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357298"/>
            <a:ext cx="37862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596" y="428604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совместных мероприятий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https://sun9-55.userapi.com/impg/Fs15dMcc39EO5aFwam4SsRru1_xDaGC8_A9Ddw/djQuLWTy4pg.jpg?size=1280x960&amp;quality=96&amp;sign=9a219e3452f9f4458d8c82bb1ba15f86&amp;type=album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624" y="1604625"/>
            <a:ext cx="6829155" cy="434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51860" y="551791"/>
            <a:ext cx="6640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Посещение спортивных соревнований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2910" y="0"/>
            <a:ext cx="8001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ИКТ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районной конференции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F:\DCIM\105CANON\IMG_48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785926"/>
            <a:ext cx="6072230" cy="42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C:\Users\Notebook\AppData\Local\Microsoft\Windows\Temporary Internet Files\Content.Word\IMG202103041042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7275" y="3819528"/>
            <a:ext cx="435771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sun9-54.userapi.com/impg/kaenCRomrxeYf-mVhTMt63wfQ9KwJ0fKyQmeTg/RJbiMgYJj2o.jpg?size=1280x960&amp;quality=96&amp;sign=843a87dc17dbc739050683450f6d5ee4&amp;type=albu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883273"/>
            <a:ext cx="378621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Notebook\AppData\Local\Microsoft\Windows\Temporary Internet Files\Content.Word\IMG20210304095416.jpg"/>
          <p:cNvPicPr/>
          <p:nvPr/>
        </p:nvPicPr>
        <p:blipFill>
          <a:blip r:embed="rId5" cstate="print"/>
          <a:srcRect t="14028"/>
          <a:stretch>
            <a:fillRect/>
          </a:stretch>
        </p:blipFill>
        <p:spPr bwMode="auto">
          <a:xfrm>
            <a:off x="5072066" y="857232"/>
            <a:ext cx="3244350" cy="2709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2910" y="285728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Клуб «Книголюб»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C:\Users\Notebook\AppData\Local\Microsoft\Windows\Temporary Internet Files\Content.Word\JzRNR_AHk9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045" y="3370138"/>
            <a:ext cx="3917955" cy="320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https://sun9-68.userapi.com/impf/c855616/v855616982/c8d3/Pvi9XO9_nbw.jpg?size=1280x960&amp;quality=96&amp;sign=ec47f72efd97e2e62e3a904cb4dcdef8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286124"/>
            <a:ext cx="4000528" cy="3282125"/>
          </a:xfrm>
          <a:prstGeom prst="rect">
            <a:avLst/>
          </a:prstGeom>
          <a:noFill/>
        </p:spPr>
      </p:pic>
      <p:pic>
        <p:nvPicPr>
          <p:cNvPr id="5" name="Рисунок 4" descr="https://sun9-51.userapi.com/impf/c836622/v836622884/31864/9yqCNvDbSjQ.jpg?size=1280x960&amp;quality=96&amp;sign=ba6b4bc528a1154ef31aea8d94b5361c&amp;type=album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880653"/>
            <a:ext cx="3982547" cy="231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https://sun9-23.userapi.com/impf/c857228/v857228116/50bf0/mEi0j4EK6Dg.jpg?size=1280x847&amp;quality=96&amp;sign=482e87196608cbc8d8c1b90bae188d6d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7547" y="880653"/>
            <a:ext cx="3917955" cy="23562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2910" y="285728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Творческий коллектив «РАДУГА»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Notebook\AppData\Local\Microsoft\Windows\Temporary Internet Files\Content.Word\GchbgyTSOG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0704" y="2348880"/>
            <a:ext cx="307181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Notebook\AppData\Local\Microsoft\Windows\Temporary Internet Files\Content.Word\IMG20210606232523.jpg"/>
          <p:cNvPicPr/>
          <p:nvPr/>
        </p:nvPicPr>
        <p:blipFill>
          <a:blip r:embed="rId4" cstate="print"/>
          <a:srcRect l="21534" r="18819"/>
          <a:stretch>
            <a:fillRect/>
          </a:stretch>
        </p:blipFill>
        <p:spPr bwMode="auto">
          <a:xfrm rot="5400000">
            <a:off x="1293071" y="997403"/>
            <a:ext cx="392909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5984" y="428604"/>
            <a:ext cx="52045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Достижения обучающихся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6" name="Picture 2" descr="https://sun9-19.userapi.com/impf/c850720/v850720490/1e89c1/MngTeGBqhxg.jpg?size=1024x768&amp;quality=96&amp;sign=1698e22746311186b9857b677fc88eac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920" y="1785926"/>
            <a:ext cx="5048254" cy="3786190"/>
          </a:xfrm>
          <a:prstGeom prst="rect">
            <a:avLst/>
          </a:prstGeom>
          <a:noFill/>
        </p:spPr>
      </p:pic>
      <p:pic>
        <p:nvPicPr>
          <p:cNvPr id="52230" name="Picture 6" descr="https://sun9-46.userapi.com/impf/c850736/v850736846/1d1be2/9I12HdWtkTs.jpg?size=810x1080&amp;quality=96&amp;sign=45bcfc355510e7c59d44f8dbbfbfb22c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1180" y="1785926"/>
            <a:ext cx="2857520" cy="37147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428604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КТД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785794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«Пугало огородное»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https://sun9-53.userapi.com/impg/c855132/v855132819/1b4bbd/OhY5pFs-cQ0.jpg?size=860x1080&amp;quality=96&amp;sign=c208900206a6c235a55dde6bbcad1538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714488"/>
            <a:ext cx="2417752" cy="3036247"/>
          </a:xfrm>
          <a:prstGeom prst="rect">
            <a:avLst/>
          </a:prstGeom>
          <a:noFill/>
        </p:spPr>
      </p:pic>
      <p:pic>
        <p:nvPicPr>
          <p:cNvPr id="46088" name="Picture 8" descr="https://sun9-16.userapi.com/impg/c857432/v857432146/120efd/oviISBO2sAc.jpg?size=1280x960&amp;quality=96&amp;sign=4b400fe2fbad3c53dfc67381f07ce5ac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1000108"/>
            <a:ext cx="4095778" cy="3071834"/>
          </a:xfrm>
          <a:prstGeom prst="rect">
            <a:avLst/>
          </a:prstGeom>
          <a:noFill/>
        </p:spPr>
      </p:pic>
      <p:pic>
        <p:nvPicPr>
          <p:cNvPr id="46090" name="Picture 10" descr="https://sun9-59.userapi.com/impg/c855524/v855524146/1a7d2c/dj22iSa5kDI.jpg?size=1280x960&amp;quality=96&amp;sign=68daeaadc2f5db3d3f84c75769442608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4143380"/>
            <a:ext cx="3298688" cy="24740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57224" y="0"/>
            <a:ext cx="74295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КТД «Скоро праздник Новый год»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https://sun9-61.userapi.com/impf/twTL7VJOHhyebL2MGzPNGYHLzy8C9ID1nbTp5A/Q2AfQiqNeic.jpg?size=1280x960&amp;quality=96&amp;sign=f429c89f3ef4adb71a8931cc624914f2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588" y="2031200"/>
            <a:ext cx="4983851" cy="376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 descr="https://sun9-67.userapi.com/impg/47r9XGa_oAuJsMtFhM0K3vRDtSEpM8fg3c3vJA/UH3JXF82Dn4.jpg?size=650x1080&amp;quality=96&amp;sign=d29affa6b45a19a3a5f2795726b795e2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851" y="1640167"/>
            <a:ext cx="3063457" cy="43823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5787" y="857232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КТД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«Домик для птиц»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7752" y="714356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КТД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«Красивый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школьный двор» 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14546" y="500042"/>
            <a:ext cx="5072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825" name="Rectangle 1"/>
          <p:cNvSpPr>
            <a:spLocks noChangeArrowheads="1"/>
          </p:cNvSpPr>
          <p:nvPr/>
        </p:nvSpPr>
        <p:spPr bwMode="auto">
          <a:xfrm rot="10800000" flipV="1">
            <a:off x="971600" y="2443410"/>
            <a:ext cx="788664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971600" y="2000241"/>
            <a:ext cx="788664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971600" y="904528"/>
            <a:ext cx="7458052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142975" y="1780752"/>
          <a:ext cx="7429553" cy="3325594"/>
        </p:xfrm>
        <a:graphic>
          <a:graphicData uri="http://schemas.openxmlformats.org/drawingml/2006/table">
            <a:tbl>
              <a:tblPr/>
              <a:tblGrid>
                <a:gridCol w="2596736"/>
                <a:gridCol w="1081974"/>
                <a:gridCol w="1009842"/>
                <a:gridCol w="1050817"/>
                <a:gridCol w="1690184"/>
              </a:tblGrid>
              <a:tr h="1131034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класс </a:t>
                      </a:r>
                      <a:endParaRPr lang="ru-RU" sz="24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 обучающихся)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класс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(29 обучающихся)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94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Популярные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9ч.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31%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12ч.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41%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4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Предпочитаемые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14ч.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48%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15ч.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52%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4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Пренебрегаемые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5ч.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17 %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2ч.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7%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4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Изолированные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1ч.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4%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214546" y="714356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Социометрия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4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99592" y="-25741"/>
            <a:ext cx="8244408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воспитательной работы :</a:t>
            </a:r>
          </a:p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	 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оздание условий для развития</a:t>
            </a:r>
          </a:p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способностей       каждого учащегося, </a:t>
            </a:r>
          </a:p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формирования духовно богатой, </a:t>
            </a:r>
          </a:p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свободной, физически здоровой, </a:t>
            </a:r>
          </a:p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творчески мыслящей личности,</a:t>
            </a:r>
          </a:p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способной адаптироваться в новых </a:t>
            </a:r>
          </a:p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условиях жизни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14546" y="500042"/>
            <a:ext cx="5072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825" name="Rectangle 1"/>
          <p:cNvSpPr>
            <a:spLocks noChangeArrowheads="1"/>
          </p:cNvSpPr>
          <p:nvPr/>
        </p:nvSpPr>
        <p:spPr bwMode="auto">
          <a:xfrm rot="10800000" flipV="1">
            <a:off x="971600" y="2443410"/>
            <a:ext cx="788664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971600" y="2000241"/>
            <a:ext cx="788664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971600" y="904528"/>
            <a:ext cx="7458052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8662" y="714356"/>
            <a:ext cx="7286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Методика В.Г. Щур «Лесенка»</a:t>
            </a:r>
          </a:p>
          <a:p>
            <a:pPr algn="ctr"/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928660" y="1643050"/>
          <a:ext cx="7786743" cy="3391575"/>
        </p:xfrm>
        <a:graphic>
          <a:graphicData uri="http://schemas.openxmlformats.org/drawingml/2006/table">
            <a:tbl>
              <a:tblPr/>
              <a:tblGrid>
                <a:gridCol w="1595174"/>
                <a:gridCol w="1333786"/>
                <a:gridCol w="1000132"/>
                <a:gridCol w="1357322"/>
                <a:gridCol w="1285884"/>
                <a:gridCol w="1214445"/>
              </a:tblGrid>
              <a:tr h="825831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4A4A4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класс (конец года) </a:t>
                      </a:r>
                      <a:endParaRPr lang="ru-RU" sz="2400" dirty="0" smtClean="0">
                        <a:solidFill>
                          <a:srgbClr val="4A4A4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4A4A4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 </a:t>
                      </a:r>
                      <a:r>
                        <a:rPr lang="ru-RU" sz="2400" dirty="0" err="1">
                          <a:solidFill>
                            <a:srgbClr val="4A4A4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обуч</a:t>
                      </a:r>
                      <a:r>
                        <a:rPr lang="ru-RU" sz="2400" dirty="0">
                          <a:solidFill>
                            <a:srgbClr val="4A4A4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4A4A4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класс (конец года) </a:t>
                      </a:r>
                      <a:endParaRPr lang="ru-RU" sz="2400" dirty="0" smtClean="0">
                        <a:solidFill>
                          <a:srgbClr val="4A4A4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4A4A4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 </a:t>
                      </a:r>
                      <a:r>
                        <a:rPr lang="ru-RU" sz="2400" dirty="0" err="1">
                          <a:solidFill>
                            <a:srgbClr val="4A4A4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обуч</a:t>
                      </a:r>
                      <a:r>
                        <a:rPr lang="ru-RU" sz="2400" dirty="0">
                          <a:solidFill>
                            <a:srgbClr val="4A4A4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72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Завышенная</a:t>
                      </a: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Адекватная</a:t>
                      </a: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Низкая</a:t>
                      </a: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Завышенная</a:t>
                      </a: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Адекватная</a:t>
                      </a: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Низкая</a:t>
                      </a: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0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11ч.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39%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12ч. </a:t>
                      </a:r>
                      <a:endParaRPr lang="ru-RU" sz="2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42%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5ч</a:t>
                      </a: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17%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4ч</a:t>
                      </a: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13%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25ч. </a:t>
                      </a:r>
                      <a:endParaRPr lang="ru-RU" sz="2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29%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33" y="-285776"/>
            <a:ext cx="9525033" cy="7143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14546" y="500042"/>
            <a:ext cx="5072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825" name="Rectangle 1"/>
          <p:cNvSpPr>
            <a:spLocks noChangeArrowheads="1"/>
          </p:cNvSpPr>
          <p:nvPr/>
        </p:nvSpPr>
        <p:spPr bwMode="auto">
          <a:xfrm rot="10800000" flipV="1">
            <a:off x="971600" y="2443410"/>
            <a:ext cx="788664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971600" y="2000241"/>
            <a:ext cx="788664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971600" y="904528"/>
            <a:ext cx="7458052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786" y="357166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Мотивация к школьному обучению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785786" y="1785926"/>
          <a:ext cx="8072493" cy="3446148"/>
        </p:xfrm>
        <a:graphic>
          <a:graphicData uri="http://schemas.openxmlformats.org/drawingml/2006/table">
            <a:tbl>
              <a:tblPr/>
              <a:tblGrid>
                <a:gridCol w="1064944"/>
                <a:gridCol w="1078196"/>
                <a:gridCol w="1214446"/>
                <a:gridCol w="928694"/>
                <a:gridCol w="1154631"/>
                <a:gridCol w="877194"/>
                <a:gridCol w="877194"/>
                <a:gridCol w="877194"/>
              </a:tblGrid>
              <a:tr h="428628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4A4A4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класс (конец года) 29 </a:t>
                      </a:r>
                      <a:r>
                        <a:rPr lang="ru-RU" sz="1800" dirty="0" err="1">
                          <a:solidFill>
                            <a:srgbClr val="4A4A4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обуч</a:t>
                      </a:r>
                      <a:r>
                        <a:rPr lang="ru-RU" sz="1800" dirty="0">
                          <a:solidFill>
                            <a:srgbClr val="4A4A4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4A4A4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класс (конец года) 29 </a:t>
                      </a:r>
                      <a:r>
                        <a:rPr lang="ru-RU" sz="1800" dirty="0" err="1">
                          <a:solidFill>
                            <a:srgbClr val="4A4A4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обуч</a:t>
                      </a:r>
                      <a:r>
                        <a:rPr lang="ru-RU" sz="1800" dirty="0">
                          <a:solidFill>
                            <a:srgbClr val="4A4A4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6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Высокий 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уровень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Хорошийуровень</a:t>
                      </a:r>
                      <a:endParaRPr lang="ru-RU" sz="1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Положи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тельное</a:t>
                      </a:r>
                      <a:r>
                        <a:rPr lang="ru-RU" sz="18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отношение к школе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Низкий уро 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вень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Высокий 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уровень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Хоро</a:t>
                      </a:r>
                      <a:endParaRPr lang="ru-RU" sz="1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ший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уро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вень</a:t>
                      </a:r>
                      <a:endParaRPr lang="ru-RU" sz="1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Поло-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жи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тель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ное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отношение к школе</a:t>
                      </a: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Низкий 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вень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5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4ч.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13%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11ч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40%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8ч.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27%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6ч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20%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6ч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20%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40%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27%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16%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5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C:\Users\Notebook\AppData\Local\Microsoft\Windows\Temporary Internet Files\Content.Word\IMG202105260919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357298"/>
            <a:ext cx="7072362" cy="52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0034" y="428604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ВИМАНИЕ!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234" y="29308"/>
            <a:ext cx="931723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714348" y="992936"/>
            <a:ext cx="8429652" cy="5193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Гажданско-патриотическое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Отечество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Духовно-нравственное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Художественно-эстетическое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Культура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Общеинтеллектуальное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Знания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Трудовое и социальное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Здоровьесберегающее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Здоровье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Экология и краеведение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Земля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с родительской общественностью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Семья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500042"/>
            <a:ext cx="8691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оспитательной работы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49" y="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"/>
            <a:ext cx="8858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Современные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воспитательные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технологии 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500034" y="1000108"/>
            <a:ext cx="8392446" cy="56323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 развития критического мышления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ИКТ-технологии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АРТ-технология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Шоу-технологии;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 КТД И. П. Иванова;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Ситуативные технологии;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Здоровьесберегающая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хнолтеогия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Технология создания ситуации успеха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Технология проектного обучения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КЕЙС-технология;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Личностно-ориентированная технология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 учебной деловой игры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Т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ехнология проведения учебных дискуссий;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Тьюторство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технология педагогической поддержки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Портфолио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1331640" y="1784678"/>
            <a:ext cx="727280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Подготовительный этап (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Диагностирование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Пробуждение интереса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Психологический настрой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Содержательная часть.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Завершающий этап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Планы на будущее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3108" y="500042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Алгоритм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350" y="0"/>
            <a:ext cx="924435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7159" y="357166"/>
            <a:ext cx="81032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Здоровьесберегающая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3449" y="1521301"/>
            <a:ext cx="748883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Создание и поддержание на уроке благоприятного психологического климата.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Двигательная активность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утренняя зарядку,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рганизация перемен,  уроки физкультуры, эмоциональная разрядка на уроке)</a:t>
            </a:r>
          </a:p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Проведение нестандартных уроков, работа в паре,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группе.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 Проведение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физкультминуток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pPr marL="514350" indent="-514350">
              <a:buAutoNum type="arabicPeriod" startAt="5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Соблюдение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санитарно-гигиенических требований 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ароматерапия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5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7158" y="214290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Беседы о ЗОЖ «Школа доктора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Неболейкина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74054107"/>
              </p:ext>
            </p:extLst>
          </p:nvPr>
        </p:nvGraphicFramePr>
        <p:xfrm>
          <a:off x="827583" y="764703"/>
          <a:ext cx="8136905" cy="5760641"/>
        </p:xfrm>
        <a:graphic>
          <a:graphicData uri="http://schemas.openxmlformats.org/drawingml/2006/table">
            <a:tbl>
              <a:tblPr/>
              <a:tblGrid>
                <a:gridCol w="3537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641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396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087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7057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936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класс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2класс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3класс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4класс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88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Твой режим дня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Режим труда и отдыха.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Сотовая связь: сотовый телефон, правила пользования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БезОпасный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Интернет.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26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 Сидоре Пашке – ужасном замарашке (инсценировка)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Правила ухода за зубами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Профилактика инфекционных заболеваний. Микробы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Гигиена тела - основа здорового образа жизни.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16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Зачем и как я одеваюсь?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Если хочешь быть здоров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!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Здоровый позвоночник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Вредным привычкам – нет!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26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Если хочешь быть здоров - закаляйся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Как защититься от простуды и гриппа.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Копьютер и 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Учимся управлять негативными эмоциями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44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Умеем ли мы правильно питаться? (беседа)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Самые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полезные продукты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Как следует питаться»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Чипсам и сухарикам – нет.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63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Растём  здоровыми.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Спорт и твоё здоровье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Здоровым быть модно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Полезно ли загорать?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ds02.infourok.ru/uploads/ex/01a2/0003bea9-e48de4a0/img7.jpg"/>
          <p:cNvPicPr/>
          <p:nvPr/>
        </p:nvPicPr>
        <p:blipFill>
          <a:blip r:embed="rId3"/>
          <a:srcRect l="54676" t="23932" r="6521" b="42948"/>
          <a:stretch>
            <a:fillRect/>
          </a:stretch>
        </p:blipFill>
        <p:spPr bwMode="auto">
          <a:xfrm>
            <a:off x="4427985" y="3068960"/>
            <a:ext cx="428738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00100" y="214290"/>
            <a:ext cx="6715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Проектная деятельность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214422"/>
            <a:ext cx="67151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«Сохранение зрения»,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«Я здоровье сберегу, сам себе я помогу»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«Один дома»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«Здоровое питание»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«Здоровье в саду и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грядке»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14546" y="500042"/>
            <a:ext cx="50720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77825" name="Rectangle 1"/>
          <p:cNvSpPr>
            <a:spLocks noChangeArrowheads="1"/>
          </p:cNvSpPr>
          <p:nvPr/>
        </p:nvSpPr>
        <p:spPr bwMode="auto">
          <a:xfrm rot="10800000" flipV="1">
            <a:off x="971600" y="73531"/>
            <a:ext cx="788664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Пропаганда здорового образа жизни;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Индивидуальные беседы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Выступления на родительских собраниях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971600" y="2000241"/>
            <a:ext cx="788664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971600" y="904528"/>
            <a:ext cx="7458052" cy="723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класс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«Как предотвратить стресс»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2класс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«Укрепление здоровья и предупреждение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заболеваемости.»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3класс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«Поговорим о вредных привычках».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4класс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«Поколение Интернета – как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сохранить здоровье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ребёнка»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475</TotalTime>
  <Words>693</Words>
  <Application>Microsoft Office PowerPoint</Application>
  <PresentationFormat>Экран (4:3)</PresentationFormat>
  <Paragraphs>285</Paragraphs>
  <Slides>22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Notebook</dc:creator>
  <cp:lastModifiedBy>zavush</cp:lastModifiedBy>
  <cp:revision>56</cp:revision>
  <dcterms:created xsi:type="dcterms:W3CDTF">2021-06-01T19:57:05Z</dcterms:created>
  <dcterms:modified xsi:type="dcterms:W3CDTF">2021-06-08T07:46:22Z</dcterms:modified>
</cp:coreProperties>
</file>