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0" r:id="rId3"/>
    <p:sldId id="328" r:id="rId4"/>
    <p:sldId id="330" r:id="rId5"/>
    <p:sldId id="331" r:id="rId6"/>
    <p:sldId id="332" r:id="rId7"/>
    <p:sldId id="333" r:id="rId8"/>
    <p:sldId id="334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38" r:id="rId23"/>
    <p:sldId id="354" r:id="rId24"/>
    <p:sldId id="265" r:id="rId25"/>
    <p:sldId id="291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597"/>
    <a:srgbClr val="FF6801"/>
    <a:srgbClr val="05589C"/>
    <a:srgbClr val="075595"/>
    <a:srgbClr val="FFB900"/>
    <a:srgbClr val="1165AE"/>
    <a:srgbClr val="575757"/>
    <a:srgbClr val="06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>
        <p:scale>
          <a:sx n="89" d="100"/>
          <a:sy n="89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7DD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36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ECf3IswHO4aGFYp8QQXu1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2504510"/>
            <a:ext cx="5617028" cy="253611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Совещание </a:t>
            </a:r>
            <a:b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участниками</a:t>
            </a:r>
            <a:b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проекта «500+»</a:t>
            </a:r>
            <a:endParaRPr lang="ru-RU" sz="4000" b="1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1867" y="37211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1165A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699" y="6226492"/>
            <a:ext cx="4696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17 июня 2021 года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5085" y="438389"/>
            <a:ext cx="846814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9965" marR="5080" indent="-22479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 smtClean="0"/>
              <a:t>Выборочная</a:t>
            </a:r>
            <a:r>
              <a:rPr sz="2400" spc="20" dirty="0" smtClean="0"/>
              <a:t> </a:t>
            </a:r>
            <a:r>
              <a:rPr sz="2400" spc="-20" dirty="0"/>
              <a:t>содержательная</a:t>
            </a:r>
            <a:r>
              <a:rPr sz="2400" spc="20" dirty="0"/>
              <a:t> </a:t>
            </a:r>
            <a:r>
              <a:rPr sz="2400" spc="-10" dirty="0"/>
              <a:t>экспертиза</a:t>
            </a:r>
            <a:r>
              <a:rPr sz="2400" spc="10" dirty="0"/>
              <a:t> </a:t>
            </a:r>
            <a:r>
              <a:rPr sz="2400" spc="-5" dirty="0"/>
              <a:t>антирисковых</a:t>
            </a:r>
            <a:r>
              <a:rPr sz="2400" spc="20" dirty="0"/>
              <a:t> </a:t>
            </a:r>
            <a:r>
              <a:rPr sz="2400" spc="-10" dirty="0"/>
              <a:t>программ </a:t>
            </a:r>
            <a:r>
              <a:rPr sz="2400" spc="-530" dirty="0"/>
              <a:t> </a:t>
            </a:r>
            <a:r>
              <a:rPr sz="2400" dirty="0"/>
              <a:t>и</a:t>
            </a:r>
            <a:r>
              <a:rPr sz="2400" spc="-10" dirty="0"/>
              <a:t> подтверждающих</a:t>
            </a:r>
            <a:r>
              <a:rPr sz="2400" spc="10" dirty="0"/>
              <a:t> </a:t>
            </a:r>
            <a:r>
              <a:rPr sz="2400" spc="-10" dirty="0"/>
              <a:t>документов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40254" y="1932178"/>
            <a:ext cx="8545830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Подтверждающие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документы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официальные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нормативно-распорядительные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документы </a:t>
            </a:r>
            <a:r>
              <a:rPr sz="1800" spc="-5" dirty="0">
                <a:latin typeface="Times New Roman"/>
                <a:cs typeface="Times New Roman"/>
              </a:rPr>
              <a:t>(информационно-справочные, организационные, </a:t>
            </a:r>
            <a:r>
              <a:rPr sz="1800" dirty="0" err="1">
                <a:latin typeface="Times New Roman"/>
                <a:cs typeface="Times New Roman"/>
              </a:rPr>
              <a:t>распорядительные</a:t>
            </a:r>
            <a:r>
              <a:rPr sz="1800" dirty="0" smtClean="0">
                <a:latin typeface="Times New Roman"/>
                <a:cs typeface="Times New Roman"/>
              </a:rPr>
              <a:t>)</a:t>
            </a:r>
            <a:r>
              <a:rPr sz="1800" spc="-10" dirty="0" smtClean="0">
                <a:latin typeface="Times New Roman"/>
                <a:cs typeface="Times New Roman"/>
              </a:rPr>
              <a:t>: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акты,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договоры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заключения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справки,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положения,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приказы,</a:t>
            </a:r>
            <a:r>
              <a:rPr sz="1800" dirty="0">
                <a:latin typeface="Times New Roman"/>
                <a:cs typeface="Times New Roman"/>
              </a:rPr>
              <a:t> решения, </a:t>
            </a:r>
            <a:r>
              <a:rPr sz="1800" spc="-5" dirty="0" err="1" smtClean="0">
                <a:latin typeface="Times New Roman"/>
                <a:cs typeface="Times New Roman"/>
              </a:rPr>
              <a:t>распоряжения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-20" dirty="0">
                <a:latin typeface="Times New Roman"/>
                <a:cs typeface="Times New Roman"/>
              </a:rPr>
              <a:t>протоколы,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постановления и </a:t>
            </a:r>
            <a:r>
              <a:rPr sz="1800" spc="-30" dirty="0">
                <a:latin typeface="Times New Roman"/>
                <a:cs typeface="Times New Roman"/>
              </a:rPr>
              <a:t>т.д.,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10" dirty="0">
                <a:latin typeface="Times New Roman"/>
                <a:cs typeface="Times New Roman"/>
              </a:rPr>
              <a:t>каждому заявленному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таблице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мероприятий </a:t>
            </a:r>
            <a:r>
              <a:rPr sz="1800" spc="-5" dirty="0">
                <a:latin typeface="Times New Roman"/>
                <a:cs typeface="Times New Roman"/>
              </a:rPr>
              <a:t>событию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размещенные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45" dirty="0">
                <a:latin typeface="Times New Roman"/>
                <a:cs typeface="Times New Roman"/>
              </a:rPr>
              <a:t>МЭДК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разделе </a:t>
            </a:r>
            <a:r>
              <a:rPr sz="1800" dirty="0">
                <a:latin typeface="Times New Roman"/>
                <a:cs typeface="Times New Roman"/>
              </a:rPr>
              <a:t>«Выбранный </a:t>
            </a:r>
            <a:r>
              <a:rPr sz="1800" spc="-5" dirty="0">
                <a:latin typeface="Times New Roman"/>
                <a:cs typeface="Times New Roman"/>
              </a:rPr>
              <a:t>риск (название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риска),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5" dirty="0">
                <a:latin typeface="Times New Roman"/>
                <a:cs typeface="Times New Roman"/>
              </a:rPr>
              <a:t> этап»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категории</a:t>
            </a:r>
            <a:r>
              <a:rPr sz="1800" spc="-10" dirty="0">
                <a:latin typeface="Times New Roman"/>
                <a:cs typeface="Times New Roman"/>
              </a:rPr>
              <a:t> подтверждающих</a:t>
            </a:r>
            <a:r>
              <a:rPr sz="1800" spc="-5" dirty="0">
                <a:latin typeface="Times New Roman"/>
                <a:cs typeface="Times New Roman"/>
              </a:rPr>
              <a:t> мероприятия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дополнительных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документов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можно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отнести: </a:t>
            </a:r>
            <a:r>
              <a:rPr sz="1800" spc="-5" dirty="0">
                <a:latin typeface="Times New Roman"/>
                <a:cs typeface="Times New Roman"/>
              </a:rPr>
              <a:t>программы мероприятий, </a:t>
            </a:r>
            <a:r>
              <a:rPr sz="1800" spc="-10" dirty="0">
                <a:latin typeface="Times New Roman"/>
                <a:cs typeface="Times New Roman"/>
              </a:rPr>
              <a:t>фотографии, </a:t>
            </a:r>
            <a:r>
              <a:rPr sz="1800" spc="-5" dirty="0">
                <a:latin typeface="Times New Roman"/>
                <a:cs typeface="Times New Roman"/>
              </a:rPr>
              <a:t>выполненные </a:t>
            </a:r>
            <a:r>
              <a:rPr sz="1800" spc="-15" dirty="0">
                <a:latin typeface="Times New Roman"/>
                <a:cs typeface="Times New Roman"/>
              </a:rPr>
              <a:t>школьниками </a:t>
            </a:r>
            <a:r>
              <a:rPr sz="1800" spc="-5" dirty="0">
                <a:latin typeface="Times New Roman"/>
                <a:cs typeface="Times New Roman"/>
              </a:rPr>
              <a:t>задания,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технологические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карты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уроков,</a:t>
            </a:r>
            <a:r>
              <a:rPr sz="1800" spc="-10" dirty="0">
                <a:latin typeface="Times New Roman"/>
                <a:cs typeface="Times New Roman"/>
              </a:rPr>
              <a:t> итоги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проектов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т.д.,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каждому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заявленному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таблице </a:t>
            </a:r>
            <a:r>
              <a:rPr sz="1800" dirty="0">
                <a:latin typeface="Times New Roman"/>
                <a:cs typeface="Times New Roman"/>
              </a:rPr>
              <a:t>мероприятий событию и </a:t>
            </a:r>
            <a:r>
              <a:rPr sz="1800" spc="-5" dirty="0">
                <a:latin typeface="Times New Roman"/>
                <a:cs typeface="Times New Roman"/>
              </a:rPr>
              <a:t>размещенные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40" dirty="0">
                <a:latin typeface="Times New Roman"/>
                <a:cs typeface="Times New Roman"/>
              </a:rPr>
              <a:t>МЭДК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разделе </a:t>
            </a:r>
            <a:r>
              <a:rPr sz="1800" dirty="0">
                <a:latin typeface="Times New Roman"/>
                <a:cs typeface="Times New Roman"/>
              </a:rPr>
              <a:t>«Выбранный риск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(название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риска), 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-5" dirty="0">
                <a:latin typeface="Times New Roman"/>
                <a:cs typeface="Times New Roman"/>
              </a:rPr>
              <a:t>этап»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2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29" y="2765714"/>
            <a:ext cx="1329512" cy="1381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1413" y="440175"/>
            <a:ext cx="53959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Критерии</a:t>
            </a:r>
            <a:r>
              <a:rPr sz="2400" spc="-15" dirty="0"/>
              <a:t> </a:t>
            </a:r>
            <a:r>
              <a:rPr sz="2400" dirty="0"/>
              <a:t>к</a:t>
            </a:r>
            <a:r>
              <a:rPr sz="2400" spc="-20" dirty="0"/>
              <a:t> </a:t>
            </a:r>
            <a:r>
              <a:rPr sz="2400" spc="-15" dirty="0"/>
              <a:t>оценке </a:t>
            </a:r>
            <a:r>
              <a:rPr sz="2400" spc="-5" dirty="0"/>
              <a:t>работы</a:t>
            </a:r>
            <a:r>
              <a:rPr sz="2400" spc="-10" dirty="0"/>
              <a:t> </a:t>
            </a:r>
            <a:r>
              <a:rPr sz="2400" spc="-5" dirty="0"/>
              <a:t>кураторов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21540"/>
              </p:ext>
            </p:extLst>
          </p:nvPr>
        </p:nvGraphicFramePr>
        <p:xfrm>
          <a:off x="3240658" y="1231643"/>
          <a:ext cx="7607300" cy="5552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9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0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3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8.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Антирисковые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согласованы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227329">
                        <a:lnSpc>
                          <a:spcPct val="11499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кураторами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установленные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сроки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 </a:t>
                      </a:r>
                      <a:r>
                        <a:rPr sz="1800" b="1" spc="-34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Антирисковые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1224280">
                        <a:lnSpc>
                          <a:spcPct val="11499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согласованы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кураторами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установленные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сроки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522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9.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Подтверждающие документы,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которые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1013460">
                        <a:lnSpc>
                          <a:spcPct val="11499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позволяют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подтвердить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факт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мероприятий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7937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антирисковой программы,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согласованы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кураторами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отправлены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доработку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b="1" spc="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Подтверждающие документы,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которые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756920">
                        <a:lnSpc>
                          <a:spcPct val="11499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позволяют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подтвердить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факт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мероприятий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7874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антирисковой программы,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согласованы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кураторами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существующем виде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требований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доработке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баллов)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80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10.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Куратор комментирует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свои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чате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МЭДК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8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Куратор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комментирует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свои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чате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ИС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МЭДК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баллов)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292" y="601012"/>
            <a:ext cx="1329512" cy="1381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6302" y="440174"/>
            <a:ext cx="66066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Общее</a:t>
            </a:r>
            <a:r>
              <a:rPr sz="2400" spc="-5" dirty="0"/>
              <a:t> правило</a:t>
            </a:r>
            <a:r>
              <a:rPr sz="2400" dirty="0"/>
              <a:t> </a:t>
            </a:r>
            <a:r>
              <a:rPr sz="2400" spc="-5" dirty="0"/>
              <a:t>формирования заключения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96662"/>
              </p:ext>
            </p:extLst>
          </p:nvPr>
        </p:nvGraphicFramePr>
        <p:xfrm>
          <a:off x="3060441" y="1231262"/>
          <a:ext cx="8369559" cy="4693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6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410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362200" algn="l"/>
                        </a:tabLst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Результаты	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мониторинга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59690">
                        <a:lnSpc>
                          <a:spcPct val="114999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свидетельствуют</a:t>
                      </a:r>
                      <a:r>
                        <a:rPr sz="16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плановой</a:t>
                      </a:r>
                      <a:r>
                        <a:rPr sz="16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работе</a:t>
                      </a:r>
                      <a:r>
                        <a:rPr sz="16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1600" b="1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школами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балла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15745" algn="l"/>
                          <a:tab pos="218313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Соответствие	9-10	критериев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содержательной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экспертизы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313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362200" algn="l"/>
                        </a:tabLst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Результаты	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мониторинга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59690" algn="just">
                        <a:lnSpc>
                          <a:spcPct val="114999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свидетельствуют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наличии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отдельных </a:t>
                      </a:r>
                      <a:r>
                        <a:rPr sz="16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элементов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плановой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со </a:t>
                      </a:r>
                      <a:r>
                        <a:rPr sz="16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школами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балл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67815" algn="l"/>
                          <a:tab pos="218440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Соответствие	6-8	критериев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содержательной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экспертизы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313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362200" algn="l"/>
                        </a:tabLst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Результаты	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мониторинга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59690" algn="just">
                        <a:lnSpc>
                          <a:spcPts val="221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свидетельствуют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отсутствии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плановой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со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школами</a:t>
                      </a:r>
                      <a:r>
                        <a:rPr sz="1600" b="1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баллов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Соответствие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менее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3375" marR="5080" indent="-44526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Антирисковая</a:t>
            </a:r>
            <a:r>
              <a:rPr dirty="0"/>
              <a:t> </a:t>
            </a:r>
            <a:r>
              <a:rPr spc="-5" dirty="0"/>
              <a:t>программа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наличии,</a:t>
            </a:r>
            <a:r>
              <a:rPr spc="10" dirty="0"/>
              <a:t> </a:t>
            </a:r>
            <a:r>
              <a:rPr spc="-5" dirty="0"/>
              <a:t>разработана</a:t>
            </a:r>
            <a:r>
              <a:rPr spc="5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утверждена</a:t>
            </a:r>
            <a:r>
              <a:rPr dirty="0"/>
              <a:t> в</a:t>
            </a:r>
            <a:r>
              <a:rPr spc="-5" dirty="0"/>
              <a:t> </a:t>
            </a:r>
            <a:r>
              <a:rPr dirty="0"/>
              <a:t>2021 </a:t>
            </a:r>
            <a:r>
              <a:rPr spc="-525" dirty="0"/>
              <a:t> </a:t>
            </a:r>
            <a:r>
              <a:rPr spc="-35" dirty="0"/>
              <a:t>году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90398" y="2289873"/>
            <a:ext cx="5057775" cy="2916555"/>
            <a:chOff x="6490398" y="2289873"/>
            <a:chExt cx="5057775" cy="2916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0238" y="2299461"/>
              <a:ext cx="4943275" cy="19993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95160" y="2294635"/>
              <a:ext cx="5048250" cy="2009139"/>
            </a:xfrm>
            <a:custGeom>
              <a:avLst/>
              <a:gdLst/>
              <a:ahLst/>
              <a:cxnLst/>
              <a:rect l="l" t="t" r="r" b="b"/>
              <a:pathLst>
                <a:path w="5048250" h="2009139">
                  <a:moveTo>
                    <a:pt x="0" y="2008886"/>
                  </a:moveTo>
                  <a:lnTo>
                    <a:pt x="5048250" y="2008886"/>
                  </a:lnTo>
                  <a:lnTo>
                    <a:pt x="5048250" y="0"/>
                  </a:lnTo>
                  <a:lnTo>
                    <a:pt x="0" y="0"/>
                  </a:lnTo>
                  <a:lnTo>
                    <a:pt x="0" y="2008886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882" y="4064723"/>
              <a:ext cx="3097022" cy="1132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30183" y="4059897"/>
              <a:ext cx="3107055" cy="1141730"/>
            </a:xfrm>
            <a:custGeom>
              <a:avLst/>
              <a:gdLst/>
              <a:ahLst/>
              <a:cxnLst/>
              <a:rect l="l" t="t" r="r" b="b"/>
              <a:pathLst>
                <a:path w="3107054" h="1141729">
                  <a:moveTo>
                    <a:pt x="0" y="1141641"/>
                  </a:moveTo>
                  <a:lnTo>
                    <a:pt x="3106547" y="1141641"/>
                  </a:lnTo>
                  <a:lnTo>
                    <a:pt x="3106547" y="0"/>
                  </a:lnTo>
                  <a:lnTo>
                    <a:pt x="0" y="0"/>
                  </a:lnTo>
                  <a:lnTo>
                    <a:pt x="0" y="1141641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01533" y="1306830"/>
            <a:ext cx="4611370" cy="4546600"/>
            <a:chOff x="1601533" y="1306830"/>
            <a:chExt cx="4611370" cy="4546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3594" y="2299716"/>
              <a:ext cx="4433126" cy="20281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6296" y="2295016"/>
              <a:ext cx="4601845" cy="2037714"/>
            </a:xfrm>
            <a:custGeom>
              <a:avLst/>
              <a:gdLst/>
              <a:ahLst/>
              <a:cxnLst/>
              <a:rect l="l" t="t" r="r" b="b"/>
              <a:pathLst>
                <a:path w="4601845" h="2037714">
                  <a:moveTo>
                    <a:pt x="0" y="2037714"/>
                  </a:moveTo>
                  <a:lnTo>
                    <a:pt x="4601464" y="2037714"/>
                  </a:lnTo>
                  <a:lnTo>
                    <a:pt x="4601464" y="0"/>
                  </a:lnTo>
                  <a:lnTo>
                    <a:pt x="0" y="0"/>
                  </a:lnTo>
                  <a:lnTo>
                    <a:pt x="0" y="2037714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1810" y="4169409"/>
              <a:ext cx="2860548" cy="16739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47111" y="4164647"/>
              <a:ext cx="2870200" cy="1684020"/>
            </a:xfrm>
            <a:custGeom>
              <a:avLst/>
              <a:gdLst/>
              <a:ahLst/>
              <a:cxnLst/>
              <a:rect l="l" t="t" r="r" b="b"/>
              <a:pathLst>
                <a:path w="2870200" h="1684020">
                  <a:moveTo>
                    <a:pt x="0" y="1683512"/>
                  </a:moveTo>
                  <a:lnTo>
                    <a:pt x="2870073" y="1683512"/>
                  </a:lnTo>
                  <a:lnTo>
                    <a:pt x="2870073" y="0"/>
                  </a:lnTo>
                  <a:lnTo>
                    <a:pt x="0" y="0"/>
                  </a:lnTo>
                  <a:lnTo>
                    <a:pt x="0" y="1683512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5287" y="1306830"/>
              <a:ext cx="1027176" cy="102717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0670" marR="5080" indent="-2479040">
              <a:lnSpc>
                <a:spcPct val="100000"/>
              </a:lnSpc>
              <a:spcBef>
                <a:spcPts val="100"/>
              </a:spcBef>
            </a:pPr>
            <a:r>
              <a:rPr dirty="0"/>
              <a:t>В </a:t>
            </a:r>
            <a:r>
              <a:rPr spc="-5" dirty="0"/>
              <a:t>антирисковых </a:t>
            </a:r>
            <a:r>
              <a:rPr spc="-10" dirty="0"/>
              <a:t>программах сформулированы </a:t>
            </a:r>
            <a:r>
              <a:rPr spc="-15" dirty="0"/>
              <a:t>цель </a:t>
            </a:r>
            <a:r>
              <a:rPr dirty="0"/>
              <a:t>и </a:t>
            </a:r>
            <a:r>
              <a:rPr spc="-5" dirty="0"/>
              <a:t>задачи </a:t>
            </a:r>
            <a:r>
              <a:rPr spc="-530" dirty="0"/>
              <a:t> </a:t>
            </a:r>
            <a:r>
              <a:rPr spc="-5" dirty="0"/>
              <a:t>реализации</a:t>
            </a:r>
            <a:r>
              <a:rPr spc="5" dirty="0"/>
              <a:t> </a:t>
            </a:r>
            <a:r>
              <a:rPr spc="-5" dirty="0"/>
              <a:t>программы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7863" y="1306830"/>
            <a:ext cx="5002530" cy="3963670"/>
            <a:chOff x="1197863" y="1306830"/>
            <a:chExt cx="5002530" cy="396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388" y="2288413"/>
              <a:ext cx="4983099" cy="29723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2626" y="2283713"/>
              <a:ext cx="4993005" cy="2981960"/>
            </a:xfrm>
            <a:custGeom>
              <a:avLst/>
              <a:gdLst/>
              <a:ahLst/>
              <a:cxnLst/>
              <a:rect l="l" t="t" r="r" b="b"/>
              <a:pathLst>
                <a:path w="4993005" h="2981960">
                  <a:moveTo>
                    <a:pt x="0" y="2981833"/>
                  </a:moveTo>
                  <a:lnTo>
                    <a:pt x="4992624" y="2981833"/>
                  </a:lnTo>
                  <a:lnTo>
                    <a:pt x="4992624" y="0"/>
                  </a:lnTo>
                  <a:lnTo>
                    <a:pt x="0" y="0"/>
                  </a:lnTo>
                  <a:lnTo>
                    <a:pt x="0" y="2981833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287" y="1306830"/>
              <a:ext cx="1027176" cy="10271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315011" y="2278951"/>
            <a:ext cx="5554345" cy="2662555"/>
            <a:chOff x="6315011" y="2278951"/>
            <a:chExt cx="5554345" cy="26625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4354" y="2338166"/>
              <a:ext cx="5230422" cy="25436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19773" y="2283714"/>
              <a:ext cx="5544820" cy="2653030"/>
            </a:xfrm>
            <a:custGeom>
              <a:avLst/>
              <a:gdLst/>
              <a:ahLst/>
              <a:cxnLst/>
              <a:rect l="l" t="t" r="r" b="b"/>
              <a:pathLst>
                <a:path w="5544820" h="2653029">
                  <a:moveTo>
                    <a:pt x="0" y="2652649"/>
                  </a:moveTo>
                  <a:lnTo>
                    <a:pt x="5544693" y="2652649"/>
                  </a:lnTo>
                  <a:lnTo>
                    <a:pt x="5544693" y="0"/>
                  </a:lnTo>
                  <a:lnTo>
                    <a:pt x="0" y="0"/>
                  </a:lnTo>
                  <a:lnTo>
                    <a:pt x="0" y="2652649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2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715" y="255509"/>
            <a:ext cx="78003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 </a:t>
            </a:r>
            <a:r>
              <a:rPr spc="-5" dirty="0"/>
              <a:t>антирисковых</a:t>
            </a:r>
            <a:r>
              <a:rPr dirty="0"/>
              <a:t> </a:t>
            </a:r>
            <a:r>
              <a:rPr spc="-10" dirty="0"/>
              <a:t>программах</a:t>
            </a:r>
            <a:r>
              <a:rPr dirty="0"/>
              <a:t> </a:t>
            </a:r>
            <a:r>
              <a:rPr spc="-10" dirty="0"/>
              <a:t>сформулированы</a:t>
            </a:r>
            <a:r>
              <a:rPr spc="-5" dirty="0"/>
              <a:t> </a:t>
            </a:r>
            <a:r>
              <a:rPr spc="-10" dirty="0"/>
              <a:t>целевые</a:t>
            </a:r>
            <a:r>
              <a:rPr spc="5" dirty="0"/>
              <a:t> </a:t>
            </a:r>
            <a:r>
              <a:rPr spc="-15" dirty="0"/>
              <a:t>показатели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457" y="2904617"/>
            <a:ext cx="9240129" cy="1868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48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8465" marR="5080" indent="-189992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антирисковых</a:t>
            </a:r>
            <a:r>
              <a:rPr spc="10" dirty="0"/>
              <a:t> </a:t>
            </a:r>
            <a:r>
              <a:rPr spc="-10" dirty="0"/>
              <a:t>программах</a:t>
            </a:r>
            <a:r>
              <a:rPr spc="5" dirty="0"/>
              <a:t> </a:t>
            </a:r>
            <a:r>
              <a:rPr spc="-5" dirty="0"/>
              <a:t>имеется</a:t>
            </a:r>
            <a:r>
              <a:rPr spc="10" dirty="0"/>
              <a:t> </a:t>
            </a:r>
            <a:r>
              <a:rPr spc="-10" dirty="0"/>
              <a:t>дорожная</a:t>
            </a:r>
            <a:r>
              <a:rPr dirty="0"/>
              <a:t> </a:t>
            </a:r>
            <a:r>
              <a:rPr spc="-10" dirty="0"/>
              <a:t>карта</a:t>
            </a:r>
            <a:r>
              <a:rPr dirty="0"/>
              <a:t> с </a:t>
            </a:r>
            <a:r>
              <a:rPr spc="-15" dirty="0"/>
              <a:t>планируемой </a:t>
            </a:r>
            <a:r>
              <a:rPr spc="-530" dirty="0"/>
              <a:t> </a:t>
            </a:r>
            <a:r>
              <a:rPr spc="-10" dirty="0"/>
              <a:t>датой</a:t>
            </a:r>
            <a:r>
              <a:rPr spc="-5" dirty="0"/>
              <a:t> реализации</a:t>
            </a:r>
            <a:r>
              <a:rPr spc="10" dirty="0"/>
              <a:t> </a:t>
            </a:r>
            <a:r>
              <a:rPr spc="-15" dirty="0"/>
              <a:t>каждого</a:t>
            </a:r>
            <a:r>
              <a:rPr spc="-10" dirty="0"/>
              <a:t> </a:t>
            </a:r>
            <a:r>
              <a:rPr spc="-5" dirty="0"/>
              <a:t>мероприятия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176" y="2334005"/>
            <a:ext cx="8346829" cy="28049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47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3615" marR="5080" indent="-26060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Подтверждающие</a:t>
            </a:r>
            <a:r>
              <a:rPr spc="5" dirty="0"/>
              <a:t> </a:t>
            </a:r>
            <a:r>
              <a:rPr spc="-10" dirty="0"/>
              <a:t>документы </a:t>
            </a:r>
            <a:r>
              <a:rPr spc="-5" dirty="0"/>
              <a:t>соотносятся</a:t>
            </a:r>
            <a:r>
              <a:rPr spc="-10" dirty="0"/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spc="-5" dirty="0"/>
              <a:t>мероприятиями</a:t>
            </a:r>
            <a:r>
              <a:rPr dirty="0"/>
              <a:t> </a:t>
            </a:r>
            <a:r>
              <a:rPr spc="-10" dirty="0"/>
              <a:t>дорожной </a:t>
            </a:r>
            <a:r>
              <a:rPr spc="-530" dirty="0"/>
              <a:t> </a:t>
            </a:r>
            <a:r>
              <a:rPr spc="-10" dirty="0"/>
              <a:t>карты</a:t>
            </a:r>
            <a:r>
              <a:rPr spc="-5" dirty="0"/>
              <a:t> антирисковой</a:t>
            </a:r>
            <a:r>
              <a:rPr spc="-15" dirty="0"/>
              <a:t> </a:t>
            </a:r>
            <a:r>
              <a:rPr spc="-5" dirty="0"/>
              <a:t>программы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315011" y="2462720"/>
            <a:ext cx="5681980" cy="3628390"/>
            <a:chOff x="6315011" y="2462720"/>
            <a:chExt cx="5681980" cy="36283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0618" y="3375609"/>
              <a:ext cx="4850765" cy="2430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25919" y="3370846"/>
              <a:ext cx="4860290" cy="2440305"/>
            </a:xfrm>
            <a:custGeom>
              <a:avLst/>
              <a:gdLst/>
              <a:ahLst/>
              <a:cxnLst/>
              <a:rect l="l" t="t" r="r" b="b"/>
              <a:pathLst>
                <a:path w="4860290" h="2440304">
                  <a:moveTo>
                    <a:pt x="0" y="2439924"/>
                  </a:moveTo>
                  <a:lnTo>
                    <a:pt x="4860289" y="2439924"/>
                  </a:lnTo>
                  <a:lnTo>
                    <a:pt x="4860289" y="0"/>
                  </a:lnTo>
                  <a:lnTo>
                    <a:pt x="0" y="0"/>
                  </a:lnTo>
                  <a:lnTo>
                    <a:pt x="0" y="2439924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599" y="2472308"/>
              <a:ext cx="5662930" cy="18610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19773" y="2467482"/>
              <a:ext cx="5672455" cy="1870710"/>
            </a:xfrm>
            <a:custGeom>
              <a:avLst/>
              <a:gdLst/>
              <a:ahLst/>
              <a:cxnLst/>
              <a:rect l="l" t="t" r="r" b="b"/>
              <a:pathLst>
                <a:path w="5672455" h="1870710">
                  <a:moveTo>
                    <a:pt x="0" y="1870583"/>
                  </a:moveTo>
                  <a:lnTo>
                    <a:pt x="5672455" y="1870583"/>
                  </a:lnTo>
                  <a:lnTo>
                    <a:pt x="5672455" y="0"/>
                  </a:lnTo>
                  <a:lnTo>
                    <a:pt x="0" y="0"/>
                  </a:lnTo>
                  <a:lnTo>
                    <a:pt x="0" y="1870583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0618" y="5373115"/>
              <a:ext cx="1451610" cy="705485"/>
            </a:xfrm>
            <a:custGeom>
              <a:avLst/>
              <a:gdLst/>
              <a:ahLst/>
              <a:cxnLst/>
              <a:rect l="l" t="t" r="r" b="b"/>
              <a:pathLst>
                <a:path w="1451609" h="705485">
                  <a:moveTo>
                    <a:pt x="0" y="352475"/>
                  </a:moveTo>
                  <a:lnTo>
                    <a:pt x="10508" y="292381"/>
                  </a:lnTo>
                  <a:lnTo>
                    <a:pt x="40872" y="235578"/>
                  </a:lnTo>
                  <a:lnTo>
                    <a:pt x="89350" y="182913"/>
                  </a:lnTo>
                  <a:lnTo>
                    <a:pt x="119838" y="158397"/>
                  </a:lnTo>
                  <a:lnTo>
                    <a:pt x="154200" y="135234"/>
                  </a:lnTo>
                  <a:lnTo>
                    <a:pt x="192220" y="113529"/>
                  </a:lnTo>
                  <a:lnTo>
                    <a:pt x="233680" y="93389"/>
                  </a:lnTo>
                  <a:lnTo>
                    <a:pt x="278362" y="74919"/>
                  </a:lnTo>
                  <a:lnTo>
                    <a:pt x="326048" y="58225"/>
                  </a:lnTo>
                  <a:lnTo>
                    <a:pt x="376520" y="43413"/>
                  </a:lnTo>
                  <a:lnTo>
                    <a:pt x="429562" y="30589"/>
                  </a:lnTo>
                  <a:lnTo>
                    <a:pt x="484954" y="19859"/>
                  </a:lnTo>
                  <a:lnTo>
                    <a:pt x="542479" y="11330"/>
                  </a:lnTo>
                  <a:lnTo>
                    <a:pt x="601920" y="5106"/>
                  </a:lnTo>
                  <a:lnTo>
                    <a:pt x="663059" y="1294"/>
                  </a:lnTo>
                  <a:lnTo>
                    <a:pt x="725677" y="0"/>
                  </a:lnTo>
                  <a:lnTo>
                    <a:pt x="788277" y="1294"/>
                  </a:lnTo>
                  <a:lnTo>
                    <a:pt x="849399" y="5106"/>
                  </a:lnTo>
                  <a:lnTo>
                    <a:pt x="908825" y="11330"/>
                  </a:lnTo>
                  <a:lnTo>
                    <a:pt x="966337" y="19859"/>
                  </a:lnTo>
                  <a:lnTo>
                    <a:pt x="1021717" y="30589"/>
                  </a:lnTo>
                  <a:lnTo>
                    <a:pt x="1074748" y="43413"/>
                  </a:lnTo>
                  <a:lnTo>
                    <a:pt x="1125212" y="58225"/>
                  </a:lnTo>
                  <a:lnTo>
                    <a:pt x="1172891" y="74919"/>
                  </a:lnTo>
                  <a:lnTo>
                    <a:pt x="1217566" y="93389"/>
                  </a:lnTo>
                  <a:lnTo>
                    <a:pt x="1259021" y="113529"/>
                  </a:lnTo>
                  <a:lnTo>
                    <a:pt x="1297037" y="135234"/>
                  </a:lnTo>
                  <a:lnTo>
                    <a:pt x="1331397" y="158397"/>
                  </a:lnTo>
                  <a:lnTo>
                    <a:pt x="1361882" y="182913"/>
                  </a:lnTo>
                  <a:lnTo>
                    <a:pt x="1410357" y="235578"/>
                  </a:lnTo>
                  <a:lnTo>
                    <a:pt x="1440720" y="292381"/>
                  </a:lnTo>
                  <a:lnTo>
                    <a:pt x="1451228" y="352475"/>
                  </a:lnTo>
                  <a:lnTo>
                    <a:pt x="1448565" y="382890"/>
                  </a:lnTo>
                  <a:lnTo>
                    <a:pt x="1427911" y="441459"/>
                  </a:lnTo>
                  <a:lnTo>
                    <a:pt x="1388274" y="496307"/>
                  </a:lnTo>
                  <a:lnTo>
                    <a:pt x="1331397" y="546589"/>
                  </a:lnTo>
                  <a:lnTo>
                    <a:pt x="1297037" y="569753"/>
                  </a:lnTo>
                  <a:lnTo>
                    <a:pt x="1259021" y="591458"/>
                  </a:lnTo>
                  <a:lnTo>
                    <a:pt x="1217566" y="611598"/>
                  </a:lnTo>
                  <a:lnTo>
                    <a:pt x="1172891" y="630067"/>
                  </a:lnTo>
                  <a:lnTo>
                    <a:pt x="1125212" y="646760"/>
                  </a:lnTo>
                  <a:lnTo>
                    <a:pt x="1074748" y="661570"/>
                  </a:lnTo>
                  <a:lnTo>
                    <a:pt x="1021717" y="674392"/>
                  </a:lnTo>
                  <a:lnTo>
                    <a:pt x="966337" y="685120"/>
                  </a:lnTo>
                  <a:lnTo>
                    <a:pt x="908825" y="693649"/>
                  </a:lnTo>
                  <a:lnTo>
                    <a:pt x="849399" y="699871"/>
                  </a:lnTo>
                  <a:lnTo>
                    <a:pt x="788277" y="703683"/>
                  </a:lnTo>
                  <a:lnTo>
                    <a:pt x="725677" y="704977"/>
                  </a:lnTo>
                  <a:lnTo>
                    <a:pt x="663059" y="703683"/>
                  </a:lnTo>
                  <a:lnTo>
                    <a:pt x="601920" y="699871"/>
                  </a:lnTo>
                  <a:lnTo>
                    <a:pt x="542479" y="693649"/>
                  </a:lnTo>
                  <a:lnTo>
                    <a:pt x="484954" y="685120"/>
                  </a:lnTo>
                  <a:lnTo>
                    <a:pt x="429562" y="674392"/>
                  </a:lnTo>
                  <a:lnTo>
                    <a:pt x="376520" y="661570"/>
                  </a:lnTo>
                  <a:lnTo>
                    <a:pt x="326048" y="646760"/>
                  </a:lnTo>
                  <a:lnTo>
                    <a:pt x="278362" y="630067"/>
                  </a:lnTo>
                  <a:lnTo>
                    <a:pt x="233680" y="611598"/>
                  </a:lnTo>
                  <a:lnTo>
                    <a:pt x="192220" y="591458"/>
                  </a:lnTo>
                  <a:lnTo>
                    <a:pt x="154200" y="569753"/>
                  </a:lnTo>
                  <a:lnTo>
                    <a:pt x="119838" y="546589"/>
                  </a:lnTo>
                  <a:lnTo>
                    <a:pt x="89350" y="522072"/>
                  </a:lnTo>
                  <a:lnTo>
                    <a:pt x="40872" y="469401"/>
                  </a:lnTo>
                  <a:lnTo>
                    <a:pt x="10508" y="412586"/>
                  </a:lnTo>
                  <a:lnTo>
                    <a:pt x="0" y="3524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6294" y="2558478"/>
            <a:ext cx="5337810" cy="3431540"/>
            <a:chOff x="836294" y="2558478"/>
            <a:chExt cx="5337810" cy="34315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691" y="2999943"/>
              <a:ext cx="4826127" cy="28060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2929" y="2995180"/>
              <a:ext cx="4836160" cy="2815590"/>
            </a:xfrm>
            <a:custGeom>
              <a:avLst/>
              <a:gdLst/>
              <a:ahLst/>
              <a:cxnLst/>
              <a:rect l="l" t="t" r="r" b="b"/>
              <a:pathLst>
                <a:path w="4836160" h="2815590">
                  <a:moveTo>
                    <a:pt x="0" y="2815590"/>
                  </a:moveTo>
                  <a:lnTo>
                    <a:pt x="4835652" y="2815590"/>
                  </a:lnTo>
                  <a:lnTo>
                    <a:pt x="4835652" y="0"/>
                  </a:lnTo>
                  <a:lnTo>
                    <a:pt x="0" y="0"/>
                  </a:lnTo>
                  <a:lnTo>
                    <a:pt x="0" y="2815590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819" y="2567940"/>
              <a:ext cx="5318759" cy="12496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1057" y="2563241"/>
              <a:ext cx="5328285" cy="1259205"/>
            </a:xfrm>
            <a:custGeom>
              <a:avLst/>
              <a:gdLst/>
              <a:ahLst/>
              <a:cxnLst/>
              <a:rect l="l" t="t" r="r" b="b"/>
              <a:pathLst>
                <a:path w="5328285" h="1259204">
                  <a:moveTo>
                    <a:pt x="0" y="1259205"/>
                  </a:moveTo>
                  <a:lnTo>
                    <a:pt x="5328284" y="1259205"/>
                  </a:lnTo>
                  <a:lnTo>
                    <a:pt x="5328284" y="0"/>
                  </a:lnTo>
                  <a:lnTo>
                    <a:pt x="0" y="0"/>
                  </a:lnTo>
                  <a:lnTo>
                    <a:pt x="0" y="1259205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507" y="5258180"/>
              <a:ext cx="2931160" cy="719455"/>
            </a:xfrm>
            <a:custGeom>
              <a:avLst/>
              <a:gdLst/>
              <a:ahLst/>
              <a:cxnLst/>
              <a:rect l="l" t="t" r="r" b="b"/>
              <a:pathLst>
                <a:path w="2931160" h="719454">
                  <a:moveTo>
                    <a:pt x="1479969" y="352513"/>
                  </a:moveTo>
                  <a:lnTo>
                    <a:pt x="1490477" y="292408"/>
                  </a:lnTo>
                  <a:lnTo>
                    <a:pt x="1520840" y="235596"/>
                  </a:lnTo>
                  <a:lnTo>
                    <a:pt x="1569316" y="182925"/>
                  </a:lnTo>
                  <a:lnTo>
                    <a:pt x="1599801" y="158407"/>
                  </a:lnTo>
                  <a:lnTo>
                    <a:pt x="1634160" y="135241"/>
                  </a:lnTo>
                  <a:lnTo>
                    <a:pt x="1672176" y="113535"/>
                  </a:lnTo>
                  <a:lnTo>
                    <a:pt x="1713631" y="93393"/>
                  </a:lnTo>
                  <a:lnTo>
                    <a:pt x="1758306" y="74921"/>
                  </a:lnTo>
                  <a:lnTo>
                    <a:pt x="1805985" y="58227"/>
                  </a:lnTo>
                  <a:lnTo>
                    <a:pt x="1856449" y="43414"/>
                  </a:lnTo>
                  <a:lnTo>
                    <a:pt x="1909480" y="30590"/>
                  </a:lnTo>
                  <a:lnTo>
                    <a:pt x="1964860" y="19860"/>
                  </a:lnTo>
                  <a:lnTo>
                    <a:pt x="2022372" y="11330"/>
                  </a:lnTo>
                  <a:lnTo>
                    <a:pt x="2081798" y="5106"/>
                  </a:lnTo>
                  <a:lnTo>
                    <a:pt x="2142920" y="1294"/>
                  </a:lnTo>
                  <a:lnTo>
                    <a:pt x="2205520" y="0"/>
                  </a:lnTo>
                  <a:lnTo>
                    <a:pt x="2268119" y="1294"/>
                  </a:lnTo>
                  <a:lnTo>
                    <a:pt x="2329241" y="5106"/>
                  </a:lnTo>
                  <a:lnTo>
                    <a:pt x="2388667" y="11330"/>
                  </a:lnTo>
                  <a:lnTo>
                    <a:pt x="2446179" y="19860"/>
                  </a:lnTo>
                  <a:lnTo>
                    <a:pt x="2501559" y="30590"/>
                  </a:lnTo>
                  <a:lnTo>
                    <a:pt x="2554590" y="43414"/>
                  </a:lnTo>
                  <a:lnTo>
                    <a:pt x="2605054" y="58227"/>
                  </a:lnTo>
                  <a:lnTo>
                    <a:pt x="2652733" y="74921"/>
                  </a:lnTo>
                  <a:lnTo>
                    <a:pt x="2697408" y="93393"/>
                  </a:lnTo>
                  <a:lnTo>
                    <a:pt x="2738863" y="113535"/>
                  </a:lnTo>
                  <a:lnTo>
                    <a:pt x="2776879" y="135241"/>
                  </a:lnTo>
                  <a:lnTo>
                    <a:pt x="2811239" y="158407"/>
                  </a:lnTo>
                  <a:lnTo>
                    <a:pt x="2841724" y="182925"/>
                  </a:lnTo>
                  <a:lnTo>
                    <a:pt x="2890199" y="235596"/>
                  </a:lnTo>
                  <a:lnTo>
                    <a:pt x="2920562" y="292408"/>
                  </a:lnTo>
                  <a:lnTo>
                    <a:pt x="2931071" y="352513"/>
                  </a:lnTo>
                  <a:lnTo>
                    <a:pt x="2928407" y="382928"/>
                  </a:lnTo>
                  <a:lnTo>
                    <a:pt x="2907753" y="441497"/>
                  </a:lnTo>
                  <a:lnTo>
                    <a:pt x="2868116" y="496345"/>
                  </a:lnTo>
                  <a:lnTo>
                    <a:pt x="2811239" y="546627"/>
                  </a:lnTo>
                  <a:lnTo>
                    <a:pt x="2776879" y="569791"/>
                  </a:lnTo>
                  <a:lnTo>
                    <a:pt x="2738863" y="591496"/>
                  </a:lnTo>
                  <a:lnTo>
                    <a:pt x="2697408" y="611636"/>
                  </a:lnTo>
                  <a:lnTo>
                    <a:pt x="2652733" y="630105"/>
                  </a:lnTo>
                  <a:lnTo>
                    <a:pt x="2605054" y="646798"/>
                  </a:lnTo>
                  <a:lnTo>
                    <a:pt x="2554590" y="661608"/>
                  </a:lnTo>
                  <a:lnTo>
                    <a:pt x="2501559" y="674430"/>
                  </a:lnTo>
                  <a:lnTo>
                    <a:pt x="2446179" y="685159"/>
                  </a:lnTo>
                  <a:lnTo>
                    <a:pt x="2388667" y="693687"/>
                  </a:lnTo>
                  <a:lnTo>
                    <a:pt x="2329241" y="699909"/>
                  </a:lnTo>
                  <a:lnTo>
                    <a:pt x="2268119" y="703721"/>
                  </a:lnTo>
                  <a:lnTo>
                    <a:pt x="2205520" y="705015"/>
                  </a:lnTo>
                  <a:lnTo>
                    <a:pt x="2142920" y="703721"/>
                  </a:lnTo>
                  <a:lnTo>
                    <a:pt x="2081798" y="699909"/>
                  </a:lnTo>
                  <a:lnTo>
                    <a:pt x="2022372" y="693687"/>
                  </a:lnTo>
                  <a:lnTo>
                    <a:pt x="1964860" y="685159"/>
                  </a:lnTo>
                  <a:lnTo>
                    <a:pt x="1909480" y="674430"/>
                  </a:lnTo>
                  <a:lnTo>
                    <a:pt x="1856449" y="661608"/>
                  </a:lnTo>
                  <a:lnTo>
                    <a:pt x="1805985" y="646798"/>
                  </a:lnTo>
                  <a:lnTo>
                    <a:pt x="1758306" y="630105"/>
                  </a:lnTo>
                  <a:lnTo>
                    <a:pt x="1713631" y="611636"/>
                  </a:lnTo>
                  <a:lnTo>
                    <a:pt x="1672176" y="591496"/>
                  </a:lnTo>
                  <a:lnTo>
                    <a:pt x="1634160" y="569791"/>
                  </a:lnTo>
                  <a:lnTo>
                    <a:pt x="1599801" y="546627"/>
                  </a:lnTo>
                  <a:lnTo>
                    <a:pt x="1569316" y="522110"/>
                  </a:lnTo>
                  <a:lnTo>
                    <a:pt x="1520840" y="469439"/>
                  </a:lnTo>
                  <a:lnTo>
                    <a:pt x="1490477" y="412625"/>
                  </a:lnTo>
                  <a:lnTo>
                    <a:pt x="1479969" y="352513"/>
                  </a:lnTo>
                  <a:close/>
                </a:path>
                <a:path w="2931160" h="719454">
                  <a:moveTo>
                    <a:pt x="0" y="366445"/>
                  </a:moveTo>
                  <a:lnTo>
                    <a:pt x="10509" y="306351"/>
                  </a:lnTo>
                  <a:lnTo>
                    <a:pt x="40876" y="249548"/>
                  </a:lnTo>
                  <a:lnTo>
                    <a:pt x="89355" y="196883"/>
                  </a:lnTo>
                  <a:lnTo>
                    <a:pt x="119843" y="172367"/>
                  </a:lnTo>
                  <a:lnTo>
                    <a:pt x="154206" y="149204"/>
                  </a:lnTo>
                  <a:lnTo>
                    <a:pt x="192225" y="127499"/>
                  </a:lnTo>
                  <a:lnTo>
                    <a:pt x="233682" y="107359"/>
                  </a:lnTo>
                  <a:lnTo>
                    <a:pt x="278361" y="88889"/>
                  </a:lnTo>
                  <a:lnTo>
                    <a:pt x="326042" y="72195"/>
                  </a:lnTo>
                  <a:lnTo>
                    <a:pt x="376509" y="57383"/>
                  </a:lnTo>
                  <a:lnTo>
                    <a:pt x="429542" y="44559"/>
                  </a:lnTo>
                  <a:lnTo>
                    <a:pt x="484925" y="33829"/>
                  </a:lnTo>
                  <a:lnTo>
                    <a:pt x="542439" y="25300"/>
                  </a:lnTo>
                  <a:lnTo>
                    <a:pt x="601866" y="19076"/>
                  </a:lnTo>
                  <a:lnTo>
                    <a:pt x="662989" y="15264"/>
                  </a:lnTo>
                  <a:lnTo>
                    <a:pt x="725589" y="13970"/>
                  </a:lnTo>
                  <a:lnTo>
                    <a:pt x="788188" y="15264"/>
                  </a:lnTo>
                  <a:lnTo>
                    <a:pt x="849310" y="19076"/>
                  </a:lnTo>
                  <a:lnTo>
                    <a:pt x="908736" y="25300"/>
                  </a:lnTo>
                  <a:lnTo>
                    <a:pt x="966248" y="33829"/>
                  </a:lnTo>
                  <a:lnTo>
                    <a:pt x="1021628" y="44559"/>
                  </a:lnTo>
                  <a:lnTo>
                    <a:pt x="1074659" y="57383"/>
                  </a:lnTo>
                  <a:lnTo>
                    <a:pt x="1125123" y="72195"/>
                  </a:lnTo>
                  <a:lnTo>
                    <a:pt x="1172802" y="88889"/>
                  </a:lnTo>
                  <a:lnTo>
                    <a:pt x="1217477" y="107359"/>
                  </a:lnTo>
                  <a:lnTo>
                    <a:pt x="1258932" y="127499"/>
                  </a:lnTo>
                  <a:lnTo>
                    <a:pt x="1296948" y="149204"/>
                  </a:lnTo>
                  <a:lnTo>
                    <a:pt x="1331308" y="172367"/>
                  </a:lnTo>
                  <a:lnTo>
                    <a:pt x="1361793" y="196883"/>
                  </a:lnTo>
                  <a:lnTo>
                    <a:pt x="1410268" y="249548"/>
                  </a:lnTo>
                  <a:lnTo>
                    <a:pt x="1440631" y="306351"/>
                  </a:lnTo>
                  <a:lnTo>
                    <a:pt x="1451140" y="366445"/>
                  </a:lnTo>
                  <a:lnTo>
                    <a:pt x="1448476" y="396860"/>
                  </a:lnTo>
                  <a:lnTo>
                    <a:pt x="1427822" y="455429"/>
                  </a:lnTo>
                  <a:lnTo>
                    <a:pt x="1388185" y="510277"/>
                  </a:lnTo>
                  <a:lnTo>
                    <a:pt x="1331308" y="560559"/>
                  </a:lnTo>
                  <a:lnTo>
                    <a:pt x="1296948" y="583723"/>
                  </a:lnTo>
                  <a:lnTo>
                    <a:pt x="1258932" y="605428"/>
                  </a:lnTo>
                  <a:lnTo>
                    <a:pt x="1217477" y="625568"/>
                  </a:lnTo>
                  <a:lnTo>
                    <a:pt x="1172802" y="644037"/>
                  </a:lnTo>
                  <a:lnTo>
                    <a:pt x="1125123" y="660730"/>
                  </a:lnTo>
                  <a:lnTo>
                    <a:pt x="1074659" y="675540"/>
                  </a:lnTo>
                  <a:lnTo>
                    <a:pt x="1021628" y="688362"/>
                  </a:lnTo>
                  <a:lnTo>
                    <a:pt x="966248" y="699090"/>
                  </a:lnTo>
                  <a:lnTo>
                    <a:pt x="908736" y="707619"/>
                  </a:lnTo>
                  <a:lnTo>
                    <a:pt x="849310" y="713841"/>
                  </a:lnTo>
                  <a:lnTo>
                    <a:pt x="788188" y="717653"/>
                  </a:lnTo>
                  <a:lnTo>
                    <a:pt x="725589" y="718947"/>
                  </a:lnTo>
                  <a:lnTo>
                    <a:pt x="662989" y="717653"/>
                  </a:lnTo>
                  <a:lnTo>
                    <a:pt x="601866" y="713841"/>
                  </a:lnTo>
                  <a:lnTo>
                    <a:pt x="542439" y="707619"/>
                  </a:lnTo>
                  <a:lnTo>
                    <a:pt x="484925" y="699090"/>
                  </a:lnTo>
                  <a:lnTo>
                    <a:pt x="429542" y="688362"/>
                  </a:lnTo>
                  <a:lnTo>
                    <a:pt x="376509" y="675540"/>
                  </a:lnTo>
                  <a:lnTo>
                    <a:pt x="326042" y="660730"/>
                  </a:lnTo>
                  <a:lnTo>
                    <a:pt x="278361" y="644037"/>
                  </a:lnTo>
                  <a:lnTo>
                    <a:pt x="233682" y="625568"/>
                  </a:lnTo>
                  <a:lnTo>
                    <a:pt x="192225" y="605428"/>
                  </a:lnTo>
                  <a:lnTo>
                    <a:pt x="154206" y="583723"/>
                  </a:lnTo>
                  <a:lnTo>
                    <a:pt x="119843" y="560559"/>
                  </a:lnTo>
                  <a:lnTo>
                    <a:pt x="89355" y="536042"/>
                  </a:lnTo>
                  <a:lnTo>
                    <a:pt x="40876" y="483371"/>
                  </a:lnTo>
                  <a:lnTo>
                    <a:pt x="10509" y="426556"/>
                  </a:lnTo>
                  <a:lnTo>
                    <a:pt x="0" y="3664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pSp>
        <p:nvGrpSpPr>
          <p:cNvPr id="18" name="object 11"/>
          <p:cNvGrpSpPr/>
          <p:nvPr/>
        </p:nvGrpSpPr>
        <p:grpSpPr>
          <a:xfrm>
            <a:off x="838200" y="2590800"/>
            <a:ext cx="5337810" cy="3431540"/>
            <a:chOff x="836294" y="2558478"/>
            <a:chExt cx="5337810" cy="3431540"/>
          </a:xfrm>
        </p:grpSpPr>
        <p:pic>
          <p:nvPicPr>
            <p:cNvPr id="19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691" y="2999943"/>
              <a:ext cx="4826127" cy="2806065"/>
            </a:xfrm>
            <a:prstGeom prst="rect">
              <a:avLst/>
            </a:prstGeom>
          </p:spPr>
        </p:pic>
        <p:sp>
          <p:nvSpPr>
            <p:cNvPr id="20" name="object 13"/>
            <p:cNvSpPr/>
            <p:nvPr/>
          </p:nvSpPr>
          <p:spPr>
            <a:xfrm>
              <a:off x="1032929" y="2995180"/>
              <a:ext cx="4836160" cy="2815590"/>
            </a:xfrm>
            <a:custGeom>
              <a:avLst/>
              <a:gdLst/>
              <a:ahLst/>
              <a:cxnLst/>
              <a:rect l="l" t="t" r="r" b="b"/>
              <a:pathLst>
                <a:path w="4836160" h="2815590">
                  <a:moveTo>
                    <a:pt x="0" y="2815590"/>
                  </a:moveTo>
                  <a:lnTo>
                    <a:pt x="4835652" y="2815590"/>
                  </a:lnTo>
                  <a:lnTo>
                    <a:pt x="4835652" y="0"/>
                  </a:lnTo>
                  <a:lnTo>
                    <a:pt x="0" y="0"/>
                  </a:lnTo>
                  <a:lnTo>
                    <a:pt x="0" y="2815590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819" y="2567940"/>
              <a:ext cx="5318759" cy="1249680"/>
            </a:xfrm>
            <a:prstGeom prst="rect">
              <a:avLst/>
            </a:prstGeom>
          </p:spPr>
        </p:pic>
        <p:sp>
          <p:nvSpPr>
            <p:cNvPr id="22" name="object 15"/>
            <p:cNvSpPr/>
            <p:nvPr/>
          </p:nvSpPr>
          <p:spPr>
            <a:xfrm>
              <a:off x="841057" y="2563241"/>
              <a:ext cx="5328285" cy="1259205"/>
            </a:xfrm>
            <a:custGeom>
              <a:avLst/>
              <a:gdLst/>
              <a:ahLst/>
              <a:cxnLst/>
              <a:rect l="l" t="t" r="r" b="b"/>
              <a:pathLst>
                <a:path w="5328285" h="1259204">
                  <a:moveTo>
                    <a:pt x="0" y="1259205"/>
                  </a:moveTo>
                  <a:lnTo>
                    <a:pt x="5328284" y="1259205"/>
                  </a:lnTo>
                  <a:lnTo>
                    <a:pt x="5328284" y="0"/>
                  </a:lnTo>
                  <a:lnTo>
                    <a:pt x="0" y="0"/>
                  </a:lnTo>
                  <a:lnTo>
                    <a:pt x="0" y="1259205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1066507" y="5258180"/>
              <a:ext cx="2931160" cy="719455"/>
            </a:xfrm>
            <a:custGeom>
              <a:avLst/>
              <a:gdLst/>
              <a:ahLst/>
              <a:cxnLst/>
              <a:rect l="l" t="t" r="r" b="b"/>
              <a:pathLst>
                <a:path w="2931160" h="719454">
                  <a:moveTo>
                    <a:pt x="1479969" y="352513"/>
                  </a:moveTo>
                  <a:lnTo>
                    <a:pt x="1490477" y="292408"/>
                  </a:lnTo>
                  <a:lnTo>
                    <a:pt x="1520840" y="235596"/>
                  </a:lnTo>
                  <a:lnTo>
                    <a:pt x="1569316" y="182925"/>
                  </a:lnTo>
                  <a:lnTo>
                    <a:pt x="1599801" y="158407"/>
                  </a:lnTo>
                  <a:lnTo>
                    <a:pt x="1634160" y="135241"/>
                  </a:lnTo>
                  <a:lnTo>
                    <a:pt x="1672176" y="113535"/>
                  </a:lnTo>
                  <a:lnTo>
                    <a:pt x="1713631" y="93393"/>
                  </a:lnTo>
                  <a:lnTo>
                    <a:pt x="1758306" y="74921"/>
                  </a:lnTo>
                  <a:lnTo>
                    <a:pt x="1805985" y="58227"/>
                  </a:lnTo>
                  <a:lnTo>
                    <a:pt x="1856449" y="43414"/>
                  </a:lnTo>
                  <a:lnTo>
                    <a:pt x="1909480" y="30590"/>
                  </a:lnTo>
                  <a:lnTo>
                    <a:pt x="1964860" y="19860"/>
                  </a:lnTo>
                  <a:lnTo>
                    <a:pt x="2022372" y="11330"/>
                  </a:lnTo>
                  <a:lnTo>
                    <a:pt x="2081798" y="5106"/>
                  </a:lnTo>
                  <a:lnTo>
                    <a:pt x="2142920" y="1294"/>
                  </a:lnTo>
                  <a:lnTo>
                    <a:pt x="2205520" y="0"/>
                  </a:lnTo>
                  <a:lnTo>
                    <a:pt x="2268119" y="1294"/>
                  </a:lnTo>
                  <a:lnTo>
                    <a:pt x="2329241" y="5106"/>
                  </a:lnTo>
                  <a:lnTo>
                    <a:pt x="2388667" y="11330"/>
                  </a:lnTo>
                  <a:lnTo>
                    <a:pt x="2446179" y="19860"/>
                  </a:lnTo>
                  <a:lnTo>
                    <a:pt x="2501559" y="30590"/>
                  </a:lnTo>
                  <a:lnTo>
                    <a:pt x="2554590" y="43414"/>
                  </a:lnTo>
                  <a:lnTo>
                    <a:pt x="2605054" y="58227"/>
                  </a:lnTo>
                  <a:lnTo>
                    <a:pt x="2652733" y="74921"/>
                  </a:lnTo>
                  <a:lnTo>
                    <a:pt x="2697408" y="93393"/>
                  </a:lnTo>
                  <a:lnTo>
                    <a:pt x="2738863" y="113535"/>
                  </a:lnTo>
                  <a:lnTo>
                    <a:pt x="2776879" y="135241"/>
                  </a:lnTo>
                  <a:lnTo>
                    <a:pt x="2811239" y="158407"/>
                  </a:lnTo>
                  <a:lnTo>
                    <a:pt x="2841724" y="182925"/>
                  </a:lnTo>
                  <a:lnTo>
                    <a:pt x="2890199" y="235596"/>
                  </a:lnTo>
                  <a:lnTo>
                    <a:pt x="2920562" y="292408"/>
                  </a:lnTo>
                  <a:lnTo>
                    <a:pt x="2931071" y="352513"/>
                  </a:lnTo>
                  <a:lnTo>
                    <a:pt x="2928407" y="382928"/>
                  </a:lnTo>
                  <a:lnTo>
                    <a:pt x="2907753" y="441497"/>
                  </a:lnTo>
                  <a:lnTo>
                    <a:pt x="2868116" y="496345"/>
                  </a:lnTo>
                  <a:lnTo>
                    <a:pt x="2811239" y="546627"/>
                  </a:lnTo>
                  <a:lnTo>
                    <a:pt x="2776879" y="569791"/>
                  </a:lnTo>
                  <a:lnTo>
                    <a:pt x="2738863" y="591496"/>
                  </a:lnTo>
                  <a:lnTo>
                    <a:pt x="2697408" y="611636"/>
                  </a:lnTo>
                  <a:lnTo>
                    <a:pt x="2652733" y="630105"/>
                  </a:lnTo>
                  <a:lnTo>
                    <a:pt x="2605054" y="646798"/>
                  </a:lnTo>
                  <a:lnTo>
                    <a:pt x="2554590" y="661608"/>
                  </a:lnTo>
                  <a:lnTo>
                    <a:pt x="2501559" y="674430"/>
                  </a:lnTo>
                  <a:lnTo>
                    <a:pt x="2446179" y="685159"/>
                  </a:lnTo>
                  <a:lnTo>
                    <a:pt x="2388667" y="693687"/>
                  </a:lnTo>
                  <a:lnTo>
                    <a:pt x="2329241" y="699909"/>
                  </a:lnTo>
                  <a:lnTo>
                    <a:pt x="2268119" y="703721"/>
                  </a:lnTo>
                  <a:lnTo>
                    <a:pt x="2205520" y="705015"/>
                  </a:lnTo>
                  <a:lnTo>
                    <a:pt x="2142920" y="703721"/>
                  </a:lnTo>
                  <a:lnTo>
                    <a:pt x="2081798" y="699909"/>
                  </a:lnTo>
                  <a:lnTo>
                    <a:pt x="2022372" y="693687"/>
                  </a:lnTo>
                  <a:lnTo>
                    <a:pt x="1964860" y="685159"/>
                  </a:lnTo>
                  <a:lnTo>
                    <a:pt x="1909480" y="674430"/>
                  </a:lnTo>
                  <a:lnTo>
                    <a:pt x="1856449" y="661608"/>
                  </a:lnTo>
                  <a:lnTo>
                    <a:pt x="1805985" y="646798"/>
                  </a:lnTo>
                  <a:lnTo>
                    <a:pt x="1758306" y="630105"/>
                  </a:lnTo>
                  <a:lnTo>
                    <a:pt x="1713631" y="611636"/>
                  </a:lnTo>
                  <a:lnTo>
                    <a:pt x="1672176" y="591496"/>
                  </a:lnTo>
                  <a:lnTo>
                    <a:pt x="1634160" y="569791"/>
                  </a:lnTo>
                  <a:lnTo>
                    <a:pt x="1599801" y="546627"/>
                  </a:lnTo>
                  <a:lnTo>
                    <a:pt x="1569316" y="522110"/>
                  </a:lnTo>
                  <a:lnTo>
                    <a:pt x="1520840" y="469439"/>
                  </a:lnTo>
                  <a:lnTo>
                    <a:pt x="1490477" y="412625"/>
                  </a:lnTo>
                  <a:lnTo>
                    <a:pt x="1479969" y="352513"/>
                  </a:lnTo>
                  <a:close/>
                </a:path>
                <a:path w="2931160" h="719454">
                  <a:moveTo>
                    <a:pt x="0" y="366445"/>
                  </a:moveTo>
                  <a:lnTo>
                    <a:pt x="10509" y="306351"/>
                  </a:lnTo>
                  <a:lnTo>
                    <a:pt x="40876" y="249548"/>
                  </a:lnTo>
                  <a:lnTo>
                    <a:pt x="89355" y="196883"/>
                  </a:lnTo>
                  <a:lnTo>
                    <a:pt x="119843" y="172367"/>
                  </a:lnTo>
                  <a:lnTo>
                    <a:pt x="154206" y="149204"/>
                  </a:lnTo>
                  <a:lnTo>
                    <a:pt x="192225" y="127499"/>
                  </a:lnTo>
                  <a:lnTo>
                    <a:pt x="233682" y="107359"/>
                  </a:lnTo>
                  <a:lnTo>
                    <a:pt x="278361" y="88889"/>
                  </a:lnTo>
                  <a:lnTo>
                    <a:pt x="326042" y="72195"/>
                  </a:lnTo>
                  <a:lnTo>
                    <a:pt x="376509" y="57383"/>
                  </a:lnTo>
                  <a:lnTo>
                    <a:pt x="429542" y="44559"/>
                  </a:lnTo>
                  <a:lnTo>
                    <a:pt x="484925" y="33829"/>
                  </a:lnTo>
                  <a:lnTo>
                    <a:pt x="542439" y="25300"/>
                  </a:lnTo>
                  <a:lnTo>
                    <a:pt x="601866" y="19076"/>
                  </a:lnTo>
                  <a:lnTo>
                    <a:pt x="662989" y="15264"/>
                  </a:lnTo>
                  <a:lnTo>
                    <a:pt x="725589" y="13970"/>
                  </a:lnTo>
                  <a:lnTo>
                    <a:pt x="788188" y="15264"/>
                  </a:lnTo>
                  <a:lnTo>
                    <a:pt x="849310" y="19076"/>
                  </a:lnTo>
                  <a:lnTo>
                    <a:pt x="908736" y="25300"/>
                  </a:lnTo>
                  <a:lnTo>
                    <a:pt x="966248" y="33829"/>
                  </a:lnTo>
                  <a:lnTo>
                    <a:pt x="1021628" y="44559"/>
                  </a:lnTo>
                  <a:lnTo>
                    <a:pt x="1074659" y="57383"/>
                  </a:lnTo>
                  <a:lnTo>
                    <a:pt x="1125123" y="72195"/>
                  </a:lnTo>
                  <a:lnTo>
                    <a:pt x="1172802" y="88889"/>
                  </a:lnTo>
                  <a:lnTo>
                    <a:pt x="1217477" y="107359"/>
                  </a:lnTo>
                  <a:lnTo>
                    <a:pt x="1258932" y="127499"/>
                  </a:lnTo>
                  <a:lnTo>
                    <a:pt x="1296948" y="149204"/>
                  </a:lnTo>
                  <a:lnTo>
                    <a:pt x="1331308" y="172367"/>
                  </a:lnTo>
                  <a:lnTo>
                    <a:pt x="1361793" y="196883"/>
                  </a:lnTo>
                  <a:lnTo>
                    <a:pt x="1410268" y="249548"/>
                  </a:lnTo>
                  <a:lnTo>
                    <a:pt x="1440631" y="306351"/>
                  </a:lnTo>
                  <a:lnTo>
                    <a:pt x="1451140" y="366445"/>
                  </a:lnTo>
                  <a:lnTo>
                    <a:pt x="1448476" y="396860"/>
                  </a:lnTo>
                  <a:lnTo>
                    <a:pt x="1427822" y="455429"/>
                  </a:lnTo>
                  <a:lnTo>
                    <a:pt x="1388185" y="510277"/>
                  </a:lnTo>
                  <a:lnTo>
                    <a:pt x="1331308" y="560559"/>
                  </a:lnTo>
                  <a:lnTo>
                    <a:pt x="1296948" y="583723"/>
                  </a:lnTo>
                  <a:lnTo>
                    <a:pt x="1258932" y="605428"/>
                  </a:lnTo>
                  <a:lnTo>
                    <a:pt x="1217477" y="625568"/>
                  </a:lnTo>
                  <a:lnTo>
                    <a:pt x="1172802" y="644037"/>
                  </a:lnTo>
                  <a:lnTo>
                    <a:pt x="1125123" y="660730"/>
                  </a:lnTo>
                  <a:lnTo>
                    <a:pt x="1074659" y="675540"/>
                  </a:lnTo>
                  <a:lnTo>
                    <a:pt x="1021628" y="688362"/>
                  </a:lnTo>
                  <a:lnTo>
                    <a:pt x="966248" y="699090"/>
                  </a:lnTo>
                  <a:lnTo>
                    <a:pt x="908736" y="707619"/>
                  </a:lnTo>
                  <a:lnTo>
                    <a:pt x="849310" y="713841"/>
                  </a:lnTo>
                  <a:lnTo>
                    <a:pt x="788188" y="717653"/>
                  </a:lnTo>
                  <a:lnTo>
                    <a:pt x="725589" y="718947"/>
                  </a:lnTo>
                  <a:lnTo>
                    <a:pt x="662989" y="717653"/>
                  </a:lnTo>
                  <a:lnTo>
                    <a:pt x="601866" y="713841"/>
                  </a:lnTo>
                  <a:lnTo>
                    <a:pt x="542439" y="707619"/>
                  </a:lnTo>
                  <a:lnTo>
                    <a:pt x="484925" y="699090"/>
                  </a:lnTo>
                  <a:lnTo>
                    <a:pt x="429542" y="688362"/>
                  </a:lnTo>
                  <a:lnTo>
                    <a:pt x="376509" y="675540"/>
                  </a:lnTo>
                  <a:lnTo>
                    <a:pt x="326042" y="660730"/>
                  </a:lnTo>
                  <a:lnTo>
                    <a:pt x="278361" y="644037"/>
                  </a:lnTo>
                  <a:lnTo>
                    <a:pt x="233682" y="625568"/>
                  </a:lnTo>
                  <a:lnTo>
                    <a:pt x="192225" y="605428"/>
                  </a:lnTo>
                  <a:lnTo>
                    <a:pt x="154206" y="583723"/>
                  </a:lnTo>
                  <a:lnTo>
                    <a:pt x="119843" y="560559"/>
                  </a:lnTo>
                  <a:lnTo>
                    <a:pt x="89355" y="536042"/>
                  </a:lnTo>
                  <a:lnTo>
                    <a:pt x="40876" y="483371"/>
                  </a:lnTo>
                  <a:lnTo>
                    <a:pt x="10509" y="426556"/>
                  </a:lnTo>
                  <a:lnTo>
                    <a:pt x="0" y="3664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20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8845" marR="5080" indent="-476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Подтверждающие</a:t>
            </a:r>
            <a:r>
              <a:rPr spc="5" dirty="0"/>
              <a:t> </a:t>
            </a:r>
            <a:r>
              <a:rPr spc="-10" dirty="0"/>
              <a:t>документы</a:t>
            </a:r>
            <a:r>
              <a:rPr spc="-15" dirty="0"/>
              <a:t> </a:t>
            </a:r>
            <a:r>
              <a:rPr spc="-10" dirty="0"/>
              <a:t>позволяют</a:t>
            </a:r>
            <a:r>
              <a:rPr spc="5" dirty="0"/>
              <a:t> </a:t>
            </a:r>
            <a:r>
              <a:rPr spc="-15" dirty="0"/>
              <a:t>подтвердить</a:t>
            </a:r>
            <a:r>
              <a:rPr spc="-10" dirty="0"/>
              <a:t> </a:t>
            </a:r>
            <a:r>
              <a:rPr spc="-5" dirty="0"/>
              <a:t>факт </a:t>
            </a:r>
            <a:r>
              <a:rPr spc="-530" dirty="0"/>
              <a:t> </a:t>
            </a:r>
            <a:r>
              <a:rPr spc="-5" dirty="0"/>
              <a:t>реализации</a:t>
            </a:r>
            <a:r>
              <a:rPr spc="5" dirty="0"/>
              <a:t> </a:t>
            </a:r>
            <a:r>
              <a:rPr spc="-5" dirty="0"/>
              <a:t>мероприятий</a:t>
            </a:r>
            <a:r>
              <a:rPr spc="25" dirty="0"/>
              <a:t> </a:t>
            </a:r>
            <a:r>
              <a:rPr spc="-5" dirty="0"/>
              <a:t>антирисковой</a:t>
            </a:r>
            <a:r>
              <a:rPr spc="-15" dirty="0"/>
              <a:t> </a:t>
            </a:r>
            <a:r>
              <a:rPr spc="-5" dirty="0"/>
              <a:t>программы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97078" y="2531491"/>
            <a:ext cx="4762500" cy="3316604"/>
            <a:chOff x="6597078" y="2531491"/>
            <a:chExt cx="4762500" cy="33166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540" y="2586186"/>
              <a:ext cx="4697771" cy="32522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01841" y="2536253"/>
              <a:ext cx="4752975" cy="3307079"/>
            </a:xfrm>
            <a:custGeom>
              <a:avLst/>
              <a:gdLst/>
              <a:ahLst/>
              <a:cxnLst/>
              <a:rect l="l" t="t" r="r" b="b"/>
              <a:pathLst>
                <a:path w="4752975" h="3307079">
                  <a:moveTo>
                    <a:pt x="0" y="3306953"/>
                  </a:moveTo>
                  <a:lnTo>
                    <a:pt x="4752466" y="3306953"/>
                  </a:lnTo>
                  <a:lnTo>
                    <a:pt x="4752466" y="0"/>
                  </a:lnTo>
                  <a:lnTo>
                    <a:pt x="0" y="0"/>
                  </a:lnTo>
                  <a:lnTo>
                    <a:pt x="0" y="3306953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89748" y="2553322"/>
            <a:ext cx="4818380" cy="3272790"/>
            <a:chOff x="1289748" y="2553322"/>
            <a:chExt cx="4818380" cy="32727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9337" y="2562847"/>
              <a:ext cx="4799203" cy="32537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94511" y="2558084"/>
              <a:ext cx="4808855" cy="3263265"/>
            </a:xfrm>
            <a:custGeom>
              <a:avLst/>
              <a:gdLst/>
              <a:ahLst/>
              <a:cxnLst/>
              <a:rect l="l" t="t" r="r" b="b"/>
              <a:pathLst>
                <a:path w="4808855" h="3263265">
                  <a:moveTo>
                    <a:pt x="0" y="3263265"/>
                  </a:moveTo>
                  <a:lnTo>
                    <a:pt x="4808855" y="3263265"/>
                  </a:lnTo>
                  <a:lnTo>
                    <a:pt x="4808855" y="0"/>
                  </a:lnTo>
                  <a:lnTo>
                    <a:pt x="0" y="0"/>
                  </a:lnTo>
                  <a:lnTo>
                    <a:pt x="0" y="3263265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86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4950" marR="5080" indent="-42564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Антирисковые</a:t>
            </a:r>
            <a:r>
              <a:rPr spc="-10" dirty="0"/>
              <a:t> </a:t>
            </a:r>
            <a:r>
              <a:rPr spc="-5" dirty="0"/>
              <a:t>программы</a:t>
            </a:r>
            <a:r>
              <a:rPr dirty="0"/>
              <a:t> </a:t>
            </a:r>
            <a:r>
              <a:rPr spc="-15" dirty="0"/>
              <a:t>согласованы</a:t>
            </a:r>
            <a:r>
              <a:rPr dirty="0"/>
              <a:t> </a:t>
            </a:r>
            <a:r>
              <a:rPr spc="-5" dirty="0"/>
              <a:t>кураторами</a:t>
            </a:r>
            <a:r>
              <a:rPr spc="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0" dirty="0"/>
              <a:t>установленные </a:t>
            </a:r>
            <a:r>
              <a:rPr spc="-530" dirty="0"/>
              <a:t> </a:t>
            </a:r>
            <a:r>
              <a:rPr spc="-5" dirty="0"/>
              <a:t>сроки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60603" y="2643441"/>
            <a:ext cx="5002530" cy="2244725"/>
            <a:chOff x="6860603" y="2643441"/>
            <a:chExt cx="5002530" cy="2244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0192" y="2653030"/>
              <a:ext cx="4983480" cy="22251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65366" y="2648204"/>
              <a:ext cx="4993005" cy="2235200"/>
            </a:xfrm>
            <a:custGeom>
              <a:avLst/>
              <a:gdLst/>
              <a:ahLst/>
              <a:cxnLst/>
              <a:rect l="l" t="t" r="r" b="b"/>
              <a:pathLst>
                <a:path w="4993005" h="2235200">
                  <a:moveTo>
                    <a:pt x="0" y="2234692"/>
                  </a:moveTo>
                  <a:lnTo>
                    <a:pt x="4993005" y="2234692"/>
                  </a:lnTo>
                  <a:lnTo>
                    <a:pt x="4993005" y="0"/>
                  </a:lnTo>
                  <a:lnTo>
                    <a:pt x="0" y="0"/>
                  </a:lnTo>
                  <a:lnTo>
                    <a:pt x="0" y="2234692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37069" y="2643441"/>
            <a:ext cx="5729605" cy="2244725"/>
            <a:chOff x="837069" y="2643441"/>
            <a:chExt cx="5729605" cy="22447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594" y="2653030"/>
              <a:ext cx="5710300" cy="2225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1832" y="2648204"/>
              <a:ext cx="5720080" cy="2235200"/>
            </a:xfrm>
            <a:custGeom>
              <a:avLst/>
              <a:gdLst/>
              <a:ahLst/>
              <a:cxnLst/>
              <a:rect l="l" t="t" r="r" b="b"/>
              <a:pathLst>
                <a:path w="5720080" h="2235200">
                  <a:moveTo>
                    <a:pt x="0" y="2234692"/>
                  </a:moveTo>
                  <a:lnTo>
                    <a:pt x="5719825" y="2234692"/>
                  </a:lnTo>
                  <a:lnTo>
                    <a:pt x="5719825" y="0"/>
                  </a:lnTo>
                  <a:lnTo>
                    <a:pt x="0" y="0"/>
                  </a:lnTo>
                  <a:lnTo>
                    <a:pt x="0" y="2234692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8100" y="3217926"/>
              <a:ext cx="1897380" cy="612140"/>
            </a:xfrm>
            <a:custGeom>
              <a:avLst/>
              <a:gdLst/>
              <a:ahLst/>
              <a:cxnLst/>
              <a:rect l="l" t="t" r="r" b="b"/>
              <a:pathLst>
                <a:path w="1897379" h="612139">
                  <a:moveTo>
                    <a:pt x="0" y="306070"/>
                  </a:moveTo>
                  <a:lnTo>
                    <a:pt x="10284" y="260841"/>
                  </a:lnTo>
                  <a:lnTo>
                    <a:pt x="40162" y="217673"/>
                  </a:lnTo>
                  <a:lnTo>
                    <a:pt x="88164" y="177038"/>
                  </a:lnTo>
                  <a:lnTo>
                    <a:pt x="152825" y="139412"/>
                  </a:lnTo>
                  <a:lnTo>
                    <a:pt x="190945" y="121874"/>
                  </a:lnTo>
                  <a:lnTo>
                    <a:pt x="232679" y="105265"/>
                  </a:lnTo>
                  <a:lnTo>
                    <a:pt x="277844" y="89646"/>
                  </a:lnTo>
                  <a:lnTo>
                    <a:pt x="326257" y="75074"/>
                  </a:lnTo>
                  <a:lnTo>
                    <a:pt x="377735" y="61608"/>
                  </a:lnTo>
                  <a:lnTo>
                    <a:pt x="432094" y="49309"/>
                  </a:lnTo>
                  <a:lnTo>
                    <a:pt x="489150" y="38236"/>
                  </a:lnTo>
                  <a:lnTo>
                    <a:pt x="548722" y="28447"/>
                  </a:lnTo>
                  <a:lnTo>
                    <a:pt x="610625" y="20001"/>
                  </a:lnTo>
                  <a:lnTo>
                    <a:pt x="674675" y="12958"/>
                  </a:lnTo>
                  <a:lnTo>
                    <a:pt x="740690" y="7378"/>
                  </a:lnTo>
                  <a:lnTo>
                    <a:pt x="808487" y="3318"/>
                  </a:lnTo>
                  <a:lnTo>
                    <a:pt x="877881" y="839"/>
                  </a:lnTo>
                  <a:lnTo>
                    <a:pt x="948689" y="0"/>
                  </a:lnTo>
                  <a:lnTo>
                    <a:pt x="1019498" y="839"/>
                  </a:lnTo>
                  <a:lnTo>
                    <a:pt x="1088892" y="3318"/>
                  </a:lnTo>
                  <a:lnTo>
                    <a:pt x="1156689" y="7378"/>
                  </a:lnTo>
                  <a:lnTo>
                    <a:pt x="1222704" y="12958"/>
                  </a:lnTo>
                  <a:lnTo>
                    <a:pt x="1286754" y="20001"/>
                  </a:lnTo>
                  <a:lnTo>
                    <a:pt x="1348657" y="28447"/>
                  </a:lnTo>
                  <a:lnTo>
                    <a:pt x="1408229" y="38236"/>
                  </a:lnTo>
                  <a:lnTo>
                    <a:pt x="1465285" y="49309"/>
                  </a:lnTo>
                  <a:lnTo>
                    <a:pt x="1519644" y="61608"/>
                  </a:lnTo>
                  <a:lnTo>
                    <a:pt x="1571122" y="75074"/>
                  </a:lnTo>
                  <a:lnTo>
                    <a:pt x="1619535" y="89646"/>
                  </a:lnTo>
                  <a:lnTo>
                    <a:pt x="1664700" y="105265"/>
                  </a:lnTo>
                  <a:lnTo>
                    <a:pt x="1706434" y="121874"/>
                  </a:lnTo>
                  <a:lnTo>
                    <a:pt x="1744554" y="139412"/>
                  </a:lnTo>
                  <a:lnTo>
                    <a:pt x="1778875" y="157819"/>
                  </a:lnTo>
                  <a:lnTo>
                    <a:pt x="1835390" y="197009"/>
                  </a:lnTo>
                  <a:lnTo>
                    <a:pt x="1874513" y="238970"/>
                  </a:lnTo>
                  <a:lnTo>
                    <a:pt x="1894778" y="283227"/>
                  </a:lnTo>
                  <a:lnTo>
                    <a:pt x="1897379" y="306070"/>
                  </a:lnTo>
                  <a:lnTo>
                    <a:pt x="1894778" y="328912"/>
                  </a:lnTo>
                  <a:lnTo>
                    <a:pt x="1874513" y="373169"/>
                  </a:lnTo>
                  <a:lnTo>
                    <a:pt x="1835390" y="415130"/>
                  </a:lnTo>
                  <a:lnTo>
                    <a:pt x="1778875" y="454320"/>
                  </a:lnTo>
                  <a:lnTo>
                    <a:pt x="1744554" y="472727"/>
                  </a:lnTo>
                  <a:lnTo>
                    <a:pt x="1706434" y="490265"/>
                  </a:lnTo>
                  <a:lnTo>
                    <a:pt x="1664700" y="506874"/>
                  </a:lnTo>
                  <a:lnTo>
                    <a:pt x="1619535" y="522493"/>
                  </a:lnTo>
                  <a:lnTo>
                    <a:pt x="1571122" y="537065"/>
                  </a:lnTo>
                  <a:lnTo>
                    <a:pt x="1519644" y="550531"/>
                  </a:lnTo>
                  <a:lnTo>
                    <a:pt x="1465285" y="562830"/>
                  </a:lnTo>
                  <a:lnTo>
                    <a:pt x="1408229" y="573903"/>
                  </a:lnTo>
                  <a:lnTo>
                    <a:pt x="1348657" y="583692"/>
                  </a:lnTo>
                  <a:lnTo>
                    <a:pt x="1286754" y="592138"/>
                  </a:lnTo>
                  <a:lnTo>
                    <a:pt x="1222704" y="599181"/>
                  </a:lnTo>
                  <a:lnTo>
                    <a:pt x="1156689" y="604761"/>
                  </a:lnTo>
                  <a:lnTo>
                    <a:pt x="1088892" y="608821"/>
                  </a:lnTo>
                  <a:lnTo>
                    <a:pt x="1019498" y="611300"/>
                  </a:lnTo>
                  <a:lnTo>
                    <a:pt x="948689" y="612140"/>
                  </a:lnTo>
                  <a:lnTo>
                    <a:pt x="877881" y="611300"/>
                  </a:lnTo>
                  <a:lnTo>
                    <a:pt x="808487" y="608821"/>
                  </a:lnTo>
                  <a:lnTo>
                    <a:pt x="740690" y="604761"/>
                  </a:lnTo>
                  <a:lnTo>
                    <a:pt x="674675" y="599181"/>
                  </a:lnTo>
                  <a:lnTo>
                    <a:pt x="610625" y="592138"/>
                  </a:lnTo>
                  <a:lnTo>
                    <a:pt x="548722" y="583692"/>
                  </a:lnTo>
                  <a:lnTo>
                    <a:pt x="489150" y="573903"/>
                  </a:lnTo>
                  <a:lnTo>
                    <a:pt x="432094" y="562830"/>
                  </a:lnTo>
                  <a:lnTo>
                    <a:pt x="377735" y="550531"/>
                  </a:lnTo>
                  <a:lnTo>
                    <a:pt x="326257" y="537065"/>
                  </a:lnTo>
                  <a:lnTo>
                    <a:pt x="277844" y="522493"/>
                  </a:lnTo>
                  <a:lnTo>
                    <a:pt x="232679" y="506874"/>
                  </a:lnTo>
                  <a:lnTo>
                    <a:pt x="190945" y="490265"/>
                  </a:lnTo>
                  <a:lnTo>
                    <a:pt x="152825" y="472727"/>
                  </a:lnTo>
                  <a:lnTo>
                    <a:pt x="118504" y="454320"/>
                  </a:lnTo>
                  <a:lnTo>
                    <a:pt x="61989" y="415130"/>
                  </a:lnTo>
                  <a:lnTo>
                    <a:pt x="22866" y="373169"/>
                  </a:lnTo>
                  <a:lnTo>
                    <a:pt x="2601" y="328912"/>
                  </a:lnTo>
                  <a:lnTo>
                    <a:pt x="0" y="30607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62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5428"/>
            <a:ext cx="12192000" cy="855133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	</a:t>
            </a: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Повестка совещания</a:t>
            </a:r>
            <a: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/>
            </a:r>
            <a:b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260" y="2060846"/>
            <a:ext cx="9839597" cy="3632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1. О результатах опроса директоров и кураторов школ в рамках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2. О содержательной экспертизе подтверждающих документов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3.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О представлении успешного опыта работы школы в рамках 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4. О взаимодействии  общеобразовательных организаций с КОГОБУ «Центр дистанционного образования детей».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5.  Разное. </a:t>
            </a:r>
            <a:endParaRPr lang="ru-RU" sz="2400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6370" marR="5080" indent="-22733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Подтверждающие</a:t>
            </a:r>
            <a:r>
              <a:rPr spc="5" dirty="0"/>
              <a:t> </a:t>
            </a:r>
            <a:r>
              <a:rPr spc="-10" dirty="0"/>
              <a:t>документы </a:t>
            </a:r>
            <a:r>
              <a:rPr spc="-15" dirty="0"/>
              <a:t>согласованы</a:t>
            </a:r>
            <a:r>
              <a:rPr spc="-10" dirty="0"/>
              <a:t> </a:t>
            </a:r>
            <a:r>
              <a:rPr spc="-5" dirty="0"/>
              <a:t>кураторами </a:t>
            </a:r>
            <a:r>
              <a:rPr dirty="0"/>
              <a:t>или </a:t>
            </a:r>
            <a:r>
              <a:rPr spc="-530" dirty="0"/>
              <a:t> </a:t>
            </a:r>
            <a:r>
              <a:rPr spc="-5" dirty="0"/>
              <a:t>отправлены</a:t>
            </a:r>
            <a:r>
              <a:rPr spc="10" dirty="0"/>
              <a:t> </a:t>
            </a:r>
            <a:r>
              <a:rPr spc="-5" dirty="0"/>
              <a:t>на доработку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5429" y="2448560"/>
            <a:ext cx="6082665" cy="2633980"/>
            <a:chOff x="415429" y="2448560"/>
            <a:chExt cx="6082665" cy="26339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6255" y="2606421"/>
              <a:ext cx="3668039" cy="24662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6591" y="2601595"/>
              <a:ext cx="3733165" cy="2475865"/>
            </a:xfrm>
            <a:custGeom>
              <a:avLst/>
              <a:gdLst/>
              <a:ahLst/>
              <a:cxnLst/>
              <a:rect l="l" t="t" r="r" b="b"/>
              <a:pathLst>
                <a:path w="3733165" h="2475865">
                  <a:moveTo>
                    <a:pt x="0" y="2475737"/>
                  </a:moveTo>
                  <a:lnTo>
                    <a:pt x="3732656" y="2475737"/>
                  </a:lnTo>
                  <a:lnTo>
                    <a:pt x="3732656" y="0"/>
                  </a:lnTo>
                  <a:lnTo>
                    <a:pt x="0" y="0"/>
                  </a:lnTo>
                  <a:lnTo>
                    <a:pt x="0" y="2475737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954" y="2606421"/>
              <a:ext cx="4294251" cy="24662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0192" y="2601595"/>
              <a:ext cx="4304030" cy="2475865"/>
            </a:xfrm>
            <a:custGeom>
              <a:avLst/>
              <a:gdLst/>
              <a:ahLst/>
              <a:cxnLst/>
              <a:rect l="l" t="t" r="r" b="b"/>
              <a:pathLst>
                <a:path w="4304030" h="2475865">
                  <a:moveTo>
                    <a:pt x="0" y="2475737"/>
                  </a:moveTo>
                  <a:lnTo>
                    <a:pt x="4303776" y="2475737"/>
                  </a:lnTo>
                  <a:lnTo>
                    <a:pt x="4303776" y="0"/>
                  </a:lnTo>
                  <a:lnTo>
                    <a:pt x="0" y="0"/>
                  </a:lnTo>
                  <a:lnTo>
                    <a:pt x="0" y="2475737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013" y="2461260"/>
              <a:ext cx="3587750" cy="878840"/>
            </a:xfrm>
            <a:custGeom>
              <a:avLst/>
              <a:gdLst/>
              <a:ahLst/>
              <a:cxnLst/>
              <a:rect l="l" t="t" r="r" b="b"/>
              <a:pathLst>
                <a:path w="3587750" h="878839">
                  <a:moveTo>
                    <a:pt x="0" y="576326"/>
                  </a:moveTo>
                  <a:lnTo>
                    <a:pt x="12540" y="515384"/>
                  </a:lnTo>
                  <a:lnTo>
                    <a:pt x="48506" y="458622"/>
                  </a:lnTo>
                  <a:lnTo>
                    <a:pt x="105414" y="407257"/>
                  </a:lnTo>
                  <a:lnTo>
                    <a:pt x="140947" y="383979"/>
                  </a:lnTo>
                  <a:lnTo>
                    <a:pt x="180784" y="362505"/>
                  </a:lnTo>
                  <a:lnTo>
                    <a:pt x="224616" y="342989"/>
                  </a:lnTo>
                  <a:lnTo>
                    <a:pt x="272132" y="325581"/>
                  </a:lnTo>
                  <a:lnTo>
                    <a:pt x="323022" y="310435"/>
                  </a:lnTo>
                  <a:lnTo>
                    <a:pt x="376975" y="297701"/>
                  </a:lnTo>
                  <a:lnTo>
                    <a:pt x="433682" y="287533"/>
                  </a:lnTo>
                  <a:lnTo>
                    <a:pt x="492832" y="280082"/>
                  </a:lnTo>
                  <a:lnTo>
                    <a:pt x="554115" y="275500"/>
                  </a:lnTo>
                  <a:lnTo>
                    <a:pt x="617220" y="273938"/>
                  </a:lnTo>
                  <a:lnTo>
                    <a:pt x="680345" y="275500"/>
                  </a:lnTo>
                  <a:lnTo>
                    <a:pt x="741644" y="280082"/>
                  </a:lnTo>
                  <a:lnTo>
                    <a:pt x="800804" y="287533"/>
                  </a:lnTo>
                  <a:lnTo>
                    <a:pt x="857517" y="297701"/>
                  </a:lnTo>
                  <a:lnTo>
                    <a:pt x="911474" y="310435"/>
                  </a:lnTo>
                  <a:lnTo>
                    <a:pt x="962363" y="325581"/>
                  </a:lnTo>
                  <a:lnTo>
                    <a:pt x="1009876" y="342989"/>
                  </a:lnTo>
                  <a:lnTo>
                    <a:pt x="1053703" y="362505"/>
                  </a:lnTo>
                  <a:lnTo>
                    <a:pt x="1093533" y="383979"/>
                  </a:lnTo>
                  <a:lnTo>
                    <a:pt x="1129058" y="407257"/>
                  </a:lnTo>
                  <a:lnTo>
                    <a:pt x="1159967" y="432189"/>
                  </a:lnTo>
                  <a:lnTo>
                    <a:pt x="1206700" y="486404"/>
                  </a:lnTo>
                  <a:lnTo>
                    <a:pt x="1231254" y="545408"/>
                  </a:lnTo>
                  <a:lnTo>
                    <a:pt x="1234439" y="576326"/>
                  </a:lnTo>
                  <a:lnTo>
                    <a:pt x="1231254" y="607221"/>
                  </a:lnTo>
                  <a:lnTo>
                    <a:pt x="1206700" y="666188"/>
                  </a:lnTo>
                  <a:lnTo>
                    <a:pt x="1159967" y="720376"/>
                  </a:lnTo>
                  <a:lnTo>
                    <a:pt x="1129058" y="745298"/>
                  </a:lnTo>
                  <a:lnTo>
                    <a:pt x="1093533" y="768568"/>
                  </a:lnTo>
                  <a:lnTo>
                    <a:pt x="1053703" y="790035"/>
                  </a:lnTo>
                  <a:lnTo>
                    <a:pt x="1009876" y="809546"/>
                  </a:lnTo>
                  <a:lnTo>
                    <a:pt x="962363" y="826950"/>
                  </a:lnTo>
                  <a:lnTo>
                    <a:pt x="911474" y="842093"/>
                  </a:lnTo>
                  <a:lnTo>
                    <a:pt x="857517" y="854825"/>
                  </a:lnTo>
                  <a:lnTo>
                    <a:pt x="800804" y="864992"/>
                  </a:lnTo>
                  <a:lnTo>
                    <a:pt x="741644" y="872442"/>
                  </a:lnTo>
                  <a:lnTo>
                    <a:pt x="680345" y="877024"/>
                  </a:lnTo>
                  <a:lnTo>
                    <a:pt x="617220" y="878586"/>
                  </a:lnTo>
                  <a:lnTo>
                    <a:pt x="554115" y="877024"/>
                  </a:lnTo>
                  <a:lnTo>
                    <a:pt x="492832" y="872442"/>
                  </a:lnTo>
                  <a:lnTo>
                    <a:pt x="433682" y="864992"/>
                  </a:lnTo>
                  <a:lnTo>
                    <a:pt x="376975" y="854825"/>
                  </a:lnTo>
                  <a:lnTo>
                    <a:pt x="323022" y="842093"/>
                  </a:lnTo>
                  <a:lnTo>
                    <a:pt x="272132" y="826950"/>
                  </a:lnTo>
                  <a:lnTo>
                    <a:pt x="224616" y="809546"/>
                  </a:lnTo>
                  <a:lnTo>
                    <a:pt x="180784" y="790035"/>
                  </a:lnTo>
                  <a:lnTo>
                    <a:pt x="140947" y="768568"/>
                  </a:lnTo>
                  <a:lnTo>
                    <a:pt x="105414" y="745298"/>
                  </a:lnTo>
                  <a:lnTo>
                    <a:pt x="74497" y="720376"/>
                  </a:lnTo>
                  <a:lnTo>
                    <a:pt x="27750" y="666188"/>
                  </a:lnTo>
                  <a:lnTo>
                    <a:pt x="3186" y="607221"/>
                  </a:lnTo>
                  <a:lnTo>
                    <a:pt x="0" y="576326"/>
                  </a:lnTo>
                  <a:close/>
                </a:path>
                <a:path w="3587750" h="878839">
                  <a:moveTo>
                    <a:pt x="2671191" y="243459"/>
                  </a:moveTo>
                  <a:lnTo>
                    <a:pt x="2687555" y="178726"/>
                  </a:lnTo>
                  <a:lnTo>
                    <a:pt x="2733736" y="120565"/>
                  </a:lnTo>
                  <a:lnTo>
                    <a:pt x="2766643" y="94673"/>
                  </a:lnTo>
                  <a:lnTo>
                    <a:pt x="2805366" y="71294"/>
                  </a:lnTo>
                  <a:lnTo>
                    <a:pt x="2849360" y="50717"/>
                  </a:lnTo>
                  <a:lnTo>
                    <a:pt x="2898078" y="33231"/>
                  </a:lnTo>
                  <a:lnTo>
                    <a:pt x="2950975" y="19127"/>
                  </a:lnTo>
                  <a:lnTo>
                    <a:pt x="3007505" y="8694"/>
                  </a:lnTo>
                  <a:lnTo>
                    <a:pt x="3067122" y="2221"/>
                  </a:lnTo>
                  <a:lnTo>
                    <a:pt x="3129279" y="0"/>
                  </a:lnTo>
                  <a:lnTo>
                    <a:pt x="3191437" y="2221"/>
                  </a:lnTo>
                  <a:lnTo>
                    <a:pt x="3251054" y="8694"/>
                  </a:lnTo>
                  <a:lnTo>
                    <a:pt x="3307584" y="19127"/>
                  </a:lnTo>
                  <a:lnTo>
                    <a:pt x="3360481" y="33231"/>
                  </a:lnTo>
                  <a:lnTo>
                    <a:pt x="3409199" y="50717"/>
                  </a:lnTo>
                  <a:lnTo>
                    <a:pt x="3453193" y="71294"/>
                  </a:lnTo>
                  <a:lnTo>
                    <a:pt x="3491916" y="94673"/>
                  </a:lnTo>
                  <a:lnTo>
                    <a:pt x="3524823" y="120565"/>
                  </a:lnTo>
                  <a:lnTo>
                    <a:pt x="3551368" y="148679"/>
                  </a:lnTo>
                  <a:lnTo>
                    <a:pt x="3583186" y="210415"/>
                  </a:lnTo>
                  <a:lnTo>
                    <a:pt x="3587369" y="243459"/>
                  </a:lnTo>
                  <a:lnTo>
                    <a:pt x="3583186" y="276502"/>
                  </a:lnTo>
                  <a:lnTo>
                    <a:pt x="3551368" y="338238"/>
                  </a:lnTo>
                  <a:lnTo>
                    <a:pt x="3524823" y="366352"/>
                  </a:lnTo>
                  <a:lnTo>
                    <a:pt x="3491916" y="392244"/>
                  </a:lnTo>
                  <a:lnTo>
                    <a:pt x="3453193" y="415623"/>
                  </a:lnTo>
                  <a:lnTo>
                    <a:pt x="3409199" y="436200"/>
                  </a:lnTo>
                  <a:lnTo>
                    <a:pt x="3360481" y="453686"/>
                  </a:lnTo>
                  <a:lnTo>
                    <a:pt x="3307584" y="467790"/>
                  </a:lnTo>
                  <a:lnTo>
                    <a:pt x="3251054" y="478223"/>
                  </a:lnTo>
                  <a:lnTo>
                    <a:pt x="3191437" y="484696"/>
                  </a:lnTo>
                  <a:lnTo>
                    <a:pt x="3129279" y="486917"/>
                  </a:lnTo>
                  <a:lnTo>
                    <a:pt x="3067122" y="484696"/>
                  </a:lnTo>
                  <a:lnTo>
                    <a:pt x="3007505" y="478223"/>
                  </a:lnTo>
                  <a:lnTo>
                    <a:pt x="2950975" y="467790"/>
                  </a:lnTo>
                  <a:lnTo>
                    <a:pt x="2898078" y="453686"/>
                  </a:lnTo>
                  <a:lnTo>
                    <a:pt x="2849360" y="436200"/>
                  </a:lnTo>
                  <a:lnTo>
                    <a:pt x="2805366" y="415623"/>
                  </a:lnTo>
                  <a:lnTo>
                    <a:pt x="2766643" y="392244"/>
                  </a:lnTo>
                  <a:lnTo>
                    <a:pt x="2733736" y="366352"/>
                  </a:lnTo>
                  <a:lnTo>
                    <a:pt x="2707191" y="338238"/>
                  </a:lnTo>
                  <a:lnTo>
                    <a:pt x="2675373" y="276502"/>
                  </a:lnTo>
                  <a:lnTo>
                    <a:pt x="2671191" y="24345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986079" y="2449322"/>
            <a:ext cx="3799204" cy="2727960"/>
            <a:chOff x="6986079" y="2449322"/>
            <a:chExt cx="3799204" cy="27279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0506" y="2598801"/>
              <a:ext cx="3668039" cy="2466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90842" y="2593975"/>
              <a:ext cx="3733165" cy="2475865"/>
            </a:xfrm>
            <a:custGeom>
              <a:avLst/>
              <a:gdLst/>
              <a:ahLst/>
              <a:cxnLst/>
              <a:rect l="l" t="t" r="r" b="b"/>
              <a:pathLst>
                <a:path w="3733165" h="2475865">
                  <a:moveTo>
                    <a:pt x="0" y="2475738"/>
                  </a:moveTo>
                  <a:lnTo>
                    <a:pt x="3732657" y="2475738"/>
                  </a:lnTo>
                  <a:lnTo>
                    <a:pt x="3732657" y="0"/>
                  </a:lnTo>
                  <a:lnTo>
                    <a:pt x="0" y="0"/>
                  </a:lnTo>
                  <a:lnTo>
                    <a:pt x="0" y="2475738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8741" y="2462022"/>
              <a:ext cx="3573779" cy="2702560"/>
            </a:xfrm>
            <a:custGeom>
              <a:avLst/>
              <a:gdLst/>
              <a:ahLst/>
              <a:cxnLst/>
              <a:rect l="l" t="t" r="r" b="b"/>
              <a:pathLst>
                <a:path w="3573779" h="2702560">
                  <a:moveTo>
                    <a:pt x="2657093" y="243458"/>
                  </a:moveTo>
                  <a:lnTo>
                    <a:pt x="2673458" y="178726"/>
                  </a:lnTo>
                  <a:lnTo>
                    <a:pt x="2719639" y="120565"/>
                  </a:lnTo>
                  <a:lnTo>
                    <a:pt x="2752546" y="94673"/>
                  </a:lnTo>
                  <a:lnTo>
                    <a:pt x="2791269" y="71294"/>
                  </a:lnTo>
                  <a:lnTo>
                    <a:pt x="2835263" y="50717"/>
                  </a:lnTo>
                  <a:lnTo>
                    <a:pt x="2883981" y="33231"/>
                  </a:lnTo>
                  <a:lnTo>
                    <a:pt x="2936878" y="19127"/>
                  </a:lnTo>
                  <a:lnTo>
                    <a:pt x="2993408" y="8694"/>
                  </a:lnTo>
                  <a:lnTo>
                    <a:pt x="3053025" y="2221"/>
                  </a:lnTo>
                  <a:lnTo>
                    <a:pt x="3115182" y="0"/>
                  </a:lnTo>
                  <a:lnTo>
                    <a:pt x="3177340" y="2221"/>
                  </a:lnTo>
                  <a:lnTo>
                    <a:pt x="3236957" y="8694"/>
                  </a:lnTo>
                  <a:lnTo>
                    <a:pt x="3293487" y="19127"/>
                  </a:lnTo>
                  <a:lnTo>
                    <a:pt x="3346384" y="33231"/>
                  </a:lnTo>
                  <a:lnTo>
                    <a:pt x="3395102" y="50717"/>
                  </a:lnTo>
                  <a:lnTo>
                    <a:pt x="3439096" y="71294"/>
                  </a:lnTo>
                  <a:lnTo>
                    <a:pt x="3477819" y="94673"/>
                  </a:lnTo>
                  <a:lnTo>
                    <a:pt x="3510726" y="120565"/>
                  </a:lnTo>
                  <a:lnTo>
                    <a:pt x="3537271" y="148679"/>
                  </a:lnTo>
                  <a:lnTo>
                    <a:pt x="3569089" y="210415"/>
                  </a:lnTo>
                  <a:lnTo>
                    <a:pt x="3573272" y="243458"/>
                  </a:lnTo>
                  <a:lnTo>
                    <a:pt x="3569089" y="276502"/>
                  </a:lnTo>
                  <a:lnTo>
                    <a:pt x="3537271" y="338238"/>
                  </a:lnTo>
                  <a:lnTo>
                    <a:pt x="3510726" y="366352"/>
                  </a:lnTo>
                  <a:lnTo>
                    <a:pt x="3477819" y="392244"/>
                  </a:lnTo>
                  <a:lnTo>
                    <a:pt x="3439096" y="415623"/>
                  </a:lnTo>
                  <a:lnTo>
                    <a:pt x="3395102" y="436200"/>
                  </a:lnTo>
                  <a:lnTo>
                    <a:pt x="3346384" y="453686"/>
                  </a:lnTo>
                  <a:lnTo>
                    <a:pt x="3293487" y="467790"/>
                  </a:lnTo>
                  <a:lnTo>
                    <a:pt x="3236957" y="478223"/>
                  </a:lnTo>
                  <a:lnTo>
                    <a:pt x="3177340" y="484696"/>
                  </a:lnTo>
                  <a:lnTo>
                    <a:pt x="3115182" y="486917"/>
                  </a:lnTo>
                  <a:lnTo>
                    <a:pt x="3053025" y="484696"/>
                  </a:lnTo>
                  <a:lnTo>
                    <a:pt x="2993408" y="478223"/>
                  </a:lnTo>
                  <a:lnTo>
                    <a:pt x="2936878" y="467790"/>
                  </a:lnTo>
                  <a:lnTo>
                    <a:pt x="2883981" y="453686"/>
                  </a:lnTo>
                  <a:lnTo>
                    <a:pt x="2835263" y="436200"/>
                  </a:lnTo>
                  <a:lnTo>
                    <a:pt x="2791269" y="415623"/>
                  </a:lnTo>
                  <a:lnTo>
                    <a:pt x="2752546" y="392244"/>
                  </a:lnTo>
                  <a:lnTo>
                    <a:pt x="2719639" y="366352"/>
                  </a:lnTo>
                  <a:lnTo>
                    <a:pt x="2693094" y="338238"/>
                  </a:lnTo>
                  <a:lnTo>
                    <a:pt x="2661276" y="276502"/>
                  </a:lnTo>
                  <a:lnTo>
                    <a:pt x="2657093" y="243458"/>
                  </a:lnTo>
                  <a:close/>
                </a:path>
                <a:path w="3573779" h="2702560">
                  <a:moveTo>
                    <a:pt x="0" y="2458466"/>
                  </a:moveTo>
                  <a:lnTo>
                    <a:pt x="16364" y="2393777"/>
                  </a:lnTo>
                  <a:lnTo>
                    <a:pt x="62545" y="2335628"/>
                  </a:lnTo>
                  <a:lnTo>
                    <a:pt x="95452" y="2309734"/>
                  </a:lnTo>
                  <a:lnTo>
                    <a:pt x="134175" y="2286349"/>
                  </a:lnTo>
                  <a:lnTo>
                    <a:pt x="178169" y="2265762"/>
                  </a:lnTo>
                  <a:lnTo>
                    <a:pt x="226887" y="2248266"/>
                  </a:lnTo>
                  <a:lnTo>
                    <a:pt x="279784" y="2234152"/>
                  </a:lnTo>
                  <a:lnTo>
                    <a:pt x="336314" y="2223710"/>
                  </a:lnTo>
                  <a:lnTo>
                    <a:pt x="395931" y="2217231"/>
                  </a:lnTo>
                  <a:lnTo>
                    <a:pt x="458088" y="2215007"/>
                  </a:lnTo>
                  <a:lnTo>
                    <a:pt x="520246" y="2217231"/>
                  </a:lnTo>
                  <a:lnTo>
                    <a:pt x="579863" y="2223710"/>
                  </a:lnTo>
                  <a:lnTo>
                    <a:pt x="636393" y="2234152"/>
                  </a:lnTo>
                  <a:lnTo>
                    <a:pt x="689290" y="2248266"/>
                  </a:lnTo>
                  <a:lnTo>
                    <a:pt x="738008" y="2265762"/>
                  </a:lnTo>
                  <a:lnTo>
                    <a:pt x="782002" y="2286349"/>
                  </a:lnTo>
                  <a:lnTo>
                    <a:pt x="820725" y="2309734"/>
                  </a:lnTo>
                  <a:lnTo>
                    <a:pt x="853632" y="2335628"/>
                  </a:lnTo>
                  <a:lnTo>
                    <a:pt x="880177" y="2363739"/>
                  </a:lnTo>
                  <a:lnTo>
                    <a:pt x="911995" y="2425449"/>
                  </a:lnTo>
                  <a:lnTo>
                    <a:pt x="916177" y="2458466"/>
                  </a:lnTo>
                  <a:lnTo>
                    <a:pt x="911995" y="2491511"/>
                  </a:lnTo>
                  <a:lnTo>
                    <a:pt x="880177" y="2553265"/>
                  </a:lnTo>
                  <a:lnTo>
                    <a:pt x="853632" y="2581392"/>
                  </a:lnTo>
                  <a:lnTo>
                    <a:pt x="820725" y="2607298"/>
                  </a:lnTo>
                  <a:lnTo>
                    <a:pt x="782002" y="2630693"/>
                  </a:lnTo>
                  <a:lnTo>
                    <a:pt x="738008" y="2651286"/>
                  </a:lnTo>
                  <a:lnTo>
                    <a:pt x="689290" y="2668787"/>
                  </a:lnTo>
                  <a:lnTo>
                    <a:pt x="636393" y="2682904"/>
                  </a:lnTo>
                  <a:lnTo>
                    <a:pt x="579863" y="2693348"/>
                  </a:lnTo>
                  <a:lnTo>
                    <a:pt x="520246" y="2699827"/>
                  </a:lnTo>
                  <a:lnTo>
                    <a:pt x="458088" y="2702052"/>
                  </a:lnTo>
                  <a:lnTo>
                    <a:pt x="395931" y="2699827"/>
                  </a:lnTo>
                  <a:lnTo>
                    <a:pt x="336314" y="2693348"/>
                  </a:lnTo>
                  <a:lnTo>
                    <a:pt x="279784" y="2682904"/>
                  </a:lnTo>
                  <a:lnTo>
                    <a:pt x="226887" y="2668787"/>
                  </a:lnTo>
                  <a:lnTo>
                    <a:pt x="178169" y="2651286"/>
                  </a:lnTo>
                  <a:lnTo>
                    <a:pt x="134175" y="2630693"/>
                  </a:lnTo>
                  <a:lnTo>
                    <a:pt x="95452" y="2607298"/>
                  </a:lnTo>
                  <a:lnTo>
                    <a:pt x="62545" y="2581392"/>
                  </a:lnTo>
                  <a:lnTo>
                    <a:pt x="36000" y="2553265"/>
                  </a:lnTo>
                  <a:lnTo>
                    <a:pt x="4182" y="2491511"/>
                  </a:lnTo>
                  <a:lnTo>
                    <a:pt x="0" y="2458466"/>
                  </a:lnTo>
                  <a:close/>
                </a:path>
                <a:path w="3573779" h="2702560">
                  <a:moveTo>
                    <a:pt x="64007" y="1453641"/>
                  </a:moveTo>
                  <a:lnTo>
                    <a:pt x="79072" y="1393684"/>
                  </a:lnTo>
                  <a:lnTo>
                    <a:pt x="121800" y="1339175"/>
                  </a:lnTo>
                  <a:lnTo>
                    <a:pt x="152380" y="1314533"/>
                  </a:lnTo>
                  <a:lnTo>
                    <a:pt x="188488" y="1291937"/>
                  </a:lnTo>
                  <a:lnTo>
                    <a:pt x="229661" y="1271614"/>
                  </a:lnTo>
                  <a:lnTo>
                    <a:pt x="275435" y="1253793"/>
                  </a:lnTo>
                  <a:lnTo>
                    <a:pt x="325350" y="1238701"/>
                  </a:lnTo>
                  <a:lnTo>
                    <a:pt x="378941" y="1226566"/>
                  </a:lnTo>
                  <a:lnTo>
                    <a:pt x="435746" y="1217616"/>
                  </a:lnTo>
                  <a:lnTo>
                    <a:pt x="495303" y="1212079"/>
                  </a:lnTo>
                  <a:lnTo>
                    <a:pt x="557149" y="1210183"/>
                  </a:lnTo>
                  <a:lnTo>
                    <a:pt x="619019" y="1212079"/>
                  </a:lnTo>
                  <a:lnTo>
                    <a:pt x="678593" y="1217616"/>
                  </a:lnTo>
                  <a:lnTo>
                    <a:pt x="735408" y="1226566"/>
                  </a:lnTo>
                  <a:lnTo>
                    <a:pt x="789003" y="1238701"/>
                  </a:lnTo>
                  <a:lnTo>
                    <a:pt x="838917" y="1253793"/>
                  </a:lnTo>
                  <a:lnTo>
                    <a:pt x="884687" y="1271614"/>
                  </a:lnTo>
                  <a:lnTo>
                    <a:pt x="925853" y="1291937"/>
                  </a:lnTo>
                  <a:lnTo>
                    <a:pt x="961952" y="1314533"/>
                  </a:lnTo>
                  <a:lnTo>
                    <a:pt x="992522" y="1339175"/>
                  </a:lnTo>
                  <a:lnTo>
                    <a:pt x="1035232" y="1393684"/>
                  </a:lnTo>
                  <a:lnTo>
                    <a:pt x="1050289" y="1453641"/>
                  </a:lnTo>
                  <a:lnTo>
                    <a:pt x="1046448" y="1484187"/>
                  </a:lnTo>
                  <a:lnTo>
                    <a:pt x="1017103" y="1541648"/>
                  </a:lnTo>
                  <a:lnTo>
                    <a:pt x="961952" y="1592750"/>
                  </a:lnTo>
                  <a:lnTo>
                    <a:pt x="925853" y="1615346"/>
                  </a:lnTo>
                  <a:lnTo>
                    <a:pt x="884687" y="1635669"/>
                  </a:lnTo>
                  <a:lnTo>
                    <a:pt x="838917" y="1653490"/>
                  </a:lnTo>
                  <a:lnTo>
                    <a:pt x="789003" y="1668582"/>
                  </a:lnTo>
                  <a:lnTo>
                    <a:pt x="735408" y="1680717"/>
                  </a:lnTo>
                  <a:lnTo>
                    <a:pt x="678593" y="1689667"/>
                  </a:lnTo>
                  <a:lnTo>
                    <a:pt x="619019" y="1695204"/>
                  </a:lnTo>
                  <a:lnTo>
                    <a:pt x="557149" y="1697101"/>
                  </a:lnTo>
                  <a:lnTo>
                    <a:pt x="495303" y="1695204"/>
                  </a:lnTo>
                  <a:lnTo>
                    <a:pt x="435746" y="1689667"/>
                  </a:lnTo>
                  <a:lnTo>
                    <a:pt x="378941" y="1680717"/>
                  </a:lnTo>
                  <a:lnTo>
                    <a:pt x="325350" y="1668582"/>
                  </a:lnTo>
                  <a:lnTo>
                    <a:pt x="275435" y="1653490"/>
                  </a:lnTo>
                  <a:lnTo>
                    <a:pt x="229661" y="1635669"/>
                  </a:lnTo>
                  <a:lnTo>
                    <a:pt x="188488" y="1615346"/>
                  </a:lnTo>
                  <a:lnTo>
                    <a:pt x="152380" y="1592750"/>
                  </a:lnTo>
                  <a:lnTo>
                    <a:pt x="121800" y="1568108"/>
                  </a:lnTo>
                  <a:lnTo>
                    <a:pt x="79072" y="1513599"/>
                  </a:lnTo>
                  <a:lnTo>
                    <a:pt x="64007" y="145364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184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923" y="435355"/>
            <a:ext cx="7203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Куратор</a:t>
            </a:r>
            <a:r>
              <a:rPr dirty="0"/>
              <a:t> </a:t>
            </a:r>
            <a:r>
              <a:rPr spc="-15" dirty="0"/>
              <a:t>комментирует</a:t>
            </a:r>
            <a:r>
              <a:rPr spc="20" dirty="0"/>
              <a:t> </a:t>
            </a:r>
            <a:r>
              <a:rPr spc="-5" dirty="0"/>
              <a:t>свои</a:t>
            </a:r>
            <a:r>
              <a:rPr spc="-20" dirty="0"/>
              <a:t> </a:t>
            </a:r>
            <a:r>
              <a:rPr spc="-10" dirty="0"/>
              <a:t>действия</a:t>
            </a:r>
            <a:r>
              <a:rPr spc="-5" dirty="0"/>
              <a:t> </a:t>
            </a:r>
            <a:r>
              <a:rPr dirty="0"/>
              <a:t>в </a:t>
            </a:r>
            <a:r>
              <a:rPr spc="-15" dirty="0"/>
              <a:t>чате</a:t>
            </a:r>
            <a:r>
              <a:rPr spc="10" dirty="0"/>
              <a:t> </a:t>
            </a:r>
            <a:r>
              <a:rPr dirty="0"/>
              <a:t>ИС </a:t>
            </a:r>
            <a:r>
              <a:rPr spc="-20" dirty="0"/>
              <a:t>МЭДК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2035" y="2660459"/>
            <a:ext cx="5150485" cy="2760345"/>
            <a:chOff x="1042035" y="2660459"/>
            <a:chExt cx="5150485" cy="276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60" y="2670048"/>
              <a:ext cx="5131435" cy="27412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6797" y="2665222"/>
              <a:ext cx="5140960" cy="2750820"/>
            </a:xfrm>
            <a:custGeom>
              <a:avLst/>
              <a:gdLst/>
              <a:ahLst/>
              <a:cxnLst/>
              <a:rect l="l" t="t" r="r" b="b"/>
              <a:pathLst>
                <a:path w="5140960" h="2750820">
                  <a:moveTo>
                    <a:pt x="0" y="2750819"/>
                  </a:moveTo>
                  <a:lnTo>
                    <a:pt x="5140960" y="2750819"/>
                  </a:lnTo>
                  <a:lnTo>
                    <a:pt x="5140960" y="0"/>
                  </a:lnTo>
                  <a:lnTo>
                    <a:pt x="0" y="0"/>
                  </a:lnTo>
                  <a:lnTo>
                    <a:pt x="0" y="2750819"/>
                  </a:lnTo>
                  <a:close/>
                </a:path>
              </a:pathLst>
            </a:custGeom>
            <a:ln w="9525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377495" y="2660459"/>
            <a:ext cx="5340350" cy="2760345"/>
            <a:chOff x="6377495" y="2660459"/>
            <a:chExt cx="5340350" cy="27603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7084" y="2670048"/>
              <a:ext cx="5321300" cy="27412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82258" y="2665222"/>
              <a:ext cx="5330825" cy="2750820"/>
            </a:xfrm>
            <a:custGeom>
              <a:avLst/>
              <a:gdLst/>
              <a:ahLst/>
              <a:cxnLst/>
              <a:rect l="l" t="t" r="r" b="b"/>
              <a:pathLst>
                <a:path w="5330825" h="2750820">
                  <a:moveTo>
                    <a:pt x="0" y="2750819"/>
                  </a:moveTo>
                  <a:lnTo>
                    <a:pt x="5330824" y="2750819"/>
                  </a:lnTo>
                  <a:lnTo>
                    <a:pt x="5330824" y="0"/>
                  </a:lnTo>
                  <a:lnTo>
                    <a:pt x="0" y="0"/>
                  </a:lnTo>
                  <a:lnTo>
                    <a:pt x="0" y="2750819"/>
                  </a:lnTo>
                  <a:close/>
                </a:path>
              </a:pathLst>
            </a:custGeom>
            <a:ln w="9524">
              <a:solidFill>
                <a:srgbClr val="2E7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1534" y="1481491"/>
            <a:ext cx="706963" cy="7235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6042" y="1619579"/>
            <a:ext cx="674431" cy="53618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85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0"/>
            <a:ext cx="12192000" cy="93726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Топ ошибок при размещении в ИС МЭДК подтверждающих документов</a:t>
            </a: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2147" y="1979406"/>
            <a:ext cx="9887883" cy="41628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0"/>
              </a:spcBef>
              <a:buAutoNum type="arabicPeriod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Неоднозначно названы файлы с подтверждающими документами.</a:t>
            </a:r>
          </a:p>
          <a:p>
            <a:pPr marL="457200" indent="-457200">
              <a:lnSpc>
                <a:spcPct val="100000"/>
              </a:lnSpc>
              <a:spcBef>
                <a:spcPts val="10"/>
              </a:spcBef>
              <a:buAutoNum type="arabicPeriod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Имеют место ссылки вместо прикрепленных подтверждающих документов.</a:t>
            </a:r>
          </a:p>
          <a:p>
            <a:pPr marL="457200" indent="-457200">
              <a:lnSpc>
                <a:spcPct val="100000"/>
              </a:lnSpc>
              <a:spcBef>
                <a:spcPts val="10"/>
              </a:spcBef>
              <a:buAutoNum type="arabicPeriod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Нормативно-распорядительные документы не заверены директором школы.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4.  Мероприятия в </a:t>
            </a:r>
            <a:r>
              <a:rPr lang="ru-RU" sz="2400" dirty="0" err="1" smtClean="0">
                <a:solidFill>
                  <a:srgbClr val="075595"/>
                </a:solidFill>
                <a:cs typeface="Segoe UI" panose="020B0502040204020203" pitchFamily="34" charset="0"/>
              </a:rPr>
              <a:t>антирисковых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программах не соотносятся с подтверждающими документами.</a:t>
            </a: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endParaRPr lang="ru-RU" sz="2000" b="1" dirty="0" smtClean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38" y="1011218"/>
            <a:ext cx="11083962" cy="1330766"/>
          </a:xfrm>
        </p:spPr>
        <p:txBody>
          <a:bodyPr anchor="t" anchorCtr="0">
            <a:noAutofit/>
          </a:bodyPr>
          <a:lstStyle/>
          <a:p>
            <a:pPr marL="12700" marR="5080" lvl="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kern="0" spc="-15" dirty="0">
                <a:solidFill>
                  <a:srgbClr val="006FC0"/>
                </a:solidFill>
                <a:latin typeface="Calibri"/>
                <a:cs typeface="Calibri"/>
              </a:rPr>
              <a:t>Трансляция </a:t>
            </a:r>
            <a:r>
              <a:rPr lang="ru-RU" sz="2800" b="1" kern="0" spc="-10" dirty="0">
                <a:solidFill>
                  <a:srgbClr val="006FC0"/>
                </a:solidFill>
                <a:latin typeface="Calibri"/>
                <a:cs typeface="Calibri"/>
              </a:rPr>
              <a:t>успешного </a:t>
            </a:r>
            <a:r>
              <a:rPr lang="ru-RU" sz="2800" b="1" kern="0" dirty="0">
                <a:solidFill>
                  <a:srgbClr val="006FC0"/>
                </a:solidFill>
                <a:latin typeface="Calibri"/>
                <a:cs typeface="Calibri"/>
              </a:rPr>
              <a:t>опыта работы </a:t>
            </a:r>
            <a:r>
              <a:rPr lang="ru-RU" sz="2800" b="1" kern="0" spc="-30" dirty="0" smtClean="0">
                <a:solidFill>
                  <a:srgbClr val="006FC0"/>
                </a:solidFill>
                <a:latin typeface="Calibri"/>
                <a:cs typeface="Calibri"/>
              </a:rPr>
              <a:t>школы</a:t>
            </a:r>
            <a:r>
              <a:rPr lang="ru-RU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kern="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lang="ru-RU" sz="2800" b="1" kern="0" spc="-10" dirty="0">
                <a:solidFill>
                  <a:srgbClr val="006FC0"/>
                </a:solidFill>
                <a:latin typeface="Calibri"/>
                <a:cs typeface="Calibri"/>
              </a:rPr>
              <a:t> рамках </a:t>
            </a:r>
            <a:r>
              <a:rPr lang="ru-RU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  <a:t>проекта «</a:t>
            </a:r>
            <a:r>
              <a:rPr lang="en-US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  <a:t>500+</a:t>
            </a:r>
            <a:r>
              <a:rPr lang="ru-RU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  <a:t>»</a:t>
            </a:r>
            <a:br>
              <a:rPr lang="ru-RU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800" b="1" kern="0" spc="-5" dirty="0" smtClean="0">
                <a:solidFill>
                  <a:srgbClr val="FF0000"/>
                </a:solidFill>
                <a:latin typeface="Calibri"/>
                <a:cs typeface="Calibri"/>
              </a:rPr>
              <a:t>( отчетная дата - 14 июня)</a:t>
            </a:r>
            <a:endParaRPr lang="ru-RU" sz="2800" b="1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2517288"/>
            <a:ext cx="10722972" cy="3743663"/>
          </a:xfrm>
        </p:spPr>
        <p:txBody>
          <a:bodyPr>
            <a:noAutofit/>
          </a:bodyPr>
          <a:lstStyle/>
          <a:p>
            <a:r>
              <a:rPr lang="ru-RU" sz="1800" b="1" cap="all" dirty="0"/>
              <a:t>Техническое задание </a:t>
            </a:r>
            <a:endParaRPr lang="ru-RU" sz="1800" dirty="0"/>
          </a:p>
          <a:p>
            <a:r>
              <a:rPr lang="ru-RU" sz="1800" b="1" dirty="0"/>
              <a:t>к описанию управленческой практики в рамках проекта «500+»</a:t>
            </a:r>
            <a:endParaRPr lang="ru-RU" sz="1800" dirty="0"/>
          </a:p>
          <a:p>
            <a:r>
              <a:rPr lang="ru-RU" sz="1800" dirty="0"/>
              <a:t>(*для уровней участия: уровень образовательной организации, кураторский, муниципальный, региональный)</a:t>
            </a:r>
          </a:p>
          <a:p>
            <a:pPr lvl="0"/>
            <a:r>
              <a:rPr lang="ru-RU" sz="1800" dirty="0"/>
              <a:t>ФИО спикера;</a:t>
            </a:r>
          </a:p>
          <a:p>
            <a:pPr lvl="0"/>
            <a:r>
              <a:rPr lang="ru-RU" sz="1800" dirty="0"/>
              <a:t>Название опыта;</a:t>
            </a:r>
          </a:p>
          <a:p>
            <a:pPr lvl="0"/>
            <a:r>
              <a:rPr lang="ru-RU" sz="1800" dirty="0"/>
              <a:t>Краткое описание опыта с указанием проблематики, целей, задач, мероприятий и достигнутых результатов;</a:t>
            </a:r>
          </a:p>
          <a:p>
            <a:pPr lvl="0"/>
            <a:r>
              <a:rPr lang="ru-RU" sz="1800" b="1" dirty="0"/>
              <a:t>Формат предоставления материала:</a:t>
            </a:r>
          </a:p>
          <a:p>
            <a:r>
              <a:rPr lang="ru-RU" sz="1800" dirty="0"/>
              <a:t>- Тезисный текст выступления;  </a:t>
            </a:r>
          </a:p>
          <a:p>
            <a:r>
              <a:rPr lang="ru-RU" sz="1800" dirty="0"/>
              <a:t>- Презентация в формате </a:t>
            </a:r>
            <a:r>
              <a:rPr lang="en-US" sz="1800" dirty="0"/>
              <a:t>pdf</a:t>
            </a:r>
            <a:r>
              <a:rPr lang="ru-RU" sz="1800" dirty="0"/>
              <a:t> с корректными ссылками на источники информации;</a:t>
            </a:r>
          </a:p>
          <a:p>
            <a:r>
              <a:rPr lang="ru-RU" sz="1800" dirty="0"/>
              <a:t>- Видеозапись выступления.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968" y="996474"/>
            <a:ext cx="12052042" cy="101893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Список школ, которые представили опыт работы 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в рамках проекта «500+»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004" y="2062065"/>
            <a:ext cx="10705895" cy="418011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1.   МКОУ СОШ с.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Кстинино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Кирово-Чепецкого района</a:t>
            </a:r>
          </a:p>
          <a:p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2.   МКОУ </a:t>
            </a: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СОШ с. Каринка Кирово-Чепецкого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района</a:t>
            </a:r>
          </a:p>
          <a:p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3.   МБОУ </a:t>
            </a: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«Вечерняя школа» города Кирова</a:t>
            </a:r>
          </a:p>
          <a:p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4.   МБОУ </a:t>
            </a: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СОШ № 22 г. Кирова</a:t>
            </a:r>
          </a:p>
          <a:p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5.   КОГОБУ СШ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пгт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Нема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с. Русский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Турек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Уржумского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МКОУ СОШ с УИОП с. Шурма </a:t>
            </a:r>
            <a:r>
              <a:rPr lang="ru-RU" sz="2000" b="1" dirty="0" err="1">
                <a:solidFill>
                  <a:srgbClr val="075597"/>
                </a:solidFill>
                <a:cs typeface="Segoe UI" panose="020B0502040204020203" pitchFamily="34" charset="0"/>
              </a:rPr>
              <a:t>Уржумского</a:t>
            </a: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района</a:t>
            </a:r>
          </a:p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КОГОБУ СШ имени И.С. Березина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пгт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Верхошижемье</a:t>
            </a:r>
          </a:p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МОКУ СОШ п. Безбожник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Мурашинского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д. Рыбная Ватага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Кильмезского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№2 г.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Малмыжа</a:t>
            </a:r>
            <a:endParaRPr lang="ru-RU" sz="2000" b="1" dirty="0">
              <a:solidFill>
                <a:srgbClr val="075597"/>
              </a:solidFill>
              <a:cs typeface="Segoe UI" panose="020B0502040204020203" pitchFamily="34" charset="0"/>
            </a:endParaRPr>
          </a:p>
          <a:p>
            <a:pPr marL="457200" indent="-457200">
              <a:buAutoNum type="arabicPeriod" startAt="6"/>
            </a:pPr>
            <a:endParaRPr lang="ru-RU" sz="2000" b="1" dirty="0">
              <a:solidFill>
                <a:srgbClr val="075597"/>
              </a:solidFill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5441" y="2700926"/>
            <a:ext cx="850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010" y="370840"/>
            <a:ext cx="12134850" cy="2143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Segoe UI" panose="020B0502040204020203" pitchFamily="34" charset="0"/>
              </a:rPr>
              <a:t>Ближайшие мероприятия </a:t>
            </a:r>
            <a:br>
              <a:rPr lang="ru-RU" sz="2400" dirty="0" smtClean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FF0000"/>
                </a:solidFill>
                <a:cs typeface="Segoe UI" panose="020B0502040204020203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cs typeface="Segoe UI" panose="020B0502040204020203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13184" y="1296955"/>
            <a:ext cx="11396876" cy="4475195"/>
          </a:xfrm>
        </p:spPr>
        <p:txBody>
          <a:bodyPr>
            <a:noAutofit/>
          </a:bodyPr>
          <a:lstStyle/>
          <a:p>
            <a:pPr marL="2332038" indent="-2332038">
              <a:buNone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</a:t>
            </a: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2332038" indent="-2332038">
              <a:buNone/>
            </a:pP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До 22.06.2021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– школам подкрепить подтверждающие документы, кураторам и муниципальным координаторам провести содержательную экспертизу.</a:t>
            </a:r>
          </a:p>
          <a:p>
            <a:pPr marL="2332038" indent="-2332038">
              <a:buNone/>
            </a:pPr>
            <a:r>
              <a:rPr lang="ru-RU" sz="2400" b="1" dirty="0">
                <a:solidFill>
                  <a:srgbClr val="FF0000"/>
                </a:solidFill>
                <a:cs typeface="Segoe UI" panose="020B0502040204020203" pitchFamily="34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22.06.2021 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–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отправить региональному координатору трансляцию успешного опыта в соответствии с техническим заданием.</a:t>
            </a:r>
          </a:p>
          <a:p>
            <a:pPr marL="2332038" indent="-2332038">
              <a:buNone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2332038" indent="-2332038">
              <a:buNone/>
            </a:pPr>
            <a:r>
              <a:rPr lang="ru-RU" sz="2400" b="1" dirty="0">
                <a:solidFill>
                  <a:srgbClr val="FF0000"/>
                </a:solidFill>
                <a:cs typeface="Segoe UI" panose="020B0502040204020203" pitchFamily="34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22.06.2021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–  школам совместно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с кураторами откорректировать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представленный ранее опыт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работы школы.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690" y="1520112"/>
            <a:ext cx="5896791" cy="1042990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Региональный координатор</a:t>
            </a:r>
            <a:endParaRPr lang="ru-RU" sz="2400" b="1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1867" y="37211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1165A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37" y="2643190"/>
            <a:ext cx="640920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75595"/>
                </a:solidFill>
                <a:cs typeface="Segoe UI" panose="020B0502040204020203" pitchFamily="34" charset="0"/>
              </a:rPr>
              <a:t>Носова Надежда Валерьевна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заведующий 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кафедрой </a:t>
            </a:r>
            <a:endParaRPr lang="ru-RU" sz="20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предметных 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областей </a:t>
            </a:r>
          </a:p>
          <a:p>
            <a:pPr algn="ctr"/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КОГОАУ ДПО «ИРО Кировской области», </a:t>
            </a:r>
          </a:p>
          <a:p>
            <a:pPr algn="ctr"/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кандидат педагогических </a:t>
            </a:r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наук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Тел. 8(8332)25-54-42 вн.211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Тел. 89127174077</a:t>
            </a:r>
            <a:endParaRPr lang="en-US" sz="20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Электронная почта: </a:t>
            </a:r>
            <a:r>
              <a:rPr lang="en-US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enimo@kirovipk.ru</a:t>
            </a:r>
            <a:endParaRPr lang="ru-RU" sz="20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r>
              <a:rPr lang="en-US" dirty="0">
                <a:hlinkClick r:id="rId3"/>
              </a:rPr>
              <a:t>https://chat.whatsapp.com/ECf3IswHO4aGFYp8QQXu1B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8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9830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Результаты опроса директоров и кураторов школ </a:t>
            </a:r>
            <a:b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sz="2400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sz="24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4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012" y="1900282"/>
            <a:ext cx="10664890" cy="3595449"/>
          </a:xfrm>
        </p:spPr>
        <p:txBody>
          <a:bodyPr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Опрос проводился с 25</a:t>
            </a:r>
            <a:r>
              <a:rPr lang="ru-RU" sz="2400" b="1" spc="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мая</a:t>
            </a:r>
            <a:r>
              <a:rPr lang="ru-RU" sz="2400" b="1" spc="20" dirty="0" smtClean="0">
                <a:solidFill>
                  <a:srgbClr val="FF0000"/>
                </a:solidFill>
                <a:latin typeface="Calibri"/>
                <a:cs typeface="Calibri"/>
              </a:rPr>
              <a:t> по 0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ru-RU" sz="24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июня</a:t>
            </a:r>
            <a:r>
              <a:rPr lang="ru-RU"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2021 г. </a:t>
            </a:r>
          </a:p>
          <a:p>
            <a:pPr marL="12700">
              <a:lnSpc>
                <a:spcPct val="100000"/>
              </a:lnSpc>
            </a:pPr>
            <a:r>
              <a:rPr lang="ru-RU" sz="2400" spc="-10" dirty="0" smtClean="0">
                <a:latin typeface="Calibri"/>
                <a:cs typeface="Calibri"/>
              </a:rPr>
              <a:t>Прошли </a:t>
            </a:r>
            <a:r>
              <a:rPr lang="ru-RU" sz="2400" spc="-20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опрос:</a:t>
            </a:r>
            <a:endParaRPr lang="ru-RU"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400" spc="-15" dirty="0" smtClean="0">
                <a:latin typeface="Calibri"/>
                <a:cs typeface="Calibri"/>
              </a:rPr>
              <a:t>25 директор</a:t>
            </a:r>
            <a:r>
              <a:rPr lang="ru-RU" sz="2400" spc="25" dirty="0" smtClean="0">
                <a:latin typeface="Calibri"/>
                <a:cs typeface="Calibri"/>
              </a:rPr>
              <a:t>ов школ (100%), которые участвуют в проекте «500».</a:t>
            </a: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400" spc="25" dirty="0" smtClean="0">
                <a:latin typeface="Calibri"/>
                <a:cs typeface="Calibri"/>
              </a:rPr>
              <a:t>22 куратора школ - 96% (один из кураторов не прошел анкетирование – Шутов Андрей Александрович, куратор  МКОУ ООШ д. Салтыки Слободского района)</a:t>
            </a:r>
            <a:endParaRPr lang="ru-RU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5" dirty="0" smtClean="0">
                <a:latin typeface="Calibri"/>
                <a:cs typeface="Calibri"/>
              </a:rPr>
              <a:t>    </a:t>
            </a:r>
            <a:endParaRPr lang="ru-RU" sz="2400" i="1" spc="-1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9830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Результаты опроса директоров школ </a:t>
            </a:r>
            <a:b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sz="2400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sz="24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4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012" y="1900282"/>
            <a:ext cx="10664890" cy="359544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56%  </a:t>
            </a:r>
            <a:r>
              <a:rPr lang="ru-RU" sz="2400" b="1" spc="-5" dirty="0" smtClean="0">
                <a:latin typeface="Calibri"/>
                <a:cs typeface="Calibri"/>
              </a:rPr>
              <a:t>- отмечают высокий уровень методической поддержки в рамках проекта.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88%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получают методическую поддержку от кураторов.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76% </a:t>
            </a:r>
            <a:r>
              <a:rPr lang="ru-RU" sz="2400" b="1" spc="-5" dirty="0" smtClean="0">
                <a:latin typeface="Calibri"/>
                <a:cs typeface="Calibri"/>
              </a:rPr>
              <a:t>- на отлично оценили взаимодействие с куратором школы.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48% </a:t>
            </a:r>
            <a:r>
              <a:rPr lang="ru-RU" sz="2400" b="1" spc="-5" dirty="0" smtClean="0">
                <a:latin typeface="Calibri"/>
                <a:cs typeface="Calibri"/>
              </a:rPr>
              <a:t>- испытывали сложность в разработке показателей достижения целей.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80%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ВСОКО нуждается в доработке.</a:t>
            </a:r>
          </a:p>
          <a:p>
            <a:pPr marL="12700" algn="ctr">
              <a:lnSpc>
                <a:spcPct val="100000"/>
              </a:lnSpc>
            </a:pPr>
            <a:endParaRPr lang="ru-RU" sz="2400" b="1" spc="-5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ru-R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5" dirty="0" smtClean="0">
                <a:latin typeface="Calibri"/>
                <a:cs typeface="Calibri"/>
              </a:rPr>
              <a:t>    </a:t>
            </a:r>
            <a:endParaRPr lang="ru-RU" sz="2400" i="1" spc="-1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9830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Результаты опроса директоров школ </a:t>
            </a:r>
            <a:b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sz="2400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sz="24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4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012" y="1900282"/>
            <a:ext cx="10664890" cy="359544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 8%</a:t>
            </a:r>
            <a:r>
              <a:rPr lang="ru-RU" sz="2400" b="1" spc="-5" dirty="0">
                <a:latin typeface="Calibri"/>
                <a:cs typeface="Calibri"/>
              </a:rPr>
              <a:t> - отмечают, что ВСОКО предоставляет адресную информацию о дефицитах в ОО</a:t>
            </a:r>
            <a:r>
              <a:rPr lang="ru-RU" sz="2400" b="1" spc="-5" dirty="0" smtClean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12%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ВСОКО позволяет оценить дефициты учителей, представляет адресную информацию о педагогах.</a:t>
            </a:r>
            <a:endParaRPr lang="ru-RU" sz="24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88% 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ошибки учеников, являются дополнительной возможностью для обучения учителей (по мнению учителей).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24%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в школе созданы условия для учета мнения обучающихся в части организации образовательного процесса.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24% </a:t>
            </a:r>
            <a:r>
              <a:rPr lang="ru-RU" sz="2400" b="1" spc="-5" dirty="0" smtClean="0">
                <a:latin typeface="Calibri"/>
                <a:cs typeface="Calibri"/>
              </a:rPr>
              <a:t>- оценивают однозначно положительно опыт участия в проекте.</a:t>
            </a:r>
            <a:endParaRPr lang="ru-R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5" dirty="0" smtClean="0">
                <a:latin typeface="Calibri"/>
                <a:cs typeface="Calibri"/>
              </a:rPr>
              <a:t>    </a:t>
            </a:r>
            <a:endParaRPr lang="ru-RU" sz="2400" i="1" spc="-1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9830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Результаты опроса кураторов школ </a:t>
            </a:r>
            <a:b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sz="2400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sz="24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4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012" y="1900282"/>
            <a:ext cx="10664890" cy="359544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lang="ru-RU" sz="2400" b="1" spc="-5" dirty="0"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latin typeface="Calibri"/>
                <a:cs typeface="Calibri"/>
              </a:rPr>
              <a:t>- считают, что сотрудничество  оказалось очень полезно школе.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55% </a:t>
            </a:r>
            <a:r>
              <a:rPr lang="ru-RU" sz="2400" b="1" spc="-5" dirty="0" smtClean="0">
                <a:latin typeface="Calibri"/>
                <a:cs typeface="Calibri"/>
              </a:rPr>
              <a:t>- отмечают, что наибольшая сложность в работе по согласованию документов была в оценке качества показателей достижения цели. 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91%  </a:t>
            </a:r>
            <a:r>
              <a:rPr lang="ru-RU" sz="2400" b="1" spc="-5" dirty="0" smtClean="0">
                <a:latin typeface="Calibri"/>
                <a:cs typeface="Calibri"/>
              </a:rPr>
              <a:t>- считают, что ВСОКО в школе способна дать представление о дефицитах образовательных результатов обучающихся.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96% </a:t>
            </a:r>
            <a:r>
              <a:rPr lang="ru-RU" sz="2400" b="1" spc="-5" dirty="0" smtClean="0">
                <a:latin typeface="Calibri"/>
                <a:cs typeface="Calibri"/>
              </a:rPr>
              <a:t>- считают, что администрация школы стремится усовершенствовать ВСОКО</a:t>
            </a: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9830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Результаты опроса кураторов школ </a:t>
            </a:r>
            <a:b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400" b="1" kern="0" dirty="0" smtClean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sz="2400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sz="24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400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4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012" y="1900282"/>
            <a:ext cx="10664890" cy="359544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27%</a:t>
            </a:r>
            <a:r>
              <a:rPr lang="ru-RU" sz="2400" b="1" spc="-5" dirty="0" smtClean="0">
                <a:latin typeface="Calibri"/>
                <a:cs typeface="Calibri"/>
              </a:rPr>
              <a:t> - считают, что школа уже сделала очень много по-новому в рамках проекта.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86% </a:t>
            </a:r>
            <a:r>
              <a:rPr lang="ru-RU" sz="2400" b="1" spc="-5" dirty="0" smtClean="0">
                <a:latin typeface="Calibri"/>
                <a:cs typeface="Calibri"/>
              </a:rPr>
              <a:t>- считают, что </a:t>
            </a:r>
            <a:r>
              <a:rPr lang="ru-RU" sz="2400" b="1" spc="-5" dirty="0">
                <a:latin typeface="Calibri"/>
                <a:cs typeface="Calibri"/>
              </a:rPr>
              <a:t>ошибки учеников, являются дополнительной возможностью для обучения </a:t>
            </a:r>
            <a:r>
              <a:rPr lang="ru-RU" sz="2400" b="1" spc="-5" dirty="0" smtClean="0">
                <a:latin typeface="Calibri"/>
                <a:cs typeface="Calibri"/>
              </a:rPr>
              <a:t>учителей (по месту основной работы куратора)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18%  </a:t>
            </a:r>
            <a:r>
              <a:rPr lang="ru-RU" sz="2400" b="1" spc="-5" dirty="0" smtClean="0">
                <a:latin typeface="Calibri"/>
                <a:cs typeface="Calibri"/>
              </a:rPr>
              <a:t>- считают</a:t>
            </a:r>
            <a:r>
              <a:rPr lang="ru-RU" sz="2400" b="1" spc="-5" dirty="0">
                <a:latin typeface="Calibri"/>
                <a:cs typeface="Calibri"/>
              </a:rPr>
              <a:t>, </a:t>
            </a:r>
            <a:r>
              <a:rPr lang="ru-RU" sz="2400" b="1" spc="-5" dirty="0" smtClean="0">
                <a:latin typeface="Calibri"/>
                <a:cs typeface="Calibri"/>
              </a:rPr>
              <a:t>что в </a:t>
            </a:r>
            <a:r>
              <a:rPr lang="ru-RU" sz="2400" b="1" spc="-5" dirty="0">
                <a:latin typeface="Calibri"/>
                <a:cs typeface="Calibri"/>
              </a:rPr>
              <a:t>школе созданы условия для учета мнения обучающихся в части организации образовательного </a:t>
            </a:r>
            <a:r>
              <a:rPr lang="ru-RU" sz="2400" b="1" spc="-5" dirty="0" smtClean="0">
                <a:latin typeface="Calibri"/>
                <a:cs typeface="Calibri"/>
              </a:rPr>
              <a:t>процесса </a:t>
            </a:r>
            <a:r>
              <a:rPr lang="ru-RU" sz="2400" b="1" spc="-5" dirty="0">
                <a:latin typeface="Calibri"/>
                <a:cs typeface="Calibri"/>
              </a:rPr>
              <a:t>(по месту основной работы куратора)</a:t>
            </a:r>
          </a:p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41% </a:t>
            </a:r>
            <a:r>
              <a:rPr lang="ru-RU" sz="2400" b="1" spc="-5" dirty="0" smtClean="0">
                <a:latin typeface="Calibri"/>
                <a:cs typeface="Calibri"/>
              </a:rPr>
              <a:t>- </a:t>
            </a:r>
            <a:r>
              <a:rPr lang="ru-RU" sz="2400" b="1" spc="-5" dirty="0">
                <a:latin typeface="Calibri"/>
                <a:cs typeface="Calibri"/>
              </a:rPr>
              <a:t>оценивают однозначно положительно опыт участия в проекте.</a:t>
            </a:r>
            <a:endParaRPr lang="ru-R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5" dirty="0">
                <a:latin typeface="Calibri"/>
                <a:cs typeface="Calibri"/>
              </a:rPr>
              <a:t>    </a:t>
            </a: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4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9" y="1024466"/>
            <a:ext cx="12052042" cy="101893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Школы, у которых не размещены в ИС МЭДК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подтверждающие документы по 1 этапу проекта «500+»</a:t>
            </a: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/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004" y="2011680"/>
            <a:ext cx="10631250" cy="39319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МОКУ ООШ п. Черная Холуница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Омутнинского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п. Октябрьский Слободского района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75597"/>
              </a:solidFill>
              <a:cs typeface="Segoe UI" panose="020B0502040204020203" pitchFamily="34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75597"/>
              </a:solidFill>
              <a:cs typeface="Segoe UI" panose="020B0502040204020203" pitchFamily="34" charset="0"/>
            </a:endParaRPr>
          </a:p>
          <a:p>
            <a:endParaRPr lang="ru-RU" sz="2000" b="1" dirty="0" smtClean="0">
              <a:solidFill>
                <a:schemeClr val="accent6"/>
              </a:solidFill>
              <a:cs typeface="Segoe UI" panose="020B0502040204020203" pitchFamily="34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cs typeface="Segoe UI" panose="020B0502040204020203" pitchFamily="34" charset="0"/>
              </a:rPr>
              <a:t>23 </a:t>
            </a:r>
            <a:r>
              <a:rPr lang="ru-RU" sz="2000" b="1" dirty="0" smtClean="0">
                <a:solidFill>
                  <a:schemeClr val="accent6"/>
                </a:solidFill>
                <a:cs typeface="Segoe UI" panose="020B0502040204020203" pitchFamily="34" charset="0"/>
              </a:rPr>
              <a:t>школы (92%)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–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разместили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в ИС МЭДК подтверждающие документы</a:t>
            </a:r>
            <a:endParaRPr lang="en-US" sz="2000" b="1" dirty="0" smtClean="0">
              <a:solidFill>
                <a:srgbClr val="075597"/>
              </a:solidFill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5441" y="2700926"/>
            <a:ext cx="850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9184" y="3244334"/>
            <a:ext cx="4833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71625" marR="5080" lvl="0" algn="ctr">
              <a:lnSpc>
                <a:spcPct val="100000"/>
              </a:lnSpc>
              <a:spcBef>
                <a:spcPts val="0"/>
              </a:spcBef>
            </a:pPr>
            <a:r>
              <a:rPr lang="ru-RU" b="1" spc="-5" dirty="0">
                <a:solidFill>
                  <a:srgbClr val="FF0000"/>
                </a:solidFill>
                <a:latin typeface="Calibri"/>
                <a:cs typeface="Calibri"/>
              </a:rPr>
              <a:t>Отчетная дата: 12 июня 2021 г.</a:t>
            </a:r>
            <a:endParaRPr lang="ru-RU" b="1" spc="-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7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5755" y="499944"/>
            <a:ext cx="84774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9965" marR="5080" indent="-22479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Выборочная</a:t>
            </a:r>
            <a:r>
              <a:rPr sz="2000" spc="20" dirty="0"/>
              <a:t> </a:t>
            </a:r>
            <a:r>
              <a:rPr sz="2000" spc="-20" dirty="0"/>
              <a:t>содержательная</a:t>
            </a:r>
            <a:r>
              <a:rPr sz="2000" spc="20" dirty="0"/>
              <a:t> </a:t>
            </a:r>
            <a:r>
              <a:rPr sz="2000" spc="-10" dirty="0"/>
              <a:t>экспертиза</a:t>
            </a:r>
            <a:r>
              <a:rPr sz="2000" spc="10" dirty="0"/>
              <a:t> </a:t>
            </a:r>
            <a:r>
              <a:rPr sz="2000" spc="-5" dirty="0"/>
              <a:t>антирисковых</a:t>
            </a:r>
            <a:r>
              <a:rPr sz="2000" spc="20" dirty="0"/>
              <a:t> </a:t>
            </a:r>
            <a:r>
              <a:rPr sz="2000" spc="-10" dirty="0"/>
              <a:t>программ </a:t>
            </a:r>
            <a:r>
              <a:rPr sz="2000" spc="-530" dirty="0"/>
              <a:t> </a:t>
            </a:r>
            <a:r>
              <a:rPr sz="2000" dirty="0"/>
              <a:t>и</a:t>
            </a:r>
            <a:r>
              <a:rPr sz="2000" spc="-10" dirty="0"/>
              <a:t> подтверждающих</a:t>
            </a:r>
            <a:r>
              <a:rPr sz="2000" spc="10" dirty="0"/>
              <a:t> </a:t>
            </a:r>
            <a:r>
              <a:rPr sz="2000" spc="-10" dirty="0"/>
              <a:t>документов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9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32077"/>
              </p:ext>
            </p:extLst>
          </p:nvPr>
        </p:nvGraphicFramePr>
        <p:xfrm>
          <a:off x="2435225" y="1286255"/>
          <a:ext cx="8997949" cy="529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7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2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84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2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3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711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Антирисковая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400" spc="4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наличии,</a:t>
                      </a:r>
                      <a:r>
                        <a:rPr sz="1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разработана</a:t>
                      </a:r>
                      <a:r>
                        <a:rPr sz="1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утверждена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школой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 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Антирисковая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отсутствует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загружена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систему,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но не утверждена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школой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844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антирисковых</a:t>
                      </a:r>
                      <a:r>
                        <a:rPr sz="1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sz="1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сформулированы</a:t>
                      </a:r>
                      <a:r>
                        <a:rPr sz="1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цель</a:t>
                      </a:r>
                      <a:r>
                        <a:rPr sz="1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задачи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антирисковых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сформулированы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цель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задачи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844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419100" algn="l"/>
                          <a:tab pos="174498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	антирисковых	программах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показатели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сформулированы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419734" algn="l"/>
                          <a:tab pos="1745614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	антирисковых	</a:t>
                      </a: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lang="ru-RU" sz="1400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400" spc="-5" dirty="0" smtClean="0">
                          <a:latin typeface="Calibri"/>
                          <a:cs typeface="Calibri"/>
                        </a:rPr>
                        <a:t>не</a:t>
                      </a:r>
                      <a:r>
                        <a:rPr lang="ru-RU" sz="1400" spc="-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сформулированы</a:t>
                      </a:r>
                      <a:r>
                        <a:rPr lang="ru-RU" sz="1400" spc="-5" dirty="0" smtClean="0">
                          <a:latin typeface="Calibri"/>
                          <a:cs typeface="Calibri"/>
                        </a:rPr>
                        <a:t> целевые показатели </a:t>
                      </a:r>
                      <a:r>
                        <a:rPr lang="ru-RU" sz="1400" b="1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 баллов)</a:t>
                      </a:r>
                      <a:endParaRPr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711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19100" algn="l"/>
                          <a:tab pos="1744980" algn="l"/>
                          <a:tab pos="292735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	антирисковых	программах	сформулированы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 err="1">
                          <a:latin typeface="Calibri"/>
                          <a:cs typeface="Calibri"/>
                        </a:rPr>
                        <a:t>ожидаемые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 err="1" smtClean="0"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 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19734" algn="l"/>
                          <a:tab pos="1745614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	антирисковых	</a:t>
                      </a: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lang="ru-RU" sz="1400" spc="-5" dirty="0" smtClean="0">
                          <a:latin typeface="Calibri"/>
                          <a:cs typeface="Calibri"/>
                        </a:rPr>
                        <a:t>  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0" spc="-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сформулированы  ожидаемые результаты </a:t>
                      </a:r>
                      <a:r>
                        <a:rPr sz="1400" b="1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spc="-5" dirty="0" smtClean="0">
                          <a:latin typeface="Calibri"/>
                          <a:cs typeface="Calibri"/>
                        </a:rPr>
                        <a:t>не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5141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антирисковых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имеется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Дорожная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карта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 marR="57150" algn="just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(таблица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мероприятий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программы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антирисковых мер) с планируемой датой реализации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69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антирисковых</a:t>
                      </a:r>
                      <a:r>
                        <a:rPr sz="14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программах</a:t>
                      </a:r>
                      <a:r>
                        <a:rPr sz="1400" spc="6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отсутствует</a:t>
                      </a:r>
                      <a:r>
                        <a:rPr sz="14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Дорожная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769" marR="55880" algn="just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карта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(таблица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мероприятий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 антирисковых мер) с планируемой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датой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реализации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мероприятия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135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6.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Подтверждающие</a:t>
                      </a:r>
                      <a:r>
                        <a:rPr sz="14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документы*</a:t>
                      </a:r>
                      <a:r>
                        <a:rPr sz="14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(Этап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14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соотносятся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516380" algn="l"/>
                          <a:tab pos="2524760" algn="l"/>
                          <a:tab pos="319468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мероприятиями	дорожной	карты	антирисковой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b="1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Подтверждающие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документы*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(Этап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соотносятся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287655" algn="l"/>
                          <a:tab pos="1666239" algn="l"/>
                          <a:tab pos="2599690" algn="l"/>
                          <a:tab pos="319405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мероприятиями	дорожной	карты	антирисковой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4458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83055" algn="l"/>
                          <a:tab pos="2648585" algn="l"/>
                          <a:tab pos="3175635" algn="l"/>
                          <a:tab pos="3449954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Подтверждающие	документы*	(Этап	1)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позволяют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135" marR="57150">
                        <a:lnSpc>
                          <a:spcPct val="114999"/>
                        </a:lnSpc>
                        <a:tabLst>
                          <a:tab pos="1341120" algn="l"/>
                          <a:tab pos="2007235" algn="l"/>
                          <a:tab pos="323151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дить	ф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кт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ации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мер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прият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антирисковой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(1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балл)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Подтверждающие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документы*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(Этап</a:t>
                      </a:r>
                      <a:r>
                        <a:rPr sz="1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позволяют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4769" marR="55880">
                        <a:lnSpc>
                          <a:spcPct val="114999"/>
                        </a:lnSpc>
                        <a:tabLst>
                          <a:tab pos="1341755" algn="l"/>
                          <a:tab pos="2007870" algn="l"/>
                          <a:tab pos="323151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дить	ф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кт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ации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мер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прият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антирисковой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баллов)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29" y="2765714"/>
            <a:ext cx="1329512" cy="13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" id="{A3AFAEC3-D6ED-446B-8109-3541A421CD12}" vid="{40FE017E-A7B5-421C-8698-FCB2233140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1285</Words>
  <Application>Microsoft Office PowerPoint</Application>
  <PresentationFormat>Произвольный</PresentationFormat>
  <Paragraphs>198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Совещание  с участниками  проекта «500+»</vt:lpstr>
      <vt:lpstr> Повестка совещания  </vt:lpstr>
      <vt:lpstr>Результаты опроса директоров и кураторов школ  в  рамках проекта «500+»</vt:lpstr>
      <vt:lpstr>Результаты опроса директоров школ  в  рамках проекта «500+»</vt:lpstr>
      <vt:lpstr>Результаты опроса директоров школ  в  рамках проекта «500+»</vt:lpstr>
      <vt:lpstr>Результаты опроса кураторов школ  в  рамках проекта «500+»</vt:lpstr>
      <vt:lpstr>Результаты опроса кураторов школ  в  рамках проекта «500+»</vt:lpstr>
      <vt:lpstr>Школы, у которых не размещены в ИС МЭДК  подтверждающие документы по 1 этапу проекта «500+» </vt:lpstr>
      <vt:lpstr>Выборочная содержательная экспертиза антирисковых программ  и подтверждающих документов</vt:lpstr>
      <vt:lpstr>Выборочная содержательная экспертиза антирисковых программ  и подтверждающих документов</vt:lpstr>
      <vt:lpstr>Критерии к оценке работы кураторов</vt:lpstr>
      <vt:lpstr>Общее правило формирования заключения</vt:lpstr>
      <vt:lpstr>Антирисковая программа в наличии, разработана и утверждена в 2021  году</vt:lpstr>
      <vt:lpstr>В антирисковых программах сформулированы цель и задачи  реализации программы</vt:lpstr>
      <vt:lpstr>В антирисковых программах сформулированы целевые показатели</vt:lpstr>
      <vt:lpstr>В антирисковых программах имеется дорожная карта с планируемой  датой реализации каждого мероприятия</vt:lpstr>
      <vt:lpstr>Подтверждающие документы соотносятся с мероприятиями дорожной  карты антирисковой программы</vt:lpstr>
      <vt:lpstr>Подтверждающие документы позволяют подтвердить факт  реализации мероприятий антирисковой программы</vt:lpstr>
      <vt:lpstr>Антирисковые программы согласованы кураторами в установленные  сроки</vt:lpstr>
      <vt:lpstr>Подтверждающие документы согласованы кураторами или  отправлены на доработку</vt:lpstr>
      <vt:lpstr>Куратор комментирует свои действия в чате ИС МЭДК</vt:lpstr>
      <vt:lpstr>Топ ошибок при размещении в ИС МЭДК подтверждающих документов</vt:lpstr>
      <vt:lpstr>Трансляция успешного опыта работы школы в рамках проекта «500+» ( отчетная дата - 14 июня)</vt:lpstr>
      <vt:lpstr>Список школ, которые представили опыт работы  в рамках проекта «500+» </vt:lpstr>
      <vt:lpstr>Ближайшие мероприятия   </vt:lpstr>
      <vt:lpstr>Региональный координатор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NosovaNV</cp:lastModifiedBy>
  <cp:revision>114</cp:revision>
  <dcterms:created xsi:type="dcterms:W3CDTF">2020-09-29T11:05:40Z</dcterms:created>
  <dcterms:modified xsi:type="dcterms:W3CDTF">2021-06-17T13:28:07Z</dcterms:modified>
</cp:coreProperties>
</file>