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5.jpg" ContentType="image/jp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image9.jpg" ContentType="image/jpg"/>
  <Override PartName="/ppt/media/image10.jpg" ContentType="image/jpg"/>
  <Override PartName="/ppt/media/image11.jpg" ContentType="image/jpg"/>
  <Override PartName="/ppt/media/image12.jpg" ContentType="image/jpg"/>
  <Override PartName="/ppt/media/image19.jpg" ContentType="image/jpg"/>
  <Override PartName="/ppt/media/image20.jpg" ContentType="image/jpg"/>
  <Override PartName="/ppt/media/image21.jpg" ContentType="image/jpg"/>
  <Override PartName="/ppt/media/image22.jpg" ContentType="image/jpg"/>
  <Override PartName="/ppt/media/image23.jpg" ContentType="image/jpg"/>
  <Override PartName="/ppt/media/image24.jpg" ContentType="image/jpg"/>
  <Override PartName="/ppt/media/image25.jpg" ContentType="image/jpg"/>
  <Override PartName="/ppt/media/image26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69" r:id="rId2"/>
    <p:sldId id="256" r:id="rId3"/>
    <p:sldId id="257" r:id="rId4"/>
    <p:sldId id="397" r:id="rId5"/>
    <p:sldId id="398" r:id="rId6"/>
    <p:sldId id="400" r:id="rId7"/>
    <p:sldId id="382" r:id="rId8"/>
    <p:sldId id="401" r:id="rId9"/>
    <p:sldId id="408" r:id="rId10"/>
    <p:sldId id="403" r:id="rId11"/>
    <p:sldId id="404" r:id="rId12"/>
    <p:sldId id="405" r:id="rId13"/>
    <p:sldId id="301" r:id="rId14"/>
    <p:sldId id="326" r:id="rId15"/>
    <p:sldId id="258" r:id="rId16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65AE"/>
    <a:srgbClr val="05589C"/>
    <a:srgbClr val="075595"/>
    <a:srgbClr val="FF6801"/>
    <a:srgbClr val="FFB900"/>
    <a:srgbClr val="575757"/>
    <a:srgbClr val="065597"/>
    <a:srgbClr val="07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3140" autoAdjust="0"/>
  </p:normalViewPr>
  <p:slideViewPr>
    <p:cSldViewPr snapToGrid="0">
      <p:cViewPr>
        <p:scale>
          <a:sx n="78" d="100"/>
          <a:sy n="78" d="100"/>
        </p:scale>
        <p:origin x="-68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4E58B-1300-412C-88A9-5ECE4FA7A088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1A5A6-27D1-4074-B37B-0EC0A7A63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786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E0C06-5FE1-4F23-A7EB-1A222EB9CE1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379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9768" y="5129366"/>
            <a:ext cx="5815413" cy="5283324"/>
          </a:xfrm>
        </p:spPr>
        <p:txBody>
          <a:bodyPr>
            <a:normAutofit fontScale="77500" lnSpcReduction="20000"/>
          </a:bodyPr>
          <a:lstStyle/>
          <a:p>
            <a:r>
              <a:rPr lang="ru-RU" sz="1300" dirty="0" smtClean="0"/>
              <a:t>Средние результаты российских учащихся в исследованиях </a:t>
            </a:r>
            <a:r>
              <a:rPr lang="en-US" sz="1300" dirty="0" smtClean="0"/>
              <a:t>PIRLS</a:t>
            </a:r>
            <a:r>
              <a:rPr lang="ru-RU" sz="1300" dirty="0" smtClean="0"/>
              <a:t>, </a:t>
            </a:r>
            <a:r>
              <a:rPr lang="en-US" sz="1300" dirty="0" smtClean="0"/>
              <a:t>TIMSS</a:t>
            </a:r>
            <a:r>
              <a:rPr lang="ru-RU" sz="1300" dirty="0" smtClean="0"/>
              <a:t>, </a:t>
            </a:r>
            <a:r>
              <a:rPr lang="en-US" sz="1300" dirty="0" smtClean="0"/>
              <a:t>PISA</a:t>
            </a:r>
            <a:r>
              <a:rPr lang="ru-RU" sz="1300" dirty="0" smtClean="0"/>
              <a:t> по всем ступеням общего образования, полученные в 2015 и 2016 годах, представлены на слайде. </a:t>
            </a:r>
            <a:r>
              <a:rPr lang="ru-RU" sz="1300" i="1" dirty="0" smtClean="0"/>
              <a:t>Около каждого значения результата российских учащихся по международной 1000-балльной шкале приводится рейтинг российских результатов среди стран-участниц в данном направлении исследования. Для сравнения выделено среднее значение международной шкалы – 500 баллов, которое было установлено по среднему результату для стран-участниц исследования при формировании шкалы. Например, средний балл российских учащихся 4 класса по математике составил 564 балла, выше среднего международного, 7 место в рейтинге стран.</a:t>
            </a:r>
            <a:endParaRPr lang="ru-RU" sz="1300" dirty="0" smtClean="0"/>
          </a:p>
          <a:p>
            <a:r>
              <a:rPr lang="ru-RU" sz="1300" dirty="0" smtClean="0"/>
              <a:t>Как видно из представленных данных, позитивные стороны российского образования (выше среднего международного балла, в группе стран с высокими результатами) проявляются в </a:t>
            </a:r>
            <a:r>
              <a:rPr lang="ru-RU" sz="1300" b="1" dirty="0" smtClean="0"/>
              <a:t>результатах выпускников начальной школы </a:t>
            </a:r>
            <a:r>
              <a:rPr lang="ru-RU" sz="1300" dirty="0" smtClean="0"/>
              <a:t>по чтению (первое место из 50 стран, 581 балл), математике (7 место из 49 стран, 564 балла) и естествознанию (4 место из 49 стран, 567 баллов). Только 1-2% учащихся не достигают базового международного уровня по выделенным направлениям, а высший уровень (более 625 баллов) демонстрируют от 20% учащихся по математике и естествознанию до 26% - по чтению.</a:t>
            </a:r>
          </a:p>
          <a:p>
            <a:r>
              <a:rPr lang="ru-RU" sz="1300" b="1" dirty="0" smtClean="0"/>
              <a:t>Результаты учащихся 8-9 классов основной школы</a:t>
            </a:r>
            <a:r>
              <a:rPr lang="ru-RU" sz="1300" dirty="0" smtClean="0"/>
              <a:t> неоднозначны: уровень овладения основами математики и естественнонаучных предметов превышает средний международный уровень (538 баллов и 544 балла соответственно по шкале </a:t>
            </a:r>
            <a:r>
              <a:rPr lang="en-US" sz="1300" dirty="0" smtClean="0"/>
              <a:t>TIMSS</a:t>
            </a:r>
            <a:r>
              <a:rPr lang="ru-RU" sz="1300" dirty="0" smtClean="0"/>
              <a:t>). При этом способность учащихся применять свои знания, умения и опыт для решения жизненных задач в ситуациях личностно и социально значимых оценивается по математике на уровне близком к среднему международному (494 балла), а по естественнонаучным предметам – ниже этого уровня – 487 баллов. </a:t>
            </a:r>
          </a:p>
          <a:p>
            <a:r>
              <a:rPr lang="ru-RU" sz="1300" i="1" dirty="0" smtClean="0"/>
              <a:t> </a:t>
            </a:r>
            <a:endParaRPr lang="ru-RU" sz="1300" dirty="0" smtClean="0"/>
          </a:p>
          <a:p>
            <a:r>
              <a:rPr lang="ru-RU" sz="1300" dirty="0" smtClean="0"/>
              <a:t>Уровень </a:t>
            </a:r>
            <a:r>
              <a:rPr lang="ru-RU" sz="1300" dirty="0" err="1" smtClean="0"/>
              <a:t>сформированности</a:t>
            </a:r>
            <a:r>
              <a:rPr lang="ru-RU" sz="1300" dirty="0" smtClean="0"/>
              <a:t> читательской грамотности российских девятиклассников находится вблизи среднего международного (495 баллов по шкале </a:t>
            </a:r>
            <a:r>
              <a:rPr lang="en-US" sz="1300" dirty="0" smtClean="0"/>
              <a:t>PISA</a:t>
            </a:r>
            <a:r>
              <a:rPr lang="ru-RU" sz="1300" dirty="0" smtClean="0"/>
              <a:t>).</a:t>
            </a:r>
          </a:p>
          <a:p>
            <a:r>
              <a:rPr lang="ru-RU" sz="1300" dirty="0" smtClean="0"/>
              <a:t>Следует справедливо отметить, что по двум направлениям исследования (математической и читательской грамотности) за последние годы проявилось существенное повышение результатов.</a:t>
            </a:r>
          </a:p>
          <a:p>
            <a:r>
              <a:rPr lang="ru-RU" sz="1300" dirty="0" smtClean="0"/>
              <a:t>При сравнении с начальной школой отмечается существенное снижение результатов: за пять лет обучения в основной школе с 2011 по 2015 годы в соответствии с международными требованиями уровень читательской грамотности одной и той же генеральной совокупности российских школьников снизился более чем на 80 баллов, </a:t>
            </a:r>
            <a:r>
              <a:rPr lang="en-US" sz="1300" dirty="0" smtClean="0"/>
              <a:t>c</a:t>
            </a:r>
            <a:r>
              <a:rPr lang="ru-RU" sz="1300" dirty="0" smtClean="0"/>
              <a:t> лидирующих позиций 1-2 места до 26 места в рейтинге стран.</a:t>
            </a:r>
          </a:p>
          <a:p>
            <a:r>
              <a:rPr lang="ru-RU" sz="1300" dirty="0" smtClean="0"/>
              <a:t>По финансовой грамотности российские 15-летние учащиеся в 2015 году улучшили свои результаты 2012 года и превысили средний международный уровень (512 баллов по шкале </a:t>
            </a:r>
            <a:r>
              <a:rPr lang="en-US" sz="1300" dirty="0" smtClean="0"/>
              <a:t>PISA</a:t>
            </a:r>
            <a:r>
              <a:rPr lang="ru-RU" sz="1300" dirty="0" smtClean="0"/>
              <a:t>).</a:t>
            </a:r>
          </a:p>
          <a:p>
            <a:r>
              <a:rPr lang="ru-RU" sz="1300" dirty="0" smtClean="0"/>
              <a:t>Наиболее проблемной областью для российских выпускников основной школы оказалась </a:t>
            </a:r>
            <a:r>
              <a:rPr lang="ru-RU" sz="1300" dirty="0" err="1" smtClean="0"/>
              <a:t>метапредметная</a:t>
            </a:r>
            <a:r>
              <a:rPr lang="ru-RU" sz="1300" dirty="0" smtClean="0"/>
              <a:t> область – решение проблем в сотрудничестве (значительно ниже среднего международного уровня – 473 балла по шкале </a:t>
            </a:r>
            <a:r>
              <a:rPr lang="en-US" sz="1300" dirty="0" smtClean="0"/>
              <a:t>PISA</a:t>
            </a:r>
            <a:r>
              <a:rPr lang="ru-RU" sz="1300" dirty="0" smtClean="0"/>
              <a:t>). В данном инновационном направлении исследования </a:t>
            </a:r>
            <a:r>
              <a:rPr lang="en-US" sz="1300" dirty="0" smtClean="0"/>
              <a:t>PISA</a:t>
            </a:r>
            <a:r>
              <a:rPr lang="ru-RU" sz="1300" dirty="0" smtClean="0"/>
              <a:t> была реализована интегральная оценка способности решать проблемы в ходе проектной или исследовательской деятельности в компьютерной среде, имитирующей работу в группе учащихся и моделирующей различные взаимодействия между членами группы (например, неравномерное распределение обязанностей, возникновение конфликтов).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E0C06-5FE1-4F23-A7EB-1A222EB9CE1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31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800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00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52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9650" y="2995436"/>
            <a:ext cx="11692701" cy="3708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78" b="1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58712" y="4569043"/>
            <a:ext cx="11274577" cy="3179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96" b="0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383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293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30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13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46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33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722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27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27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030D7-2C23-4595-848D-DE604C0CBF8C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752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9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hyperlink" Target="http://skiv.instrao.ru/support/demonstratsionnye-materialya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enteroko.ru/" TargetMode="External"/><Relationship Id="rId3" Type="http://schemas.openxmlformats.org/officeDocument/2006/relationships/hyperlink" Target="https://rikc.by/ru/PISA/4-ex__pisa.pdf" TargetMode="External"/><Relationship Id="rId7" Type="http://schemas.openxmlformats.org/officeDocument/2006/relationships/hyperlink" Target="https://fioco.ru/" TargetMode="External"/><Relationship Id="rId2" Type="http://schemas.openxmlformats.org/officeDocument/2006/relationships/hyperlink" Target="https://rikc.by/ru/PISA/1-ex__pisa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strao.ru/" TargetMode="External"/><Relationship Id="rId5" Type="http://schemas.openxmlformats.org/officeDocument/2006/relationships/hyperlink" Target="https://rikc.by/ru/PISA/3-ex__pisa.pdf" TargetMode="External"/><Relationship Id="rId4" Type="http://schemas.openxmlformats.org/officeDocument/2006/relationships/hyperlink" Target="https://rikc.by/ru/PISA/2-ex__pisa.pdf" TargetMode="External"/><Relationship Id="rId9" Type="http://schemas.openxmlformats.org/officeDocument/2006/relationships/hyperlink" Target="https://adu.by/images/2018/02/Prim_zadanii_PISA.pdf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g"/><Relationship Id="rId3" Type="http://schemas.openxmlformats.org/officeDocument/2006/relationships/image" Target="../media/image20.jpg"/><Relationship Id="rId7" Type="http://schemas.openxmlformats.org/officeDocument/2006/relationships/image" Target="../media/image24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g"/><Relationship Id="rId5" Type="http://schemas.openxmlformats.org/officeDocument/2006/relationships/image" Target="../media/image22.jpg"/><Relationship Id="rId4" Type="http://schemas.openxmlformats.org/officeDocument/2006/relationships/image" Target="../media/image21.jpg"/><Relationship Id="rId9" Type="http://schemas.openxmlformats.org/officeDocument/2006/relationships/image" Target="../media/image26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kremlin.ru/acts/bank/43027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atic.government.ru/media/files/313b7NaNS3VbcW7qWYslEDbPCuKi6lC6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829" y="2394857"/>
            <a:ext cx="5617028" cy="1981933"/>
          </a:xfrm>
        </p:spPr>
        <p:txBody>
          <a:bodyPr anchor="t" anchorCtr="0"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Подготовка обучающихся к исследованию по модели </a:t>
            </a:r>
            <a:r>
              <a:rPr lang="en-US" sz="2800" b="1" dirty="0" smtClean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PISA  (</a:t>
            </a:r>
            <a:r>
              <a:rPr lang="ru-RU" sz="2800" b="1" dirty="0" smtClean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функциональная грамотность</a:t>
            </a:r>
            <a:r>
              <a:rPr lang="en-US" sz="2800" b="1" dirty="0" smtClean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ru-RU" sz="2800" b="1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41867" y="3721101"/>
            <a:ext cx="6206067" cy="15875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dirty="0">
              <a:solidFill>
                <a:srgbClr val="1165AE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8171" y="5380672"/>
            <a:ext cx="5181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Носова Надежда Валерьевна,</a:t>
            </a:r>
          </a:p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заведующий кафедрой предметных областей </a:t>
            </a:r>
          </a:p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КОГОАУ ДПО «ИРО Кировской области», </a:t>
            </a:r>
          </a:p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кандидат педагогических наук</a:t>
            </a: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15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649175" y="2492718"/>
            <a:ext cx="11185223" cy="1100202"/>
          </a:xfrm>
          <a:prstGeom prst="rect">
            <a:avLst/>
          </a:prstGeom>
        </p:spPr>
        <p:txBody>
          <a:bodyPr vert="horz" wrap="square" lIns="0" tIns="91723" rIns="0" bIns="0" rtlCol="0" anchor="ctr">
            <a:spAutoFit/>
          </a:bodyPr>
          <a:lstStyle/>
          <a:p>
            <a:pPr marL="427638" marR="4860" algn="ctr">
              <a:lnSpc>
                <a:spcPts val="2573"/>
              </a:lnSpc>
              <a:spcBef>
                <a:spcPts val="722"/>
              </a:spcBef>
            </a:pPr>
            <a:r>
              <a:rPr dirty="0"/>
              <a:t>Инновационный </a:t>
            </a:r>
            <a:r>
              <a:rPr spc="5" dirty="0"/>
              <a:t>проект </a:t>
            </a:r>
            <a:r>
              <a:rPr dirty="0"/>
              <a:t>Министерства просвещения РФ</a:t>
            </a:r>
            <a:r>
              <a:rPr spc="-163" dirty="0"/>
              <a:t> </a:t>
            </a:r>
            <a:r>
              <a:rPr lang="ru-RU" spc="-163" dirty="0" smtClean="0"/>
              <a:t/>
            </a:r>
            <a:br>
              <a:rPr lang="ru-RU" spc="-163" dirty="0" smtClean="0"/>
            </a:br>
            <a:r>
              <a:rPr dirty="0" smtClean="0"/>
              <a:t>«</a:t>
            </a:r>
            <a:r>
              <a:rPr dirty="0"/>
              <a:t>Мониторинг  формирования функциональной </a:t>
            </a:r>
            <a:r>
              <a:rPr spc="-5" dirty="0"/>
              <a:t>грамотности</a:t>
            </a:r>
            <a:r>
              <a:rPr spc="-163" dirty="0"/>
              <a:t> </a:t>
            </a:r>
            <a:r>
              <a:rPr spc="-10" dirty="0" err="1"/>
              <a:t>обучающихся</a:t>
            </a:r>
            <a:r>
              <a:rPr spc="-10" dirty="0" smtClean="0"/>
              <a:t>»</a:t>
            </a:r>
            <a:endParaRPr spc="-10" dirty="0"/>
          </a:p>
        </p:txBody>
      </p:sp>
      <p:sp>
        <p:nvSpPr>
          <p:cNvPr id="3" name="object 3"/>
          <p:cNvSpPr/>
          <p:nvPr/>
        </p:nvSpPr>
        <p:spPr>
          <a:xfrm>
            <a:off x="410360" y="1"/>
            <a:ext cx="4718717" cy="16357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22"/>
          </a:p>
        </p:txBody>
      </p:sp>
      <p:sp>
        <p:nvSpPr>
          <p:cNvPr id="4" name="object 4"/>
          <p:cNvSpPr/>
          <p:nvPr/>
        </p:nvSpPr>
        <p:spPr>
          <a:xfrm>
            <a:off x="6230729" y="189278"/>
            <a:ext cx="5204791" cy="1880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22"/>
          </a:p>
        </p:txBody>
      </p:sp>
      <p:sp>
        <p:nvSpPr>
          <p:cNvPr id="5" name="object 5"/>
          <p:cNvSpPr txBox="1">
            <a:spLocks noGrp="1"/>
          </p:cNvSpPr>
          <p:nvPr>
            <p:ph type="subTitle" idx="4"/>
          </p:nvPr>
        </p:nvSpPr>
        <p:spPr>
          <a:xfrm>
            <a:off x="849164" y="4370741"/>
            <a:ext cx="10785246" cy="2125347"/>
          </a:xfrm>
          <a:prstGeom prst="rect">
            <a:avLst/>
          </a:prstGeom>
        </p:spPr>
        <p:txBody>
          <a:bodyPr vert="horz" wrap="square" lIns="0" tIns="12149" rIns="0" bIns="0" rtlCol="0">
            <a:spAutoFit/>
          </a:bodyPr>
          <a:lstStyle/>
          <a:p>
            <a:pPr marL="101965" indent="-101965">
              <a:defRPr/>
            </a:pPr>
            <a:r>
              <a:rPr b="1" i="0" spc="-19" dirty="0"/>
              <a:t>Цель </a:t>
            </a:r>
            <a:r>
              <a:rPr b="1" i="0" spc="-5" dirty="0"/>
              <a:t>проекта</a:t>
            </a:r>
            <a:r>
              <a:rPr i="0" spc="-5" dirty="0"/>
              <a:t>: </a:t>
            </a:r>
            <a:r>
              <a:rPr lang="ru-RU" spc="-5" dirty="0"/>
              <a:t>с</a:t>
            </a:r>
            <a:r>
              <a:rPr spc="-5" dirty="0" err="1" smtClean="0"/>
              <a:t>оздание</a:t>
            </a:r>
            <a:r>
              <a:rPr spc="-5" dirty="0" smtClean="0"/>
              <a:t> </a:t>
            </a:r>
            <a:r>
              <a:rPr spc="-5" dirty="0"/>
              <a:t>Национального инструментария</a:t>
            </a:r>
            <a:r>
              <a:rPr b="1" spc="-5" dirty="0"/>
              <a:t>, </a:t>
            </a:r>
            <a:r>
              <a:rPr spc="-5" dirty="0"/>
              <a:t>обеспечивающего  методическое </a:t>
            </a:r>
            <a:r>
              <a:rPr spc="-10" dirty="0"/>
              <a:t>сопровождение формирования функциональной </a:t>
            </a:r>
            <a:r>
              <a:rPr spc="-5" dirty="0" err="1"/>
              <a:t>грамотности</a:t>
            </a:r>
            <a:r>
              <a:rPr spc="-5" dirty="0"/>
              <a:t>  </a:t>
            </a:r>
            <a:r>
              <a:rPr spc="-10" dirty="0" err="1" smtClean="0"/>
              <a:t>обучающихся</a:t>
            </a:r>
            <a:endParaRPr lang="ru-RU" spc="-10" dirty="0" smtClean="0"/>
          </a:p>
          <a:p>
            <a:pPr marL="0" indent="0">
              <a:buNone/>
              <a:defRPr/>
            </a:pPr>
            <a:r>
              <a:rPr lang="ru-RU" sz="2400" dirty="0" smtClean="0"/>
              <a:t>«</a:t>
            </a:r>
            <a:r>
              <a:rPr lang="ru-RU" sz="2400" dirty="0"/>
              <a:t>Мы должны научиться измерять то, что важно, а не то, что легко измерить…» </a:t>
            </a:r>
            <a:r>
              <a:rPr lang="ru-RU" sz="2400" dirty="0" smtClean="0"/>
              <a:t>                                                                                       А</a:t>
            </a:r>
            <a:r>
              <a:rPr lang="ru-RU" sz="2400" dirty="0"/>
              <a:t>. Эйнштейн</a:t>
            </a:r>
          </a:p>
          <a:p>
            <a:pPr marL="12149" marR="4860">
              <a:lnSpc>
                <a:spcPct val="100000"/>
              </a:lnSpc>
              <a:spcBef>
                <a:spcPts val="96"/>
              </a:spcBef>
            </a:pPr>
            <a:endParaRPr spc="-10" dirty="0"/>
          </a:p>
        </p:txBody>
      </p:sp>
    </p:spTree>
    <p:extLst>
      <p:ext uri="{BB962C8B-B14F-4D97-AF65-F5344CB8AC3E}">
        <p14:creationId xmlns:p14="http://schemas.microsoft.com/office/powerpoint/2010/main" val="1702142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5830" y="913703"/>
            <a:ext cx="7996555" cy="396262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222885" marR="130175" algn="ctr">
              <a:lnSpc>
                <a:spcPts val="3020"/>
              </a:lnSpc>
              <a:spcBef>
                <a:spcPts val="495"/>
              </a:spcBef>
            </a:pPr>
            <a:r>
              <a:rPr lang="ru-RU" sz="1600" b="0" spc="-70" dirty="0" smtClean="0">
                <a:latin typeface="Century Schoolbook"/>
                <a:cs typeface="Century Schoolbook"/>
              </a:rPr>
              <a:t>                                        </a:t>
            </a:r>
            <a:endParaRPr sz="1600" dirty="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13657" y="980902"/>
            <a:ext cx="6633557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dirty="0" err="1" smtClean="0">
                <a:latin typeface="Century Schoolbook"/>
                <a:cs typeface="Century Schoolbook"/>
              </a:rPr>
              <a:t>Основные</a:t>
            </a:r>
            <a:r>
              <a:rPr sz="2800" spc="-90" dirty="0" smtClean="0">
                <a:latin typeface="Century Schoolbook"/>
                <a:cs typeface="Century Schoolbook"/>
              </a:rPr>
              <a:t> </a:t>
            </a:r>
            <a:r>
              <a:rPr sz="2800" spc="5" dirty="0" err="1" smtClean="0">
                <a:latin typeface="Century Schoolbook"/>
                <a:cs typeface="Century Schoolbook"/>
              </a:rPr>
              <a:t>положения</a:t>
            </a:r>
            <a:r>
              <a:rPr lang="ru-RU" sz="2800" spc="-105" dirty="0" smtClean="0">
                <a:latin typeface="Century Schoolbook"/>
                <a:cs typeface="Century Schoolbook"/>
              </a:rPr>
              <a:t> </a:t>
            </a:r>
            <a:r>
              <a:rPr sz="2800" spc="5" dirty="0" err="1" smtClean="0">
                <a:latin typeface="Century Schoolbook"/>
                <a:cs typeface="Century Schoolbook"/>
              </a:rPr>
              <a:t>проекта</a:t>
            </a:r>
            <a:r>
              <a:rPr sz="2800" spc="5" dirty="0" smtClean="0">
                <a:latin typeface="Century Schoolbook"/>
                <a:cs typeface="Century Schoolbook"/>
              </a:rPr>
              <a:t>:</a:t>
            </a:r>
            <a:endParaRPr sz="2800" dirty="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1150" y="1704109"/>
            <a:ext cx="10170314" cy="44448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56870" algn="l"/>
                <a:tab pos="357505" algn="l"/>
                <a:tab pos="1304925" algn="l"/>
                <a:tab pos="2649220" algn="l"/>
                <a:tab pos="3070225" algn="l"/>
                <a:tab pos="4841875" algn="l"/>
                <a:tab pos="6296025" algn="l"/>
                <a:tab pos="7524750" algn="l"/>
                <a:tab pos="8877935" algn="l"/>
                <a:tab pos="9149080" algn="l"/>
              </a:tabLst>
            </a:pPr>
            <a:r>
              <a:rPr sz="2400" b="1" spc="-15" dirty="0">
                <a:cs typeface="Century Schoolbook"/>
              </a:rPr>
              <a:t>П</a:t>
            </a:r>
            <a:r>
              <a:rPr sz="2400" b="1" spc="-5" dirty="0">
                <a:cs typeface="Century Schoolbook"/>
              </a:rPr>
              <a:t>р</a:t>
            </a:r>
            <a:r>
              <a:rPr sz="2400" b="1" spc="5" dirty="0">
                <a:cs typeface="Century Schoolbook"/>
              </a:rPr>
              <a:t>о</a:t>
            </a:r>
            <a:r>
              <a:rPr sz="2400" b="1" spc="10" dirty="0">
                <a:cs typeface="Century Schoolbook"/>
              </a:rPr>
              <a:t>е</a:t>
            </a:r>
            <a:r>
              <a:rPr sz="2400" b="1" spc="-10" dirty="0">
                <a:cs typeface="Century Schoolbook"/>
              </a:rPr>
              <a:t>к</a:t>
            </a:r>
            <a:r>
              <a:rPr sz="2400" b="1" dirty="0">
                <a:cs typeface="Century Schoolbook"/>
              </a:rPr>
              <a:t>т	н</a:t>
            </a:r>
            <a:r>
              <a:rPr sz="2400" b="1" spc="5" dirty="0">
                <a:cs typeface="Century Schoolbook"/>
              </a:rPr>
              <a:t>а</a:t>
            </a:r>
            <a:r>
              <a:rPr sz="2400" b="1" dirty="0">
                <a:cs typeface="Century Schoolbook"/>
              </a:rPr>
              <a:t>прав</a:t>
            </a:r>
            <a:r>
              <a:rPr sz="2400" b="1" spc="-10" dirty="0">
                <a:cs typeface="Century Schoolbook"/>
              </a:rPr>
              <a:t>л</a:t>
            </a:r>
            <a:r>
              <a:rPr sz="2400" b="1" spc="10" dirty="0">
                <a:cs typeface="Century Schoolbook"/>
              </a:rPr>
              <a:t>е</a:t>
            </a:r>
            <a:r>
              <a:rPr sz="2400" b="1" dirty="0">
                <a:cs typeface="Century Schoolbook"/>
              </a:rPr>
              <a:t>н	</a:t>
            </a:r>
            <a:r>
              <a:rPr sz="2400" b="1" spc="-5" dirty="0">
                <a:solidFill>
                  <a:srgbClr val="BE0000"/>
                </a:solidFill>
                <a:cs typeface="Century Schoolbook"/>
              </a:rPr>
              <a:t>н</a:t>
            </a:r>
            <a:r>
              <a:rPr sz="2400" b="1" dirty="0">
                <a:solidFill>
                  <a:srgbClr val="BE0000"/>
                </a:solidFill>
                <a:cs typeface="Century Schoolbook"/>
              </a:rPr>
              <a:t>а	</a:t>
            </a:r>
            <a:r>
              <a:rPr sz="2400" b="1" spc="5" dirty="0">
                <a:solidFill>
                  <a:srgbClr val="BE0000"/>
                </a:solidFill>
                <a:cs typeface="Century Schoolbook"/>
              </a:rPr>
              <a:t>ф</a:t>
            </a:r>
            <a:r>
              <a:rPr sz="2400" b="1" spc="10" dirty="0">
                <a:solidFill>
                  <a:srgbClr val="BE0000"/>
                </a:solidFill>
                <a:cs typeface="Century Schoolbook"/>
              </a:rPr>
              <a:t>о</a:t>
            </a:r>
            <a:r>
              <a:rPr sz="2400" b="1" spc="-5" dirty="0">
                <a:solidFill>
                  <a:srgbClr val="BE0000"/>
                </a:solidFill>
                <a:cs typeface="Century Schoolbook"/>
              </a:rPr>
              <a:t>рм</a:t>
            </a:r>
            <a:r>
              <a:rPr sz="2400" b="1" spc="5" dirty="0">
                <a:solidFill>
                  <a:srgbClr val="BE0000"/>
                </a:solidFill>
                <a:cs typeface="Century Schoolbook"/>
              </a:rPr>
              <a:t>и</a:t>
            </a:r>
            <a:r>
              <a:rPr sz="2400" b="1" spc="-5" dirty="0">
                <a:solidFill>
                  <a:srgbClr val="BE0000"/>
                </a:solidFill>
                <a:cs typeface="Century Schoolbook"/>
              </a:rPr>
              <a:t>р</a:t>
            </a:r>
            <a:r>
              <a:rPr sz="2400" b="1" spc="5" dirty="0">
                <a:solidFill>
                  <a:srgbClr val="BE0000"/>
                </a:solidFill>
                <a:cs typeface="Century Schoolbook"/>
              </a:rPr>
              <a:t>о</a:t>
            </a:r>
            <a:r>
              <a:rPr sz="2400" b="1" spc="-35" dirty="0">
                <a:solidFill>
                  <a:srgbClr val="BE0000"/>
                </a:solidFill>
                <a:cs typeface="Century Schoolbook"/>
              </a:rPr>
              <a:t>в</a:t>
            </a:r>
            <a:r>
              <a:rPr sz="2400" b="1" spc="5" dirty="0">
                <a:solidFill>
                  <a:srgbClr val="BE0000"/>
                </a:solidFill>
                <a:cs typeface="Century Schoolbook"/>
              </a:rPr>
              <a:t>а</a:t>
            </a:r>
            <a:r>
              <a:rPr sz="2400" b="1" dirty="0">
                <a:solidFill>
                  <a:srgbClr val="BE0000"/>
                </a:solidFill>
                <a:cs typeface="Century Schoolbook"/>
              </a:rPr>
              <a:t>н</a:t>
            </a:r>
            <a:r>
              <a:rPr sz="2400" b="1" spc="-15" dirty="0">
                <a:solidFill>
                  <a:srgbClr val="BE0000"/>
                </a:solidFill>
                <a:cs typeface="Century Schoolbook"/>
              </a:rPr>
              <a:t>и</a:t>
            </a:r>
            <a:r>
              <a:rPr sz="2400" b="1" dirty="0">
                <a:solidFill>
                  <a:srgbClr val="BE0000"/>
                </a:solidFill>
                <a:cs typeface="Century Schoolbook"/>
              </a:rPr>
              <a:t>е	</a:t>
            </a:r>
            <a:r>
              <a:rPr sz="2400" b="1" spc="-10" dirty="0">
                <a:cs typeface="Century Schoolbook"/>
              </a:rPr>
              <a:t>с</a:t>
            </a:r>
            <a:r>
              <a:rPr sz="2400" b="1" dirty="0">
                <a:cs typeface="Century Schoolbook"/>
              </a:rPr>
              <a:t>п</a:t>
            </a:r>
            <a:r>
              <a:rPr sz="2400" b="1" spc="5" dirty="0">
                <a:cs typeface="Century Schoolbook"/>
              </a:rPr>
              <a:t>о</a:t>
            </a:r>
            <a:r>
              <a:rPr sz="2400" b="1" spc="-10" dirty="0">
                <a:cs typeface="Century Schoolbook"/>
              </a:rPr>
              <a:t>с</a:t>
            </a:r>
            <a:r>
              <a:rPr sz="2400" b="1" spc="10" dirty="0">
                <a:cs typeface="Century Schoolbook"/>
              </a:rPr>
              <a:t>о</a:t>
            </a:r>
            <a:r>
              <a:rPr sz="2400" b="1" spc="-15" dirty="0">
                <a:cs typeface="Century Schoolbook"/>
              </a:rPr>
              <a:t>б</a:t>
            </a:r>
            <a:r>
              <a:rPr sz="2400" b="1" dirty="0">
                <a:cs typeface="Century Schoolbook"/>
              </a:rPr>
              <a:t>н</a:t>
            </a:r>
            <a:r>
              <a:rPr sz="2400" b="1" spc="5" dirty="0">
                <a:cs typeface="Century Schoolbook"/>
              </a:rPr>
              <a:t>о</a:t>
            </a:r>
            <a:r>
              <a:rPr sz="2400" b="1" spc="-10" dirty="0">
                <a:cs typeface="Century Schoolbook"/>
              </a:rPr>
              <a:t>с</a:t>
            </a:r>
            <a:r>
              <a:rPr sz="2400" b="1" spc="5" dirty="0">
                <a:cs typeface="Century Schoolbook"/>
              </a:rPr>
              <a:t>т</a:t>
            </a:r>
            <a:r>
              <a:rPr sz="2400" b="1" dirty="0">
                <a:cs typeface="Century Schoolbook"/>
              </a:rPr>
              <a:t>и	</a:t>
            </a:r>
            <a:r>
              <a:rPr lang="ru-RU" sz="2400" b="1" dirty="0" smtClean="0">
                <a:cs typeface="Century Schoolbook"/>
              </a:rPr>
              <a:t>обучающихся </a:t>
            </a:r>
            <a:r>
              <a:rPr sz="2400" b="1" dirty="0">
                <a:cs typeface="Century Schoolbook"/>
              </a:rPr>
              <a:t>	</a:t>
            </a:r>
            <a:r>
              <a:rPr sz="2400" b="1" dirty="0">
                <a:solidFill>
                  <a:srgbClr val="BE0000"/>
                </a:solidFill>
                <a:cs typeface="Century Schoolbook"/>
              </a:rPr>
              <a:t>пр</a:t>
            </a:r>
            <a:r>
              <a:rPr sz="2400" b="1" spc="5" dirty="0">
                <a:solidFill>
                  <a:srgbClr val="BE0000"/>
                </a:solidFill>
                <a:cs typeface="Century Schoolbook"/>
              </a:rPr>
              <a:t>и</a:t>
            </a:r>
            <a:r>
              <a:rPr sz="2400" b="1" dirty="0">
                <a:solidFill>
                  <a:srgbClr val="BE0000"/>
                </a:solidFill>
                <a:cs typeface="Century Schoolbook"/>
              </a:rPr>
              <a:t>м</a:t>
            </a:r>
            <a:r>
              <a:rPr sz="2400" b="1" spc="5" dirty="0">
                <a:solidFill>
                  <a:srgbClr val="BE0000"/>
                </a:solidFill>
                <a:cs typeface="Century Schoolbook"/>
              </a:rPr>
              <a:t>е</a:t>
            </a:r>
            <a:r>
              <a:rPr sz="2400" b="1" dirty="0">
                <a:solidFill>
                  <a:srgbClr val="BE0000"/>
                </a:solidFill>
                <a:cs typeface="Century Schoolbook"/>
              </a:rPr>
              <a:t>н</a:t>
            </a:r>
            <a:r>
              <a:rPr sz="2400" b="1" spc="-10" dirty="0">
                <a:solidFill>
                  <a:srgbClr val="BE0000"/>
                </a:solidFill>
                <a:cs typeface="Century Schoolbook"/>
              </a:rPr>
              <a:t>я</a:t>
            </a:r>
            <a:r>
              <a:rPr sz="2400" b="1" spc="5" dirty="0">
                <a:solidFill>
                  <a:srgbClr val="BE0000"/>
                </a:solidFill>
                <a:cs typeface="Century Schoolbook"/>
              </a:rPr>
              <a:t>т</a:t>
            </a:r>
            <a:r>
              <a:rPr sz="2400" b="1" dirty="0">
                <a:solidFill>
                  <a:srgbClr val="BE0000"/>
                </a:solidFill>
                <a:cs typeface="Century Schoolbook"/>
              </a:rPr>
              <a:t>ь	в	</a:t>
            </a:r>
            <a:r>
              <a:rPr sz="2400" b="1" spc="-10" dirty="0" err="1" smtClean="0">
                <a:solidFill>
                  <a:srgbClr val="BE0000"/>
                </a:solidFill>
                <a:cs typeface="Century Schoolbook"/>
              </a:rPr>
              <a:t>ж</a:t>
            </a:r>
            <a:r>
              <a:rPr sz="2400" b="1" spc="10" dirty="0" err="1" smtClean="0">
                <a:solidFill>
                  <a:srgbClr val="BE0000"/>
                </a:solidFill>
                <a:cs typeface="Century Schoolbook"/>
              </a:rPr>
              <a:t>и</a:t>
            </a:r>
            <a:r>
              <a:rPr sz="2400" b="1" dirty="0" err="1" smtClean="0">
                <a:solidFill>
                  <a:srgbClr val="BE0000"/>
                </a:solidFill>
                <a:cs typeface="Century Schoolbook"/>
              </a:rPr>
              <a:t>зни</a:t>
            </a:r>
            <a:r>
              <a:rPr lang="ru-RU" sz="2400" b="1" dirty="0">
                <a:cs typeface="Century Schoolbook"/>
              </a:rPr>
              <a:t> </a:t>
            </a:r>
            <a:r>
              <a:rPr sz="2400" b="1" dirty="0" err="1" smtClean="0">
                <a:cs typeface="Century Schoolbook"/>
              </a:rPr>
              <a:t>полученные</a:t>
            </a:r>
            <a:r>
              <a:rPr sz="2400" b="1" spc="-50" dirty="0" smtClean="0">
                <a:cs typeface="Century Schoolbook"/>
              </a:rPr>
              <a:t> </a:t>
            </a:r>
            <a:r>
              <a:rPr sz="2400" b="1" dirty="0">
                <a:cs typeface="Century Schoolbook"/>
              </a:rPr>
              <a:t>в</a:t>
            </a:r>
            <a:r>
              <a:rPr sz="2400" b="1" spc="-15" dirty="0">
                <a:cs typeface="Century Schoolbook"/>
              </a:rPr>
              <a:t> </a:t>
            </a:r>
            <a:r>
              <a:rPr sz="2400" b="1" spc="-5" dirty="0">
                <a:cs typeface="Century Schoolbook"/>
              </a:rPr>
              <a:t>школе</a:t>
            </a:r>
            <a:r>
              <a:rPr sz="2400" b="1" spc="5" dirty="0">
                <a:cs typeface="Century Schoolbook"/>
              </a:rPr>
              <a:t> </a:t>
            </a:r>
            <a:r>
              <a:rPr sz="2400" b="1" spc="-5" dirty="0">
                <a:cs typeface="Century Schoolbook"/>
              </a:rPr>
              <a:t>знания.</a:t>
            </a:r>
            <a:endParaRPr sz="2400" b="1" dirty="0">
              <a:cs typeface="Century Schoolbook"/>
            </a:endParaRPr>
          </a:p>
          <a:p>
            <a:pPr marL="12700" marR="9525">
              <a:lnSpc>
                <a:spcPct val="100000"/>
              </a:lnSpc>
              <a:buAutoNum type="arabicPeriod" startAt="2"/>
              <a:tabLst>
                <a:tab pos="353695" algn="l"/>
                <a:tab pos="354330" algn="l"/>
                <a:tab pos="1296035" algn="l"/>
                <a:tab pos="2637155" algn="l"/>
                <a:tab pos="3051810" algn="l"/>
                <a:tab pos="4402455" algn="l"/>
                <a:tab pos="4692015" algn="l"/>
                <a:tab pos="6186170" algn="l"/>
                <a:tab pos="7969250" algn="l"/>
              </a:tabLst>
            </a:pPr>
            <a:r>
              <a:rPr lang="ru-RU" sz="2400" b="1" spc="-15" dirty="0" smtClean="0">
                <a:cs typeface="Century Schoolbook"/>
              </a:rPr>
              <a:t>  </a:t>
            </a:r>
            <a:r>
              <a:rPr sz="2400" b="1" spc="-15" dirty="0" err="1" smtClean="0">
                <a:cs typeface="Century Schoolbook"/>
              </a:rPr>
              <a:t>П</a:t>
            </a:r>
            <a:r>
              <a:rPr sz="2400" b="1" spc="-5" dirty="0" err="1" smtClean="0">
                <a:cs typeface="Century Schoolbook"/>
              </a:rPr>
              <a:t>р</a:t>
            </a:r>
            <a:r>
              <a:rPr sz="2400" b="1" spc="5" dirty="0" err="1" smtClean="0">
                <a:cs typeface="Century Schoolbook"/>
              </a:rPr>
              <a:t>о</a:t>
            </a:r>
            <a:r>
              <a:rPr sz="2400" b="1" spc="10" dirty="0" err="1" smtClean="0">
                <a:cs typeface="Century Schoolbook"/>
              </a:rPr>
              <a:t>е</a:t>
            </a:r>
            <a:r>
              <a:rPr sz="2400" b="1" spc="-10" dirty="0" err="1" smtClean="0">
                <a:cs typeface="Century Schoolbook"/>
              </a:rPr>
              <a:t>к</a:t>
            </a:r>
            <a:r>
              <a:rPr sz="2400" b="1" dirty="0" err="1" smtClean="0">
                <a:cs typeface="Century Schoolbook"/>
              </a:rPr>
              <a:t>т</a:t>
            </a:r>
            <a:r>
              <a:rPr sz="2400" b="1" dirty="0">
                <a:cs typeface="Century Schoolbook"/>
              </a:rPr>
              <a:t>	н</a:t>
            </a:r>
            <a:r>
              <a:rPr sz="2400" b="1" spc="5" dirty="0">
                <a:cs typeface="Century Schoolbook"/>
              </a:rPr>
              <a:t>а</a:t>
            </a:r>
            <a:r>
              <a:rPr sz="2400" b="1" dirty="0">
                <a:cs typeface="Century Schoolbook"/>
              </a:rPr>
              <a:t>прав</a:t>
            </a:r>
            <a:r>
              <a:rPr sz="2400" b="1" spc="-10" dirty="0">
                <a:cs typeface="Century Schoolbook"/>
              </a:rPr>
              <a:t>л</a:t>
            </a:r>
            <a:r>
              <a:rPr sz="2400" b="1" spc="10" dirty="0">
                <a:cs typeface="Century Schoolbook"/>
              </a:rPr>
              <a:t>е</a:t>
            </a:r>
            <a:r>
              <a:rPr sz="2400" b="1" dirty="0">
                <a:cs typeface="Century Schoolbook"/>
              </a:rPr>
              <a:t>н	</a:t>
            </a:r>
            <a:r>
              <a:rPr sz="2400" b="1" spc="-25" dirty="0">
                <a:cs typeface="Century Schoolbook"/>
              </a:rPr>
              <a:t>н</a:t>
            </a:r>
            <a:r>
              <a:rPr sz="2400" b="1" dirty="0">
                <a:cs typeface="Century Schoolbook"/>
              </a:rPr>
              <a:t>а	</a:t>
            </a:r>
            <a:r>
              <a:rPr sz="2400" b="1" dirty="0">
                <a:solidFill>
                  <a:srgbClr val="BE0000"/>
                </a:solidFill>
                <a:cs typeface="Century Schoolbook"/>
              </a:rPr>
              <a:t>п</a:t>
            </a:r>
            <a:r>
              <a:rPr sz="2400" b="1" spc="5" dirty="0">
                <a:solidFill>
                  <a:srgbClr val="BE0000"/>
                </a:solidFill>
                <a:cs typeface="Century Schoolbook"/>
              </a:rPr>
              <a:t>о</a:t>
            </a:r>
            <a:r>
              <a:rPr sz="2400" b="1" dirty="0">
                <a:solidFill>
                  <a:srgbClr val="BE0000"/>
                </a:solidFill>
                <a:cs typeface="Century Schoolbook"/>
              </a:rPr>
              <a:t>д</a:t>
            </a:r>
            <a:r>
              <a:rPr sz="2400" b="1" spc="5" dirty="0">
                <a:solidFill>
                  <a:srgbClr val="BE0000"/>
                </a:solidFill>
                <a:cs typeface="Century Schoolbook"/>
              </a:rPr>
              <a:t>д</a:t>
            </a:r>
            <a:r>
              <a:rPr sz="2400" b="1" spc="10" dirty="0">
                <a:solidFill>
                  <a:srgbClr val="BE0000"/>
                </a:solidFill>
                <a:cs typeface="Century Schoolbook"/>
              </a:rPr>
              <a:t>е</a:t>
            </a:r>
            <a:r>
              <a:rPr sz="2400" b="1" spc="-5" dirty="0">
                <a:solidFill>
                  <a:srgbClr val="BE0000"/>
                </a:solidFill>
                <a:cs typeface="Century Schoolbook"/>
              </a:rPr>
              <a:t>р</a:t>
            </a:r>
            <a:r>
              <a:rPr sz="2400" b="1" spc="-10" dirty="0">
                <a:solidFill>
                  <a:srgbClr val="BE0000"/>
                </a:solidFill>
                <a:cs typeface="Century Schoolbook"/>
              </a:rPr>
              <a:t>жк</a:t>
            </a:r>
            <a:r>
              <a:rPr sz="2400" b="1" dirty="0">
                <a:solidFill>
                  <a:srgbClr val="BE0000"/>
                </a:solidFill>
                <a:cs typeface="Century Schoolbook"/>
              </a:rPr>
              <a:t>у	и	</a:t>
            </a:r>
            <a:r>
              <a:rPr sz="2400" b="1" spc="10" dirty="0">
                <a:solidFill>
                  <a:srgbClr val="BE0000"/>
                </a:solidFill>
                <a:cs typeface="Century Schoolbook"/>
              </a:rPr>
              <a:t>о</a:t>
            </a:r>
            <a:r>
              <a:rPr sz="2400" b="1" spc="-15" dirty="0">
                <a:solidFill>
                  <a:srgbClr val="BE0000"/>
                </a:solidFill>
                <a:cs typeface="Century Schoolbook"/>
              </a:rPr>
              <a:t>б</a:t>
            </a:r>
            <a:r>
              <a:rPr sz="2400" b="1" spc="10" dirty="0">
                <a:solidFill>
                  <a:srgbClr val="BE0000"/>
                </a:solidFill>
                <a:cs typeface="Century Schoolbook"/>
              </a:rPr>
              <a:t>е</a:t>
            </a:r>
            <a:r>
              <a:rPr sz="2400" b="1" spc="-10" dirty="0">
                <a:solidFill>
                  <a:srgbClr val="BE0000"/>
                </a:solidFill>
                <a:cs typeface="Century Schoolbook"/>
              </a:rPr>
              <a:t>с</a:t>
            </a:r>
            <a:r>
              <a:rPr sz="2400" b="1" dirty="0">
                <a:solidFill>
                  <a:srgbClr val="BE0000"/>
                </a:solidFill>
                <a:cs typeface="Century Schoolbook"/>
              </a:rPr>
              <a:t>п</a:t>
            </a:r>
            <a:r>
              <a:rPr sz="2400" b="1" spc="5" dirty="0">
                <a:solidFill>
                  <a:srgbClr val="BE0000"/>
                </a:solidFill>
                <a:cs typeface="Century Schoolbook"/>
              </a:rPr>
              <a:t>е</a:t>
            </a:r>
            <a:r>
              <a:rPr sz="2400" b="1" spc="-20" dirty="0">
                <a:solidFill>
                  <a:srgbClr val="BE0000"/>
                </a:solidFill>
                <a:cs typeface="Century Schoolbook"/>
              </a:rPr>
              <a:t>ч</a:t>
            </a:r>
            <a:r>
              <a:rPr sz="2400" b="1" spc="10" dirty="0">
                <a:solidFill>
                  <a:srgbClr val="BE0000"/>
                </a:solidFill>
                <a:cs typeface="Century Schoolbook"/>
              </a:rPr>
              <a:t>е</a:t>
            </a:r>
            <a:r>
              <a:rPr sz="2400" b="1" dirty="0">
                <a:solidFill>
                  <a:srgbClr val="BE0000"/>
                </a:solidFill>
                <a:cs typeface="Century Schoolbook"/>
              </a:rPr>
              <a:t>н</a:t>
            </a:r>
            <a:r>
              <a:rPr sz="2400" b="1" spc="-15" dirty="0">
                <a:solidFill>
                  <a:srgbClr val="BE0000"/>
                </a:solidFill>
                <a:cs typeface="Century Schoolbook"/>
              </a:rPr>
              <a:t>и</a:t>
            </a:r>
            <a:r>
              <a:rPr sz="2400" b="1" dirty="0">
                <a:solidFill>
                  <a:srgbClr val="BE0000"/>
                </a:solidFill>
                <a:cs typeface="Century Schoolbook"/>
              </a:rPr>
              <a:t>е	</a:t>
            </a:r>
            <a:r>
              <a:rPr sz="2400" b="1" spc="5" dirty="0">
                <a:cs typeface="Century Schoolbook"/>
              </a:rPr>
              <a:t>ф</a:t>
            </a:r>
            <a:r>
              <a:rPr sz="2400" b="1" spc="10" dirty="0">
                <a:cs typeface="Century Schoolbook"/>
              </a:rPr>
              <a:t>о</a:t>
            </a:r>
            <a:r>
              <a:rPr sz="2400" b="1" spc="-5" dirty="0">
                <a:cs typeface="Century Schoolbook"/>
              </a:rPr>
              <a:t>рм</a:t>
            </a:r>
            <a:r>
              <a:rPr sz="2400" b="1" spc="5" dirty="0">
                <a:cs typeface="Century Schoolbook"/>
              </a:rPr>
              <a:t>и</a:t>
            </a:r>
            <a:r>
              <a:rPr sz="2400" b="1" spc="-30" dirty="0">
                <a:cs typeface="Century Schoolbook"/>
              </a:rPr>
              <a:t>р</a:t>
            </a:r>
            <a:r>
              <a:rPr sz="2400" b="1" spc="10" dirty="0">
                <a:cs typeface="Century Schoolbook"/>
              </a:rPr>
              <a:t>о</a:t>
            </a:r>
            <a:r>
              <a:rPr sz="2400" b="1" spc="-10" dirty="0">
                <a:cs typeface="Century Schoolbook"/>
              </a:rPr>
              <a:t>в</a:t>
            </a:r>
            <a:r>
              <a:rPr sz="2400" b="1" spc="5" dirty="0">
                <a:cs typeface="Century Schoolbook"/>
              </a:rPr>
              <a:t>а</a:t>
            </a:r>
            <a:r>
              <a:rPr sz="2400" b="1" spc="-30" dirty="0">
                <a:cs typeface="Century Schoolbook"/>
              </a:rPr>
              <a:t>н</a:t>
            </a:r>
            <a:r>
              <a:rPr sz="2400" b="1" spc="10" dirty="0">
                <a:cs typeface="Century Schoolbook"/>
              </a:rPr>
              <a:t>и</a:t>
            </a:r>
            <a:r>
              <a:rPr sz="2400" b="1" dirty="0">
                <a:cs typeface="Century Schoolbook"/>
              </a:rPr>
              <a:t>я	</a:t>
            </a:r>
            <a:r>
              <a:rPr sz="2400" b="1" spc="5" dirty="0">
                <a:cs typeface="Century Schoolbook"/>
              </a:rPr>
              <a:t>ф</a:t>
            </a:r>
            <a:r>
              <a:rPr sz="2400" b="1" spc="-10" dirty="0">
                <a:cs typeface="Century Schoolbook"/>
              </a:rPr>
              <a:t>у</a:t>
            </a:r>
            <a:r>
              <a:rPr sz="2400" b="1" dirty="0">
                <a:cs typeface="Century Schoolbook"/>
              </a:rPr>
              <a:t>н</a:t>
            </a:r>
            <a:r>
              <a:rPr sz="2400" b="1" spc="-10" dirty="0">
                <a:cs typeface="Century Schoolbook"/>
              </a:rPr>
              <a:t>к</a:t>
            </a:r>
            <a:r>
              <a:rPr sz="2400" b="1" spc="-15" dirty="0">
                <a:cs typeface="Century Schoolbook"/>
              </a:rPr>
              <a:t>ц</a:t>
            </a:r>
            <a:r>
              <a:rPr sz="2400" b="1" spc="10" dirty="0">
                <a:cs typeface="Century Schoolbook"/>
              </a:rPr>
              <a:t>и</a:t>
            </a:r>
            <a:r>
              <a:rPr sz="2400" b="1" spc="-15" dirty="0">
                <a:cs typeface="Century Schoolbook"/>
              </a:rPr>
              <a:t>о</a:t>
            </a:r>
            <a:r>
              <a:rPr sz="2400" b="1" spc="-30" dirty="0">
                <a:cs typeface="Century Schoolbook"/>
              </a:rPr>
              <a:t>н</a:t>
            </a:r>
            <a:r>
              <a:rPr sz="2400" b="1" spc="5" dirty="0">
                <a:cs typeface="Century Schoolbook"/>
              </a:rPr>
              <a:t>а</a:t>
            </a:r>
            <a:r>
              <a:rPr sz="2400" b="1" spc="-5" dirty="0">
                <a:cs typeface="Century Schoolbook"/>
              </a:rPr>
              <a:t>л</a:t>
            </a:r>
            <a:r>
              <a:rPr sz="2400" b="1" spc="5" dirty="0">
                <a:cs typeface="Century Schoolbook"/>
              </a:rPr>
              <a:t>ь</a:t>
            </a:r>
            <a:r>
              <a:rPr sz="2400" b="1" dirty="0">
                <a:cs typeface="Century Schoolbook"/>
              </a:rPr>
              <a:t>н</a:t>
            </a:r>
            <a:r>
              <a:rPr sz="2400" b="1" spc="-15" dirty="0">
                <a:cs typeface="Century Schoolbook"/>
              </a:rPr>
              <a:t>о</a:t>
            </a:r>
            <a:r>
              <a:rPr sz="2400" b="1" dirty="0">
                <a:cs typeface="Century Schoolbook"/>
              </a:rPr>
              <a:t>й  грамотности.</a:t>
            </a:r>
          </a:p>
          <a:p>
            <a:pPr marL="12700" marR="7620">
              <a:lnSpc>
                <a:spcPct val="100000"/>
              </a:lnSpc>
              <a:spcBef>
                <a:spcPts val="5"/>
              </a:spcBef>
              <a:buAutoNum type="arabicPeriod" startAt="2"/>
              <a:tabLst>
                <a:tab pos="429895" algn="l"/>
                <a:tab pos="430530" algn="l"/>
                <a:tab pos="1448435" algn="l"/>
                <a:tab pos="3014980" algn="l"/>
                <a:tab pos="3335020" algn="l"/>
                <a:tab pos="4250055" algn="l"/>
                <a:tab pos="5753100" algn="l"/>
                <a:tab pos="6941820" algn="l"/>
                <a:tab pos="7308215" algn="l"/>
              </a:tabLst>
            </a:pPr>
            <a:r>
              <a:rPr lang="ru-RU" sz="2400" b="1" spc="-15" dirty="0" smtClean="0">
                <a:cs typeface="Century Schoolbook"/>
              </a:rPr>
              <a:t>  </a:t>
            </a:r>
            <a:r>
              <a:rPr sz="2400" b="1" spc="-15" dirty="0" err="1" smtClean="0">
                <a:cs typeface="Century Schoolbook"/>
              </a:rPr>
              <a:t>П</a:t>
            </a:r>
            <a:r>
              <a:rPr sz="2400" b="1" spc="-5" dirty="0" err="1" smtClean="0">
                <a:cs typeface="Century Schoolbook"/>
              </a:rPr>
              <a:t>р</a:t>
            </a:r>
            <a:r>
              <a:rPr sz="2400" b="1" spc="5" dirty="0" err="1" smtClean="0">
                <a:cs typeface="Century Schoolbook"/>
              </a:rPr>
              <a:t>о</a:t>
            </a:r>
            <a:r>
              <a:rPr sz="2400" b="1" spc="10" dirty="0" err="1" smtClean="0">
                <a:cs typeface="Century Schoolbook"/>
              </a:rPr>
              <a:t>е</a:t>
            </a:r>
            <a:r>
              <a:rPr sz="2400" b="1" spc="-35" dirty="0" err="1" smtClean="0">
                <a:cs typeface="Century Schoolbook"/>
              </a:rPr>
              <a:t>к</a:t>
            </a:r>
            <a:r>
              <a:rPr sz="2400" b="1" dirty="0" err="1" smtClean="0">
                <a:cs typeface="Century Schoolbook"/>
              </a:rPr>
              <a:t>т</a:t>
            </a:r>
            <a:r>
              <a:rPr sz="2400" b="1" dirty="0">
                <a:cs typeface="Century Schoolbook"/>
              </a:rPr>
              <a:t>	</a:t>
            </a:r>
            <a:r>
              <a:rPr sz="2400" b="1" spc="-30" dirty="0">
                <a:cs typeface="Century Schoolbook"/>
              </a:rPr>
              <a:t>р</a:t>
            </a:r>
            <a:r>
              <a:rPr sz="2400" b="1" spc="10" dirty="0">
                <a:cs typeface="Century Schoolbook"/>
              </a:rPr>
              <a:t>е</a:t>
            </a:r>
            <a:r>
              <a:rPr sz="2400" b="1" spc="5" dirty="0">
                <a:cs typeface="Century Schoolbook"/>
              </a:rPr>
              <a:t>а</a:t>
            </a:r>
            <a:r>
              <a:rPr sz="2400" b="1" spc="-5" dirty="0">
                <a:cs typeface="Century Schoolbook"/>
              </a:rPr>
              <a:t>л</a:t>
            </a:r>
            <a:r>
              <a:rPr sz="2400" b="1" spc="5" dirty="0">
                <a:cs typeface="Century Schoolbook"/>
              </a:rPr>
              <a:t>и</a:t>
            </a:r>
            <a:r>
              <a:rPr sz="2400" b="1" dirty="0">
                <a:cs typeface="Century Schoolbook"/>
              </a:rPr>
              <a:t>з</a:t>
            </a:r>
            <a:r>
              <a:rPr sz="2400" b="1" spc="-35" dirty="0">
                <a:cs typeface="Century Schoolbook"/>
              </a:rPr>
              <a:t>у</a:t>
            </a:r>
            <a:r>
              <a:rPr sz="2400" b="1" spc="10" dirty="0">
                <a:cs typeface="Century Schoolbook"/>
              </a:rPr>
              <a:t>е</a:t>
            </a:r>
            <a:r>
              <a:rPr sz="2400" b="1" spc="5" dirty="0">
                <a:cs typeface="Century Schoolbook"/>
              </a:rPr>
              <a:t>т</a:t>
            </a:r>
            <a:r>
              <a:rPr sz="2400" b="1" spc="-10" dirty="0">
                <a:cs typeface="Century Schoolbook"/>
              </a:rPr>
              <a:t>с</a:t>
            </a:r>
            <a:r>
              <a:rPr sz="2400" b="1" dirty="0">
                <a:cs typeface="Century Schoolbook"/>
              </a:rPr>
              <a:t>я	с	</a:t>
            </a:r>
            <a:r>
              <a:rPr sz="2400" b="1" spc="5" dirty="0">
                <a:solidFill>
                  <a:srgbClr val="BE0000"/>
                </a:solidFill>
                <a:cs typeface="Century Schoolbook"/>
              </a:rPr>
              <a:t>ц</a:t>
            </a:r>
            <a:r>
              <a:rPr sz="2400" b="1" spc="10" dirty="0">
                <a:solidFill>
                  <a:srgbClr val="BE0000"/>
                </a:solidFill>
                <a:cs typeface="Century Schoolbook"/>
              </a:rPr>
              <a:t>е</a:t>
            </a:r>
            <a:r>
              <a:rPr sz="2400" b="1" spc="-5" dirty="0">
                <a:solidFill>
                  <a:srgbClr val="BE0000"/>
                </a:solidFill>
                <a:cs typeface="Century Schoolbook"/>
              </a:rPr>
              <a:t>л</a:t>
            </a:r>
            <a:r>
              <a:rPr sz="2400" b="1" spc="5" dirty="0">
                <a:solidFill>
                  <a:srgbClr val="BE0000"/>
                </a:solidFill>
                <a:cs typeface="Century Schoolbook"/>
              </a:rPr>
              <a:t>ь</a:t>
            </a:r>
            <a:r>
              <a:rPr sz="2400" b="1" dirty="0">
                <a:solidFill>
                  <a:srgbClr val="BE0000"/>
                </a:solidFill>
                <a:cs typeface="Century Schoolbook"/>
              </a:rPr>
              <a:t>ю	п</a:t>
            </a:r>
            <a:r>
              <a:rPr sz="2400" b="1" spc="5" dirty="0">
                <a:solidFill>
                  <a:srgbClr val="BE0000"/>
                </a:solidFill>
                <a:cs typeface="Century Schoolbook"/>
              </a:rPr>
              <a:t>о</a:t>
            </a:r>
            <a:r>
              <a:rPr sz="2400" b="1" spc="-10" dirty="0">
                <a:solidFill>
                  <a:srgbClr val="BE0000"/>
                </a:solidFill>
                <a:cs typeface="Century Schoolbook"/>
              </a:rPr>
              <a:t>в</a:t>
            </a:r>
            <a:r>
              <a:rPr sz="2400" b="1" dirty="0">
                <a:solidFill>
                  <a:srgbClr val="BE0000"/>
                </a:solidFill>
                <a:cs typeface="Century Schoolbook"/>
              </a:rPr>
              <a:t>ыш</a:t>
            </a:r>
            <a:r>
              <a:rPr sz="2400" b="1" spc="5" dirty="0">
                <a:solidFill>
                  <a:srgbClr val="BE0000"/>
                </a:solidFill>
                <a:cs typeface="Century Schoolbook"/>
              </a:rPr>
              <a:t>е</a:t>
            </a:r>
            <a:r>
              <a:rPr sz="2400" b="1" spc="-30" dirty="0">
                <a:solidFill>
                  <a:srgbClr val="BE0000"/>
                </a:solidFill>
                <a:cs typeface="Century Schoolbook"/>
              </a:rPr>
              <a:t>н</a:t>
            </a:r>
            <a:r>
              <a:rPr sz="2400" b="1" spc="10" dirty="0">
                <a:solidFill>
                  <a:srgbClr val="BE0000"/>
                </a:solidFill>
                <a:cs typeface="Century Schoolbook"/>
              </a:rPr>
              <a:t>и</a:t>
            </a:r>
            <a:r>
              <a:rPr sz="2400" b="1" dirty="0">
                <a:solidFill>
                  <a:srgbClr val="BE0000"/>
                </a:solidFill>
                <a:cs typeface="Century Schoolbook"/>
              </a:rPr>
              <a:t>я	</a:t>
            </a:r>
            <a:r>
              <a:rPr sz="2400" b="1" spc="-10" dirty="0">
                <a:solidFill>
                  <a:srgbClr val="BE0000"/>
                </a:solidFill>
                <a:cs typeface="Century Schoolbook"/>
              </a:rPr>
              <a:t>к</a:t>
            </a:r>
            <a:r>
              <a:rPr sz="2400" b="1" spc="5" dirty="0">
                <a:solidFill>
                  <a:srgbClr val="BE0000"/>
                </a:solidFill>
                <a:cs typeface="Century Schoolbook"/>
              </a:rPr>
              <a:t>а</a:t>
            </a:r>
            <a:r>
              <a:rPr sz="2400" b="1" spc="-20" dirty="0">
                <a:solidFill>
                  <a:srgbClr val="BE0000"/>
                </a:solidFill>
                <a:cs typeface="Century Schoolbook"/>
              </a:rPr>
              <a:t>ч</a:t>
            </a:r>
            <a:r>
              <a:rPr sz="2400" b="1" spc="10" dirty="0">
                <a:solidFill>
                  <a:srgbClr val="BE0000"/>
                </a:solidFill>
                <a:cs typeface="Century Schoolbook"/>
              </a:rPr>
              <a:t>е</a:t>
            </a:r>
            <a:r>
              <a:rPr sz="2400" b="1" spc="-10" dirty="0">
                <a:solidFill>
                  <a:srgbClr val="BE0000"/>
                </a:solidFill>
                <a:cs typeface="Century Schoolbook"/>
              </a:rPr>
              <a:t>с</a:t>
            </a:r>
            <a:r>
              <a:rPr sz="2400" b="1" spc="5" dirty="0">
                <a:solidFill>
                  <a:srgbClr val="BE0000"/>
                </a:solidFill>
                <a:cs typeface="Century Schoolbook"/>
              </a:rPr>
              <a:t>т</a:t>
            </a:r>
            <a:r>
              <a:rPr sz="2400" b="1" spc="-10" dirty="0">
                <a:solidFill>
                  <a:srgbClr val="BE0000"/>
                </a:solidFill>
                <a:cs typeface="Century Schoolbook"/>
              </a:rPr>
              <a:t>в</a:t>
            </a:r>
            <a:r>
              <a:rPr sz="2400" b="1" dirty="0">
                <a:solidFill>
                  <a:srgbClr val="BE0000"/>
                </a:solidFill>
                <a:cs typeface="Century Schoolbook"/>
              </a:rPr>
              <a:t>а	</a:t>
            </a:r>
            <a:r>
              <a:rPr sz="2400" b="1" dirty="0">
                <a:cs typeface="Century Schoolbook"/>
              </a:rPr>
              <a:t>и	</a:t>
            </a:r>
            <a:r>
              <a:rPr sz="2400" b="1" spc="-10" dirty="0">
                <a:cs typeface="Century Schoolbook"/>
              </a:rPr>
              <a:t>к</a:t>
            </a:r>
            <a:r>
              <a:rPr sz="2400" b="1" spc="10" dirty="0">
                <a:cs typeface="Century Schoolbook"/>
              </a:rPr>
              <a:t>о</a:t>
            </a:r>
            <a:r>
              <a:rPr sz="2400" b="1" dirty="0">
                <a:cs typeface="Century Schoolbook"/>
              </a:rPr>
              <a:t>н</a:t>
            </a:r>
            <a:r>
              <a:rPr sz="2400" b="1" spc="-10" dirty="0">
                <a:cs typeface="Century Schoolbook"/>
              </a:rPr>
              <a:t>ку</a:t>
            </a:r>
            <a:r>
              <a:rPr sz="2400" b="1" spc="-5" dirty="0">
                <a:cs typeface="Century Schoolbook"/>
              </a:rPr>
              <a:t>р</a:t>
            </a:r>
            <a:r>
              <a:rPr sz="2400" b="1" spc="5" dirty="0">
                <a:cs typeface="Century Schoolbook"/>
              </a:rPr>
              <a:t>е</a:t>
            </a:r>
            <a:r>
              <a:rPr sz="2400" b="1" spc="-30" dirty="0">
                <a:cs typeface="Century Schoolbook"/>
              </a:rPr>
              <a:t>н</a:t>
            </a:r>
            <a:r>
              <a:rPr sz="2400" b="1" spc="5" dirty="0">
                <a:cs typeface="Century Schoolbook"/>
              </a:rPr>
              <a:t>т</a:t>
            </a:r>
            <a:r>
              <a:rPr sz="2400" b="1" spc="10" dirty="0">
                <a:cs typeface="Century Schoolbook"/>
              </a:rPr>
              <a:t>о</a:t>
            </a:r>
            <a:r>
              <a:rPr sz="2400" b="1" spc="-10" dirty="0">
                <a:cs typeface="Century Schoolbook"/>
              </a:rPr>
              <a:t>с</a:t>
            </a:r>
            <a:r>
              <a:rPr sz="2400" b="1" dirty="0">
                <a:cs typeface="Century Schoolbook"/>
              </a:rPr>
              <a:t>п</a:t>
            </a:r>
            <a:r>
              <a:rPr sz="2400" b="1" spc="5" dirty="0">
                <a:cs typeface="Century Schoolbook"/>
              </a:rPr>
              <a:t>о</a:t>
            </a:r>
            <a:r>
              <a:rPr sz="2400" b="1" spc="-10" dirty="0">
                <a:cs typeface="Century Schoolbook"/>
              </a:rPr>
              <a:t>с</a:t>
            </a:r>
            <a:r>
              <a:rPr sz="2400" b="1" spc="10" dirty="0">
                <a:cs typeface="Century Schoolbook"/>
              </a:rPr>
              <a:t>о</a:t>
            </a:r>
            <a:r>
              <a:rPr sz="2400" b="1" spc="-40" dirty="0">
                <a:cs typeface="Century Schoolbook"/>
              </a:rPr>
              <a:t>б</a:t>
            </a:r>
            <a:r>
              <a:rPr sz="2400" b="1" dirty="0">
                <a:cs typeface="Century Schoolbook"/>
              </a:rPr>
              <a:t>н</a:t>
            </a:r>
            <a:r>
              <a:rPr sz="2400" b="1" spc="5" dirty="0">
                <a:cs typeface="Century Schoolbook"/>
              </a:rPr>
              <a:t>о</a:t>
            </a:r>
            <a:r>
              <a:rPr sz="2400" b="1" spc="-10" dirty="0">
                <a:cs typeface="Century Schoolbook"/>
              </a:rPr>
              <a:t>с</a:t>
            </a:r>
            <a:r>
              <a:rPr sz="2400" b="1" spc="5" dirty="0">
                <a:cs typeface="Century Schoolbook"/>
              </a:rPr>
              <a:t>т</a:t>
            </a:r>
            <a:r>
              <a:rPr sz="2400" b="1" dirty="0">
                <a:cs typeface="Century Schoolbook"/>
              </a:rPr>
              <a:t>и  </a:t>
            </a:r>
            <a:r>
              <a:rPr sz="2400" b="1" spc="-5" dirty="0">
                <a:solidFill>
                  <a:srgbClr val="BE0000"/>
                </a:solidFill>
                <a:cs typeface="Century Schoolbook"/>
              </a:rPr>
              <a:t>российского</a:t>
            </a:r>
            <a:r>
              <a:rPr sz="2400" b="1" dirty="0">
                <a:solidFill>
                  <a:srgbClr val="BE0000"/>
                </a:solidFill>
                <a:cs typeface="Century Schoolbook"/>
              </a:rPr>
              <a:t> </a:t>
            </a:r>
            <a:r>
              <a:rPr sz="2400" b="1" spc="-5" dirty="0">
                <a:solidFill>
                  <a:srgbClr val="BE0000"/>
                </a:solidFill>
                <a:cs typeface="Century Schoolbook"/>
              </a:rPr>
              <a:t>образования</a:t>
            </a:r>
            <a:r>
              <a:rPr sz="2400" b="1" spc="-40" dirty="0">
                <a:solidFill>
                  <a:srgbClr val="BE0000"/>
                </a:solidFill>
                <a:cs typeface="Century Schoolbook"/>
              </a:rPr>
              <a:t> </a:t>
            </a:r>
            <a:r>
              <a:rPr sz="2400" b="1" dirty="0">
                <a:cs typeface="Century Schoolbook"/>
              </a:rPr>
              <a:t>в</a:t>
            </a:r>
            <a:r>
              <a:rPr sz="2400" b="1" spc="-5" dirty="0">
                <a:cs typeface="Century Schoolbook"/>
              </a:rPr>
              <a:t> </a:t>
            </a:r>
            <a:r>
              <a:rPr sz="2400" b="1" dirty="0">
                <a:cs typeface="Century Schoolbook"/>
              </a:rPr>
              <a:t>мире.</a:t>
            </a:r>
          </a:p>
          <a:p>
            <a:pPr marL="274320" indent="-262255">
              <a:lnSpc>
                <a:spcPct val="100000"/>
              </a:lnSpc>
              <a:buAutoNum type="arabicPeriod" startAt="2"/>
              <a:tabLst>
                <a:tab pos="274955" algn="l"/>
              </a:tabLst>
            </a:pPr>
            <a:r>
              <a:rPr sz="2400" b="1" spc="-5" dirty="0">
                <a:cs typeface="Century Schoolbook"/>
              </a:rPr>
              <a:t>Главная</a:t>
            </a:r>
            <a:r>
              <a:rPr sz="2400" b="1" spc="50" dirty="0">
                <a:cs typeface="Century Schoolbook"/>
              </a:rPr>
              <a:t> </a:t>
            </a:r>
            <a:r>
              <a:rPr sz="2400" b="1" spc="-5" dirty="0">
                <a:solidFill>
                  <a:srgbClr val="BE0000"/>
                </a:solidFill>
                <a:cs typeface="Century Schoolbook"/>
              </a:rPr>
              <a:t>задача</a:t>
            </a:r>
            <a:r>
              <a:rPr sz="2400" b="1" spc="60" dirty="0">
                <a:solidFill>
                  <a:srgbClr val="BE0000"/>
                </a:solidFill>
                <a:cs typeface="Century Schoolbook"/>
              </a:rPr>
              <a:t> </a:t>
            </a:r>
            <a:r>
              <a:rPr sz="2400" b="1" dirty="0">
                <a:cs typeface="Century Schoolbook"/>
              </a:rPr>
              <a:t>–</a:t>
            </a:r>
            <a:r>
              <a:rPr sz="2400" b="1" spc="60" dirty="0">
                <a:cs typeface="Century Schoolbook"/>
              </a:rPr>
              <a:t> </a:t>
            </a:r>
            <a:r>
              <a:rPr sz="2400" b="1" spc="-5" dirty="0">
                <a:cs typeface="Century Schoolbook"/>
              </a:rPr>
              <a:t>разработка</a:t>
            </a:r>
            <a:r>
              <a:rPr sz="2400" b="1" spc="70" dirty="0">
                <a:cs typeface="Century Schoolbook"/>
              </a:rPr>
              <a:t> </a:t>
            </a:r>
            <a:r>
              <a:rPr sz="2400" b="1" spc="-5" dirty="0">
                <a:solidFill>
                  <a:srgbClr val="BE0000"/>
                </a:solidFill>
                <a:cs typeface="Century Schoolbook"/>
              </a:rPr>
              <a:t>системы</a:t>
            </a:r>
            <a:r>
              <a:rPr sz="2400" b="1" spc="60" dirty="0">
                <a:solidFill>
                  <a:srgbClr val="BE0000"/>
                </a:solidFill>
                <a:cs typeface="Century Schoolbook"/>
              </a:rPr>
              <a:t> </a:t>
            </a:r>
            <a:r>
              <a:rPr sz="2400" b="1" spc="-10" dirty="0">
                <a:solidFill>
                  <a:srgbClr val="BE0000"/>
                </a:solidFill>
                <a:cs typeface="Century Schoolbook"/>
              </a:rPr>
              <a:t>заданий</a:t>
            </a:r>
            <a:r>
              <a:rPr sz="2400" b="1" spc="65" dirty="0">
                <a:solidFill>
                  <a:srgbClr val="BE0000"/>
                </a:solidFill>
                <a:cs typeface="Century Schoolbook"/>
              </a:rPr>
              <a:t> </a:t>
            </a:r>
            <a:r>
              <a:rPr sz="2400" b="1" dirty="0" err="1">
                <a:cs typeface="Century Schoolbook"/>
              </a:rPr>
              <a:t>для</a:t>
            </a:r>
            <a:r>
              <a:rPr sz="2400" b="1" spc="45" dirty="0">
                <a:cs typeface="Century Schoolbook"/>
              </a:rPr>
              <a:t> </a:t>
            </a:r>
            <a:r>
              <a:rPr lang="ru-RU" sz="2400" b="1" spc="45" dirty="0" smtClean="0">
                <a:cs typeface="Century Schoolbook"/>
              </a:rPr>
              <a:t>обучающихся </a:t>
            </a:r>
            <a:r>
              <a:rPr sz="2400" b="1" dirty="0" smtClean="0">
                <a:cs typeface="Century Schoolbook"/>
              </a:rPr>
              <a:t>5-9</a:t>
            </a:r>
            <a:r>
              <a:rPr sz="2400" b="1" spc="60" dirty="0" smtClean="0">
                <a:cs typeface="Century Schoolbook"/>
              </a:rPr>
              <a:t> </a:t>
            </a:r>
            <a:r>
              <a:rPr sz="2400" b="1" spc="-5" dirty="0">
                <a:cs typeface="Century Schoolbook"/>
              </a:rPr>
              <a:t>классов</a:t>
            </a:r>
            <a:r>
              <a:rPr sz="2400" b="1" spc="50" dirty="0">
                <a:cs typeface="Century Schoolbook"/>
              </a:rPr>
              <a:t> </a:t>
            </a:r>
            <a:r>
              <a:rPr sz="2400" b="1" dirty="0">
                <a:cs typeface="Century Schoolbook"/>
              </a:rPr>
              <a:t>-</a:t>
            </a:r>
            <a:r>
              <a:rPr sz="2400" b="1" spc="50" dirty="0">
                <a:cs typeface="Century Schoolbook"/>
              </a:rPr>
              <a:t> </a:t>
            </a:r>
            <a:r>
              <a:rPr sz="2400" b="1" spc="-10" dirty="0" err="1">
                <a:cs typeface="Century Schoolbook"/>
              </a:rPr>
              <a:t>основы</a:t>
            </a:r>
            <a:r>
              <a:rPr sz="2400" b="1" spc="60" dirty="0">
                <a:cs typeface="Century Schoolbook"/>
              </a:rPr>
              <a:t> </a:t>
            </a:r>
            <a:r>
              <a:rPr sz="2400" b="1" dirty="0" err="1" smtClean="0">
                <a:cs typeface="Century Schoolbook"/>
              </a:rPr>
              <a:t>для</a:t>
            </a:r>
            <a:r>
              <a:rPr lang="ru-RU" sz="2400" b="1" dirty="0" smtClean="0">
                <a:cs typeface="Century Schoolbook"/>
              </a:rPr>
              <a:t> </a:t>
            </a:r>
            <a:r>
              <a:rPr sz="2400" b="1" spc="-5" dirty="0" err="1" smtClean="0">
                <a:solidFill>
                  <a:srgbClr val="BE0000"/>
                </a:solidFill>
                <a:cs typeface="Century Schoolbook"/>
              </a:rPr>
              <a:t>новых</a:t>
            </a:r>
            <a:r>
              <a:rPr sz="2400" b="1" spc="-25" dirty="0" smtClean="0">
                <a:solidFill>
                  <a:srgbClr val="BE0000"/>
                </a:solidFill>
                <a:cs typeface="Century Schoolbook"/>
              </a:rPr>
              <a:t> </a:t>
            </a:r>
            <a:r>
              <a:rPr sz="2400" b="1" dirty="0">
                <a:solidFill>
                  <a:srgbClr val="BE0000"/>
                </a:solidFill>
                <a:cs typeface="Century Schoolbook"/>
              </a:rPr>
              <a:t>методик</a:t>
            </a:r>
            <a:r>
              <a:rPr sz="2400" b="1" spc="-45" dirty="0">
                <a:solidFill>
                  <a:srgbClr val="BE0000"/>
                </a:solidFill>
                <a:cs typeface="Century Schoolbook"/>
              </a:rPr>
              <a:t> </a:t>
            </a:r>
            <a:r>
              <a:rPr sz="2400" b="1" dirty="0">
                <a:solidFill>
                  <a:srgbClr val="BE0000"/>
                </a:solidFill>
                <a:cs typeface="Century Schoolbook"/>
              </a:rPr>
              <a:t>формирования</a:t>
            </a:r>
            <a:r>
              <a:rPr sz="2400" b="1" spc="-40" dirty="0">
                <a:solidFill>
                  <a:srgbClr val="BE0000"/>
                </a:solidFill>
                <a:cs typeface="Century Schoolbook"/>
              </a:rPr>
              <a:t> </a:t>
            </a:r>
            <a:r>
              <a:rPr sz="2400" b="1" dirty="0">
                <a:cs typeface="Century Schoolbook"/>
              </a:rPr>
              <a:t>функциональной</a:t>
            </a:r>
            <a:r>
              <a:rPr sz="2400" b="1" spc="-65" dirty="0">
                <a:cs typeface="Century Schoolbook"/>
              </a:rPr>
              <a:t> </a:t>
            </a:r>
            <a:r>
              <a:rPr sz="2400" b="1" dirty="0">
                <a:cs typeface="Century Schoolbook"/>
              </a:rPr>
              <a:t>грамотности.</a:t>
            </a:r>
          </a:p>
          <a:p>
            <a:pPr marL="265430" indent="-253365">
              <a:lnSpc>
                <a:spcPct val="100000"/>
              </a:lnSpc>
              <a:buAutoNum type="arabicPeriod" startAt="5"/>
              <a:tabLst>
                <a:tab pos="266065" algn="l"/>
              </a:tabLst>
            </a:pPr>
            <a:r>
              <a:rPr sz="2400" b="1" spc="-5" dirty="0">
                <a:cs typeface="Century Schoolbook"/>
              </a:rPr>
              <a:t>Основа</a:t>
            </a:r>
            <a:r>
              <a:rPr sz="2400" b="1" dirty="0">
                <a:cs typeface="Century Schoolbook"/>
              </a:rPr>
              <a:t> проекта</a:t>
            </a:r>
            <a:r>
              <a:rPr sz="2400" b="1" spc="-10" dirty="0">
                <a:cs typeface="Century Schoolbook"/>
              </a:rPr>
              <a:t> </a:t>
            </a:r>
            <a:r>
              <a:rPr sz="2400" b="1" dirty="0">
                <a:cs typeface="Century Schoolbook"/>
              </a:rPr>
              <a:t>-</a:t>
            </a:r>
            <a:r>
              <a:rPr sz="2400" b="1" spc="-10" dirty="0">
                <a:cs typeface="Century Schoolbook"/>
              </a:rPr>
              <a:t> </a:t>
            </a:r>
            <a:r>
              <a:rPr sz="2400" b="1" spc="5" dirty="0">
                <a:cs typeface="Century Schoolbook"/>
              </a:rPr>
              <a:t>идеи</a:t>
            </a:r>
            <a:r>
              <a:rPr sz="2400" b="1" spc="-60" dirty="0">
                <a:cs typeface="Century Schoolbook"/>
              </a:rPr>
              <a:t> </a:t>
            </a:r>
            <a:r>
              <a:rPr sz="2400" b="1" dirty="0">
                <a:cs typeface="Century Schoolbook"/>
              </a:rPr>
              <a:t>и</a:t>
            </a:r>
            <a:r>
              <a:rPr sz="2400" b="1" spc="10" dirty="0">
                <a:cs typeface="Century Schoolbook"/>
              </a:rPr>
              <a:t> </a:t>
            </a:r>
            <a:r>
              <a:rPr sz="2400" b="1" dirty="0">
                <a:cs typeface="Century Schoolbook"/>
              </a:rPr>
              <a:t>инструментарий</a:t>
            </a:r>
            <a:r>
              <a:rPr sz="2400" b="1" spc="-70" dirty="0">
                <a:cs typeface="Century Schoolbook"/>
              </a:rPr>
              <a:t> </a:t>
            </a:r>
            <a:r>
              <a:rPr sz="2400" b="1" dirty="0">
                <a:cs typeface="Century Schoolbook"/>
              </a:rPr>
              <a:t>международного</a:t>
            </a:r>
            <a:r>
              <a:rPr sz="2400" b="1" spc="-40" dirty="0">
                <a:cs typeface="Century Schoolbook"/>
              </a:rPr>
              <a:t> </a:t>
            </a:r>
            <a:r>
              <a:rPr sz="2400" b="1" dirty="0">
                <a:cs typeface="Century Schoolbook"/>
              </a:rPr>
              <a:t>исследования</a:t>
            </a:r>
            <a:r>
              <a:rPr sz="2400" b="1" spc="-45" dirty="0">
                <a:cs typeface="Century Schoolbook"/>
              </a:rPr>
              <a:t> </a:t>
            </a:r>
            <a:r>
              <a:rPr sz="2400" b="1" spc="-5" dirty="0">
                <a:solidFill>
                  <a:srgbClr val="BE0000"/>
                </a:solidFill>
                <a:cs typeface="Century Schoolbook"/>
              </a:rPr>
              <a:t>PISA.</a:t>
            </a:r>
            <a:endParaRPr sz="2400" b="1" dirty="0">
              <a:cs typeface="Century Schoolbook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33983" y="803911"/>
            <a:ext cx="3006725" cy="73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967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5830" y="118293"/>
            <a:ext cx="7996555" cy="1987082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222885" marR="130175" algn="ctr">
              <a:lnSpc>
                <a:spcPts val="3020"/>
              </a:lnSpc>
              <a:spcBef>
                <a:spcPts val="495"/>
              </a:spcBef>
            </a:pPr>
            <a:r>
              <a:rPr lang="ru-RU" sz="2800" b="0" spc="-70" dirty="0" smtClean="0">
                <a:latin typeface="Century Schoolbook"/>
                <a:cs typeface="Century Schoolbook"/>
              </a:rPr>
              <a:t/>
            </a:r>
            <a:br>
              <a:rPr lang="ru-RU" sz="2800" b="0" spc="-70" dirty="0" smtClean="0">
                <a:latin typeface="Century Schoolbook"/>
                <a:cs typeface="Century Schoolbook"/>
              </a:rPr>
            </a:br>
            <a:r>
              <a:rPr lang="ru-RU" sz="2800" spc="-70" dirty="0">
                <a:latin typeface="Century Schoolbook"/>
                <a:cs typeface="Century Schoolbook"/>
              </a:rPr>
              <a:t/>
            </a:r>
            <a:br>
              <a:rPr lang="ru-RU" sz="2800" spc="-70" dirty="0">
                <a:latin typeface="Century Schoolbook"/>
                <a:cs typeface="Century Schoolbook"/>
              </a:rPr>
            </a:br>
            <a:r>
              <a:rPr lang="ru-RU" sz="2800" spc="-70" dirty="0" smtClean="0">
                <a:latin typeface="Century Schoolbook"/>
                <a:cs typeface="Century Schoolbook"/>
              </a:rPr>
              <a:t> </a:t>
            </a:r>
            <a:r>
              <a:rPr lang="ru-RU" sz="1800" b="1" spc="-70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Проект </a:t>
            </a:r>
            <a:r>
              <a:rPr sz="1800" b="1" spc="-70" dirty="0" smtClean="0"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sz="1800" b="1" spc="-8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М</a:t>
            </a:r>
            <a:r>
              <a:rPr sz="1800" b="1" spc="-6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о</a:t>
            </a:r>
            <a:r>
              <a:rPr sz="1800" b="1" spc="-8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н</a:t>
            </a:r>
            <a:r>
              <a:rPr sz="1800" b="1" spc="-6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и</a:t>
            </a:r>
            <a:r>
              <a:rPr sz="1800" b="1" spc="-7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т</a:t>
            </a:r>
            <a:r>
              <a:rPr sz="1800" b="1" spc="-6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о</a:t>
            </a:r>
            <a:r>
              <a:rPr sz="1800" b="1" spc="-75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р</a:t>
            </a:r>
            <a:r>
              <a:rPr sz="1800" b="1" spc="-6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и</a:t>
            </a:r>
            <a:r>
              <a:rPr sz="1800" b="1" spc="-8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н</a:t>
            </a:r>
            <a:r>
              <a:rPr sz="1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г</a:t>
            </a:r>
            <a:r>
              <a:rPr sz="1800" b="1" spc="-195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800" b="1" spc="-80" dirty="0">
                <a:latin typeface="Calibri" panose="020F0502020204030204" pitchFamily="34" charset="0"/>
                <a:cs typeface="Calibri" panose="020F0502020204030204" pitchFamily="34" charset="0"/>
              </a:rPr>
              <a:t>ф</a:t>
            </a:r>
            <a:r>
              <a:rPr sz="1800" b="1" spc="-60" dirty="0">
                <a:latin typeface="Calibri" panose="020F0502020204030204" pitchFamily="34" charset="0"/>
                <a:cs typeface="Calibri" panose="020F0502020204030204" pitchFamily="34" charset="0"/>
              </a:rPr>
              <a:t>о</a:t>
            </a:r>
            <a:r>
              <a:rPr sz="1800" b="1" spc="-75" dirty="0">
                <a:latin typeface="Calibri" panose="020F0502020204030204" pitchFamily="34" charset="0"/>
                <a:cs typeface="Calibri" panose="020F0502020204030204" pitchFamily="34" charset="0"/>
              </a:rPr>
              <a:t>р</a:t>
            </a:r>
            <a:r>
              <a:rPr sz="1800" b="1" spc="-70" dirty="0">
                <a:latin typeface="Calibri" panose="020F0502020204030204" pitchFamily="34" charset="0"/>
                <a:cs typeface="Calibri" panose="020F0502020204030204" pitchFamily="34" charset="0"/>
              </a:rPr>
              <a:t>м</a:t>
            </a:r>
            <a:r>
              <a:rPr sz="1800" b="1" spc="-60" dirty="0">
                <a:latin typeface="Calibri" panose="020F0502020204030204" pitchFamily="34" charset="0"/>
                <a:cs typeface="Calibri" panose="020F0502020204030204" pitchFamily="34" charset="0"/>
              </a:rPr>
              <a:t>и</a:t>
            </a:r>
            <a:r>
              <a:rPr sz="1800" b="1" spc="-75" dirty="0">
                <a:latin typeface="Calibri" panose="020F0502020204030204" pitchFamily="34" charset="0"/>
                <a:cs typeface="Calibri" panose="020F0502020204030204" pitchFamily="34" charset="0"/>
              </a:rPr>
              <a:t>р</a:t>
            </a:r>
            <a:r>
              <a:rPr sz="1800" b="1" spc="-60" dirty="0">
                <a:latin typeface="Calibri" panose="020F0502020204030204" pitchFamily="34" charset="0"/>
                <a:cs typeface="Calibri" panose="020F0502020204030204" pitchFamily="34" charset="0"/>
              </a:rPr>
              <a:t>о</a:t>
            </a:r>
            <a:r>
              <a:rPr sz="1800" b="1" spc="-70" dirty="0">
                <a:latin typeface="Calibri" panose="020F0502020204030204" pitchFamily="34" charset="0"/>
                <a:cs typeface="Calibri" panose="020F0502020204030204" pitchFamily="34" charset="0"/>
              </a:rPr>
              <a:t>в</a:t>
            </a:r>
            <a:r>
              <a:rPr sz="1800" b="1" spc="-75" dirty="0">
                <a:latin typeface="Calibri" panose="020F0502020204030204" pitchFamily="34" charset="0"/>
                <a:cs typeface="Calibri" panose="020F0502020204030204" pitchFamily="34" charset="0"/>
              </a:rPr>
              <a:t>а</a:t>
            </a:r>
            <a:r>
              <a:rPr sz="1800" b="1" spc="-80" dirty="0">
                <a:latin typeface="Calibri" panose="020F0502020204030204" pitchFamily="34" charset="0"/>
                <a:cs typeface="Calibri" panose="020F0502020204030204" pitchFamily="34" charset="0"/>
              </a:rPr>
              <a:t>н</a:t>
            </a:r>
            <a:r>
              <a:rPr sz="1800" b="1" spc="-60" dirty="0">
                <a:latin typeface="Calibri" panose="020F0502020204030204" pitchFamily="34" charset="0"/>
                <a:cs typeface="Calibri" panose="020F0502020204030204" pitchFamily="34" charset="0"/>
              </a:rPr>
              <a:t>и</a:t>
            </a:r>
            <a:r>
              <a:rPr sz="1800" b="1" spc="5" dirty="0">
                <a:latin typeface="Calibri" panose="020F0502020204030204" pitchFamily="34" charset="0"/>
                <a:cs typeface="Calibri" panose="020F0502020204030204" pitchFamily="34" charset="0"/>
              </a:rPr>
              <a:t>я</a:t>
            </a:r>
            <a:r>
              <a:rPr sz="1800" b="1" spc="-1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800" b="1" spc="-80" dirty="0">
                <a:latin typeface="Calibri" panose="020F0502020204030204" pitchFamily="34" charset="0"/>
                <a:cs typeface="Calibri" panose="020F0502020204030204" pitchFamily="34" charset="0"/>
              </a:rPr>
              <a:t>ф</a:t>
            </a:r>
            <a:r>
              <a:rPr sz="1800" b="1" spc="-70" dirty="0">
                <a:latin typeface="Calibri" panose="020F0502020204030204" pitchFamily="34" charset="0"/>
                <a:cs typeface="Calibri" panose="020F0502020204030204" pitchFamily="34" charset="0"/>
              </a:rPr>
              <a:t>у</a:t>
            </a:r>
            <a:r>
              <a:rPr sz="1800" b="1" spc="-80" dirty="0">
                <a:latin typeface="Calibri" panose="020F0502020204030204" pitchFamily="34" charset="0"/>
                <a:cs typeface="Calibri" panose="020F0502020204030204" pitchFamily="34" charset="0"/>
              </a:rPr>
              <a:t>н</a:t>
            </a:r>
            <a:r>
              <a:rPr sz="1800" b="1" spc="-60" dirty="0">
                <a:latin typeface="Calibri" panose="020F0502020204030204" pitchFamily="34" charset="0"/>
                <a:cs typeface="Calibri" panose="020F0502020204030204" pitchFamily="34" charset="0"/>
              </a:rPr>
              <a:t>кцио</a:t>
            </a:r>
            <a:r>
              <a:rPr sz="1800" b="1" spc="-80" dirty="0">
                <a:latin typeface="Calibri" panose="020F0502020204030204" pitchFamily="34" charset="0"/>
                <a:cs typeface="Calibri" panose="020F0502020204030204" pitchFamily="34" charset="0"/>
              </a:rPr>
              <a:t>н</a:t>
            </a:r>
            <a:r>
              <a:rPr sz="1800" b="1" spc="-75" dirty="0">
                <a:latin typeface="Calibri" panose="020F0502020204030204" pitchFamily="34" charset="0"/>
                <a:cs typeface="Calibri" panose="020F0502020204030204" pitchFamily="34" charset="0"/>
              </a:rPr>
              <a:t>ал</a:t>
            </a:r>
            <a:r>
              <a:rPr sz="1800" b="1" spc="-60" dirty="0">
                <a:latin typeface="Calibri" panose="020F0502020204030204" pitchFamily="34" charset="0"/>
                <a:cs typeface="Calibri" panose="020F0502020204030204" pitchFamily="34" charset="0"/>
              </a:rPr>
              <a:t>ь</a:t>
            </a:r>
            <a:r>
              <a:rPr sz="1800" b="1" spc="-80" dirty="0">
                <a:latin typeface="Calibri" panose="020F0502020204030204" pitchFamily="34" charset="0"/>
                <a:cs typeface="Calibri" panose="020F0502020204030204" pitchFamily="34" charset="0"/>
              </a:rPr>
              <a:t>но</a:t>
            </a:r>
            <a:r>
              <a:rPr sz="1800" b="1" dirty="0">
                <a:latin typeface="Calibri" panose="020F0502020204030204" pitchFamily="34" charset="0"/>
                <a:cs typeface="Calibri" panose="020F0502020204030204" pitchFamily="34" charset="0"/>
              </a:rPr>
              <a:t>й  </a:t>
            </a:r>
            <a:r>
              <a:rPr sz="1800" b="1" spc="-60" dirty="0">
                <a:latin typeface="Calibri" panose="020F0502020204030204" pitchFamily="34" charset="0"/>
                <a:cs typeface="Calibri" panose="020F0502020204030204" pitchFamily="34" charset="0"/>
              </a:rPr>
              <a:t>грамотности»</a:t>
            </a:r>
            <a:endParaRPr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 indent="-3810" algn="ctr">
              <a:lnSpc>
                <a:spcPts val="3020"/>
              </a:lnSpc>
              <a:spcBef>
                <a:spcPts val="10"/>
              </a:spcBef>
            </a:pPr>
            <a:r>
              <a:rPr sz="1800" b="1" spc="-75" dirty="0">
                <a:latin typeface="Calibri" panose="020F0502020204030204" pitchFamily="34" charset="0"/>
                <a:cs typeface="Calibri" panose="020F0502020204030204" pitchFamily="34" charset="0"/>
              </a:rPr>
              <a:t>Ф</a:t>
            </a:r>
            <a:r>
              <a:rPr sz="1800" b="1" spc="-60" dirty="0">
                <a:latin typeface="Calibri" panose="020F0502020204030204" pitchFamily="34" charset="0"/>
                <a:cs typeface="Calibri" panose="020F0502020204030204" pitchFamily="34" charset="0"/>
              </a:rPr>
              <a:t>Г</a:t>
            </a:r>
            <a:r>
              <a:rPr sz="1800" b="1" spc="-70" dirty="0">
                <a:latin typeface="Calibri" panose="020F0502020204030204" pitchFamily="34" charset="0"/>
                <a:cs typeface="Calibri" panose="020F0502020204030204" pitchFamily="34" charset="0"/>
              </a:rPr>
              <a:t>Б</a:t>
            </a:r>
            <a:r>
              <a:rPr sz="1800" b="1" spc="-80" dirty="0">
                <a:latin typeface="Calibri" panose="020F0502020204030204" pitchFamily="34" charset="0"/>
                <a:cs typeface="Calibri" panose="020F0502020204030204" pitchFamily="34" charset="0"/>
              </a:rPr>
              <a:t>Н</a:t>
            </a:r>
            <a:r>
              <a:rPr sz="1800" b="1" spc="5" dirty="0">
                <a:latin typeface="Calibri" panose="020F0502020204030204" pitchFamily="34" charset="0"/>
                <a:cs typeface="Calibri" panose="020F0502020204030204" pitchFamily="34" charset="0"/>
              </a:rPr>
              <a:t>У</a:t>
            </a:r>
            <a:r>
              <a:rPr sz="1800" b="1" spc="-1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800" b="1" spc="-65" dirty="0">
                <a:latin typeface="Calibri" panose="020F0502020204030204" pitchFamily="34" charset="0"/>
                <a:cs typeface="Calibri" panose="020F0502020204030204" pitchFamily="34" charset="0"/>
              </a:rPr>
              <a:t>«И</a:t>
            </a:r>
            <a:r>
              <a:rPr sz="1800" b="1" spc="-80" dirty="0">
                <a:latin typeface="Calibri" panose="020F0502020204030204" pitchFamily="34" charset="0"/>
                <a:cs typeface="Calibri" panose="020F0502020204030204" pitchFamily="34" charset="0"/>
              </a:rPr>
              <a:t>н</a:t>
            </a:r>
            <a:r>
              <a:rPr sz="1800" b="1" spc="-75" dirty="0">
                <a:latin typeface="Calibri" panose="020F0502020204030204" pitchFamily="34" charset="0"/>
                <a:cs typeface="Calibri" panose="020F0502020204030204" pitchFamily="34" charset="0"/>
              </a:rPr>
              <a:t>ст</a:t>
            </a:r>
            <a:r>
              <a:rPr sz="1800" b="1" spc="-60" dirty="0">
                <a:latin typeface="Calibri" panose="020F0502020204030204" pitchFamily="34" charset="0"/>
                <a:cs typeface="Calibri" panose="020F0502020204030204" pitchFamily="34" charset="0"/>
              </a:rPr>
              <a:t>и</a:t>
            </a:r>
            <a:r>
              <a:rPr sz="1800" b="1" spc="-70" dirty="0">
                <a:latin typeface="Calibri" panose="020F0502020204030204" pitchFamily="34" charset="0"/>
                <a:cs typeface="Calibri" panose="020F0502020204030204" pitchFamily="34" charset="0"/>
              </a:rPr>
              <a:t>ту</a:t>
            </a:r>
            <a:r>
              <a:rPr sz="1800" b="1" spc="5" dirty="0">
                <a:latin typeface="Calibri" panose="020F0502020204030204" pitchFamily="34" charset="0"/>
                <a:cs typeface="Calibri" panose="020F0502020204030204" pitchFamily="34" charset="0"/>
              </a:rPr>
              <a:t>т</a:t>
            </a:r>
            <a:r>
              <a:rPr sz="1800" b="1" spc="-20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800" b="1" spc="-75" dirty="0">
                <a:latin typeface="Calibri" panose="020F0502020204030204" pitchFamily="34" charset="0"/>
                <a:cs typeface="Calibri" panose="020F0502020204030204" pitchFamily="34" charset="0"/>
              </a:rPr>
              <a:t>стра</a:t>
            </a:r>
            <a:r>
              <a:rPr sz="1800" b="1" spc="-70" dirty="0">
                <a:latin typeface="Calibri" panose="020F0502020204030204" pitchFamily="34" charset="0"/>
                <a:cs typeface="Calibri" panose="020F0502020204030204" pitchFamily="34" charset="0"/>
              </a:rPr>
              <a:t>т</a:t>
            </a:r>
            <a:r>
              <a:rPr sz="1800" b="1" spc="-60" dirty="0">
                <a:latin typeface="Calibri" panose="020F0502020204030204" pitchFamily="34" charset="0"/>
                <a:cs typeface="Calibri" panose="020F0502020204030204" pitchFamily="34" charset="0"/>
              </a:rPr>
              <a:t>еги</a:t>
            </a:r>
            <a:r>
              <a:rPr sz="1800" b="1" spc="5" dirty="0">
                <a:latin typeface="Calibri" panose="020F0502020204030204" pitchFamily="34" charset="0"/>
                <a:cs typeface="Calibri" panose="020F0502020204030204" pitchFamily="34" charset="0"/>
              </a:rPr>
              <a:t>и</a:t>
            </a:r>
            <a:r>
              <a:rPr sz="1800" b="1" spc="-1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800" b="1" spc="-75" dirty="0">
                <a:latin typeface="Calibri" panose="020F0502020204030204" pitchFamily="34" charset="0"/>
                <a:cs typeface="Calibri" panose="020F0502020204030204" pitchFamily="34" charset="0"/>
              </a:rPr>
              <a:t>ра</a:t>
            </a:r>
            <a:r>
              <a:rPr sz="1800" b="1" spc="-70" dirty="0">
                <a:latin typeface="Calibri" panose="020F0502020204030204" pitchFamily="34" charset="0"/>
                <a:cs typeface="Calibri" panose="020F0502020204030204" pitchFamily="34" charset="0"/>
              </a:rPr>
              <a:t>зв</a:t>
            </a:r>
            <a:r>
              <a:rPr sz="1800" b="1" spc="-60" dirty="0">
                <a:latin typeface="Calibri" panose="020F0502020204030204" pitchFamily="34" charset="0"/>
                <a:cs typeface="Calibri" panose="020F0502020204030204" pitchFamily="34" charset="0"/>
              </a:rPr>
              <a:t>и</a:t>
            </a:r>
            <a:r>
              <a:rPr sz="1800" b="1" spc="-70" dirty="0">
                <a:latin typeface="Calibri" panose="020F0502020204030204" pitchFamily="34" charset="0"/>
                <a:cs typeface="Calibri" panose="020F0502020204030204" pitchFamily="34" charset="0"/>
              </a:rPr>
              <a:t>т</a:t>
            </a:r>
            <a:r>
              <a:rPr sz="1800" b="1" spc="-60" dirty="0">
                <a:latin typeface="Calibri" panose="020F0502020204030204" pitchFamily="34" charset="0"/>
                <a:cs typeface="Calibri" panose="020F0502020204030204" pitchFamily="34" charset="0"/>
              </a:rPr>
              <a:t>и</a:t>
            </a:r>
            <a:r>
              <a:rPr sz="1800" b="1" dirty="0">
                <a:latin typeface="Calibri" panose="020F0502020204030204" pitchFamily="34" charset="0"/>
                <a:cs typeface="Calibri" panose="020F0502020204030204" pitchFamily="34" charset="0"/>
              </a:rPr>
              <a:t>я  </a:t>
            </a:r>
            <a:r>
              <a:rPr sz="1800" b="1" spc="-65" dirty="0">
                <a:latin typeface="Calibri" panose="020F0502020204030204" pitchFamily="34" charset="0"/>
                <a:cs typeface="Calibri" panose="020F0502020204030204" pitchFamily="34" charset="0"/>
              </a:rPr>
              <a:t>образования</a:t>
            </a:r>
            <a:r>
              <a:rPr sz="1800" b="1" spc="-1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800" b="1" spc="-60" dirty="0">
                <a:latin typeface="Calibri" panose="020F0502020204030204" pitchFamily="34" charset="0"/>
                <a:cs typeface="Calibri" panose="020F0502020204030204" pitchFamily="34" charset="0"/>
              </a:rPr>
              <a:t>Российской</a:t>
            </a:r>
            <a:r>
              <a:rPr sz="1800" b="1" spc="-2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800" b="1" spc="-55" dirty="0">
                <a:latin typeface="Calibri" panose="020F0502020204030204" pitchFamily="34" charset="0"/>
                <a:cs typeface="Calibri" panose="020F0502020204030204" pitchFamily="34" charset="0"/>
              </a:rPr>
              <a:t>академии</a:t>
            </a:r>
            <a:r>
              <a:rPr sz="1800" b="1" spc="-1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800" b="1" spc="-65" dirty="0">
                <a:latin typeface="Calibri" panose="020F0502020204030204" pitchFamily="34" charset="0"/>
                <a:cs typeface="Calibri" panose="020F0502020204030204" pitchFamily="34" charset="0"/>
              </a:rPr>
              <a:t>образования»</a:t>
            </a:r>
            <a:endParaRPr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801227" y="512965"/>
            <a:ext cx="3006725" cy="73480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74980" y="2364485"/>
            <a:ext cx="103886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Century Schoolbook"/>
              </a:rPr>
              <a:t>Основные</a:t>
            </a:r>
            <a:r>
              <a:rPr kumimoji="0" b="1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Century Schoolbook"/>
              </a:rPr>
              <a:t> </a:t>
            </a:r>
            <a:r>
              <a:rPr kumimoji="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Century Schoolbook"/>
              </a:rPr>
              <a:t>направления</a:t>
            </a:r>
            <a:r>
              <a:rPr kumimoji="0" b="1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Century Schoolbook"/>
              </a:rPr>
              <a:t> </a:t>
            </a:r>
            <a:r>
              <a:rPr kumimoji="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Century Schoolbook"/>
              </a:rPr>
              <a:t>формирования</a:t>
            </a:r>
            <a:r>
              <a:rPr kumimoji="0" b="1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Century Schoolbook"/>
              </a:rPr>
              <a:t> </a:t>
            </a:r>
            <a:r>
              <a:rPr kumimoji="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Century Schoolbook"/>
              </a:rPr>
              <a:t>функциональной</a:t>
            </a:r>
            <a:r>
              <a:rPr kumimoji="0" b="1" i="0" u="none" strike="noStrike" kern="1200" cap="none" spc="-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Century Schoolbook"/>
              </a:rPr>
              <a:t> </a:t>
            </a:r>
            <a:r>
              <a:rPr kumimoji="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Century Schoolbook"/>
              </a:rPr>
              <a:t>грамотности: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627746" y="3343147"/>
            <a:ext cx="370077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Century Schoolbook"/>
              </a:rPr>
              <a:t>Финансовая</a:t>
            </a:r>
            <a:r>
              <a:rPr kumimoji="0" sz="2400" b="0" i="0" u="none" strike="noStrike" kern="1200" cap="none" spc="-9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Century Schoolbook"/>
              </a:rPr>
              <a:t>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Century Schoolbook"/>
              </a:rPr>
              <a:t>грамотность</a:t>
            </a: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27746" y="4441063"/>
            <a:ext cx="383095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Century Schoolbook"/>
              </a:rPr>
              <a:t>Глобальные</a:t>
            </a:r>
            <a:r>
              <a:rPr kumimoji="0" sz="24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Century Schoolbook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Century Schoolbook"/>
              </a:rPr>
              <a:t>компетенции</a:t>
            </a: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Century Schoolbook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527292" y="3152901"/>
            <a:ext cx="914400" cy="91440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22960" y="5333110"/>
            <a:ext cx="914399" cy="914400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58520" y="3338703"/>
            <a:ext cx="914400" cy="91440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39559" y="4359655"/>
            <a:ext cx="1032090" cy="914400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533768" y="4196334"/>
            <a:ext cx="914400" cy="914400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659498" y="5302199"/>
            <a:ext cx="914400" cy="914400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1676526" y="3354146"/>
            <a:ext cx="435991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Century Schoolbook"/>
              </a:rPr>
              <a:t>Математическая</a:t>
            </a:r>
            <a:r>
              <a:rPr kumimoji="0" sz="2400" b="0" i="0" u="none" strike="noStrike" kern="1200" cap="none" spc="-1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Century Schoolbook"/>
              </a:rPr>
              <a:t>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Century Schoolbook"/>
              </a:rPr>
              <a:t>грамотность</a:t>
            </a: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76526" y="4451984"/>
            <a:ext cx="39446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Century Schoolbook"/>
              </a:rPr>
              <a:t>Читательская</a:t>
            </a:r>
            <a:r>
              <a:rPr kumimoji="0" sz="2400" b="0" i="0" u="none" strike="noStrike" kern="1200" cap="none" spc="-1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Century Schoolbook"/>
              </a:rPr>
              <a:t>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Century Schoolbook"/>
              </a:rPr>
              <a:t>грамотность</a:t>
            </a: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76526" y="5549595"/>
            <a:ext cx="10013315" cy="986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>
                <a:tab pos="5963285" algn="l"/>
              </a:tabLst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Century Schoolbook"/>
              </a:rPr>
              <a:t>Естественнонаучная</a:t>
            </a:r>
            <a:r>
              <a:rPr kumimoji="0" sz="24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Century Schoolbook"/>
              </a:rPr>
              <a:t>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Century Schoolbook"/>
              </a:rPr>
              <a:t>грамотность	</a:t>
            </a:r>
            <a:r>
              <a:rPr kumimoji="0" sz="3600" b="0" i="0" u="none" strike="noStrike" kern="1200" cap="none" spc="0" normalizeH="0" baseline="2314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Century Schoolbook"/>
              </a:rPr>
              <a:t>Креативное</a:t>
            </a:r>
            <a:r>
              <a:rPr kumimoji="0" sz="3600" b="0" i="0" u="none" strike="noStrike" kern="1200" cap="none" spc="-104" normalizeH="0" baseline="2314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Century Schoolbook"/>
              </a:rPr>
              <a:t> </a:t>
            </a:r>
            <a:r>
              <a:rPr kumimoji="0" sz="3600" b="0" i="0" u="none" strike="noStrike" kern="1200" cap="none" spc="-7" normalizeH="0" baseline="2314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Century Schoolbook"/>
              </a:rPr>
              <a:t>мышление</a:t>
            </a:r>
            <a:endParaRPr kumimoji="0" sz="3600" b="0" i="0" u="none" strike="noStrike" kern="1200" cap="none" spc="0" normalizeH="0" baseline="2314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Century Schoolbook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Century Schoolbook"/>
            </a:endParaRPr>
          </a:p>
          <a:p>
            <a:pPr marL="48260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1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Источник: </a:t>
            </a:r>
            <a:r>
              <a:rPr kumimoji="0" sz="1400" b="0" i="1" u="none" strike="noStrike" kern="1200" cap="none" spc="-5" normalizeH="0" baseline="0" noProof="0" dirty="0">
                <a:ln>
                  <a:noFill/>
                </a:ln>
                <a:solidFill>
                  <a:srgbClr val="64778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  <a:hlinkClick r:id="rId9"/>
              </a:rPr>
              <a:t>http://skiv.instrao.ru/support/demonstratsionnye-materialya/</a:t>
            </a: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8176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07288" y="515874"/>
            <a:ext cx="6288065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b="0" spc="-75" dirty="0">
                <a:latin typeface="Century Schoolbook"/>
                <a:cs typeface="Century Schoolbook"/>
              </a:rPr>
              <a:t>Дополнительная</a:t>
            </a:r>
            <a:r>
              <a:rPr sz="3200" b="0" spc="-105" dirty="0">
                <a:latin typeface="Century Schoolbook"/>
                <a:cs typeface="Century Schoolbook"/>
              </a:rPr>
              <a:t> </a:t>
            </a:r>
            <a:r>
              <a:rPr sz="3200" b="0" spc="-75" dirty="0">
                <a:latin typeface="Century Schoolbook"/>
                <a:cs typeface="Century Schoolbook"/>
              </a:rPr>
              <a:t>информация</a:t>
            </a:r>
            <a:endParaRPr sz="3200" dirty="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6148" y="1098041"/>
            <a:ext cx="10577830" cy="5240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>
              <a:lnSpc>
                <a:spcPct val="100000"/>
              </a:lnSpc>
              <a:spcBef>
                <a:spcPts val="100"/>
              </a:spcBef>
              <a:tabLst>
                <a:tab pos="1960880" algn="l"/>
                <a:tab pos="3139440" algn="l"/>
                <a:tab pos="3862704" algn="l"/>
                <a:tab pos="5795645" algn="l"/>
                <a:tab pos="7594600" algn="l"/>
                <a:tab pos="7939405" algn="l"/>
                <a:tab pos="9341485" algn="l"/>
              </a:tabLst>
            </a:pPr>
            <a:r>
              <a:rPr sz="1800" u="sng" spc="-5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2"/>
              </a:rPr>
              <a:t>https://rikc.by/ru/PISA/1-ex	</a:t>
            </a:r>
            <a:r>
              <a:rPr sz="1800" u="sng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2"/>
              </a:rPr>
              <a:t>pisa.pdf</a:t>
            </a:r>
            <a:r>
              <a:rPr sz="1800" spc="320" dirty="0">
                <a:solidFill>
                  <a:srgbClr val="B148C2"/>
                </a:solidFill>
                <a:latin typeface="Century Schoolbook"/>
                <a:cs typeface="Century Schoolbook"/>
              </a:rPr>
              <a:t> </a:t>
            </a:r>
            <a:r>
              <a:rPr sz="1800" spc="-5" dirty="0">
                <a:latin typeface="Century Schoolbook"/>
                <a:cs typeface="Century Schoolbook"/>
              </a:rPr>
              <a:t>сборник</a:t>
            </a:r>
            <a:r>
              <a:rPr sz="1800" spc="310" dirty="0">
                <a:latin typeface="Century Schoolbook"/>
                <a:cs typeface="Century Schoolbook"/>
              </a:rPr>
              <a:t> </a:t>
            </a:r>
            <a:r>
              <a:rPr sz="1800" spc="-5" dirty="0">
                <a:latin typeface="Century Schoolbook"/>
                <a:cs typeface="Century Schoolbook"/>
              </a:rPr>
              <a:t>заданий,</a:t>
            </a:r>
            <a:r>
              <a:rPr sz="1800" spc="300" dirty="0">
                <a:latin typeface="Century Schoolbook"/>
                <a:cs typeface="Century Schoolbook"/>
              </a:rPr>
              <a:t> </a:t>
            </a:r>
            <a:r>
              <a:rPr sz="1800" dirty="0">
                <a:latin typeface="Century Schoolbook"/>
                <a:cs typeface="Century Schoolbook"/>
              </a:rPr>
              <a:t>направленных</a:t>
            </a:r>
            <a:r>
              <a:rPr sz="1800" spc="315" dirty="0">
                <a:latin typeface="Century Schoolbook"/>
                <a:cs typeface="Century Schoolbook"/>
              </a:rPr>
              <a:t> </a:t>
            </a:r>
            <a:r>
              <a:rPr sz="1800" spc="-5" dirty="0">
                <a:latin typeface="Century Schoolbook"/>
                <a:cs typeface="Century Schoolbook"/>
              </a:rPr>
              <a:t>на</a:t>
            </a:r>
            <a:r>
              <a:rPr sz="1800" spc="320" dirty="0">
                <a:latin typeface="Century Schoolbook"/>
                <a:cs typeface="Century Schoolbook"/>
              </a:rPr>
              <a:t> </a:t>
            </a:r>
            <a:r>
              <a:rPr sz="1800" b="1" spc="-5" dirty="0">
                <a:latin typeface="Century Schoolbook"/>
                <a:cs typeface="Century Schoolbook"/>
              </a:rPr>
              <a:t>выявление</a:t>
            </a:r>
            <a:r>
              <a:rPr sz="1800" b="1" spc="320" dirty="0">
                <a:latin typeface="Century Schoolbook"/>
                <a:cs typeface="Century Schoolbook"/>
              </a:rPr>
              <a:t> </a:t>
            </a:r>
            <a:r>
              <a:rPr sz="1800" b="1" spc="-5" dirty="0">
                <a:latin typeface="Century Schoolbook"/>
                <a:cs typeface="Century Schoolbook"/>
              </a:rPr>
              <a:t>уровня </a:t>
            </a:r>
            <a:r>
              <a:rPr sz="1800" b="1" spc="-500" dirty="0">
                <a:latin typeface="Century Schoolbook"/>
                <a:cs typeface="Century Schoolbook"/>
              </a:rPr>
              <a:t> </a:t>
            </a:r>
            <a:r>
              <a:rPr sz="1800" b="1" spc="5" dirty="0">
                <a:latin typeface="Century Schoolbook"/>
                <a:cs typeface="Century Schoolbook"/>
              </a:rPr>
              <a:t>ч</a:t>
            </a:r>
            <a:r>
              <a:rPr sz="1800" b="1" dirty="0">
                <a:latin typeface="Century Schoolbook"/>
                <a:cs typeface="Century Schoolbook"/>
              </a:rPr>
              <a:t>и</a:t>
            </a:r>
            <a:r>
              <a:rPr sz="1800" b="1" spc="5" dirty="0">
                <a:latin typeface="Century Schoolbook"/>
                <a:cs typeface="Century Schoolbook"/>
              </a:rPr>
              <a:t>т</a:t>
            </a:r>
            <a:r>
              <a:rPr sz="1800" b="1" spc="-20" dirty="0">
                <a:latin typeface="Century Schoolbook"/>
                <a:cs typeface="Century Schoolbook"/>
              </a:rPr>
              <a:t>а</a:t>
            </a:r>
            <a:r>
              <a:rPr sz="1800" b="1" spc="5" dirty="0">
                <a:latin typeface="Century Schoolbook"/>
                <a:cs typeface="Century Schoolbook"/>
              </a:rPr>
              <a:t>т</a:t>
            </a:r>
            <a:r>
              <a:rPr sz="1800" b="1" spc="-5" dirty="0">
                <a:latin typeface="Century Schoolbook"/>
                <a:cs typeface="Century Schoolbook"/>
              </a:rPr>
              <a:t>е</a:t>
            </a:r>
            <a:r>
              <a:rPr sz="1800" b="1" spc="-10" dirty="0">
                <a:latin typeface="Century Schoolbook"/>
                <a:cs typeface="Century Schoolbook"/>
              </a:rPr>
              <a:t>л</a:t>
            </a:r>
            <a:r>
              <a:rPr sz="1800" b="1" spc="-15" dirty="0">
                <a:latin typeface="Century Schoolbook"/>
                <a:cs typeface="Century Schoolbook"/>
              </a:rPr>
              <a:t>ь</a:t>
            </a:r>
            <a:r>
              <a:rPr sz="1800" b="1" spc="5" dirty="0">
                <a:latin typeface="Century Schoolbook"/>
                <a:cs typeface="Century Schoolbook"/>
              </a:rPr>
              <a:t>с</a:t>
            </a:r>
            <a:r>
              <a:rPr sz="1800" b="1" dirty="0">
                <a:latin typeface="Century Schoolbook"/>
                <a:cs typeface="Century Schoolbook"/>
              </a:rPr>
              <a:t>кой	</a:t>
            </a:r>
            <a:r>
              <a:rPr sz="1800" b="1" spc="5" dirty="0">
                <a:latin typeface="Century Schoolbook"/>
                <a:cs typeface="Century Schoolbook"/>
              </a:rPr>
              <a:t>г</a:t>
            </a:r>
            <a:r>
              <a:rPr sz="1800" b="1" dirty="0">
                <a:latin typeface="Century Schoolbook"/>
                <a:cs typeface="Century Schoolbook"/>
              </a:rPr>
              <a:t>ра</a:t>
            </a:r>
            <a:r>
              <a:rPr sz="1800" b="1" spc="5" dirty="0">
                <a:latin typeface="Century Schoolbook"/>
                <a:cs typeface="Century Schoolbook"/>
              </a:rPr>
              <a:t>м</a:t>
            </a:r>
            <a:r>
              <a:rPr sz="1800" b="1" spc="-20" dirty="0">
                <a:latin typeface="Century Schoolbook"/>
                <a:cs typeface="Century Schoolbook"/>
              </a:rPr>
              <a:t>о</a:t>
            </a:r>
            <a:r>
              <a:rPr sz="1800" b="1" spc="5" dirty="0">
                <a:latin typeface="Century Schoolbook"/>
                <a:cs typeface="Century Schoolbook"/>
              </a:rPr>
              <a:t>т</a:t>
            </a:r>
            <a:r>
              <a:rPr sz="1800" b="1" spc="-15" dirty="0">
                <a:latin typeface="Century Schoolbook"/>
                <a:cs typeface="Century Schoolbook"/>
              </a:rPr>
              <a:t>н</a:t>
            </a:r>
            <a:r>
              <a:rPr sz="1800" b="1" dirty="0">
                <a:latin typeface="Century Schoolbook"/>
                <a:cs typeface="Century Schoolbook"/>
              </a:rPr>
              <a:t>о</a:t>
            </a:r>
            <a:r>
              <a:rPr sz="1800" b="1" spc="5" dirty="0">
                <a:latin typeface="Century Schoolbook"/>
                <a:cs typeface="Century Schoolbook"/>
              </a:rPr>
              <a:t>сти</a:t>
            </a:r>
            <a:r>
              <a:rPr sz="1800" dirty="0">
                <a:latin typeface="Century Schoolbook"/>
                <a:cs typeface="Century Schoolbook"/>
              </a:rPr>
              <a:t>,	пр</a:t>
            </a:r>
            <a:r>
              <a:rPr sz="1800" spc="5" dirty="0">
                <a:latin typeface="Century Schoolbook"/>
                <a:cs typeface="Century Schoolbook"/>
              </a:rPr>
              <a:t>е</a:t>
            </a:r>
            <a:r>
              <a:rPr sz="1800" dirty="0">
                <a:latin typeface="Century Schoolbook"/>
                <a:cs typeface="Century Schoolbook"/>
              </a:rPr>
              <a:t>дл</a:t>
            </a:r>
            <a:r>
              <a:rPr sz="1800" spc="5" dirty="0">
                <a:latin typeface="Century Schoolbook"/>
                <a:cs typeface="Century Schoolbook"/>
              </a:rPr>
              <a:t>о</a:t>
            </a:r>
            <a:r>
              <a:rPr sz="1800" spc="-10" dirty="0">
                <a:latin typeface="Century Schoolbook"/>
                <a:cs typeface="Century Schoolbook"/>
              </a:rPr>
              <a:t>ж</a:t>
            </a:r>
            <a:r>
              <a:rPr sz="1800" spc="10" dirty="0">
                <a:latin typeface="Century Schoolbook"/>
                <a:cs typeface="Century Schoolbook"/>
              </a:rPr>
              <a:t>е</a:t>
            </a:r>
            <a:r>
              <a:rPr sz="1800" dirty="0">
                <a:latin typeface="Century Schoolbook"/>
                <a:cs typeface="Century Schoolbook"/>
              </a:rPr>
              <a:t>нных	</a:t>
            </a:r>
            <a:r>
              <a:rPr sz="1800" spc="10" dirty="0">
                <a:latin typeface="Century Schoolbook"/>
                <a:cs typeface="Century Schoolbook"/>
              </a:rPr>
              <a:t>о</a:t>
            </a:r>
            <a:r>
              <a:rPr sz="1800" spc="-15" dirty="0">
                <a:latin typeface="Century Schoolbook"/>
                <a:cs typeface="Century Schoolbook"/>
              </a:rPr>
              <a:t>б</a:t>
            </a:r>
            <a:r>
              <a:rPr sz="1800" spc="-10" dirty="0">
                <a:latin typeface="Century Schoolbook"/>
                <a:cs typeface="Century Schoolbook"/>
              </a:rPr>
              <a:t>у</a:t>
            </a:r>
            <a:r>
              <a:rPr sz="1800" spc="5" dirty="0">
                <a:latin typeface="Century Schoolbook"/>
                <a:cs typeface="Century Schoolbook"/>
              </a:rPr>
              <a:t>ча</a:t>
            </a:r>
            <a:r>
              <a:rPr sz="1800" spc="-5" dirty="0">
                <a:latin typeface="Century Schoolbook"/>
                <a:cs typeface="Century Schoolbook"/>
              </a:rPr>
              <a:t>ю</a:t>
            </a:r>
            <a:r>
              <a:rPr sz="1800" spc="-10" dirty="0">
                <a:latin typeface="Century Schoolbook"/>
                <a:cs typeface="Century Schoolbook"/>
              </a:rPr>
              <a:t>щ</a:t>
            </a:r>
            <a:r>
              <a:rPr sz="1800" spc="10" dirty="0">
                <a:latin typeface="Century Schoolbook"/>
                <a:cs typeface="Century Schoolbook"/>
              </a:rPr>
              <a:t>и</a:t>
            </a:r>
            <a:r>
              <a:rPr sz="1800" dirty="0">
                <a:latin typeface="Century Schoolbook"/>
                <a:cs typeface="Century Schoolbook"/>
              </a:rPr>
              <a:t>м</a:t>
            </a:r>
            <a:r>
              <a:rPr sz="1800" spc="-10" dirty="0">
                <a:latin typeface="Century Schoolbook"/>
                <a:cs typeface="Century Schoolbook"/>
              </a:rPr>
              <a:t>с</a:t>
            </a:r>
            <a:r>
              <a:rPr sz="1800" dirty="0">
                <a:latin typeface="Century Schoolbook"/>
                <a:cs typeface="Century Schoolbook"/>
              </a:rPr>
              <a:t>я	/	</a:t>
            </a:r>
            <a:r>
              <a:rPr sz="1800" spc="-10" dirty="0">
                <a:latin typeface="Century Schoolbook"/>
                <a:cs typeface="Century Schoolbook"/>
              </a:rPr>
              <a:t>с</a:t>
            </a:r>
            <a:r>
              <a:rPr sz="1800" spc="5" dirty="0">
                <a:latin typeface="Century Schoolbook"/>
                <a:cs typeface="Century Schoolbook"/>
              </a:rPr>
              <a:t>т</a:t>
            </a:r>
            <a:r>
              <a:rPr sz="1800" spc="-10" dirty="0">
                <a:latin typeface="Century Schoolbook"/>
                <a:cs typeface="Century Schoolbook"/>
              </a:rPr>
              <a:t>у</a:t>
            </a:r>
            <a:r>
              <a:rPr sz="1800" dirty="0">
                <a:latin typeface="Century Schoolbook"/>
                <a:cs typeface="Century Schoolbook"/>
              </a:rPr>
              <a:t>д</a:t>
            </a:r>
            <a:r>
              <a:rPr sz="1800" spc="10" dirty="0">
                <a:latin typeface="Century Schoolbook"/>
                <a:cs typeface="Century Schoolbook"/>
              </a:rPr>
              <a:t>е</a:t>
            </a:r>
            <a:r>
              <a:rPr sz="1800" spc="-30" dirty="0">
                <a:latin typeface="Century Schoolbook"/>
                <a:cs typeface="Century Schoolbook"/>
              </a:rPr>
              <a:t>н</a:t>
            </a:r>
            <a:r>
              <a:rPr sz="1800" spc="5" dirty="0">
                <a:latin typeface="Century Schoolbook"/>
                <a:cs typeface="Century Schoolbook"/>
              </a:rPr>
              <a:t>та</a:t>
            </a:r>
            <a:r>
              <a:rPr sz="1800" dirty="0">
                <a:latin typeface="Century Schoolbook"/>
                <a:cs typeface="Century Schoolbook"/>
              </a:rPr>
              <a:t>м	(</a:t>
            </a:r>
            <a:r>
              <a:rPr sz="1800" spc="5" dirty="0">
                <a:latin typeface="Century Schoolbook"/>
                <a:cs typeface="Century Schoolbook"/>
              </a:rPr>
              <a:t>15</a:t>
            </a:r>
            <a:r>
              <a:rPr sz="1800" dirty="0">
                <a:latin typeface="Century Schoolbook"/>
                <a:cs typeface="Century Schoolbook"/>
              </a:rPr>
              <a:t>-</a:t>
            </a:r>
            <a:r>
              <a:rPr sz="1800" spc="-5" dirty="0">
                <a:latin typeface="Century Schoolbook"/>
                <a:cs typeface="Century Schoolbook"/>
              </a:rPr>
              <a:t>л</a:t>
            </a:r>
            <a:r>
              <a:rPr sz="1800" spc="5" dirty="0">
                <a:latin typeface="Century Schoolbook"/>
                <a:cs typeface="Century Schoolbook"/>
              </a:rPr>
              <a:t>ет</a:t>
            </a:r>
            <a:r>
              <a:rPr sz="1800" spc="-30" dirty="0">
                <a:latin typeface="Century Schoolbook"/>
                <a:cs typeface="Century Schoolbook"/>
              </a:rPr>
              <a:t>н</a:t>
            </a:r>
            <a:r>
              <a:rPr sz="1800" spc="10" dirty="0">
                <a:latin typeface="Century Schoolbook"/>
                <a:cs typeface="Century Schoolbook"/>
              </a:rPr>
              <a:t>и</a:t>
            </a:r>
            <a:r>
              <a:rPr sz="1800" dirty="0">
                <a:latin typeface="Century Schoolbook"/>
                <a:cs typeface="Century Schoolbook"/>
              </a:rPr>
              <a:t>м  подросткам) при проведении международного </a:t>
            </a:r>
            <a:r>
              <a:rPr sz="1800" spc="-5" dirty="0">
                <a:latin typeface="Century Schoolbook"/>
                <a:cs typeface="Century Schoolbook"/>
              </a:rPr>
              <a:t>сравнительного </a:t>
            </a:r>
            <a:r>
              <a:rPr sz="1800" dirty="0">
                <a:latin typeface="Century Schoolbook"/>
                <a:cs typeface="Century Schoolbook"/>
              </a:rPr>
              <a:t>исследования </a:t>
            </a:r>
            <a:r>
              <a:rPr sz="1800" spc="-5" dirty="0">
                <a:latin typeface="Century Schoolbook"/>
                <a:cs typeface="Century Schoolbook"/>
              </a:rPr>
              <a:t>PISA. </a:t>
            </a:r>
            <a:r>
              <a:rPr sz="1800" dirty="0">
                <a:latin typeface="Century Schoolbook"/>
                <a:cs typeface="Century Schoolbook"/>
              </a:rPr>
              <a:t> </a:t>
            </a:r>
            <a:r>
              <a:rPr sz="1800" u="sng" spc="-5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3"/>
              </a:rPr>
              <a:t>https://rikc.by/ru/PISA/4-ex	</a:t>
            </a:r>
            <a:r>
              <a:rPr sz="1800" u="sng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3"/>
              </a:rPr>
              <a:t>pisa.pdf</a:t>
            </a:r>
            <a:r>
              <a:rPr sz="1800" spc="320" dirty="0">
                <a:solidFill>
                  <a:srgbClr val="B148C2"/>
                </a:solidFill>
                <a:latin typeface="Century Schoolbook"/>
                <a:cs typeface="Century Schoolbook"/>
              </a:rPr>
              <a:t> </a:t>
            </a:r>
            <a:r>
              <a:rPr sz="1800" spc="-5" dirty="0">
                <a:latin typeface="Century Schoolbook"/>
                <a:cs typeface="Century Schoolbook"/>
              </a:rPr>
              <a:t>сборник</a:t>
            </a:r>
            <a:r>
              <a:rPr sz="1800" spc="310" dirty="0">
                <a:latin typeface="Century Schoolbook"/>
                <a:cs typeface="Century Schoolbook"/>
              </a:rPr>
              <a:t> </a:t>
            </a:r>
            <a:r>
              <a:rPr sz="1800" spc="-5" dirty="0">
                <a:latin typeface="Century Schoolbook"/>
                <a:cs typeface="Century Schoolbook"/>
              </a:rPr>
              <a:t>заданий,</a:t>
            </a:r>
            <a:r>
              <a:rPr sz="1800" spc="295" dirty="0">
                <a:latin typeface="Century Schoolbook"/>
                <a:cs typeface="Century Schoolbook"/>
              </a:rPr>
              <a:t> </a:t>
            </a:r>
            <a:r>
              <a:rPr sz="1800" dirty="0">
                <a:latin typeface="Century Schoolbook"/>
                <a:cs typeface="Century Schoolbook"/>
              </a:rPr>
              <a:t>направленных</a:t>
            </a:r>
            <a:r>
              <a:rPr sz="1800" spc="310" dirty="0">
                <a:latin typeface="Century Schoolbook"/>
                <a:cs typeface="Century Schoolbook"/>
              </a:rPr>
              <a:t> </a:t>
            </a:r>
            <a:r>
              <a:rPr sz="1800" spc="-5" dirty="0">
                <a:latin typeface="Century Schoolbook"/>
                <a:cs typeface="Century Schoolbook"/>
              </a:rPr>
              <a:t>на</a:t>
            </a:r>
            <a:r>
              <a:rPr sz="1800" spc="325" dirty="0">
                <a:latin typeface="Century Schoolbook"/>
                <a:cs typeface="Century Schoolbook"/>
              </a:rPr>
              <a:t> </a:t>
            </a:r>
            <a:r>
              <a:rPr sz="1800" b="1" spc="-5" dirty="0">
                <a:latin typeface="Century Schoolbook"/>
                <a:cs typeface="Century Schoolbook"/>
              </a:rPr>
              <a:t>выявление</a:t>
            </a:r>
            <a:r>
              <a:rPr sz="1800" b="1" spc="315" dirty="0">
                <a:latin typeface="Century Schoolbook"/>
                <a:cs typeface="Century Schoolbook"/>
              </a:rPr>
              <a:t> </a:t>
            </a:r>
            <a:r>
              <a:rPr sz="1800" b="1" spc="-5" dirty="0">
                <a:latin typeface="Century Schoolbook"/>
                <a:cs typeface="Century Schoolbook"/>
              </a:rPr>
              <a:t>уровня </a:t>
            </a:r>
            <a:r>
              <a:rPr sz="1800" b="1" spc="-500" dirty="0">
                <a:latin typeface="Century Schoolbook"/>
                <a:cs typeface="Century Schoolbook"/>
              </a:rPr>
              <a:t> </a:t>
            </a:r>
            <a:r>
              <a:rPr sz="1800" b="1" dirty="0">
                <a:latin typeface="Century Schoolbook"/>
                <a:cs typeface="Century Schoolbook"/>
              </a:rPr>
              <a:t>креативного</a:t>
            </a:r>
            <a:r>
              <a:rPr sz="1800" b="1" spc="280" dirty="0">
                <a:latin typeface="Century Schoolbook"/>
                <a:cs typeface="Century Schoolbook"/>
              </a:rPr>
              <a:t> </a:t>
            </a:r>
            <a:r>
              <a:rPr sz="1800" b="1" spc="-5" dirty="0">
                <a:latin typeface="Century Schoolbook"/>
                <a:cs typeface="Century Schoolbook"/>
              </a:rPr>
              <a:t>мышления,</a:t>
            </a:r>
            <a:r>
              <a:rPr sz="1800" b="1" spc="285" dirty="0">
                <a:latin typeface="Century Schoolbook"/>
                <a:cs typeface="Century Schoolbook"/>
              </a:rPr>
              <a:t> </a:t>
            </a:r>
            <a:r>
              <a:rPr sz="1800" dirty="0">
                <a:latin typeface="Century Schoolbook"/>
                <a:cs typeface="Century Schoolbook"/>
              </a:rPr>
              <a:t>предложенных</a:t>
            </a:r>
            <a:r>
              <a:rPr sz="1800" spc="290" dirty="0">
                <a:latin typeface="Century Schoolbook"/>
                <a:cs typeface="Century Schoolbook"/>
              </a:rPr>
              <a:t> </a:t>
            </a:r>
            <a:r>
              <a:rPr sz="1800" spc="-10" dirty="0">
                <a:latin typeface="Century Schoolbook"/>
                <a:cs typeface="Century Schoolbook"/>
              </a:rPr>
              <a:t>обучающимся</a:t>
            </a:r>
            <a:r>
              <a:rPr sz="1800" spc="290" dirty="0">
                <a:latin typeface="Century Schoolbook"/>
                <a:cs typeface="Century Schoolbook"/>
              </a:rPr>
              <a:t> </a:t>
            </a:r>
            <a:r>
              <a:rPr sz="1800" dirty="0">
                <a:latin typeface="Century Schoolbook"/>
                <a:cs typeface="Century Schoolbook"/>
              </a:rPr>
              <a:t>/</a:t>
            </a:r>
            <a:r>
              <a:rPr sz="1800" spc="300" dirty="0">
                <a:latin typeface="Century Schoolbook"/>
                <a:cs typeface="Century Schoolbook"/>
              </a:rPr>
              <a:t> </a:t>
            </a:r>
            <a:r>
              <a:rPr sz="1800" dirty="0">
                <a:latin typeface="Century Schoolbook"/>
                <a:cs typeface="Century Schoolbook"/>
              </a:rPr>
              <a:t>студентам</a:t>
            </a:r>
            <a:r>
              <a:rPr sz="1800" spc="300" dirty="0">
                <a:latin typeface="Century Schoolbook"/>
                <a:cs typeface="Century Schoolbook"/>
              </a:rPr>
              <a:t> </a:t>
            </a:r>
            <a:r>
              <a:rPr sz="1800" spc="-5" dirty="0">
                <a:latin typeface="Century Schoolbook"/>
                <a:cs typeface="Century Schoolbook"/>
              </a:rPr>
              <a:t>(15-летним</a:t>
            </a:r>
            <a:r>
              <a:rPr sz="1800" spc="270" dirty="0">
                <a:latin typeface="Century Schoolbook"/>
                <a:cs typeface="Century Schoolbook"/>
              </a:rPr>
              <a:t> </a:t>
            </a:r>
            <a:r>
              <a:rPr sz="1800" dirty="0">
                <a:latin typeface="Century Schoolbook"/>
                <a:cs typeface="Century Schoolbook"/>
              </a:rPr>
              <a:t>подросткам) </a:t>
            </a:r>
            <a:r>
              <a:rPr sz="1800" spc="-484" dirty="0">
                <a:latin typeface="Century Schoolbook"/>
                <a:cs typeface="Century Schoolbook"/>
              </a:rPr>
              <a:t> </a:t>
            </a:r>
            <a:r>
              <a:rPr sz="1800" dirty="0">
                <a:latin typeface="Century Schoolbook"/>
                <a:cs typeface="Century Schoolbook"/>
              </a:rPr>
              <a:t>при</a:t>
            </a:r>
            <a:r>
              <a:rPr sz="1800" spc="10" dirty="0">
                <a:latin typeface="Century Schoolbook"/>
                <a:cs typeface="Century Schoolbook"/>
              </a:rPr>
              <a:t> </a:t>
            </a:r>
            <a:r>
              <a:rPr sz="1800" dirty="0">
                <a:latin typeface="Century Schoolbook"/>
                <a:cs typeface="Century Schoolbook"/>
              </a:rPr>
              <a:t>проведении</a:t>
            </a:r>
            <a:r>
              <a:rPr sz="1800" spc="-45" dirty="0">
                <a:latin typeface="Century Schoolbook"/>
                <a:cs typeface="Century Schoolbook"/>
              </a:rPr>
              <a:t> </a:t>
            </a:r>
            <a:r>
              <a:rPr sz="1800" dirty="0">
                <a:latin typeface="Century Schoolbook"/>
                <a:cs typeface="Century Schoolbook"/>
              </a:rPr>
              <a:t>международного</a:t>
            </a:r>
            <a:r>
              <a:rPr sz="1800" spc="-30" dirty="0">
                <a:latin typeface="Century Schoolbook"/>
                <a:cs typeface="Century Schoolbook"/>
              </a:rPr>
              <a:t> </a:t>
            </a:r>
            <a:r>
              <a:rPr sz="1800" spc="-5" dirty="0">
                <a:latin typeface="Century Schoolbook"/>
                <a:cs typeface="Century Schoolbook"/>
              </a:rPr>
              <a:t>сравнительного</a:t>
            </a:r>
            <a:r>
              <a:rPr sz="1800" spc="-15" dirty="0">
                <a:latin typeface="Century Schoolbook"/>
                <a:cs typeface="Century Schoolbook"/>
              </a:rPr>
              <a:t> </a:t>
            </a:r>
            <a:r>
              <a:rPr sz="1800" dirty="0">
                <a:latin typeface="Century Schoolbook"/>
                <a:cs typeface="Century Schoolbook"/>
              </a:rPr>
              <a:t>исследования</a:t>
            </a:r>
            <a:r>
              <a:rPr sz="1800" spc="-40" dirty="0">
                <a:latin typeface="Century Schoolbook"/>
                <a:cs typeface="Century Schoolbook"/>
              </a:rPr>
              <a:t> </a:t>
            </a:r>
            <a:r>
              <a:rPr sz="1800" spc="-5" dirty="0">
                <a:latin typeface="Century Schoolbook"/>
                <a:cs typeface="Century Schoolbook"/>
              </a:rPr>
              <a:t>PISA.</a:t>
            </a:r>
            <a:endParaRPr sz="1800" dirty="0">
              <a:latin typeface="Century Schoolbook"/>
              <a:cs typeface="Century Schoolbook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tabLst>
                <a:tab pos="2252980" algn="l"/>
                <a:tab pos="2667635" algn="l"/>
                <a:tab pos="3139440" algn="l"/>
                <a:tab pos="4097654" algn="l"/>
                <a:tab pos="4430395" algn="l"/>
                <a:tab pos="5972810" algn="l"/>
                <a:tab pos="6219825" algn="l"/>
                <a:tab pos="7713980" algn="l"/>
                <a:tab pos="7878445" algn="l"/>
                <a:tab pos="8000365" algn="l"/>
                <a:tab pos="8082280" algn="l"/>
                <a:tab pos="9341485" algn="l"/>
              </a:tabLst>
            </a:pPr>
            <a:r>
              <a:rPr sz="1800" u="sng" spc="-5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4"/>
              </a:rPr>
              <a:t>https://rikc.by/ru/PISA/2-ex	</a:t>
            </a:r>
            <a:r>
              <a:rPr sz="1800" u="sng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4"/>
              </a:rPr>
              <a:t>pisa.pdf</a:t>
            </a:r>
            <a:r>
              <a:rPr sz="1800" spc="114" dirty="0">
                <a:solidFill>
                  <a:srgbClr val="B148C2"/>
                </a:solidFill>
                <a:latin typeface="Century Schoolbook"/>
                <a:cs typeface="Century Schoolbook"/>
                <a:hlinkClick r:id="rId4"/>
              </a:rPr>
              <a:t> </a:t>
            </a:r>
            <a:r>
              <a:rPr sz="1800" dirty="0">
                <a:latin typeface="Century Schoolbook"/>
                <a:cs typeface="Century Schoolbook"/>
              </a:rPr>
              <a:t>-</a:t>
            </a:r>
            <a:r>
              <a:rPr sz="1800" spc="114" dirty="0">
                <a:latin typeface="Century Schoolbook"/>
                <a:cs typeface="Century Schoolbook"/>
              </a:rPr>
              <a:t> </a:t>
            </a:r>
            <a:r>
              <a:rPr sz="1800" spc="-5" dirty="0">
                <a:latin typeface="Century Schoolbook"/>
                <a:cs typeface="Century Schoolbook"/>
              </a:rPr>
              <a:t>сборник</a:t>
            </a:r>
            <a:r>
              <a:rPr sz="1800" spc="90" dirty="0">
                <a:latin typeface="Century Schoolbook"/>
                <a:cs typeface="Century Schoolbook"/>
              </a:rPr>
              <a:t> </a:t>
            </a:r>
            <a:r>
              <a:rPr sz="1800" spc="-5" dirty="0">
                <a:latin typeface="Century Schoolbook"/>
                <a:cs typeface="Century Schoolbook"/>
              </a:rPr>
              <a:t>заданий,</a:t>
            </a:r>
            <a:r>
              <a:rPr sz="1800" spc="120" dirty="0">
                <a:latin typeface="Century Schoolbook"/>
                <a:cs typeface="Century Schoolbook"/>
              </a:rPr>
              <a:t> </a:t>
            </a:r>
            <a:r>
              <a:rPr sz="1800" dirty="0">
                <a:latin typeface="Century Schoolbook"/>
                <a:cs typeface="Century Schoolbook"/>
              </a:rPr>
              <a:t>направленных</a:t>
            </a:r>
            <a:r>
              <a:rPr sz="1800" spc="110" dirty="0">
                <a:latin typeface="Century Schoolbook"/>
                <a:cs typeface="Century Schoolbook"/>
              </a:rPr>
              <a:t> </a:t>
            </a:r>
            <a:r>
              <a:rPr sz="1800" spc="-15" dirty="0">
                <a:latin typeface="Century Schoolbook"/>
                <a:cs typeface="Century Schoolbook"/>
              </a:rPr>
              <a:t>на</a:t>
            </a:r>
            <a:r>
              <a:rPr sz="1800" spc="120" dirty="0">
                <a:latin typeface="Century Schoolbook"/>
                <a:cs typeface="Century Schoolbook"/>
              </a:rPr>
              <a:t> </a:t>
            </a:r>
            <a:r>
              <a:rPr sz="1800" b="1" spc="-5" dirty="0">
                <a:latin typeface="Century Schoolbook"/>
                <a:cs typeface="Century Schoolbook"/>
              </a:rPr>
              <a:t>выявление</a:t>
            </a:r>
            <a:r>
              <a:rPr sz="1800" b="1" spc="95" dirty="0">
                <a:latin typeface="Century Schoolbook"/>
                <a:cs typeface="Century Schoolbook"/>
              </a:rPr>
              <a:t> </a:t>
            </a:r>
            <a:r>
              <a:rPr sz="1800" b="1" spc="-5" dirty="0">
                <a:latin typeface="Century Schoolbook"/>
                <a:cs typeface="Century Schoolbook"/>
              </a:rPr>
              <a:t>уровня </a:t>
            </a:r>
            <a:r>
              <a:rPr sz="1800" b="1" spc="-500" dirty="0">
                <a:latin typeface="Century Schoolbook"/>
                <a:cs typeface="Century Schoolbook"/>
              </a:rPr>
              <a:t> </a:t>
            </a:r>
            <a:r>
              <a:rPr sz="1800" b="1" spc="5" dirty="0">
                <a:latin typeface="Century Schoolbook"/>
                <a:cs typeface="Century Schoolbook"/>
              </a:rPr>
              <a:t>м</a:t>
            </a:r>
            <a:r>
              <a:rPr sz="1800" b="1" dirty="0">
                <a:latin typeface="Century Schoolbook"/>
                <a:cs typeface="Century Schoolbook"/>
              </a:rPr>
              <a:t>а</a:t>
            </a:r>
            <a:r>
              <a:rPr sz="1800" b="1" spc="10" dirty="0">
                <a:latin typeface="Century Schoolbook"/>
                <a:cs typeface="Century Schoolbook"/>
              </a:rPr>
              <a:t>т</a:t>
            </a:r>
            <a:r>
              <a:rPr sz="1800" b="1" spc="-5" dirty="0">
                <a:latin typeface="Century Schoolbook"/>
                <a:cs typeface="Century Schoolbook"/>
              </a:rPr>
              <a:t>е</a:t>
            </a:r>
            <a:r>
              <a:rPr sz="1800" b="1" dirty="0">
                <a:latin typeface="Century Schoolbook"/>
                <a:cs typeface="Century Schoolbook"/>
              </a:rPr>
              <a:t>ма</a:t>
            </a:r>
            <a:r>
              <a:rPr sz="1800" b="1" spc="10" dirty="0">
                <a:latin typeface="Century Schoolbook"/>
                <a:cs typeface="Century Schoolbook"/>
              </a:rPr>
              <a:t>т</a:t>
            </a:r>
            <a:r>
              <a:rPr sz="1800" b="1" spc="-25" dirty="0">
                <a:latin typeface="Century Schoolbook"/>
                <a:cs typeface="Century Schoolbook"/>
              </a:rPr>
              <a:t>и</a:t>
            </a:r>
            <a:r>
              <a:rPr sz="1800" b="1" spc="5" dirty="0">
                <a:latin typeface="Century Schoolbook"/>
                <a:cs typeface="Century Schoolbook"/>
              </a:rPr>
              <a:t>ч</a:t>
            </a:r>
            <a:r>
              <a:rPr sz="1800" b="1" spc="-5" dirty="0">
                <a:latin typeface="Century Schoolbook"/>
                <a:cs typeface="Century Schoolbook"/>
              </a:rPr>
              <a:t>е</a:t>
            </a:r>
            <a:r>
              <a:rPr sz="1800" b="1" dirty="0">
                <a:latin typeface="Century Schoolbook"/>
                <a:cs typeface="Century Schoolbook"/>
              </a:rPr>
              <a:t>ской	</a:t>
            </a:r>
            <a:r>
              <a:rPr sz="1800" b="1" spc="5" dirty="0">
                <a:latin typeface="Century Schoolbook"/>
                <a:cs typeface="Century Schoolbook"/>
              </a:rPr>
              <a:t>г</a:t>
            </a:r>
            <a:r>
              <a:rPr sz="1800" b="1" dirty="0">
                <a:latin typeface="Century Schoolbook"/>
                <a:cs typeface="Century Schoolbook"/>
              </a:rPr>
              <a:t>ра</a:t>
            </a:r>
            <a:r>
              <a:rPr sz="1800" b="1" spc="5" dirty="0">
                <a:latin typeface="Century Schoolbook"/>
                <a:cs typeface="Century Schoolbook"/>
              </a:rPr>
              <a:t>м</a:t>
            </a:r>
            <a:r>
              <a:rPr sz="1800" b="1" dirty="0">
                <a:latin typeface="Century Schoolbook"/>
                <a:cs typeface="Century Schoolbook"/>
              </a:rPr>
              <a:t>о</a:t>
            </a:r>
            <a:r>
              <a:rPr sz="1800" b="1" spc="-15" dirty="0">
                <a:latin typeface="Century Schoolbook"/>
                <a:cs typeface="Century Schoolbook"/>
              </a:rPr>
              <a:t>тн</a:t>
            </a:r>
            <a:r>
              <a:rPr sz="1800" b="1" dirty="0">
                <a:latin typeface="Century Schoolbook"/>
                <a:cs typeface="Century Schoolbook"/>
              </a:rPr>
              <a:t>о</a:t>
            </a:r>
            <a:r>
              <a:rPr sz="1800" b="1" spc="5" dirty="0">
                <a:latin typeface="Century Schoolbook"/>
                <a:cs typeface="Century Schoolbook"/>
              </a:rPr>
              <a:t>сти</a:t>
            </a:r>
            <a:r>
              <a:rPr sz="1800" dirty="0">
                <a:latin typeface="Century Schoolbook"/>
                <a:cs typeface="Century Schoolbook"/>
              </a:rPr>
              <a:t>,	пр</a:t>
            </a:r>
            <a:r>
              <a:rPr sz="1800" spc="5" dirty="0">
                <a:latin typeface="Century Schoolbook"/>
                <a:cs typeface="Century Schoolbook"/>
              </a:rPr>
              <a:t>е</a:t>
            </a:r>
            <a:r>
              <a:rPr sz="1800" dirty="0">
                <a:latin typeface="Century Schoolbook"/>
                <a:cs typeface="Century Schoolbook"/>
              </a:rPr>
              <a:t>дл</a:t>
            </a:r>
            <a:r>
              <a:rPr sz="1800" spc="5" dirty="0">
                <a:latin typeface="Century Schoolbook"/>
                <a:cs typeface="Century Schoolbook"/>
              </a:rPr>
              <a:t>о</a:t>
            </a:r>
            <a:r>
              <a:rPr sz="1800" spc="-10" dirty="0">
                <a:latin typeface="Century Schoolbook"/>
                <a:cs typeface="Century Schoolbook"/>
              </a:rPr>
              <a:t>ж</a:t>
            </a:r>
            <a:r>
              <a:rPr sz="1800" spc="10" dirty="0">
                <a:latin typeface="Century Schoolbook"/>
                <a:cs typeface="Century Schoolbook"/>
              </a:rPr>
              <a:t>е</a:t>
            </a:r>
            <a:r>
              <a:rPr sz="1800" dirty="0">
                <a:latin typeface="Century Schoolbook"/>
                <a:cs typeface="Century Schoolbook"/>
              </a:rPr>
              <a:t>нных	</a:t>
            </a:r>
            <a:r>
              <a:rPr sz="1800" spc="10" dirty="0">
                <a:latin typeface="Century Schoolbook"/>
                <a:cs typeface="Century Schoolbook"/>
              </a:rPr>
              <a:t>о</a:t>
            </a:r>
            <a:r>
              <a:rPr sz="1800" spc="-15" dirty="0">
                <a:latin typeface="Century Schoolbook"/>
                <a:cs typeface="Century Schoolbook"/>
              </a:rPr>
              <a:t>б</a:t>
            </a:r>
            <a:r>
              <a:rPr sz="1800" spc="-10" dirty="0">
                <a:latin typeface="Century Schoolbook"/>
                <a:cs typeface="Century Schoolbook"/>
              </a:rPr>
              <a:t>у</a:t>
            </a:r>
            <a:r>
              <a:rPr sz="1800" spc="5" dirty="0">
                <a:latin typeface="Century Schoolbook"/>
                <a:cs typeface="Century Schoolbook"/>
              </a:rPr>
              <a:t>ча</a:t>
            </a:r>
            <a:r>
              <a:rPr sz="1800" spc="-5" dirty="0">
                <a:latin typeface="Century Schoolbook"/>
                <a:cs typeface="Century Schoolbook"/>
              </a:rPr>
              <a:t>ю</a:t>
            </a:r>
            <a:r>
              <a:rPr sz="1800" spc="-10" dirty="0">
                <a:latin typeface="Century Schoolbook"/>
                <a:cs typeface="Century Schoolbook"/>
              </a:rPr>
              <a:t>щ</a:t>
            </a:r>
            <a:r>
              <a:rPr sz="1800" spc="10" dirty="0">
                <a:latin typeface="Century Schoolbook"/>
                <a:cs typeface="Century Schoolbook"/>
              </a:rPr>
              <a:t>и</a:t>
            </a:r>
            <a:r>
              <a:rPr sz="1800" dirty="0">
                <a:latin typeface="Century Schoolbook"/>
                <a:cs typeface="Century Schoolbook"/>
              </a:rPr>
              <a:t>м</a:t>
            </a:r>
            <a:r>
              <a:rPr sz="1800" spc="-10" dirty="0">
                <a:latin typeface="Century Schoolbook"/>
                <a:cs typeface="Century Schoolbook"/>
              </a:rPr>
              <a:t>с</a:t>
            </a:r>
            <a:r>
              <a:rPr sz="1800" dirty="0">
                <a:latin typeface="Century Schoolbook"/>
                <a:cs typeface="Century Schoolbook"/>
              </a:rPr>
              <a:t>я	/		</a:t>
            </a:r>
            <a:r>
              <a:rPr sz="1800" spc="-10" dirty="0">
                <a:latin typeface="Century Schoolbook"/>
                <a:cs typeface="Century Schoolbook"/>
              </a:rPr>
              <a:t>с</a:t>
            </a:r>
            <a:r>
              <a:rPr sz="1800" spc="5" dirty="0">
                <a:latin typeface="Century Schoolbook"/>
                <a:cs typeface="Century Schoolbook"/>
              </a:rPr>
              <a:t>т</a:t>
            </a:r>
            <a:r>
              <a:rPr sz="1800" spc="-10" dirty="0">
                <a:latin typeface="Century Schoolbook"/>
                <a:cs typeface="Century Schoolbook"/>
              </a:rPr>
              <a:t>у</a:t>
            </a:r>
            <a:r>
              <a:rPr sz="1800" dirty="0">
                <a:latin typeface="Century Schoolbook"/>
                <a:cs typeface="Century Schoolbook"/>
              </a:rPr>
              <a:t>д</a:t>
            </a:r>
            <a:r>
              <a:rPr sz="1800" spc="10" dirty="0">
                <a:latin typeface="Century Schoolbook"/>
                <a:cs typeface="Century Schoolbook"/>
              </a:rPr>
              <a:t>е</a:t>
            </a:r>
            <a:r>
              <a:rPr sz="1800" spc="-30" dirty="0">
                <a:latin typeface="Century Schoolbook"/>
                <a:cs typeface="Century Schoolbook"/>
              </a:rPr>
              <a:t>н</a:t>
            </a:r>
            <a:r>
              <a:rPr sz="1800" spc="5" dirty="0">
                <a:latin typeface="Century Schoolbook"/>
                <a:cs typeface="Century Schoolbook"/>
              </a:rPr>
              <a:t>та</a:t>
            </a:r>
            <a:r>
              <a:rPr sz="1800" dirty="0">
                <a:latin typeface="Century Schoolbook"/>
                <a:cs typeface="Century Schoolbook"/>
              </a:rPr>
              <a:t>м	</a:t>
            </a:r>
            <a:r>
              <a:rPr sz="1800" spc="-484" dirty="0">
                <a:latin typeface="Century Schoolbook"/>
                <a:cs typeface="Century Schoolbook"/>
              </a:rPr>
              <a:t> </a:t>
            </a:r>
            <a:r>
              <a:rPr sz="1800" dirty="0">
                <a:latin typeface="Century Schoolbook"/>
                <a:cs typeface="Century Schoolbook"/>
              </a:rPr>
              <a:t>(</a:t>
            </a:r>
            <a:r>
              <a:rPr sz="1800" spc="5" dirty="0">
                <a:latin typeface="Century Schoolbook"/>
                <a:cs typeface="Century Schoolbook"/>
              </a:rPr>
              <a:t>15</a:t>
            </a:r>
            <a:r>
              <a:rPr sz="1800" dirty="0">
                <a:latin typeface="Century Schoolbook"/>
                <a:cs typeface="Century Schoolbook"/>
              </a:rPr>
              <a:t>-</a:t>
            </a:r>
            <a:r>
              <a:rPr sz="1800" spc="-5" dirty="0">
                <a:latin typeface="Century Schoolbook"/>
                <a:cs typeface="Century Schoolbook"/>
              </a:rPr>
              <a:t>л</a:t>
            </a:r>
            <a:r>
              <a:rPr sz="1800" spc="5" dirty="0">
                <a:latin typeface="Century Schoolbook"/>
                <a:cs typeface="Century Schoolbook"/>
              </a:rPr>
              <a:t>е</a:t>
            </a:r>
            <a:r>
              <a:rPr sz="1800" spc="-15" dirty="0">
                <a:latin typeface="Century Schoolbook"/>
                <a:cs typeface="Century Schoolbook"/>
              </a:rPr>
              <a:t>т</a:t>
            </a:r>
            <a:r>
              <a:rPr sz="1800" dirty="0">
                <a:latin typeface="Century Schoolbook"/>
                <a:cs typeface="Century Schoolbook"/>
              </a:rPr>
              <a:t>н</a:t>
            </a:r>
            <a:r>
              <a:rPr sz="1800" spc="-15" dirty="0">
                <a:latin typeface="Century Schoolbook"/>
                <a:cs typeface="Century Schoolbook"/>
              </a:rPr>
              <a:t>и</a:t>
            </a:r>
            <a:r>
              <a:rPr sz="1800" dirty="0">
                <a:latin typeface="Century Schoolbook"/>
                <a:cs typeface="Century Schoolbook"/>
              </a:rPr>
              <a:t>м  подросткам) </a:t>
            </a:r>
            <a:r>
              <a:rPr sz="1800" spc="-5" dirty="0">
                <a:latin typeface="Century Schoolbook"/>
                <a:cs typeface="Century Schoolbook"/>
              </a:rPr>
              <a:t>при </a:t>
            </a:r>
            <a:r>
              <a:rPr sz="1800" dirty="0">
                <a:latin typeface="Century Schoolbook"/>
                <a:cs typeface="Century Schoolbook"/>
              </a:rPr>
              <a:t>проведении </a:t>
            </a:r>
            <a:r>
              <a:rPr sz="1800" spc="-5" dirty="0">
                <a:latin typeface="Century Schoolbook"/>
                <a:cs typeface="Century Schoolbook"/>
              </a:rPr>
              <a:t>международного сравнительного </a:t>
            </a:r>
            <a:r>
              <a:rPr sz="1800" dirty="0">
                <a:latin typeface="Century Schoolbook"/>
                <a:cs typeface="Century Schoolbook"/>
              </a:rPr>
              <a:t>исследования </a:t>
            </a:r>
            <a:r>
              <a:rPr sz="1800" spc="-5" dirty="0">
                <a:latin typeface="Century Schoolbook"/>
                <a:cs typeface="Century Schoolbook"/>
              </a:rPr>
              <a:t>PISA. </a:t>
            </a:r>
            <a:r>
              <a:rPr sz="1800" dirty="0">
                <a:latin typeface="Century Schoolbook"/>
                <a:cs typeface="Century Schoolbook"/>
              </a:rPr>
              <a:t> </a:t>
            </a:r>
            <a:r>
              <a:rPr sz="1800" u="sng" spc="-5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5"/>
              </a:rPr>
              <a:t>https://rikc.by/ru/PISA/3-ex	</a:t>
            </a:r>
            <a:r>
              <a:rPr sz="1800" u="sng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5"/>
              </a:rPr>
              <a:t>pisa.pdf</a:t>
            </a:r>
            <a:r>
              <a:rPr sz="1800" spc="120" dirty="0">
                <a:solidFill>
                  <a:srgbClr val="B148C2"/>
                </a:solidFill>
                <a:latin typeface="Century Schoolbook"/>
                <a:cs typeface="Century Schoolbook"/>
                <a:hlinkClick r:id="rId5"/>
              </a:rPr>
              <a:t> </a:t>
            </a:r>
            <a:r>
              <a:rPr sz="1800" dirty="0">
                <a:latin typeface="Century Schoolbook"/>
                <a:cs typeface="Century Schoolbook"/>
              </a:rPr>
              <a:t>-</a:t>
            </a:r>
            <a:r>
              <a:rPr sz="1800" spc="120" dirty="0">
                <a:latin typeface="Century Schoolbook"/>
                <a:cs typeface="Century Schoolbook"/>
              </a:rPr>
              <a:t> </a:t>
            </a:r>
            <a:r>
              <a:rPr sz="1800" spc="-5" dirty="0">
                <a:latin typeface="Century Schoolbook"/>
                <a:cs typeface="Century Schoolbook"/>
              </a:rPr>
              <a:t>сборник</a:t>
            </a:r>
            <a:r>
              <a:rPr sz="1800" spc="95" dirty="0">
                <a:latin typeface="Century Schoolbook"/>
                <a:cs typeface="Century Schoolbook"/>
              </a:rPr>
              <a:t> </a:t>
            </a:r>
            <a:r>
              <a:rPr sz="1800" spc="-10" dirty="0">
                <a:latin typeface="Century Schoolbook"/>
                <a:cs typeface="Century Schoolbook"/>
              </a:rPr>
              <a:t>заданий,</a:t>
            </a:r>
            <a:r>
              <a:rPr sz="1800" spc="130" dirty="0">
                <a:latin typeface="Century Schoolbook"/>
                <a:cs typeface="Century Schoolbook"/>
              </a:rPr>
              <a:t> </a:t>
            </a:r>
            <a:r>
              <a:rPr sz="1800" dirty="0">
                <a:latin typeface="Century Schoolbook"/>
                <a:cs typeface="Century Schoolbook"/>
              </a:rPr>
              <a:t>направленных</a:t>
            </a:r>
            <a:r>
              <a:rPr sz="1800" spc="120" dirty="0">
                <a:latin typeface="Century Schoolbook"/>
                <a:cs typeface="Century Schoolbook"/>
              </a:rPr>
              <a:t> </a:t>
            </a:r>
            <a:r>
              <a:rPr sz="1800" spc="-15" dirty="0">
                <a:latin typeface="Century Schoolbook"/>
                <a:cs typeface="Century Schoolbook"/>
              </a:rPr>
              <a:t>на</a:t>
            </a:r>
            <a:r>
              <a:rPr sz="1800" spc="130" dirty="0">
                <a:latin typeface="Century Schoolbook"/>
                <a:cs typeface="Century Schoolbook"/>
              </a:rPr>
              <a:t> </a:t>
            </a:r>
            <a:r>
              <a:rPr sz="1800" b="1" spc="-5" dirty="0">
                <a:latin typeface="Century Schoolbook"/>
                <a:cs typeface="Century Schoolbook"/>
              </a:rPr>
              <a:t>выявление</a:t>
            </a:r>
            <a:r>
              <a:rPr sz="1800" b="1" spc="105" dirty="0">
                <a:latin typeface="Century Schoolbook"/>
                <a:cs typeface="Century Schoolbook"/>
              </a:rPr>
              <a:t> </a:t>
            </a:r>
            <a:r>
              <a:rPr sz="1800" b="1" spc="-5" dirty="0">
                <a:latin typeface="Century Schoolbook"/>
                <a:cs typeface="Century Schoolbook"/>
              </a:rPr>
              <a:t>уровня </a:t>
            </a:r>
            <a:r>
              <a:rPr sz="1800" b="1" spc="-505" dirty="0">
                <a:latin typeface="Century Schoolbook"/>
                <a:cs typeface="Century Schoolbook"/>
              </a:rPr>
              <a:t> </a:t>
            </a:r>
            <a:r>
              <a:rPr sz="1800" b="1" spc="-5" dirty="0">
                <a:latin typeface="Century Schoolbook"/>
                <a:cs typeface="Century Schoolbook"/>
              </a:rPr>
              <a:t>е</a:t>
            </a:r>
            <a:r>
              <a:rPr sz="1800" b="1" dirty="0">
                <a:latin typeface="Century Schoolbook"/>
                <a:cs typeface="Century Schoolbook"/>
              </a:rPr>
              <a:t>с</a:t>
            </a:r>
            <a:r>
              <a:rPr sz="1800" b="1" spc="5" dirty="0">
                <a:latin typeface="Century Schoolbook"/>
                <a:cs typeface="Century Schoolbook"/>
              </a:rPr>
              <a:t>т</a:t>
            </a:r>
            <a:r>
              <a:rPr sz="1800" b="1" spc="-5" dirty="0">
                <a:latin typeface="Century Schoolbook"/>
                <a:cs typeface="Century Schoolbook"/>
              </a:rPr>
              <a:t>е</a:t>
            </a:r>
            <a:r>
              <a:rPr sz="1800" b="1" dirty="0">
                <a:latin typeface="Century Schoolbook"/>
                <a:cs typeface="Century Schoolbook"/>
              </a:rPr>
              <a:t>с</a:t>
            </a:r>
            <a:r>
              <a:rPr sz="1800" b="1" spc="5" dirty="0">
                <a:latin typeface="Century Schoolbook"/>
                <a:cs typeface="Century Schoolbook"/>
              </a:rPr>
              <a:t>т</a:t>
            </a:r>
            <a:r>
              <a:rPr sz="1800" b="1" dirty="0">
                <a:latin typeface="Century Schoolbook"/>
                <a:cs typeface="Century Schoolbook"/>
              </a:rPr>
              <a:t>ве</a:t>
            </a:r>
            <a:r>
              <a:rPr sz="1800" b="1" spc="-10" dirty="0">
                <a:latin typeface="Century Schoolbook"/>
                <a:cs typeface="Century Schoolbook"/>
              </a:rPr>
              <a:t>н</a:t>
            </a:r>
            <a:r>
              <a:rPr sz="1800" b="1" spc="-15" dirty="0">
                <a:latin typeface="Century Schoolbook"/>
                <a:cs typeface="Century Schoolbook"/>
              </a:rPr>
              <a:t>н</a:t>
            </a:r>
            <a:r>
              <a:rPr sz="1800" b="1" dirty="0">
                <a:latin typeface="Century Schoolbook"/>
                <a:cs typeface="Century Schoolbook"/>
              </a:rPr>
              <a:t>о</a:t>
            </a:r>
            <a:r>
              <a:rPr sz="1800" b="1" spc="-10" dirty="0">
                <a:latin typeface="Century Schoolbook"/>
                <a:cs typeface="Century Schoolbook"/>
              </a:rPr>
              <a:t>н</a:t>
            </a:r>
            <a:r>
              <a:rPr sz="1800" b="1" dirty="0">
                <a:latin typeface="Century Schoolbook"/>
                <a:cs typeface="Century Schoolbook"/>
              </a:rPr>
              <a:t>а</a:t>
            </a:r>
            <a:r>
              <a:rPr sz="1800" b="1" spc="5" dirty="0">
                <a:latin typeface="Century Schoolbook"/>
                <a:cs typeface="Century Schoolbook"/>
              </a:rPr>
              <a:t>уч</a:t>
            </a:r>
            <a:r>
              <a:rPr sz="1800" b="1" spc="-15" dirty="0">
                <a:latin typeface="Century Schoolbook"/>
                <a:cs typeface="Century Schoolbook"/>
              </a:rPr>
              <a:t>н</a:t>
            </a:r>
            <a:r>
              <a:rPr sz="1800" b="1" dirty="0">
                <a:latin typeface="Century Schoolbook"/>
                <a:cs typeface="Century Schoolbook"/>
              </a:rPr>
              <a:t>ой	</a:t>
            </a:r>
            <a:r>
              <a:rPr sz="1800" b="1" spc="5" dirty="0">
                <a:latin typeface="Century Schoolbook"/>
                <a:cs typeface="Century Schoolbook"/>
              </a:rPr>
              <a:t>г</a:t>
            </a:r>
            <a:r>
              <a:rPr sz="1800" b="1" dirty="0">
                <a:latin typeface="Century Schoolbook"/>
                <a:cs typeface="Century Schoolbook"/>
              </a:rPr>
              <a:t>р</a:t>
            </a:r>
            <a:r>
              <a:rPr sz="1800" b="1" spc="-20" dirty="0">
                <a:latin typeface="Century Schoolbook"/>
                <a:cs typeface="Century Schoolbook"/>
              </a:rPr>
              <a:t>а</a:t>
            </a:r>
            <a:r>
              <a:rPr sz="1800" b="1" spc="5" dirty="0">
                <a:latin typeface="Century Schoolbook"/>
                <a:cs typeface="Century Schoolbook"/>
              </a:rPr>
              <a:t>м</a:t>
            </a:r>
            <a:r>
              <a:rPr sz="1800" b="1" dirty="0">
                <a:latin typeface="Century Schoolbook"/>
                <a:cs typeface="Century Schoolbook"/>
              </a:rPr>
              <a:t>о</a:t>
            </a:r>
            <a:r>
              <a:rPr sz="1800" b="1" spc="10" dirty="0">
                <a:latin typeface="Century Schoolbook"/>
                <a:cs typeface="Century Schoolbook"/>
              </a:rPr>
              <a:t>т</a:t>
            </a:r>
            <a:r>
              <a:rPr sz="1800" b="1" spc="-15" dirty="0">
                <a:latin typeface="Century Schoolbook"/>
                <a:cs typeface="Century Schoolbook"/>
              </a:rPr>
              <a:t>н</a:t>
            </a:r>
            <a:r>
              <a:rPr sz="1800" b="1" dirty="0">
                <a:latin typeface="Century Schoolbook"/>
                <a:cs typeface="Century Schoolbook"/>
              </a:rPr>
              <a:t>о</a:t>
            </a:r>
            <a:r>
              <a:rPr sz="1800" b="1" spc="5" dirty="0">
                <a:latin typeface="Century Schoolbook"/>
                <a:cs typeface="Century Schoolbook"/>
              </a:rPr>
              <a:t>ст</a:t>
            </a:r>
            <a:r>
              <a:rPr sz="1800" b="1" dirty="0">
                <a:latin typeface="Century Schoolbook"/>
                <a:cs typeface="Century Schoolbook"/>
              </a:rPr>
              <a:t>и,	</a:t>
            </a:r>
            <a:r>
              <a:rPr sz="1800" dirty="0">
                <a:latin typeface="Century Schoolbook"/>
                <a:cs typeface="Century Schoolbook"/>
              </a:rPr>
              <a:t>пр</a:t>
            </a:r>
            <a:r>
              <a:rPr sz="1800" spc="-20" dirty="0">
                <a:latin typeface="Century Schoolbook"/>
                <a:cs typeface="Century Schoolbook"/>
              </a:rPr>
              <a:t>е</a:t>
            </a:r>
            <a:r>
              <a:rPr sz="1800" dirty="0">
                <a:latin typeface="Century Schoolbook"/>
                <a:cs typeface="Century Schoolbook"/>
              </a:rPr>
              <a:t>дл</a:t>
            </a:r>
            <a:r>
              <a:rPr sz="1800" spc="5" dirty="0">
                <a:latin typeface="Century Schoolbook"/>
                <a:cs typeface="Century Schoolbook"/>
              </a:rPr>
              <a:t>о</a:t>
            </a:r>
            <a:r>
              <a:rPr sz="1800" spc="-10" dirty="0">
                <a:latin typeface="Century Schoolbook"/>
                <a:cs typeface="Century Schoolbook"/>
              </a:rPr>
              <a:t>ж</a:t>
            </a:r>
            <a:r>
              <a:rPr sz="1800" spc="10" dirty="0">
                <a:latin typeface="Century Schoolbook"/>
                <a:cs typeface="Century Schoolbook"/>
              </a:rPr>
              <a:t>е</a:t>
            </a:r>
            <a:r>
              <a:rPr sz="1800" dirty="0">
                <a:latin typeface="Century Schoolbook"/>
                <a:cs typeface="Century Schoolbook"/>
              </a:rPr>
              <a:t>нных	</a:t>
            </a:r>
            <a:r>
              <a:rPr sz="1800" spc="10" dirty="0">
                <a:latin typeface="Century Schoolbook"/>
                <a:cs typeface="Century Schoolbook"/>
              </a:rPr>
              <a:t>о</a:t>
            </a:r>
            <a:r>
              <a:rPr sz="1800" spc="-15" dirty="0">
                <a:latin typeface="Century Schoolbook"/>
                <a:cs typeface="Century Schoolbook"/>
              </a:rPr>
              <a:t>б</a:t>
            </a:r>
            <a:r>
              <a:rPr sz="1800" spc="-10" dirty="0">
                <a:latin typeface="Century Schoolbook"/>
                <a:cs typeface="Century Schoolbook"/>
              </a:rPr>
              <a:t>у</a:t>
            </a:r>
            <a:r>
              <a:rPr sz="1800" spc="5" dirty="0">
                <a:latin typeface="Century Schoolbook"/>
                <a:cs typeface="Century Schoolbook"/>
              </a:rPr>
              <a:t>ча</a:t>
            </a:r>
            <a:r>
              <a:rPr sz="1800" spc="-5" dirty="0">
                <a:latin typeface="Century Schoolbook"/>
                <a:cs typeface="Century Schoolbook"/>
              </a:rPr>
              <a:t>ю</a:t>
            </a:r>
            <a:r>
              <a:rPr sz="1800" spc="-10" dirty="0">
                <a:latin typeface="Century Schoolbook"/>
                <a:cs typeface="Century Schoolbook"/>
              </a:rPr>
              <a:t>щ</a:t>
            </a:r>
            <a:r>
              <a:rPr sz="1800" spc="10" dirty="0">
                <a:latin typeface="Century Schoolbook"/>
                <a:cs typeface="Century Schoolbook"/>
              </a:rPr>
              <a:t>и</a:t>
            </a:r>
            <a:r>
              <a:rPr sz="1800" dirty="0">
                <a:latin typeface="Century Schoolbook"/>
                <a:cs typeface="Century Schoolbook"/>
              </a:rPr>
              <a:t>м</a:t>
            </a:r>
            <a:r>
              <a:rPr sz="1800" spc="-10" dirty="0">
                <a:latin typeface="Century Schoolbook"/>
                <a:cs typeface="Century Schoolbook"/>
              </a:rPr>
              <a:t>с</a:t>
            </a:r>
            <a:r>
              <a:rPr sz="1800" dirty="0">
                <a:latin typeface="Century Schoolbook"/>
                <a:cs typeface="Century Schoolbook"/>
              </a:rPr>
              <a:t>я	/		</a:t>
            </a:r>
            <a:r>
              <a:rPr sz="1800" spc="-10" dirty="0">
                <a:latin typeface="Century Schoolbook"/>
                <a:cs typeface="Century Schoolbook"/>
              </a:rPr>
              <a:t>с</a:t>
            </a:r>
            <a:r>
              <a:rPr sz="1800" spc="5" dirty="0">
                <a:latin typeface="Century Schoolbook"/>
                <a:cs typeface="Century Schoolbook"/>
              </a:rPr>
              <a:t>т</a:t>
            </a:r>
            <a:r>
              <a:rPr sz="1800" spc="-10" dirty="0">
                <a:latin typeface="Century Schoolbook"/>
                <a:cs typeface="Century Schoolbook"/>
              </a:rPr>
              <a:t>у</a:t>
            </a:r>
            <a:r>
              <a:rPr sz="1800" spc="-20" dirty="0">
                <a:latin typeface="Century Schoolbook"/>
                <a:cs typeface="Century Schoolbook"/>
              </a:rPr>
              <a:t>д</a:t>
            </a:r>
            <a:r>
              <a:rPr sz="1800" spc="10" dirty="0">
                <a:latin typeface="Century Schoolbook"/>
                <a:cs typeface="Century Schoolbook"/>
              </a:rPr>
              <a:t>е</a:t>
            </a:r>
            <a:r>
              <a:rPr sz="1800" spc="-30" dirty="0">
                <a:latin typeface="Century Schoolbook"/>
                <a:cs typeface="Century Schoolbook"/>
              </a:rPr>
              <a:t>н</a:t>
            </a:r>
            <a:r>
              <a:rPr sz="1800" spc="5" dirty="0">
                <a:latin typeface="Century Schoolbook"/>
                <a:cs typeface="Century Schoolbook"/>
              </a:rPr>
              <a:t>т</a:t>
            </a:r>
            <a:r>
              <a:rPr sz="1800" spc="-20" dirty="0">
                <a:latin typeface="Century Schoolbook"/>
                <a:cs typeface="Century Schoolbook"/>
              </a:rPr>
              <a:t>а</a:t>
            </a:r>
            <a:r>
              <a:rPr sz="1800" dirty="0">
                <a:latin typeface="Century Schoolbook"/>
                <a:cs typeface="Century Schoolbook"/>
              </a:rPr>
              <a:t>м	(</a:t>
            </a:r>
            <a:r>
              <a:rPr sz="1800" spc="5" dirty="0">
                <a:latin typeface="Century Schoolbook"/>
                <a:cs typeface="Century Schoolbook"/>
              </a:rPr>
              <a:t>15</a:t>
            </a:r>
            <a:r>
              <a:rPr sz="1800" dirty="0">
                <a:latin typeface="Century Schoolbook"/>
                <a:cs typeface="Century Schoolbook"/>
              </a:rPr>
              <a:t>-</a:t>
            </a:r>
            <a:r>
              <a:rPr sz="1800" spc="-5" dirty="0">
                <a:latin typeface="Century Schoolbook"/>
                <a:cs typeface="Century Schoolbook"/>
              </a:rPr>
              <a:t>л</a:t>
            </a:r>
            <a:r>
              <a:rPr sz="1800" spc="5" dirty="0">
                <a:latin typeface="Century Schoolbook"/>
                <a:cs typeface="Century Schoolbook"/>
              </a:rPr>
              <a:t>е</a:t>
            </a:r>
            <a:r>
              <a:rPr sz="1800" spc="-15" dirty="0">
                <a:latin typeface="Century Schoolbook"/>
                <a:cs typeface="Century Schoolbook"/>
              </a:rPr>
              <a:t>т</a:t>
            </a:r>
            <a:r>
              <a:rPr sz="1800" dirty="0">
                <a:latin typeface="Century Schoolbook"/>
                <a:cs typeface="Century Schoolbook"/>
              </a:rPr>
              <a:t>н</a:t>
            </a:r>
            <a:r>
              <a:rPr sz="1800" spc="5" dirty="0">
                <a:latin typeface="Century Schoolbook"/>
                <a:cs typeface="Century Schoolbook"/>
              </a:rPr>
              <a:t>и</a:t>
            </a:r>
            <a:r>
              <a:rPr sz="1800" dirty="0">
                <a:latin typeface="Century Schoolbook"/>
                <a:cs typeface="Century Schoolbook"/>
              </a:rPr>
              <a:t>м  подросткам) </a:t>
            </a:r>
            <a:r>
              <a:rPr sz="1800" spc="-5" dirty="0">
                <a:latin typeface="Century Schoolbook"/>
                <a:cs typeface="Century Schoolbook"/>
              </a:rPr>
              <a:t>при </a:t>
            </a:r>
            <a:r>
              <a:rPr sz="1800" dirty="0">
                <a:latin typeface="Century Schoolbook"/>
                <a:cs typeface="Century Schoolbook"/>
              </a:rPr>
              <a:t>проведении </a:t>
            </a:r>
            <a:r>
              <a:rPr sz="1800" spc="-5" dirty="0">
                <a:latin typeface="Century Schoolbook"/>
                <a:cs typeface="Century Schoolbook"/>
              </a:rPr>
              <a:t>международного сравнительного </a:t>
            </a:r>
            <a:r>
              <a:rPr sz="1800" dirty="0">
                <a:latin typeface="Century Schoolbook"/>
                <a:cs typeface="Century Schoolbook"/>
              </a:rPr>
              <a:t>исследования </a:t>
            </a:r>
            <a:r>
              <a:rPr sz="1800" spc="-5" dirty="0">
                <a:latin typeface="Century Schoolbook"/>
                <a:cs typeface="Century Schoolbook"/>
              </a:rPr>
              <a:t>PISA. </a:t>
            </a:r>
            <a:r>
              <a:rPr sz="1800" dirty="0">
                <a:latin typeface="Century Schoolbook"/>
                <a:cs typeface="Century Schoolbook"/>
              </a:rPr>
              <a:t> </a:t>
            </a:r>
            <a:r>
              <a:rPr sz="1800" u="sng" spc="-5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6"/>
              </a:rPr>
              <a:t>http://www.instrao.ru</a:t>
            </a:r>
            <a:r>
              <a:rPr sz="1800" spc="-5" dirty="0">
                <a:solidFill>
                  <a:srgbClr val="B148C2"/>
                </a:solidFill>
                <a:latin typeface="Century Schoolbook"/>
                <a:cs typeface="Century Schoolbook"/>
                <a:hlinkClick r:id="rId6"/>
              </a:rPr>
              <a:t> </a:t>
            </a:r>
            <a:r>
              <a:rPr sz="1800" dirty="0">
                <a:latin typeface="Century Schoolbook"/>
                <a:cs typeface="Century Schoolbook"/>
              </a:rPr>
              <a:t>– </a:t>
            </a:r>
            <a:r>
              <a:rPr sz="1800" spc="-5" dirty="0">
                <a:latin typeface="Century Schoolbook"/>
                <a:cs typeface="Century Schoolbook"/>
              </a:rPr>
              <a:t>сайт Федерального</a:t>
            </a:r>
            <a:r>
              <a:rPr sz="1800" dirty="0">
                <a:latin typeface="Century Schoolbook"/>
                <a:cs typeface="Century Schoolbook"/>
              </a:rPr>
              <a:t> </a:t>
            </a:r>
            <a:r>
              <a:rPr sz="1800" spc="-5" dirty="0">
                <a:latin typeface="Century Schoolbook"/>
                <a:cs typeface="Century Schoolbook"/>
              </a:rPr>
              <a:t>государственного</a:t>
            </a:r>
            <a:r>
              <a:rPr sz="1800" dirty="0">
                <a:latin typeface="Century Schoolbook"/>
                <a:cs typeface="Century Schoolbook"/>
              </a:rPr>
              <a:t> </a:t>
            </a:r>
            <a:r>
              <a:rPr sz="1800" spc="-5" dirty="0">
                <a:latin typeface="Century Schoolbook"/>
                <a:cs typeface="Century Schoolbook"/>
              </a:rPr>
              <a:t>бюджетного научного учреждения </a:t>
            </a:r>
            <a:r>
              <a:rPr sz="1800" spc="-490" dirty="0">
                <a:latin typeface="Century Schoolbook"/>
                <a:cs typeface="Century Schoolbook"/>
              </a:rPr>
              <a:t> </a:t>
            </a:r>
            <a:r>
              <a:rPr sz="1800" spc="-5" dirty="0">
                <a:latin typeface="Century Schoolbook"/>
                <a:cs typeface="Century Schoolbook"/>
              </a:rPr>
              <a:t>"Институт </a:t>
            </a:r>
            <a:r>
              <a:rPr sz="1800" dirty="0">
                <a:latin typeface="Century Schoolbook"/>
                <a:cs typeface="Century Schoolbook"/>
              </a:rPr>
              <a:t>стратегии</a:t>
            </a:r>
            <a:r>
              <a:rPr sz="1800" spc="-45" dirty="0">
                <a:latin typeface="Century Schoolbook"/>
                <a:cs typeface="Century Schoolbook"/>
              </a:rPr>
              <a:t> </a:t>
            </a:r>
            <a:r>
              <a:rPr sz="1800" dirty="0">
                <a:latin typeface="Century Schoolbook"/>
                <a:cs typeface="Century Schoolbook"/>
              </a:rPr>
              <a:t>развития</a:t>
            </a:r>
            <a:r>
              <a:rPr sz="1800" spc="-45" dirty="0">
                <a:latin typeface="Century Schoolbook"/>
                <a:cs typeface="Century Schoolbook"/>
              </a:rPr>
              <a:t> </a:t>
            </a:r>
            <a:r>
              <a:rPr sz="1800" spc="-5" dirty="0">
                <a:latin typeface="Century Schoolbook"/>
                <a:cs typeface="Century Schoolbook"/>
              </a:rPr>
              <a:t>образования</a:t>
            </a:r>
            <a:r>
              <a:rPr sz="1800" spc="-15" dirty="0">
                <a:latin typeface="Century Schoolbook"/>
                <a:cs typeface="Century Schoolbook"/>
              </a:rPr>
              <a:t> </a:t>
            </a:r>
            <a:r>
              <a:rPr sz="1800" spc="-5" dirty="0">
                <a:latin typeface="Century Schoolbook"/>
                <a:cs typeface="Century Schoolbook"/>
              </a:rPr>
              <a:t>Российской</a:t>
            </a:r>
            <a:r>
              <a:rPr sz="1800" spc="-25" dirty="0">
                <a:latin typeface="Century Schoolbook"/>
                <a:cs typeface="Century Schoolbook"/>
              </a:rPr>
              <a:t> </a:t>
            </a:r>
            <a:r>
              <a:rPr sz="1800" dirty="0">
                <a:latin typeface="Century Schoolbook"/>
                <a:cs typeface="Century Schoolbook"/>
              </a:rPr>
              <a:t>академии</a:t>
            </a:r>
            <a:r>
              <a:rPr sz="1800" spc="-50" dirty="0">
                <a:latin typeface="Century Schoolbook"/>
                <a:cs typeface="Century Schoolbook"/>
              </a:rPr>
              <a:t> </a:t>
            </a:r>
            <a:r>
              <a:rPr sz="1800" spc="-5" dirty="0">
                <a:latin typeface="Century Schoolbook"/>
                <a:cs typeface="Century Schoolbook"/>
              </a:rPr>
              <a:t>образования".</a:t>
            </a:r>
            <a:endParaRPr sz="1800" dirty="0">
              <a:latin typeface="Century Schoolbook"/>
              <a:cs typeface="Century Schoolbook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800" u="sng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7"/>
              </a:rPr>
              <a:t>https://fioco.ru</a:t>
            </a:r>
            <a:r>
              <a:rPr sz="1800" spc="-45" dirty="0">
                <a:solidFill>
                  <a:srgbClr val="B148C2"/>
                </a:solidFill>
                <a:latin typeface="Century Schoolbook"/>
                <a:cs typeface="Century Schoolbook"/>
                <a:hlinkClick r:id="rId7"/>
              </a:rPr>
              <a:t> </a:t>
            </a:r>
            <a:r>
              <a:rPr sz="1800" i="1" dirty="0">
                <a:solidFill>
                  <a:srgbClr val="647780"/>
                </a:solidFill>
                <a:latin typeface="Century Schoolbook"/>
                <a:cs typeface="Century Schoolbook"/>
              </a:rPr>
              <a:t>–</a:t>
            </a:r>
            <a:r>
              <a:rPr sz="1800" i="1" spc="5" dirty="0">
                <a:solidFill>
                  <a:srgbClr val="647780"/>
                </a:solidFill>
                <a:latin typeface="Century Schoolbook"/>
                <a:cs typeface="Century Schoolbook"/>
              </a:rPr>
              <a:t> </a:t>
            </a:r>
            <a:r>
              <a:rPr sz="1800" dirty="0">
                <a:latin typeface="Century Schoolbook"/>
                <a:cs typeface="Century Schoolbook"/>
              </a:rPr>
              <a:t>открытые</a:t>
            </a:r>
            <a:r>
              <a:rPr sz="1800" spc="-50" dirty="0">
                <a:latin typeface="Century Schoolbook"/>
                <a:cs typeface="Century Schoolbook"/>
              </a:rPr>
              <a:t> </a:t>
            </a:r>
            <a:r>
              <a:rPr sz="1800" dirty="0">
                <a:latin typeface="Century Schoolbook"/>
                <a:cs typeface="Century Schoolbook"/>
              </a:rPr>
              <a:t>задания</a:t>
            </a:r>
            <a:r>
              <a:rPr sz="1800" spc="-35" dirty="0">
                <a:latin typeface="Century Schoolbook"/>
                <a:cs typeface="Century Schoolbook"/>
              </a:rPr>
              <a:t> </a:t>
            </a:r>
            <a:r>
              <a:rPr sz="1800" dirty="0">
                <a:latin typeface="Century Schoolbook"/>
                <a:cs typeface="Century Schoolbook"/>
              </a:rPr>
              <a:t>исследования</a:t>
            </a:r>
            <a:r>
              <a:rPr sz="1800" spc="-45" dirty="0">
                <a:latin typeface="Century Schoolbook"/>
                <a:cs typeface="Century Schoolbook"/>
              </a:rPr>
              <a:t> </a:t>
            </a:r>
            <a:r>
              <a:rPr sz="1800" spc="-5" dirty="0">
                <a:latin typeface="Century Schoolbook"/>
                <a:cs typeface="Century Schoolbook"/>
              </a:rPr>
              <a:t>PISA</a:t>
            </a:r>
            <a:endParaRPr sz="1800" dirty="0">
              <a:latin typeface="Century Schoolbook"/>
              <a:cs typeface="Century Schoolbook"/>
            </a:endParaRPr>
          </a:p>
          <a:p>
            <a:pPr marL="12700">
              <a:lnSpc>
                <a:spcPct val="100000"/>
              </a:lnSpc>
            </a:pPr>
            <a:r>
              <a:rPr sz="1800" u="sng" spc="-5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8"/>
              </a:rPr>
              <a:t>http://www.centeroko.ru</a:t>
            </a:r>
            <a:r>
              <a:rPr sz="1800" spc="330" dirty="0">
                <a:solidFill>
                  <a:srgbClr val="B148C2"/>
                </a:solidFill>
                <a:latin typeface="Century Schoolbook"/>
                <a:cs typeface="Century Schoolbook"/>
              </a:rPr>
              <a:t> </a:t>
            </a:r>
            <a:r>
              <a:rPr sz="1800" dirty="0">
                <a:latin typeface="Century Schoolbook"/>
                <a:cs typeface="Century Schoolbook"/>
              </a:rPr>
              <a:t>-</a:t>
            </a:r>
            <a:r>
              <a:rPr sz="1800" spc="320" dirty="0">
                <a:latin typeface="Century Schoolbook"/>
                <a:cs typeface="Century Schoolbook"/>
              </a:rPr>
              <a:t> </a:t>
            </a:r>
            <a:r>
              <a:rPr sz="1800" dirty="0">
                <a:latin typeface="Century Schoolbook"/>
                <a:cs typeface="Century Schoolbook"/>
              </a:rPr>
              <a:t>Центр</a:t>
            </a:r>
            <a:r>
              <a:rPr sz="1800" spc="320" dirty="0">
                <a:latin typeface="Century Schoolbook"/>
                <a:cs typeface="Century Schoolbook"/>
              </a:rPr>
              <a:t> </a:t>
            </a:r>
            <a:r>
              <a:rPr sz="1800" spc="-5" dirty="0">
                <a:latin typeface="Century Schoolbook"/>
                <a:cs typeface="Century Schoolbook"/>
              </a:rPr>
              <a:t>оценки</a:t>
            </a:r>
            <a:r>
              <a:rPr sz="1800" spc="335" dirty="0">
                <a:latin typeface="Century Schoolbook"/>
                <a:cs typeface="Century Schoolbook"/>
              </a:rPr>
              <a:t> </a:t>
            </a:r>
            <a:r>
              <a:rPr sz="1800" spc="-10" dirty="0">
                <a:latin typeface="Century Schoolbook"/>
                <a:cs typeface="Century Schoolbook"/>
              </a:rPr>
              <a:t>качества</a:t>
            </a:r>
            <a:r>
              <a:rPr sz="1800" spc="340" dirty="0">
                <a:latin typeface="Century Schoolbook"/>
                <a:cs typeface="Century Schoolbook"/>
              </a:rPr>
              <a:t> </a:t>
            </a:r>
            <a:r>
              <a:rPr sz="1800" spc="-5" dirty="0">
                <a:latin typeface="Century Schoolbook"/>
                <a:cs typeface="Century Schoolbook"/>
              </a:rPr>
              <a:t>образования</a:t>
            </a:r>
            <a:r>
              <a:rPr sz="1800" spc="320" dirty="0">
                <a:latin typeface="Century Schoolbook"/>
                <a:cs typeface="Century Schoolbook"/>
              </a:rPr>
              <a:t> </a:t>
            </a:r>
            <a:r>
              <a:rPr sz="1800" spc="-5" dirty="0">
                <a:latin typeface="Century Schoolbook"/>
                <a:cs typeface="Century Schoolbook"/>
              </a:rPr>
              <a:t>Института</a:t>
            </a:r>
            <a:r>
              <a:rPr sz="1800" spc="335" dirty="0">
                <a:latin typeface="Century Schoolbook"/>
                <a:cs typeface="Century Schoolbook"/>
              </a:rPr>
              <a:t> </a:t>
            </a:r>
            <a:r>
              <a:rPr sz="1800" spc="-5" dirty="0">
                <a:latin typeface="Century Schoolbook"/>
                <a:cs typeface="Century Schoolbook"/>
              </a:rPr>
              <a:t>стратегии</a:t>
            </a:r>
            <a:r>
              <a:rPr sz="1800" spc="340" dirty="0">
                <a:latin typeface="Century Schoolbook"/>
                <a:cs typeface="Century Schoolbook"/>
              </a:rPr>
              <a:t> </a:t>
            </a:r>
            <a:r>
              <a:rPr sz="1800" spc="-5" dirty="0">
                <a:latin typeface="Century Schoolbook"/>
                <a:cs typeface="Century Schoolbook"/>
              </a:rPr>
              <a:t>развития</a:t>
            </a:r>
            <a:endParaRPr sz="1800" dirty="0">
              <a:latin typeface="Century Schoolbook"/>
              <a:cs typeface="Century Schoolbook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entury Schoolbook"/>
                <a:cs typeface="Century Schoolbook"/>
              </a:rPr>
              <a:t>образования</a:t>
            </a:r>
            <a:r>
              <a:rPr sz="1800" spc="-65" dirty="0">
                <a:latin typeface="Century Schoolbook"/>
                <a:cs typeface="Century Schoolbook"/>
              </a:rPr>
              <a:t> </a:t>
            </a:r>
            <a:r>
              <a:rPr sz="1800" spc="-5" dirty="0">
                <a:latin typeface="Century Schoolbook"/>
                <a:cs typeface="Century Schoolbook"/>
              </a:rPr>
              <a:t>РАО</a:t>
            </a:r>
            <a:endParaRPr sz="1800" dirty="0">
              <a:latin typeface="Century Schoolbook"/>
              <a:cs typeface="Century Schoolbook"/>
            </a:endParaRPr>
          </a:p>
          <a:p>
            <a:pPr marL="12700" marR="8255">
              <a:lnSpc>
                <a:spcPct val="100000"/>
              </a:lnSpc>
              <a:tabLst>
                <a:tab pos="6006465" algn="l"/>
                <a:tab pos="6362700" algn="l"/>
                <a:tab pos="8460740" algn="l"/>
                <a:tab pos="9942195" algn="l"/>
              </a:tabLst>
            </a:pPr>
            <a:r>
              <a:rPr sz="1800" u="sng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9"/>
              </a:rPr>
              <a:t>htt</a:t>
            </a:r>
            <a:r>
              <a:rPr sz="1800" u="sng" spc="-10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9"/>
              </a:rPr>
              <a:t>p</a:t>
            </a:r>
            <a:r>
              <a:rPr sz="1800" u="sng" spc="5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9"/>
              </a:rPr>
              <a:t>s:</a:t>
            </a:r>
            <a:r>
              <a:rPr sz="1800" u="sng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9"/>
              </a:rPr>
              <a:t>/</a:t>
            </a:r>
            <a:r>
              <a:rPr sz="1800" u="sng" spc="5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9"/>
              </a:rPr>
              <a:t>/a</a:t>
            </a:r>
            <a:r>
              <a:rPr sz="1800" u="sng" spc="-5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9"/>
              </a:rPr>
              <a:t>d</a:t>
            </a:r>
            <a:r>
              <a:rPr sz="1800" u="sng" spc="5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9"/>
              </a:rPr>
              <a:t>u</a:t>
            </a:r>
            <a:r>
              <a:rPr sz="1800" u="sng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9"/>
              </a:rPr>
              <a:t>.</a:t>
            </a:r>
            <a:r>
              <a:rPr sz="1800" u="sng" spc="5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9"/>
              </a:rPr>
              <a:t>b</a:t>
            </a:r>
            <a:r>
              <a:rPr sz="1800" u="sng" spc="-10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9"/>
              </a:rPr>
              <a:t>y</a:t>
            </a:r>
            <a:r>
              <a:rPr sz="1800" u="sng" spc="-20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9"/>
              </a:rPr>
              <a:t>/</a:t>
            </a:r>
            <a:r>
              <a:rPr sz="1800" u="sng" spc="5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9"/>
              </a:rPr>
              <a:t>ima</a:t>
            </a:r>
            <a:r>
              <a:rPr sz="1800" u="sng" spc="-35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9"/>
              </a:rPr>
              <a:t>g</a:t>
            </a:r>
            <a:r>
              <a:rPr sz="1800" u="sng" spc="10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9"/>
              </a:rPr>
              <a:t>e</a:t>
            </a:r>
            <a:r>
              <a:rPr sz="1800" u="sng" spc="5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9"/>
              </a:rPr>
              <a:t>s</a:t>
            </a:r>
            <a:r>
              <a:rPr sz="1800" u="sng" spc="15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9"/>
              </a:rPr>
              <a:t>/</a:t>
            </a:r>
            <a:r>
              <a:rPr sz="1800" u="sng" spc="-20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9"/>
              </a:rPr>
              <a:t>2</a:t>
            </a:r>
            <a:r>
              <a:rPr sz="1800" u="sng" spc="5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9"/>
              </a:rPr>
              <a:t>018</a:t>
            </a:r>
            <a:r>
              <a:rPr sz="1800" u="sng" spc="-20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9"/>
              </a:rPr>
              <a:t>/0</a:t>
            </a:r>
            <a:r>
              <a:rPr sz="1800" u="sng" spc="5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9"/>
              </a:rPr>
              <a:t>2</a:t>
            </a:r>
            <a:r>
              <a:rPr sz="1800" u="sng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9"/>
              </a:rPr>
              <a:t>/Pri</a:t>
            </a:r>
            <a:r>
              <a:rPr sz="1800" u="sng" spc="-15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9"/>
              </a:rPr>
              <a:t>m</a:t>
            </a:r>
            <a:r>
              <a:rPr sz="1800" u="sng" spc="10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9"/>
              </a:rPr>
              <a:t>_</a:t>
            </a:r>
            <a:r>
              <a:rPr sz="1800" u="sng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9"/>
              </a:rPr>
              <a:t>za</a:t>
            </a:r>
            <a:r>
              <a:rPr sz="1800" u="sng" spc="-5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9"/>
              </a:rPr>
              <a:t>d</a:t>
            </a:r>
            <a:r>
              <a:rPr sz="1800" u="sng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9"/>
              </a:rPr>
              <a:t>a</a:t>
            </a:r>
            <a:r>
              <a:rPr sz="1800" u="sng" spc="-20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9"/>
              </a:rPr>
              <a:t>n</a:t>
            </a:r>
            <a:r>
              <a:rPr sz="1800" u="sng" spc="5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9"/>
              </a:rPr>
              <a:t>i</a:t>
            </a:r>
            <a:r>
              <a:rPr sz="1800" u="sng" spc="-15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9"/>
              </a:rPr>
              <a:t>i</a:t>
            </a:r>
            <a:r>
              <a:rPr sz="1800" u="sng" spc="10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9"/>
              </a:rPr>
              <a:t>_</a:t>
            </a:r>
            <a:r>
              <a:rPr sz="1800" u="sng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9"/>
              </a:rPr>
              <a:t>P</a:t>
            </a:r>
            <a:r>
              <a:rPr sz="1800" u="sng" spc="5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9"/>
              </a:rPr>
              <a:t>I</a:t>
            </a:r>
            <a:r>
              <a:rPr sz="1800" u="sng" spc="-10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9"/>
              </a:rPr>
              <a:t>S</a:t>
            </a:r>
            <a:r>
              <a:rPr sz="1800" u="sng" spc="5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9"/>
              </a:rPr>
              <a:t>A</a:t>
            </a:r>
            <a:r>
              <a:rPr sz="1800" u="sng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9"/>
              </a:rPr>
              <a:t>.</a:t>
            </a:r>
            <a:r>
              <a:rPr sz="1800" u="sng" spc="-5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9"/>
              </a:rPr>
              <a:t>pd</a:t>
            </a:r>
            <a:r>
              <a:rPr sz="1800" u="sng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Century Schoolbook"/>
                <a:cs typeface="Century Schoolbook"/>
                <a:hlinkClick r:id="rId9"/>
              </a:rPr>
              <a:t>f</a:t>
            </a:r>
            <a:r>
              <a:rPr sz="1800" dirty="0">
                <a:solidFill>
                  <a:srgbClr val="B148C2"/>
                </a:solidFill>
                <a:latin typeface="Century Schoolbook"/>
                <a:cs typeface="Century Schoolbook"/>
              </a:rPr>
              <a:t>	</a:t>
            </a:r>
            <a:r>
              <a:rPr sz="1800" dirty="0">
                <a:latin typeface="Century Schoolbook"/>
                <a:cs typeface="Century Schoolbook"/>
              </a:rPr>
              <a:t>-	М</a:t>
            </a:r>
            <a:r>
              <a:rPr sz="1800" spc="10" dirty="0">
                <a:latin typeface="Century Schoolbook"/>
                <a:cs typeface="Century Schoolbook"/>
              </a:rPr>
              <a:t>е</a:t>
            </a:r>
            <a:r>
              <a:rPr sz="1800" spc="-10" dirty="0">
                <a:latin typeface="Century Schoolbook"/>
                <a:cs typeface="Century Schoolbook"/>
              </a:rPr>
              <a:t>ж</a:t>
            </a:r>
            <a:r>
              <a:rPr sz="1800" dirty="0">
                <a:latin typeface="Century Schoolbook"/>
                <a:cs typeface="Century Schoolbook"/>
              </a:rPr>
              <a:t>дунар</a:t>
            </a:r>
            <a:r>
              <a:rPr sz="1800" spc="10" dirty="0">
                <a:latin typeface="Century Schoolbook"/>
                <a:cs typeface="Century Schoolbook"/>
              </a:rPr>
              <a:t>о</a:t>
            </a:r>
            <a:r>
              <a:rPr sz="1800" dirty="0">
                <a:latin typeface="Century Schoolbook"/>
                <a:cs typeface="Century Schoolbook"/>
              </a:rPr>
              <a:t>д</a:t>
            </a:r>
            <a:r>
              <a:rPr sz="1800" spc="-20" dirty="0">
                <a:latin typeface="Century Schoolbook"/>
                <a:cs typeface="Century Schoolbook"/>
              </a:rPr>
              <a:t>н</a:t>
            </a:r>
            <a:r>
              <a:rPr sz="1800" spc="5" dirty="0">
                <a:latin typeface="Century Schoolbook"/>
                <a:cs typeface="Century Schoolbook"/>
              </a:rPr>
              <a:t>а</a:t>
            </a:r>
            <a:r>
              <a:rPr sz="1800" dirty="0">
                <a:latin typeface="Century Schoolbook"/>
                <a:cs typeface="Century Schoolbook"/>
              </a:rPr>
              <a:t>я	пр</a:t>
            </a:r>
            <a:r>
              <a:rPr sz="1800" spc="5" dirty="0">
                <a:latin typeface="Century Schoolbook"/>
                <a:cs typeface="Century Schoolbook"/>
              </a:rPr>
              <a:t>о</a:t>
            </a:r>
            <a:r>
              <a:rPr sz="1800" spc="-10" dirty="0">
                <a:latin typeface="Century Schoolbook"/>
                <a:cs typeface="Century Schoolbook"/>
              </a:rPr>
              <a:t>г</a:t>
            </a:r>
            <a:r>
              <a:rPr sz="1800" spc="-5" dirty="0">
                <a:latin typeface="Century Schoolbook"/>
                <a:cs typeface="Century Schoolbook"/>
              </a:rPr>
              <a:t>р</a:t>
            </a:r>
            <a:r>
              <a:rPr sz="1800" dirty="0">
                <a:latin typeface="Century Schoolbook"/>
                <a:cs typeface="Century Schoolbook"/>
              </a:rPr>
              <a:t>амма	P</a:t>
            </a:r>
            <a:r>
              <a:rPr sz="1800" spc="5" dirty="0">
                <a:latin typeface="Century Schoolbook"/>
                <a:cs typeface="Century Schoolbook"/>
              </a:rPr>
              <a:t>I</a:t>
            </a:r>
            <a:r>
              <a:rPr sz="1800" spc="-10" dirty="0">
                <a:latin typeface="Century Schoolbook"/>
                <a:cs typeface="Century Schoolbook"/>
              </a:rPr>
              <a:t>S</a:t>
            </a:r>
            <a:r>
              <a:rPr sz="1800" spc="-5" dirty="0">
                <a:latin typeface="Century Schoolbook"/>
                <a:cs typeface="Century Schoolbook"/>
              </a:rPr>
              <a:t>A</a:t>
            </a:r>
            <a:r>
              <a:rPr sz="1800" dirty="0">
                <a:latin typeface="Century Schoolbook"/>
                <a:cs typeface="Century Schoolbook"/>
              </a:rPr>
              <a:t>.  </a:t>
            </a:r>
            <a:r>
              <a:rPr sz="1800" spc="-5" dirty="0">
                <a:latin typeface="Century Schoolbook"/>
                <a:cs typeface="Century Schoolbook"/>
              </a:rPr>
              <a:t>Примеры</a:t>
            </a:r>
            <a:r>
              <a:rPr sz="1800" spc="5" dirty="0">
                <a:latin typeface="Century Schoolbook"/>
                <a:cs typeface="Century Schoolbook"/>
              </a:rPr>
              <a:t> </a:t>
            </a:r>
            <a:r>
              <a:rPr sz="1800" dirty="0">
                <a:latin typeface="Century Schoolbook"/>
                <a:cs typeface="Century Schoolbook"/>
              </a:rPr>
              <a:t>заданий</a:t>
            </a:r>
            <a:r>
              <a:rPr sz="1800" spc="-50" dirty="0">
                <a:latin typeface="Century Schoolbook"/>
                <a:cs typeface="Century Schoolbook"/>
              </a:rPr>
              <a:t> </a:t>
            </a:r>
            <a:r>
              <a:rPr sz="1800" spc="-5" dirty="0">
                <a:latin typeface="Century Schoolbook"/>
                <a:cs typeface="Century Schoolbook"/>
              </a:rPr>
              <a:t>по</a:t>
            </a:r>
            <a:r>
              <a:rPr sz="1800" spc="15" dirty="0">
                <a:latin typeface="Century Schoolbook"/>
                <a:cs typeface="Century Schoolbook"/>
              </a:rPr>
              <a:t> </a:t>
            </a:r>
            <a:r>
              <a:rPr sz="1800" dirty="0">
                <a:latin typeface="Century Schoolbook"/>
                <a:cs typeface="Century Schoolbook"/>
              </a:rPr>
              <a:t>чтению,</a:t>
            </a:r>
            <a:r>
              <a:rPr sz="1800" spc="-60" dirty="0">
                <a:latin typeface="Century Schoolbook"/>
                <a:cs typeface="Century Schoolbook"/>
              </a:rPr>
              <a:t> </a:t>
            </a:r>
            <a:r>
              <a:rPr sz="1800" dirty="0">
                <a:latin typeface="Century Schoolbook"/>
                <a:cs typeface="Century Schoolbook"/>
              </a:rPr>
              <a:t>математике</a:t>
            </a:r>
            <a:r>
              <a:rPr sz="1800" spc="-50" dirty="0">
                <a:latin typeface="Century Schoolbook"/>
                <a:cs typeface="Century Schoolbook"/>
              </a:rPr>
              <a:t> </a:t>
            </a:r>
            <a:r>
              <a:rPr sz="1800" dirty="0">
                <a:latin typeface="Century Schoolbook"/>
                <a:cs typeface="Century Schoolbook"/>
              </a:rPr>
              <a:t>и</a:t>
            </a:r>
            <a:r>
              <a:rPr sz="1800" spc="15" dirty="0">
                <a:latin typeface="Century Schoolbook"/>
                <a:cs typeface="Century Schoolbook"/>
              </a:rPr>
              <a:t> </a:t>
            </a:r>
            <a:r>
              <a:rPr sz="1800" dirty="0">
                <a:latin typeface="Century Schoolbook"/>
                <a:cs typeface="Century Schoolbook"/>
              </a:rPr>
              <a:t>естествознанию</a:t>
            </a:r>
          </a:p>
        </p:txBody>
      </p:sp>
    </p:spTree>
    <p:extLst>
      <p:ext uri="{BB962C8B-B14F-4D97-AF65-F5344CB8AC3E}">
        <p14:creationId xmlns:p14="http://schemas.microsoft.com/office/powerpoint/2010/main" val="23094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16531" y="204670"/>
            <a:ext cx="6740887" cy="808456"/>
          </a:xfrm>
          <a:prstGeom prst="rect">
            <a:avLst/>
          </a:prstGeom>
        </p:spPr>
        <p:txBody>
          <a:bodyPr vert="horz" wrap="square" lIns="0" tIns="13364" rIns="0" bIns="0" rtlCol="0" anchor="ctr">
            <a:spAutoFit/>
          </a:bodyPr>
          <a:lstStyle/>
          <a:p>
            <a:pPr marL="12149" marR="4860">
              <a:lnSpc>
                <a:spcPct val="100000"/>
              </a:lnSpc>
              <a:spcBef>
                <a:spcPts val="105"/>
              </a:spcBef>
            </a:pPr>
            <a:r>
              <a:rPr sz="2583" dirty="0">
                <a:latin typeface="Calibri"/>
                <a:cs typeface="Calibri"/>
              </a:rPr>
              <a:t>СЕРИЯ «ФУНКЦИОНАЛЬНАЯ </a:t>
            </a:r>
            <a:r>
              <a:rPr sz="2583" spc="-14" dirty="0">
                <a:latin typeface="Calibri"/>
                <a:cs typeface="Calibri"/>
              </a:rPr>
              <a:t>ГРАМОТНОСТЬ. </a:t>
            </a:r>
            <a:r>
              <a:rPr sz="2583" spc="5" dirty="0">
                <a:latin typeface="Calibri"/>
                <a:cs typeface="Calibri"/>
              </a:rPr>
              <a:t>УЧИМСЯ ДЛЯ</a:t>
            </a:r>
            <a:r>
              <a:rPr sz="2583" spc="-234" dirty="0">
                <a:latin typeface="Calibri"/>
                <a:cs typeface="Calibri"/>
              </a:rPr>
              <a:t> </a:t>
            </a:r>
            <a:r>
              <a:rPr sz="2583" dirty="0">
                <a:latin typeface="Calibri"/>
                <a:cs typeface="Calibri"/>
              </a:rPr>
              <a:t>ЖИЗНИ</a:t>
            </a:r>
            <a:r>
              <a:rPr sz="2583" dirty="0" smtClean="0">
                <a:latin typeface="Calibri"/>
                <a:cs typeface="Calibri"/>
              </a:rPr>
              <a:t>»</a:t>
            </a:r>
            <a:endParaRPr sz="2583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65872" y="1735773"/>
            <a:ext cx="830953" cy="991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22"/>
          </a:p>
        </p:txBody>
      </p:sp>
      <p:sp>
        <p:nvSpPr>
          <p:cNvPr id="4" name="object 4"/>
          <p:cNvSpPr/>
          <p:nvPr/>
        </p:nvSpPr>
        <p:spPr>
          <a:xfrm>
            <a:off x="921861" y="1476153"/>
            <a:ext cx="830953" cy="991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22"/>
          </a:p>
        </p:txBody>
      </p:sp>
      <p:sp>
        <p:nvSpPr>
          <p:cNvPr id="5" name="object 5"/>
          <p:cNvSpPr/>
          <p:nvPr/>
        </p:nvSpPr>
        <p:spPr>
          <a:xfrm>
            <a:off x="8986687" y="1620845"/>
            <a:ext cx="830953" cy="9919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22"/>
          </a:p>
        </p:txBody>
      </p:sp>
      <p:sp>
        <p:nvSpPr>
          <p:cNvPr id="6" name="object 6"/>
          <p:cNvSpPr/>
          <p:nvPr/>
        </p:nvSpPr>
        <p:spPr>
          <a:xfrm>
            <a:off x="3412814" y="1735773"/>
            <a:ext cx="830953" cy="9919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22"/>
          </a:p>
        </p:txBody>
      </p:sp>
      <p:sp>
        <p:nvSpPr>
          <p:cNvPr id="7" name="object 7"/>
          <p:cNvSpPr/>
          <p:nvPr/>
        </p:nvSpPr>
        <p:spPr>
          <a:xfrm>
            <a:off x="6428999" y="1538598"/>
            <a:ext cx="830953" cy="99199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22"/>
          </a:p>
        </p:txBody>
      </p:sp>
      <p:sp>
        <p:nvSpPr>
          <p:cNvPr id="8" name="object 8"/>
          <p:cNvSpPr/>
          <p:nvPr/>
        </p:nvSpPr>
        <p:spPr>
          <a:xfrm>
            <a:off x="7754797" y="1620845"/>
            <a:ext cx="830953" cy="991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22"/>
          </a:p>
        </p:txBody>
      </p:sp>
      <p:sp>
        <p:nvSpPr>
          <p:cNvPr id="9" name="object 9"/>
          <p:cNvSpPr/>
          <p:nvPr/>
        </p:nvSpPr>
        <p:spPr>
          <a:xfrm>
            <a:off x="2927591" y="1573222"/>
            <a:ext cx="830953" cy="99199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22"/>
          </a:p>
        </p:txBody>
      </p:sp>
      <p:sp>
        <p:nvSpPr>
          <p:cNvPr id="10" name="object 10"/>
          <p:cNvSpPr/>
          <p:nvPr/>
        </p:nvSpPr>
        <p:spPr>
          <a:xfrm>
            <a:off x="4872372" y="1620845"/>
            <a:ext cx="830953" cy="99199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22"/>
          </a:p>
        </p:txBody>
      </p:sp>
      <p:sp>
        <p:nvSpPr>
          <p:cNvPr id="11" name="object 11"/>
          <p:cNvSpPr txBox="1"/>
          <p:nvPr/>
        </p:nvSpPr>
        <p:spPr>
          <a:xfrm>
            <a:off x="990391" y="2810868"/>
            <a:ext cx="939103" cy="345078"/>
          </a:xfrm>
          <a:prstGeom prst="rect">
            <a:avLst/>
          </a:prstGeom>
        </p:spPr>
        <p:txBody>
          <a:bodyPr vert="horz" wrap="square" lIns="0" tIns="11541" rIns="0" bIns="0" rtlCol="0">
            <a:spAutoFit/>
          </a:bodyPr>
          <a:lstStyle/>
          <a:p>
            <a:pPr marL="12149">
              <a:lnSpc>
                <a:spcPts val="1344"/>
              </a:lnSpc>
              <a:spcBef>
                <a:spcPts val="91"/>
              </a:spcBef>
            </a:pPr>
            <a:r>
              <a:rPr sz="1244" b="1" spc="-10" dirty="0">
                <a:latin typeface="Calibri"/>
                <a:cs typeface="Calibri"/>
              </a:rPr>
              <a:t>Читательская</a:t>
            </a:r>
            <a:endParaRPr sz="1244">
              <a:latin typeface="Calibri"/>
              <a:cs typeface="Calibri"/>
            </a:endParaRPr>
          </a:p>
          <a:p>
            <a:pPr marL="43736">
              <a:lnSpc>
                <a:spcPts val="1344"/>
              </a:lnSpc>
            </a:pPr>
            <a:r>
              <a:rPr sz="1244" b="1" spc="-5" dirty="0">
                <a:latin typeface="Calibri"/>
                <a:cs typeface="Calibri"/>
              </a:rPr>
              <a:t>грамотность</a:t>
            </a:r>
            <a:endParaRPr sz="1244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90036" y="2802121"/>
            <a:ext cx="1175397" cy="356233"/>
          </a:xfrm>
          <a:prstGeom prst="rect">
            <a:avLst/>
          </a:prstGeom>
        </p:spPr>
        <p:txBody>
          <a:bodyPr vert="horz" wrap="square" lIns="0" tIns="47988" rIns="0" bIns="0" rtlCol="0">
            <a:spAutoFit/>
          </a:bodyPr>
          <a:lstStyle/>
          <a:p>
            <a:pPr marL="160364" marR="4860" indent="-148823">
              <a:lnSpc>
                <a:spcPts val="1196"/>
              </a:lnSpc>
              <a:spcBef>
                <a:spcPts val="378"/>
              </a:spcBef>
            </a:pPr>
            <a:r>
              <a:rPr sz="1244" b="1" spc="-14" dirty="0">
                <a:latin typeface="Calibri"/>
                <a:cs typeface="Calibri"/>
              </a:rPr>
              <a:t>М</a:t>
            </a:r>
            <a:r>
              <a:rPr sz="1244" b="1" dirty="0">
                <a:latin typeface="Calibri"/>
                <a:cs typeface="Calibri"/>
              </a:rPr>
              <a:t>а</a:t>
            </a:r>
            <a:r>
              <a:rPr sz="1244" b="1" spc="-5" dirty="0">
                <a:latin typeface="Calibri"/>
                <a:cs typeface="Calibri"/>
              </a:rPr>
              <a:t>т</a:t>
            </a:r>
            <a:r>
              <a:rPr sz="1244" b="1" spc="-10" dirty="0">
                <a:latin typeface="Calibri"/>
                <a:cs typeface="Calibri"/>
              </a:rPr>
              <a:t>е</a:t>
            </a:r>
            <a:r>
              <a:rPr sz="1244" b="1" dirty="0">
                <a:latin typeface="Calibri"/>
                <a:cs typeface="Calibri"/>
              </a:rPr>
              <a:t>ма</a:t>
            </a:r>
            <a:r>
              <a:rPr sz="1244" b="1" spc="-5" dirty="0">
                <a:latin typeface="Calibri"/>
                <a:cs typeface="Calibri"/>
              </a:rPr>
              <a:t>ти</a:t>
            </a:r>
            <a:r>
              <a:rPr sz="1244" b="1" spc="-19" dirty="0">
                <a:latin typeface="Calibri"/>
                <a:cs typeface="Calibri"/>
              </a:rPr>
              <a:t>ч</a:t>
            </a:r>
            <a:r>
              <a:rPr sz="1244" b="1" spc="-10" dirty="0">
                <a:latin typeface="Calibri"/>
                <a:cs typeface="Calibri"/>
              </a:rPr>
              <a:t>е</a:t>
            </a:r>
            <a:r>
              <a:rPr sz="1244" b="1" dirty="0">
                <a:latin typeface="Calibri"/>
                <a:cs typeface="Calibri"/>
              </a:rPr>
              <a:t>с</a:t>
            </a:r>
            <a:r>
              <a:rPr sz="1244" b="1" spc="-24" dirty="0">
                <a:latin typeface="Calibri"/>
                <a:cs typeface="Calibri"/>
              </a:rPr>
              <a:t>к</a:t>
            </a:r>
            <a:r>
              <a:rPr sz="1244" b="1" dirty="0">
                <a:latin typeface="Calibri"/>
                <a:cs typeface="Calibri"/>
              </a:rPr>
              <a:t>а</a:t>
            </a:r>
            <a:r>
              <a:rPr sz="1244" b="1" spc="-5" dirty="0">
                <a:latin typeface="Calibri"/>
                <a:cs typeface="Calibri"/>
              </a:rPr>
              <a:t>я  грамотность</a:t>
            </a:r>
            <a:endParaRPr sz="1244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59874" y="2802121"/>
            <a:ext cx="1157781" cy="356233"/>
          </a:xfrm>
          <a:prstGeom prst="rect">
            <a:avLst/>
          </a:prstGeom>
        </p:spPr>
        <p:txBody>
          <a:bodyPr vert="horz" wrap="square" lIns="0" tIns="47988" rIns="0" bIns="0" rtlCol="0">
            <a:spAutoFit/>
          </a:bodyPr>
          <a:lstStyle/>
          <a:p>
            <a:pPr marL="12149" marR="4860">
              <a:lnSpc>
                <a:spcPts val="1196"/>
              </a:lnSpc>
              <a:spcBef>
                <a:spcPts val="378"/>
              </a:spcBef>
            </a:pPr>
            <a:r>
              <a:rPr sz="1244" b="1" spc="-38" dirty="0">
                <a:latin typeface="Calibri"/>
                <a:cs typeface="Calibri"/>
              </a:rPr>
              <a:t>Е</a:t>
            </a:r>
            <a:r>
              <a:rPr sz="1244" b="1" dirty="0">
                <a:latin typeface="Calibri"/>
                <a:cs typeface="Calibri"/>
              </a:rPr>
              <a:t>с</a:t>
            </a:r>
            <a:r>
              <a:rPr sz="1244" b="1" spc="-5" dirty="0">
                <a:latin typeface="Calibri"/>
                <a:cs typeface="Calibri"/>
              </a:rPr>
              <a:t>т</a:t>
            </a:r>
            <a:r>
              <a:rPr sz="1244" b="1" spc="-10" dirty="0">
                <a:latin typeface="Calibri"/>
                <a:cs typeface="Calibri"/>
              </a:rPr>
              <a:t>е</a:t>
            </a:r>
            <a:r>
              <a:rPr sz="1244" b="1" dirty="0">
                <a:latin typeface="Calibri"/>
                <a:cs typeface="Calibri"/>
              </a:rPr>
              <a:t>с</a:t>
            </a:r>
            <a:r>
              <a:rPr sz="1244" b="1" spc="-5" dirty="0">
                <a:latin typeface="Calibri"/>
                <a:cs typeface="Calibri"/>
              </a:rPr>
              <a:t>тв</a:t>
            </a:r>
            <a:r>
              <a:rPr sz="1244" b="1" spc="-10" dirty="0">
                <a:latin typeface="Calibri"/>
                <a:cs typeface="Calibri"/>
              </a:rPr>
              <a:t>е</a:t>
            </a:r>
            <a:r>
              <a:rPr sz="1244" b="1" spc="-19" dirty="0">
                <a:latin typeface="Calibri"/>
                <a:cs typeface="Calibri"/>
              </a:rPr>
              <a:t>нн</a:t>
            </a:r>
            <a:r>
              <a:rPr sz="1244" b="1" spc="-5" dirty="0">
                <a:latin typeface="Calibri"/>
                <a:cs typeface="Calibri"/>
              </a:rPr>
              <a:t>о</a:t>
            </a:r>
            <a:r>
              <a:rPr sz="1244" b="1" spc="-19" dirty="0">
                <a:latin typeface="Calibri"/>
                <a:cs typeface="Calibri"/>
              </a:rPr>
              <a:t>н</a:t>
            </a:r>
            <a:r>
              <a:rPr sz="1244" b="1" spc="-24" dirty="0">
                <a:latin typeface="Calibri"/>
                <a:cs typeface="Calibri"/>
              </a:rPr>
              <a:t>а</a:t>
            </a:r>
            <a:r>
              <a:rPr sz="1244" b="1" dirty="0">
                <a:latin typeface="Calibri"/>
                <a:cs typeface="Calibri"/>
              </a:rPr>
              <a:t>у</a:t>
            </a:r>
            <a:r>
              <a:rPr sz="1244" b="1" spc="-5" dirty="0">
                <a:latin typeface="Calibri"/>
                <a:cs typeface="Calibri"/>
              </a:rPr>
              <a:t>ч  </a:t>
            </a:r>
            <a:r>
              <a:rPr sz="1244" b="1" spc="-10" dirty="0">
                <a:latin typeface="Calibri"/>
                <a:cs typeface="Calibri"/>
              </a:rPr>
              <a:t>ная</a:t>
            </a:r>
            <a:r>
              <a:rPr sz="1244" b="1" spc="-38" dirty="0">
                <a:latin typeface="Calibri"/>
                <a:cs typeface="Calibri"/>
              </a:rPr>
              <a:t> </a:t>
            </a:r>
            <a:r>
              <a:rPr sz="1244" b="1" spc="-5" dirty="0">
                <a:latin typeface="Calibri"/>
                <a:cs typeface="Calibri"/>
              </a:rPr>
              <a:t>грамотность</a:t>
            </a:r>
            <a:endParaRPr sz="1244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01664" y="2802924"/>
            <a:ext cx="878359" cy="345078"/>
          </a:xfrm>
          <a:prstGeom prst="rect">
            <a:avLst/>
          </a:prstGeom>
        </p:spPr>
        <p:txBody>
          <a:bodyPr vert="horz" wrap="square" lIns="0" tIns="11541" rIns="0" bIns="0" rtlCol="0">
            <a:spAutoFit/>
          </a:bodyPr>
          <a:lstStyle/>
          <a:p>
            <a:pPr marL="20653">
              <a:lnSpc>
                <a:spcPts val="1344"/>
              </a:lnSpc>
              <a:spcBef>
                <a:spcPts val="91"/>
              </a:spcBef>
            </a:pPr>
            <a:r>
              <a:rPr sz="1244" b="1" spc="-5" dirty="0">
                <a:latin typeface="Calibri"/>
                <a:cs typeface="Calibri"/>
              </a:rPr>
              <a:t>Финансовая</a:t>
            </a:r>
            <a:endParaRPr sz="1244">
              <a:latin typeface="Calibri"/>
              <a:cs typeface="Calibri"/>
            </a:endParaRPr>
          </a:p>
          <a:p>
            <a:pPr marL="12149">
              <a:lnSpc>
                <a:spcPts val="1344"/>
              </a:lnSpc>
            </a:pPr>
            <a:r>
              <a:rPr sz="1244" b="1" spc="-5" dirty="0">
                <a:latin typeface="Calibri"/>
                <a:cs typeface="Calibri"/>
              </a:rPr>
              <a:t>грамотность</a:t>
            </a:r>
            <a:endParaRPr sz="1244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697090" y="2781711"/>
            <a:ext cx="949429" cy="345078"/>
          </a:xfrm>
          <a:prstGeom prst="rect">
            <a:avLst/>
          </a:prstGeom>
        </p:spPr>
        <p:txBody>
          <a:bodyPr vert="horz" wrap="square" lIns="0" tIns="11541" rIns="0" bIns="0" rtlCol="0">
            <a:spAutoFit/>
          </a:bodyPr>
          <a:lstStyle/>
          <a:p>
            <a:pPr marL="64389">
              <a:lnSpc>
                <a:spcPts val="1344"/>
              </a:lnSpc>
              <a:spcBef>
                <a:spcPts val="91"/>
              </a:spcBef>
            </a:pPr>
            <a:r>
              <a:rPr sz="1244" b="1" spc="-19" dirty="0">
                <a:latin typeface="Calibri"/>
                <a:cs typeface="Calibri"/>
              </a:rPr>
              <a:t>Глобальные</a:t>
            </a:r>
            <a:endParaRPr sz="1244">
              <a:latin typeface="Calibri"/>
              <a:cs typeface="Calibri"/>
            </a:endParaRPr>
          </a:p>
          <a:p>
            <a:pPr marL="12149">
              <a:lnSpc>
                <a:spcPts val="1344"/>
              </a:lnSpc>
            </a:pPr>
            <a:r>
              <a:rPr sz="1244" b="1" spc="-10" dirty="0">
                <a:latin typeface="Calibri"/>
                <a:cs typeface="Calibri"/>
              </a:rPr>
              <a:t>компетенции</a:t>
            </a:r>
            <a:endParaRPr sz="1244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036011" y="2765627"/>
            <a:ext cx="830370" cy="345078"/>
          </a:xfrm>
          <a:prstGeom prst="rect">
            <a:avLst/>
          </a:prstGeom>
        </p:spPr>
        <p:txBody>
          <a:bodyPr vert="horz" wrap="square" lIns="0" tIns="11541" rIns="0" bIns="0" rtlCol="0">
            <a:spAutoFit/>
          </a:bodyPr>
          <a:lstStyle/>
          <a:p>
            <a:pPr marL="12149">
              <a:lnSpc>
                <a:spcPts val="1344"/>
              </a:lnSpc>
              <a:spcBef>
                <a:spcPts val="91"/>
              </a:spcBef>
            </a:pPr>
            <a:r>
              <a:rPr sz="1244" b="1" spc="-19" dirty="0">
                <a:latin typeface="Calibri"/>
                <a:cs typeface="Calibri"/>
              </a:rPr>
              <a:t>К</a:t>
            </a:r>
            <a:r>
              <a:rPr sz="1244" b="1" spc="-5" dirty="0">
                <a:latin typeface="Calibri"/>
                <a:cs typeface="Calibri"/>
              </a:rPr>
              <a:t>р</a:t>
            </a:r>
            <a:r>
              <a:rPr sz="1244" b="1" spc="-14" dirty="0">
                <a:latin typeface="Calibri"/>
                <a:cs typeface="Calibri"/>
              </a:rPr>
              <a:t>е</a:t>
            </a:r>
            <a:r>
              <a:rPr sz="1244" b="1" dirty="0">
                <a:latin typeface="Calibri"/>
                <a:cs typeface="Calibri"/>
              </a:rPr>
              <a:t>а</a:t>
            </a:r>
            <a:r>
              <a:rPr sz="1244" b="1" spc="-5" dirty="0">
                <a:latin typeface="Calibri"/>
                <a:cs typeface="Calibri"/>
              </a:rPr>
              <a:t>т</a:t>
            </a:r>
            <a:r>
              <a:rPr sz="1244" b="1" spc="-10" dirty="0">
                <a:latin typeface="Calibri"/>
                <a:cs typeface="Calibri"/>
              </a:rPr>
              <a:t>и</a:t>
            </a:r>
            <a:r>
              <a:rPr sz="1244" b="1" spc="-5" dirty="0">
                <a:latin typeface="Calibri"/>
                <a:cs typeface="Calibri"/>
              </a:rPr>
              <a:t>в</a:t>
            </a:r>
            <a:r>
              <a:rPr sz="1244" b="1" spc="-19" dirty="0">
                <a:latin typeface="Calibri"/>
                <a:cs typeface="Calibri"/>
              </a:rPr>
              <a:t>н</a:t>
            </a:r>
            <a:r>
              <a:rPr sz="1244" b="1" spc="-5" dirty="0">
                <a:latin typeface="Calibri"/>
                <a:cs typeface="Calibri"/>
              </a:rPr>
              <a:t>ое</a:t>
            </a:r>
            <a:endParaRPr sz="1244">
              <a:latin typeface="Calibri"/>
              <a:cs typeface="Calibri"/>
            </a:endParaRPr>
          </a:p>
          <a:p>
            <a:pPr marL="35232">
              <a:lnSpc>
                <a:spcPts val="1344"/>
              </a:lnSpc>
            </a:pPr>
            <a:r>
              <a:rPr sz="1244" b="1" spc="-10" dirty="0">
                <a:latin typeface="Calibri"/>
                <a:cs typeface="Calibri"/>
              </a:rPr>
              <a:t>мышление</a:t>
            </a:r>
            <a:endParaRPr sz="1244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95905" y="3435391"/>
            <a:ext cx="10471054" cy="2859658"/>
          </a:xfrm>
          <a:prstGeom prst="rect">
            <a:avLst/>
          </a:prstGeom>
        </p:spPr>
        <p:txBody>
          <a:bodyPr vert="horz" wrap="square" lIns="0" tIns="13364" rIns="0" bIns="0" rtlCol="0">
            <a:spAutoFit/>
          </a:bodyPr>
          <a:lstStyle/>
          <a:p>
            <a:pPr marL="268489" indent="-256948">
              <a:lnSpc>
                <a:spcPts val="2272"/>
              </a:lnSpc>
              <a:spcBef>
                <a:spcPts val="105"/>
              </a:spcBef>
              <a:buFont typeface="Arial"/>
              <a:buChar char="•"/>
              <a:tabLst>
                <a:tab pos="268489" algn="l"/>
                <a:tab pos="269096" algn="l"/>
              </a:tabLst>
            </a:pPr>
            <a:r>
              <a:rPr sz="2105" b="1" spc="-10" dirty="0">
                <a:solidFill>
                  <a:srgbClr val="294690"/>
                </a:solidFill>
                <a:latin typeface="Calibri"/>
                <a:cs typeface="Calibri"/>
              </a:rPr>
              <a:t>направлено </a:t>
            </a:r>
            <a:r>
              <a:rPr sz="2105" b="1" dirty="0">
                <a:solidFill>
                  <a:srgbClr val="294690"/>
                </a:solidFill>
                <a:latin typeface="Calibri"/>
                <a:cs typeface="Calibri"/>
              </a:rPr>
              <a:t>на </a:t>
            </a:r>
            <a:r>
              <a:rPr sz="2105" b="1" spc="-5" dirty="0">
                <a:solidFill>
                  <a:srgbClr val="294690"/>
                </a:solidFill>
                <a:latin typeface="Calibri"/>
                <a:cs typeface="Calibri"/>
              </a:rPr>
              <a:t>формирование умения применять </a:t>
            </a:r>
            <a:r>
              <a:rPr sz="2105" b="1" spc="5" dirty="0">
                <a:solidFill>
                  <a:srgbClr val="294690"/>
                </a:solidFill>
                <a:latin typeface="Calibri"/>
                <a:cs typeface="Calibri"/>
              </a:rPr>
              <a:t>в </a:t>
            </a:r>
            <a:r>
              <a:rPr sz="2105" b="1" dirty="0">
                <a:solidFill>
                  <a:srgbClr val="294690"/>
                </a:solidFill>
                <a:latin typeface="Calibri"/>
                <a:cs typeface="Calibri"/>
              </a:rPr>
              <a:t>жизни </a:t>
            </a:r>
            <a:r>
              <a:rPr sz="2105" b="1" spc="-5" dirty="0">
                <a:solidFill>
                  <a:srgbClr val="294690"/>
                </a:solidFill>
                <a:latin typeface="Calibri"/>
                <a:cs typeface="Calibri"/>
              </a:rPr>
              <a:t>знания, </a:t>
            </a:r>
            <a:r>
              <a:rPr sz="2105" b="1" spc="-10" dirty="0">
                <a:solidFill>
                  <a:srgbClr val="294690"/>
                </a:solidFill>
                <a:latin typeface="Calibri"/>
                <a:cs typeface="Calibri"/>
              </a:rPr>
              <a:t>полученные</a:t>
            </a:r>
            <a:r>
              <a:rPr sz="2105" b="1" spc="10" dirty="0">
                <a:solidFill>
                  <a:srgbClr val="294690"/>
                </a:solidFill>
                <a:latin typeface="Calibri"/>
                <a:cs typeface="Calibri"/>
              </a:rPr>
              <a:t> </a:t>
            </a:r>
            <a:r>
              <a:rPr sz="2105" b="1" spc="5" dirty="0">
                <a:solidFill>
                  <a:srgbClr val="294690"/>
                </a:solidFill>
                <a:latin typeface="Calibri"/>
                <a:cs typeface="Calibri"/>
              </a:rPr>
              <a:t>в</a:t>
            </a:r>
            <a:endParaRPr sz="2105" dirty="0">
              <a:latin typeface="Calibri"/>
              <a:cs typeface="Calibri"/>
            </a:endParaRPr>
          </a:p>
          <a:p>
            <a:pPr marL="268489">
              <a:lnSpc>
                <a:spcPts val="2272"/>
              </a:lnSpc>
            </a:pPr>
            <a:r>
              <a:rPr sz="2105" b="1" spc="-19" dirty="0">
                <a:solidFill>
                  <a:srgbClr val="294690"/>
                </a:solidFill>
                <a:latin typeface="Calibri"/>
                <a:cs typeface="Calibri"/>
              </a:rPr>
              <a:t>школе</a:t>
            </a:r>
            <a:endParaRPr sz="2105" dirty="0">
              <a:latin typeface="Calibri"/>
              <a:cs typeface="Calibri"/>
            </a:endParaRPr>
          </a:p>
          <a:p>
            <a:pPr marL="268489" indent="-256948">
              <a:lnSpc>
                <a:spcPts val="2272"/>
              </a:lnSpc>
              <a:spcBef>
                <a:spcPts val="158"/>
              </a:spcBef>
              <a:buFont typeface="Arial"/>
              <a:buChar char="•"/>
              <a:tabLst>
                <a:tab pos="268489" algn="l"/>
                <a:tab pos="269096" algn="l"/>
              </a:tabLst>
            </a:pPr>
            <a:r>
              <a:rPr sz="2105" b="1" spc="-10" dirty="0">
                <a:solidFill>
                  <a:srgbClr val="294690"/>
                </a:solidFill>
                <a:latin typeface="Calibri"/>
                <a:cs typeface="Calibri"/>
              </a:rPr>
              <a:t>предлагает </a:t>
            </a:r>
            <a:r>
              <a:rPr sz="2105" b="1" spc="-5" dirty="0">
                <a:solidFill>
                  <a:srgbClr val="294690"/>
                </a:solidFill>
                <a:latin typeface="Calibri"/>
                <a:cs typeface="Calibri"/>
              </a:rPr>
              <a:t>обучающие </a:t>
            </a:r>
            <a:r>
              <a:rPr sz="2105" b="1" spc="5" dirty="0">
                <a:solidFill>
                  <a:srgbClr val="294690"/>
                </a:solidFill>
                <a:latin typeface="Calibri"/>
                <a:cs typeface="Calibri"/>
              </a:rPr>
              <a:t>и </a:t>
            </a:r>
            <a:r>
              <a:rPr sz="2105" b="1" spc="-5" dirty="0">
                <a:solidFill>
                  <a:srgbClr val="294690"/>
                </a:solidFill>
                <a:latin typeface="Calibri"/>
                <a:cs typeface="Calibri"/>
              </a:rPr>
              <a:t>тренировочные задания, </a:t>
            </a:r>
            <a:r>
              <a:rPr sz="2105" b="1" dirty="0">
                <a:solidFill>
                  <a:srgbClr val="294690"/>
                </a:solidFill>
                <a:latin typeface="Calibri"/>
                <a:cs typeface="Calibri"/>
              </a:rPr>
              <a:t>основанные на</a:t>
            </a:r>
            <a:r>
              <a:rPr sz="2105" b="1" spc="-53" dirty="0">
                <a:solidFill>
                  <a:srgbClr val="294690"/>
                </a:solidFill>
                <a:latin typeface="Calibri"/>
                <a:cs typeface="Calibri"/>
              </a:rPr>
              <a:t> </a:t>
            </a:r>
            <a:r>
              <a:rPr sz="2105" b="1" spc="-5" dirty="0">
                <a:solidFill>
                  <a:srgbClr val="294690"/>
                </a:solidFill>
                <a:latin typeface="Calibri"/>
                <a:cs typeface="Calibri"/>
              </a:rPr>
              <a:t>реальных</a:t>
            </a:r>
            <a:endParaRPr sz="2105" dirty="0">
              <a:latin typeface="Calibri"/>
              <a:cs typeface="Calibri"/>
            </a:endParaRPr>
          </a:p>
          <a:p>
            <a:pPr marL="268489">
              <a:lnSpc>
                <a:spcPts val="2272"/>
              </a:lnSpc>
            </a:pPr>
            <a:r>
              <a:rPr sz="2105" b="1" dirty="0">
                <a:solidFill>
                  <a:srgbClr val="294690"/>
                </a:solidFill>
                <a:latin typeface="Calibri"/>
                <a:cs typeface="Calibri"/>
              </a:rPr>
              <a:t>жизненных</a:t>
            </a:r>
            <a:r>
              <a:rPr sz="2105" b="1" spc="-29" dirty="0">
                <a:solidFill>
                  <a:srgbClr val="294690"/>
                </a:solidFill>
                <a:latin typeface="Calibri"/>
                <a:cs typeface="Calibri"/>
              </a:rPr>
              <a:t> </a:t>
            </a:r>
            <a:r>
              <a:rPr sz="2105" b="1" spc="5" dirty="0">
                <a:solidFill>
                  <a:srgbClr val="294690"/>
                </a:solidFill>
                <a:latin typeface="Calibri"/>
                <a:cs typeface="Calibri"/>
              </a:rPr>
              <a:t>ситуациях</a:t>
            </a:r>
            <a:endParaRPr sz="2105" dirty="0">
              <a:latin typeface="Calibri"/>
              <a:cs typeface="Calibri"/>
            </a:endParaRPr>
          </a:p>
          <a:p>
            <a:pPr marL="268489" indent="-256948">
              <a:spcBef>
                <a:spcPts val="163"/>
              </a:spcBef>
              <a:buFont typeface="Arial"/>
              <a:buChar char="•"/>
              <a:tabLst>
                <a:tab pos="268489" algn="l"/>
                <a:tab pos="269096" algn="l"/>
              </a:tabLst>
            </a:pPr>
            <a:r>
              <a:rPr sz="2105" b="1" spc="-5" dirty="0">
                <a:solidFill>
                  <a:srgbClr val="294690"/>
                </a:solidFill>
                <a:latin typeface="Calibri"/>
                <a:cs typeface="Calibri"/>
              </a:rPr>
              <a:t>рассчитано </a:t>
            </a:r>
            <a:r>
              <a:rPr sz="2105" b="1" dirty="0">
                <a:solidFill>
                  <a:srgbClr val="294690"/>
                </a:solidFill>
                <a:latin typeface="Calibri"/>
                <a:cs typeface="Calibri"/>
              </a:rPr>
              <a:t>на </a:t>
            </a:r>
            <a:r>
              <a:rPr sz="2105" b="1" spc="-5" dirty="0">
                <a:solidFill>
                  <a:srgbClr val="294690"/>
                </a:solidFill>
                <a:latin typeface="Calibri"/>
                <a:cs typeface="Calibri"/>
              </a:rPr>
              <a:t>обучающихся </a:t>
            </a:r>
            <a:r>
              <a:rPr sz="2105" b="1" spc="5" dirty="0">
                <a:solidFill>
                  <a:srgbClr val="294690"/>
                </a:solidFill>
                <a:latin typeface="Calibri"/>
                <a:cs typeface="Calibri"/>
              </a:rPr>
              <a:t>10—15</a:t>
            </a:r>
            <a:r>
              <a:rPr sz="2105" b="1" spc="-43" dirty="0">
                <a:solidFill>
                  <a:srgbClr val="294690"/>
                </a:solidFill>
                <a:latin typeface="Calibri"/>
                <a:cs typeface="Calibri"/>
              </a:rPr>
              <a:t> </a:t>
            </a:r>
            <a:r>
              <a:rPr sz="2105" b="1" spc="-5" dirty="0">
                <a:solidFill>
                  <a:srgbClr val="294690"/>
                </a:solidFill>
                <a:latin typeface="Calibri"/>
                <a:cs typeface="Calibri"/>
              </a:rPr>
              <a:t>лет</a:t>
            </a:r>
            <a:endParaRPr sz="2105" dirty="0">
              <a:latin typeface="Calibri"/>
              <a:cs typeface="Calibri"/>
            </a:endParaRPr>
          </a:p>
          <a:p>
            <a:pPr marL="268489" marR="4860" indent="-256948">
              <a:lnSpc>
                <a:spcPct val="80000"/>
              </a:lnSpc>
              <a:spcBef>
                <a:spcPts val="694"/>
              </a:spcBef>
              <a:buFont typeface="Arial"/>
              <a:buChar char="•"/>
              <a:tabLst>
                <a:tab pos="268489" algn="l"/>
                <a:tab pos="269096" algn="l"/>
              </a:tabLst>
            </a:pPr>
            <a:r>
              <a:rPr sz="2105" b="1" spc="-10" dirty="0">
                <a:solidFill>
                  <a:srgbClr val="294690"/>
                </a:solidFill>
                <a:latin typeface="Calibri"/>
                <a:cs typeface="Calibri"/>
              </a:rPr>
              <a:t>содержит </a:t>
            </a:r>
            <a:r>
              <a:rPr sz="2105" b="1" spc="-5" dirty="0">
                <a:solidFill>
                  <a:srgbClr val="294690"/>
                </a:solidFill>
                <a:latin typeface="Calibri"/>
                <a:cs typeface="Calibri"/>
              </a:rPr>
              <a:t>развернутые описания особенностей оценки заданий </a:t>
            </a:r>
            <a:r>
              <a:rPr sz="2105" b="1" dirty="0">
                <a:solidFill>
                  <a:srgbClr val="294690"/>
                </a:solidFill>
                <a:latin typeface="Calibri"/>
                <a:cs typeface="Calibri"/>
              </a:rPr>
              <a:t>и </a:t>
            </a:r>
            <a:r>
              <a:rPr sz="2105" b="1" spc="-5" dirty="0">
                <a:solidFill>
                  <a:srgbClr val="294690"/>
                </a:solidFill>
                <a:latin typeface="Calibri"/>
                <a:cs typeface="Calibri"/>
              </a:rPr>
              <a:t>рекомендации </a:t>
            </a:r>
            <a:r>
              <a:rPr sz="2105" b="1" dirty="0">
                <a:solidFill>
                  <a:srgbClr val="294690"/>
                </a:solidFill>
                <a:latin typeface="Calibri"/>
                <a:cs typeface="Calibri"/>
              </a:rPr>
              <a:t>по их  </a:t>
            </a:r>
            <a:r>
              <a:rPr sz="2105" b="1" spc="-5" dirty="0">
                <a:solidFill>
                  <a:srgbClr val="294690"/>
                </a:solidFill>
                <a:latin typeface="Calibri"/>
                <a:cs typeface="Calibri"/>
              </a:rPr>
              <a:t>использованию</a:t>
            </a:r>
            <a:endParaRPr sz="2105" dirty="0">
              <a:latin typeface="Calibri"/>
              <a:cs typeface="Calibri"/>
            </a:endParaRPr>
          </a:p>
          <a:p>
            <a:pPr marL="268489" indent="-256948">
              <a:spcBef>
                <a:spcPts val="163"/>
              </a:spcBef>
              <a:buFont typeface="Arial"/>
              <a:buChar char="•"/>
              <a:tabLst>
                <a:tab pos="268489" algn="l"/>
                <a:tab pos="269096" algn="l"/>
              </a:tabLst>
            </a:pPr>
            <a:r>
              <a:rPr sz="2105" b="1" spc="-14" dirty="0">
                <a:solidFill>
                  <a:srgbClr val="294690"/>
                </a:solidFill>
                <a:latin typeface="Calibri"/>
                <a:cs typeface="Calibri"/>
              </a:rPr>
              <a:t>содержит </a:t>
            </a:r>
            <a:r>
              <a:rPr sz="2105" b="1" spc="-10" dirty="0">
                <a:solidFill>
                  <a:srgbClr val="294690"/>
                </a:solidFill>
                <a:latin typeface="Calibri"/>
                <a:cs typeface="Calibri"/>
              </a:rPr>
              <a:t>комплекс </a:t>
            </a:r>
            <a:r>
              <a:rPr sz="2105" b="1" spc="-5" dirty="0">
                <a:solidFill>
                  <a:srgbClr val="294690"/>
                </a:solidFill>
                <a:latin typeface="Calibri"/>
                <a:cs typeface="Calibri"/>
              </a:rPr>
              <a:t>задач </a:t>
            </a:r>
            <a:r>
              <a:rPr sz="2105" b="1" dirty="0">
                <a:solidFill>
                  <a:srgbClr val="294690"/>
                </a:solidFill>
                <a:latin typeface="Calibri"/>
                <a:cs typeface="Calibri"/>
              </a:rPr>
              <a:t>для </a:t>
            </a:r>
            <a:r>
              <a:rPr sz="2105" b="1" spc="-10" dirty="0">
                <a:solidFill>
                  <a:srgbClr val="294690"/>
                </a:solidFill>
                <a:latin typeface="Calibri"/>
                <a:cs typeface="Calibri"/>
              </a:rPr>
              <a:t>самостоятельного </a:t>
            </a:r>
            <a:r>
              <a:rPr sz="2105" b="1" dirty="0">
                <a:solidFill>
                  <a:srgbClr val="294690"/>
                </a:solidFill>
                <a:latin typeface="Calibri"/>
                <a:cs typeface="Calibri"/>
              </a:rPr>
              <a:t>или </a:t>
            </a:r>
            <a:r>
              <a:rPr sz="2105" b="1" spc="-10" dirty="0">
                <a:solidFill>
                  <a:srgbClr val="294690"/>
                </a:solidFill>
                <a:latin typeface="Calibri"/>
                <a:cs typeface="Calibri"/>
              </a:rPr>
              <a:t>коллективного</a:t>
            </a:r>
            <a:r>
              <a:rPr sz="2105" b="1" spc="33" dirty="0">
                <a:solidFill>
                  <a:srgbClr val="294690"/>
                </a:solidFill>
                <a:latin typeface="Calibri"/>
                <a:cs typeface="Calibri"/>
              </a:rPr>
              <a:t> </a:t>
            </a:r>
            <a:r>
              <a:rPr sz="2105" b="1" spc="-10" dirty="0">
                <a:solidFill>
                  <a:srgbClr val="294690"/>
                </a:solidFill>
                <a:latin typeface="Calibri"/>
                <a:cs typeface="Calibri"/>
              </a:rPr>
              <a:t>выполнения</a:t>
            </a:r>
            <a:endParaRPr sz="2105" dirty="0">
              <a:latin typeface="Calibri"/>
              <a:cs typeface="Calibri"/>
            </a:endParaRPr>
          </a:p>
          <a:p>
            <a:pPr marL="268489" indent="-256948">
              <a:lnSpc>
                <a:spcPts val="2358"/>
              </a:lnSpc>
              <a:spcBef>
                <a:spcPts val="158"/>
              </a:spcBef>
              <a:buFont typeface="Arial"/>
              <a:buChar char="•"/>
              <a:tabLst>
                <a:tab pos="268489" algn="l"/>
                <a:tab pos="269096" algn="l"/>
              </a:tabLst>
            </a:pPr>
            <a:r>
              <a:rPr sz="2105" b="1" spc="-5" dirty="0">
                <a:solidFill>
                  <a:srgbClr val="294690"/>
                </a:solidFill>
                <a:latin typeface="Calibri"/>
                <a:cs typeface="Calibri"/>
              </a:rPr>
              <a:t>приводятся комментарии, </a:t>
            </a:r>
            <a:r>
              <a:rPr sz="2105" b="1" spc="-10" dirty="0">
                <a:solidFill>
                  <a:srgbClr val="294690"/>
                </a:solidFill>
                <a:latin typeface="Calibri"/>
                <a:cs typeface="Calibri"/>
              </a:rPr>
              <a:t>предполагаемые </a:t>
            </a:r>
            <a:r>
              <a:rPr sz="2105" b="1" dirty="0">
                <a:solidFill>
                  <a:srgbClr val="294690"/>
                </a:solidFill>
                <a:latin typeface="Calibri"/>
                <a:cs typeface="Calibri"/>
              </a:rPr>
              <a:t>ответы и </a:t>
            </a:r>
            <a:r>
              <a:rPr sz="2105" b="1" spc="-5" dirty="0" err="1">
                <a:solidFill>
                  <a:srgbClr val="294690"/>
                </a:solidFill>
                <a:latin typeface="Calibri"/>
                <a:cs typeface="Calibri"/>
              </a:rPr>
              <a:t>критерии</a:t>
            </a:r>
            <a:r>
              <a:rPr sz="2105" b="1" spc="-86" dirty="0">
                <a:solidFill>
                  <a:srgbClr val="294690"/>
                </a:solidFill>
                <a:latin typeface="Calibri"/>
                <a:cs typeface="Calibri"/>
              </a:rPr>
              <a:t> </a:t>
            </a:r>
            <a:r>
              <a:rPr sz="2105" b="1" spc="-5" dirty="0" err="1" smtClean="0">
                <a:solidFill>
                  <a:srgbClr val="294690"/>
                </a:solidFill>
                <a:latin typeface="Calibri"/>
                <a:cs typeface="Calibri"/>
              </a:rPr>
              <a:t>оценивания</a:t>
            </a:r>
            <a:endParaRPr sz="2105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5898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829" y="2394858"/>
            <a:ext cx="5617028" cy="1515290"/>
          </a:xfrm>
        </p:spPr>
        <p:txBody>
          <a:bodyPr anchor="t" anchorCtr="0"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680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Благодарю за внимание!</a:t>
            </a:r>
            <a:endParaRPr lang="ru-RU" sz="2400" b="1" dirty="0">
              <a:solidFill>
                <a:srgbClr val="FF680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41867" y="3721101"/>
            <a:ext cx="6206067" cy="15875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dirty="0">
              <a:solidFill>
                <a:srgbClr val="1165AE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8171" y="5380672"/>
            <a:ext cx="5181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Носова Надежда Валерьевна,</a:t>
            </a:r>
          </a:p>
          <a:p>
            <a:pPr algn="ctr"/>
            <a:r>
              <a:rPr lang="ru-RU" dirty="0"/>
              <a:t>заведующий кафедрой предметных областей </a:t>
            </a:r>
          </a:p>
          <a:p>
            <a:pPr algn="ctr"/>
            <a:r>
              <a:rPr lang="ru-RU" dirty="0"/>
              <a:t>КОГОАУ ДПО «ИРО Кировской области», </a:t>
            </a:r>
          </a:p>
          <a:p>
            <a:pPr algn="ctr"/>
            <a:r>
              <a:rPr lang="ru-RU" dirty="0"/>
              <a:t>кандидат педагогических наук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689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5118" y="3572625"/>
            <a:ext cx="10032275" cy="2387600"/>
          </a:xfrm>
        </p:spPr>
        <p:txBody>
          <a:bodyPr>
            <a:normAutofit/>
          </a:bodyPr>
          <a:lstStyle/>
          <a:p>
            <a:pPr algn="l"/>
            <a:r>
              <a:rPr lang="ru-RU" sz="31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/>
            </a:r>
            <a:br>
              <a:rPr lang="ru-RU" sz="31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endParaRPr lang="ru-RU" b="1" dirty="0">
              <a:solidFill>
                <a:srgbClr val="FF680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902" y="912481"/>
            <a:ext cx="11010330" cy="152817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57" y="2523783"/>
            <a:ext cx="12144285" cy="228303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 flipH="1">
            <a:off x="6751528" y="5574082"/>
            <a:ext cx="50605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i="1" spc="-5" dirty="0">
                <a:latin typeface="Times New Roman"/>
                <a:cs typeface="Times New Roman"/>
              </a:rPr>
              <a:t>Источник:</a:t>
            </a:r>
            <a:r>
              <a:rPr lang="ru-RU" i="1" spc="-75" dirty="0">
                <a:latin typeface="Times New Roman"/>
                <a:cs typeface="Times New Roman"/>
              </a:rPr>
              <a:t> </a:t>
            </a:r>
            <a:r>
              <a:rPr lang="en-US" i="1" u="sng" spc="-5" dirty="0">
                <a:solidFill>
                  <a:srgbClr val="B148C2"/>
                </a:solidFill>
                <a:uFill>
                  <a:solidFill>
                    <a:srgbClr val="B148C2"/>
                  </a:solidFill>
                </a:uFill>
                <a:latin typeface="Times New Roman"/>
                <a:cs typeface="Times New Roman"/>
                <a:hlinkClick r:id="rId4"/>
              </a:rPr>
              <a:t>http://www.kremlin.ru/acts/bank/43027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79112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1698" y="395614"/>
            <a:ext cx="7607300" cy="863600"/>
          </a:xfrm>
        </p:spPr>
        <p:txBody>
          <a:bodyPr>
            <a:normAutofit fontScale="90000"/>
          </a:bodyPr>
          <a:lstStyle/>
          <a:p>
            <a:pPr marL="12700" marR="5080">
              <a:lnSpc>
                <a:spcPts val="3460"/>
              </a:lnSpc>
              <a:spcBef>
                <a:spcPts val="525"/>
              </a:spcBef>
            </a:pPr>
            <a:r>
              <a:rPr lang="ru-RU" sz="3200" b="1" spc="-50" dirty="0">
                <a:latin typeface="Times New Roman"/>
                <a:cs typeface="Times New Roman"/>
              </a:rPr>
              <a:t>Из</a:t>
            </a:r>
            <a:r>
              <a:rPr lang="ru-RU" sz="3200" b="1" spc="-120" dirty="0">
                <a:latin typeface="Times New Roman"/>
                <a:cs typeface="Times New Roman"/>
              </a:rPr>
              <a:t> </a:t>
            </a:r>
            <a:r>
              <a:rPr lang="ru-RU" sz="3200" b="1" spc="-95" dirty="0">
                <a:latin typeface="Times New Roman"/>
                <a:cs typeface="Times New Roman"/>
              </a:rPr>
              <a:t>государственной</a:t>
            </a:r>
            <a:r>
              <a:rPr lang="ru-RU" sz="3200" b="1" spc="-55" dirty="0">
                <a:latin typeface="Times New Roman"/>
                <a:cs typeface="Times New Roman"/>
              </a:rPr>
              <a:t> </a:t>
            </a:r>
            <a:r>
              <a:rPr lang="ru-RU" sz="3200" b="1" spc="-70" dirty="0">
                <a:latin typeface="Times New Roman"/>
                <a:cs typeface="Times New Roman"/>
              </a:rPr>
              <a:t>программы</a:t>
            </a:r>
            <a:r>
              <a:rPr lang="ru-RU" sz="3200" b="1" spc="-150" dirty="0">
                <a:latin typeface="Times New Roman"/>
                <a:cs typeface="Times New Roman"/>
              </a:rPr>
              <a:t> </a:t>
            </a:r>
            <a:r>
              <a:rPr lang="ru-RU" sz="3200" b="1" spc="-80" dirty="0">
                <a:latin typeface="Times New Roman"/>
                <a:cs typeface="Times New Roman"/>
              </a:rPr>
              <a:t>Российской</a:t>
            </a:r>
            <a:r>
              <a:rPr lang="ru-RU" sz="3200" b="1" spc="-100" dirty="0">
                <a:latin typeface="Times New Roman"/>
                <a:cs typeface="Times New Roman"/>
              </a:rPr>
              <a:t> </a:t>
            </a:r>
            <a:r>
              <a:rPr lang="ru-RU" sz="3200" b="1" spc="-75" dirty="0">
                <a:latin typeface="Times New Roman"/>
                <a:cs typeface="Times New Roman"/>
              </a:rPr>
              <a:t>Федерации </a:t>
            </a:r>
            <a:r>
              <a:rPr lang="ru-RU" sz="3200" b="1" spc="-785" dirty="0">
                <a:latin typeface="Times New Roman"/>
                <a:cs typeface="Times New Roman"/>
              </a:rPr>
              <a:t> </a:t>
            </a:r>
            <a:r>
              <a:rPr lang="ru-RU" sz="3200" b="1" spc="-114" dirty="0">
                <a:latin typeface="Times New Roman"/>
                <a:cs typeface="Times New Roman"/>
              </a:rPr>
              <a:t>о</a:t>
            </a:r>
            <a:r>
              <a:rPr lang="ru-RU" sz="3200" b="1" spc="-5" dirty="0">
                <a:latin typeface="Times New Roman"/>
                <a:cs typeface="Times New Roman"/>
              </a:rPr>
              <a:t>т</a:t>
            </a:r>
            <a:r>
              <a:rPr lang="ru-RU" sz="3200" b="1" spc="-135" dirty="0">
                <a:latin typeface="Times New Roman"/>
                <a:cs typeface="Times New Roman"/>
              </a:rPr>
              <a:t> </a:t>
            </a:r>
            <a:r>
              <a:rPr lang="ru-RU" sz="3200" b="1" spc="-70" dirty="0">
                <a:latin typeface="Times New Roman"/>
                <a:cs typeface="Times New Roman"/>
              </a:rPr>
              <a:t>2</a:t>
            </a:r>
            <a:r>
              <a:rPr lang="ru-RU" sz="3200" b="1" spc="-5" dirty="0">
                <a:latin typeface="Times New Roman"/>
                <a:cs typeface="Times New Roman"/>
              </a:rPr>
              <a:t>6</a:t>
            </a:r>
            <a:r>
              <a:rPr lang="ru-RU" sz="3200" b="1" spc="-140" dirty="0">
                <a:latin typeface="Times New Roman"/>
                <a:cs typeface="Times New Roman"/>
              </a:rPr>
              <a:t> </a:t>
            </a:r>
            <a:r>
              <a:rPr lang="ru-RU" sz="3200" b="1" spc="-85" dirty="0">
                <a:latin typeface="Times New Roman"/>
                <a:cs typeface="Times New Roman"/>
              </a:rPr>
              <a:t>д</a:t>
            </a:r>
            <a:r>
              <a:rPr lang="ru-RU" sz="3200" b="1" spc="-80" dirty="0">
                <a:latin typeface="Times New Roman"/>
                <a:cs typeface="Times New Roman"/>
              </a:rPr>
              <a:t>е</a:t>
            </a:r>
            <a:r>
              <a:rPr lang="ru-RU" sz="3200" b="1" spc="-120" dirty="0">
                <a:latin typeface="Times New Roman"/>
                <a:cs typeface="Times New Roman"/>
              </a:rPr>
              <a:t>к</a:t>
            </a:r>
            <a:r>
              <a:rPr lang="ru-RU" sz="3200" b="1" spc="-70" dirty="0">
                <a:latin typeface="Times New Roman"/>
                <a:cs typeface="Times New Roman"/>
              </a:rPr>
              <a:t>аб</a:t>
            </a:r>
            <a:r>
              <a:rPr lang="ru-RU" sz="3200" b="1" spc="-80" dirty="0">
                <a:latin typeface="Times New Roman"/>
                <a:cs typeface="Times New Roman"/>
              </a:rPr>
              <a:t>р</a:t>
            </a:r>
            <a:r>
              <a:rPr lang="ru-RU" sz="3200" b="1" spc="-5" dirty="0">
                <a:latin typeface="Times New Roman"/>
                <a:cs typeface="Times New Roman"/>
              </a:rPr>
              <a:t>я</a:t>
            </a:r>
            <a:r>
              <a:rPr lang="ru-RU" sz="3200" b="1" spc="-105" dirty="0">
                <a:latin typeface="Times New Roman"/>
                <a:cs typeface="Times New Roman"/>
              </a:rPr>
              <a:t> </a:t>
            </a:r>
            <a:r>
              <a:rPr lang="ru-RU" sz="3200" b="1" spc="-70" dirty="0">
                <a:latin typeface="Times New Roman"/>
                <a:cs typeface="Times New Roman"/>
              </a:rPr>
              <a:t>201</a:t>
            </a:r>
            <a:r>
              <a:rPr lang="ru-RU" sz="3200" b="1" spc="-5" dirty="0">
                <a:latin typeface="Times New Roman"/>
                <a:cs typeface="Times New Roman"/>
              </a:rPr>
              <a:t>7</a:t>
            </a:r>
            <a:r>
              <a:rPr lang="ru-RU" sz="3200" b="1" spc="-160" dirty="0">
                <a:latin typeface="Times New Roman"/>
                <a:cs typeface="Times New Roman"/>
              </a:rPr>
              <a:t> </a:t>
            </a:r>
            <a:r>
              <a:rPr lang="ru-RU" sz="3200" b="1" spc="-450" dirty="0">
                <a:latin typeface="Times New Roman"/>
                <a:cs typeface="Times New Roman"/>
              </a:rPr>
              <a:t>г</a:t>
            </a:r>
            <a:r>
              <a:rPr lang="ru-RU" sz="3200" b="1" spc="-5" dirty="0">
                <a:latin typeface="Times New Roman"/>
                <a:cs typeface="Times New Roman"/>
              </a:rPr>
              <a:t>.</a:t>
            </a:r>
            <a:r>
              <a:rPr lang="ru-RU" sz="3200" b="1" spc="-110" dirty="0">
                <a:latin typeface="Times New Roman"/>
                <a:cs typeface="Times New Roman"/>
              </a:rPr>
              <a:t> </a:t>
            </a:r>
            <a:r>
              <a:rPr lang="ru-RU" sz="3200" b="1" spc="-10" dirty="0">
                <a:latin typeface="Times New Roman"/>
                <a:cs typeface="Times New Roman"/>
              </a:rPr>
              <a:t>№</a:t>
            </a:r>
            <a:r>
              <a:rPr lang="ru-RU" sz="3200" b="1" spc="-150" dirty="0">
                <a:latin typeface="Times New Roman"/>
                <a:cs typeface="Times New Roman"/>
              </a:rPr>
              <a:t> </a:t>
            </a:r>
            <a:r>
              <a:rPr lang="ru-RU" sz="3200" b="1" spc="-65" dirty="0">
                <a:latin typeface="Times New Roman"/>
                <a:cs typeface="Times New Roman"/>
              </a:rPr>
              <a:t>1642</a:t>
            </a:r>
            <a:r>
              <a:rPr lang="ru-RU" sz="3200" b="1" dirty="0">
                <a:latin typeface="Times New Roman"/>
                <a:cs typeface="Times New Roman"/>
              </a:rPr>
              <a:t/>
            </a:r>
            <a:br>
              <a:rPr lang="ru-RU" sz="3200" b="1" dirty="0">
                <a:latin typeface="Times New Roman"/>
                <a:cs typeface="Times New Roman"/>
              </a:rPr>
            </a:br>
            <a:r>
              <a:rPr lang="ru-RU" sz="2400" b="1" i="1" spc="-50" dirty="0">
                <a:latin typeface="Times New Roman"/>
                <a:cs typeface="Times New Roman"/>
              </a:rPr>
              <a:t>"</a:t>
            </a:r>
            <a:r>
              <a:rPr lang="ru-RU" sz="2400" b="1" i="1" spc="-170" dirty="0">
                <a:latin typeface="Times New Roman"/>
                <a:cs typeface="Times New Roman"/>
              </a:rPr>
              <a:t>Р</a:t>
            </a:r>
            <a:r>
              <a:rPr lang="ru-RU" sz="2400" b="1" i="1" spc="-75" dirty="0">
                <a:latin typeface="Times New Roman"/>
                <a:cs typeface="Times New Roman"/>
              </a:rPr>
              <a:t>аз</a:t>
            </a:r>
            <a:r>
              <a:rPr lang="ru-RU" sz="2400" b="1" i="1" spc="-85" dirty="0">
                <a:latin typeface="Times New Roman"/>
                <a:cs typeface="Times New Roman"/>
              </a:rPr>
              <a:t>в</a:t>
            </a:r>
            <a:r>
              <a:rPr lang="ru-RU" sz="2400" b="1" i="1" spc="-75" dirty="0">
                <a:latin typeface="Times New Roman"/>
                <a:cs typeface="Times New Roman"/>
              </a:rPr>
              <a:t>и</a:t>
            </a:r>
            <a:r>
              <a:rPr lang="ru-RU" sz="2400" b="1" i="1" spc="-80" dirty="0">
                <a:latin typeface="Times New Roman"/>
                <a:cs typeface="Times New Roman"/>
              </a:rPr>
              <a:t>т</a:t>
            </a:r>
            <a:r>
              <a:rPr lang="ru-RU" sz="2400" b="1" i="1" spc="-75" dirty="0">
                <a:latin typeface="Times New Roman"/>
                <a:cs typeface="Times New Roman"/>
              </a:rPr>
              <a:t>и</a:t>
            </a:r>
            <a:r>
              <a:rPr lang="ru-RU" sz="2400" b="1" i="1" dirty="0">
                <a:latin typeface="Times New Roman"/>
                <a:cs typeface="Times New Roman"/>
              </a:rPr>
              <a:t>е</a:t>
            </a:r>
            <a:r>
              <a:rPr lang="ru-RU" sz="2400" b="1" i="1" spc="-130" dirty="0">
                <a:latin typeface="Times New Roman"/>
                <a:cs typeface="Times New Roman"/>
              </a:rPr>
              <a:t> </a:t>
            </a:r>
            <a:r>
              <a:rPr lang="ru-RU" sz="2400" b="1" i="1" spc="-100" dirty="0">
                <a:latin typeface="Times New Roman"/>
                <a:cs typeface="Times New Roman"/>
              </a:rPr>
              <a:t>о</a:t>
            </a:r>
            <a:r>
              <a:rPr lang="ru-RU" sz="2400" b="1" i="1" spc="-80" dirty="0">
                <a:latin typeface="Times New Roman"/>
                <a:cs typeface="Times New Roman"/>
              </a:rPr>
              <a:t>б</a:t>
            </a:r>
            <a:r>
              <a:rPr lang="ru-RU" sz="2400" b="1" i="1" spc="-75" dirty="0">
                <a:latin typeface="Times New Roman"/>
                <a:cs typeface="Times New Roman"/>
              </a:rPr>
              <a:t>ра</a:t>
            </a:r>
            <a:r>
              <a:rPr lang="ru-RU" sz="2400" b="1" i="1" spc="-100" dirty="0">
                <a:latin typeface="Times New Roman"/>
                <a:cs typeface="Times New Roman"/>
              </a:rPr>
              <a:t>з</a:t>
            </a:r>
            <a:r>
              <a:rPr lang="ru-RU" sz="2400" b="1" i="1" spc="-75" dirty="0">
                <a:latin typeface="Times New Roman"/>
                <a:cs typeface="Times New Roman"/>
              </a:rPr>
              <a:t>о</a:t>
            </a:r>
            <a:r>
              <a:rPr lang="ru-RU" sz="2400" b="1" i="1" spc="-110" dirty="0">
                <a:latin typeface="Times New Roman"/>
                <a:cs typeface="Times New Roman"/>
              </a:rPr>
              <a:t>в</a:t>
            </a:r>
            <a:r>
              <a:rPr lang="ru-RU" sz="2400" b="1" i="1" spc="-75" dirty="0">
                <a:latin typeface="Times New Roman"/>
                <a:cs typeface="Times New Roman"/>
              </a:rPr>
              <a:t>а</a:t>
            </a:r>
            <a:r>
              <a:rPr lang="ru-RU" sz="2400" b="1" i="1" spc="-65" dirty="0">
                <a:latin typeface="Times New Roman"/>
                <a:cs typeface="Times New Roman"/>
              </a:rPr>
              <a:t>н</a:t>
            </a:r>
            <a:r>
              <a:rPr lang="ru-RU" sz="2400" b="1" i="1" spc="-75" dirty="0">
                <a:latin typeface="Times New Roman"/>
                <a:cs typeface="Times New Roman"/>
              </a:rPr>
              <a:t>и</a:t>
            </a:r>
            <a:r>
              <a:rPr lang="ru-RU" sz="2400" b="1" i="1" spc="-85" dirty="0">
                <a:latin typeface="Times New Roman"/>
                <a:cs typeface="Times New Roman"/>
              </a:rPr>
              <a:t>я</a:t>
            </a:r>
            <a:r>
              <a:rPr lang="ru-RU" sz="2400" b="1" i="1" dirty="0">
                <a:latin typeface="Times New Roman"/>
                <a:cs typeface="Times New Roman"/>
              </a:rPr>
              <a:t>"</a:t>
            </a:r>
            <a:r>
              <a:rPr lang="ru-RU" sz="2400" b="1" i="1" spc="-100" dirty="0">
                <a:latin typeface="Times New Roman"/>
                <a:cs typeface="Times New Roman"/>
              </a:rPr>
              <a:t> </a:t>
            </a:r>
            <a:r>
              <a:rPr lang="ru-RU" sz="2400" b="1" i="1" spc="-105" dirty="0">
                <a:latin typeface="Times New Roman"/>
                <a:cs typeface="Times New Roman"/>
              </a:rPr>
              <a:t>(</a:t>
            </a:r>
            <a:r>
              <a:rPr lang="ru-RU" sz="2400" b="1" i="1" spc="-75" dirty="0">
                <a:latin typeface="Times New Roman"/>
                <a:cs typeface="Times New Roman"/>
              </a:rPr>
              <a:t>201</a:t>
            </a:r>
            <a:r>
              <a:rPr lang="ru-RU" sz="2400" b="1" i="1" spc="-65" dirty="0">
                <a:latin typeface="Times New Roman"/>
                <a:cs typeface="Times New Roman"/>
              </a:rPr>
              <a:t>8</a:t>
            </a:r>
            <a:r>
              <a:rPr lang="ru-RU" sz="2400" b="1" i="1" spc="-80" dirty="0">
                <a:latin typeface="Times New Roman"/>
                <a:cs typeface="Times New Roman"/>
              </a:rPr>
              <a:t>-</a:t>
            </a:r>
            <a:r>
              <a:rPr lang="ru-RU" sz="2400" b="1" i="1" spc="-75" dirty="0">
                <a:latin typeface="Times New Roman"/>
                <a:cs typeface="Times New Roman"/>
              </a:rPr>
              <a:t>202</a:t>
            </a:r>
            <a:r>
              <a:rPr lang="ru-RU" sz="2400" b="1" i="1" dirty="0">
                <a:latin typeface="Times New Roman"/>
                <a:cs typeface="Times New Roman"/>
              </a:rPr>
              <a:t>5</a:t>
            </a:r>
            <a:r>
              <a:rPr lang="ru-RU" sz="2400" b="1" i="1" spc="-100" dirty="0">
                <a:latin typeface="Times New Roman"/>
                <a:cs typeface="Times New Roman"/>
              </a:rPr>
              <a:t> </a:t>
            </a:r>
            <a:r>
              <a:rPr lang="ru-RU" sz="2400" b="1" i="1" spc="-75" dirty="0">
                <a:latin typeface="Times New Roman"/>
                <a:cs typeface="Times New Roman"/>
              </a:rPr>
              <a:t>г</a:t>
            </a:r>
            <a:r>
              <a:rPr lang="ru-RU" sz="2400" b="1" i="1" spc="-100" dirty="0">
                <a:latin typeface="Times New Roman"/>
                <a:cs typeface="Times New Roman"/>
              </a:rPr>
              <a:t>о</a:t>
            </a:r>
            <a:r>
              <a:rPr lang="ru-RU" sz="2400" b="1" i="1" spc="-65" dirty="0">
                <a:latin typeface="Times New Roman"/>
                <a:cs typeface="Times New Roman"/>
              </a:rPr>
              <a:t>д</a:t>
            </a:r>
            <a:r>
              <a:rPr lang="ru-RU" sz="2400" b="1" i="1" spc="-70" dirty="0">
                <a:latin typeface="Times New Roman"/>
                <a:cs typeface="Times New Roman"/>
              </a:rPr>
              <a:t>ы</a:t>
            </a:r>
            <a:r>
              <a:rPr lang="ru-RU" sz="2400" b="1" i="1" dirty="0">
                <a:latin typeface="Times New Roman"/>
                <a:cs typeface="Times New Roman"/>
              </a:rPr>
              <a:t>)</a:t>
            </a:r>
            <a:endParaRPr lang="ru-RU" sz="3200" b="1" dirty="0">
              <a:solidFill>
                <a:srgbClr val="FF680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H="1">
            <a:off x="7214992" y="1254034"/>
            <a:ext cx="89781" cy="48673"/>
          </a:xfrm>
          <a:prstGeom prst="line">
            <a:avLst/>
          </a:prstGeom>
          <a:ln w="2857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027135" y="1121060"/>
            <a:ext cx="10183660" cy="2709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0" algn="just">
              <a:spcBef>
                <a:spcPts val="100"/>
              </a:spcBef>
            </a:pPr>
            <a:endParaRPr lang="ru-RU" b="1" spc="-1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just">
              <a:spcBef>
                <a:spcPts val="100"/>
              </a:spcBef>
            </a:pPr>
            <a:endParaRPr lang="ru-RU" b="1" spc="-1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just">
              <a:spcBef>
                <a:spcPts val="100"/>
              </a:spcBef>
            </a:pPr>
            <a:endParaRPr lang="ru-RU" b="1" spc="-1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just">
              <a:spcBef>
                <a:spcPts val="100"/>
              </a:spcBef>
            </a:pPr>
            <a:r>
              <a:rPr lang="ru-RU" b="1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Цель</a:t>
            </a:r>
            <a:r>
              <a:rPr lang="ru-RU" b="1" spc="-1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b="1" spc="-15" dirty="0">
                <a:solidFill>
                  <a:prstClr val="black"/>
                </a:solidFill>
                <a:latin typeface="Times New Roman"/>
                <a:cs typeface="Times New Roman"/>
              </a:rPr>
              <a:t>программы:</a:t>
            </a:r>
            <a:endParaRPr lang="ru-RU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5080" lvl="0" algn="just">
              <a:lnSpc>
                <a:spcPct val="120000"/>
              </a:lnSpc>
              <a:spcBef>
                <a:spcPts val="1050"/>
              </a:spcBef>
            </a:pPr>
            <a:r>
              <a:rPr lang="ru-RU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сохранение </a:t>
            </a:r>
            <a:r>
              <a:rPr lang="ru-RU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лидирующих </a:t>
            </a:r>
            <a:r>
              <a:rPr lang="ru-RU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позиций </a:t>
            </a:r>
            <a:r>
              <a:rPr lang="ru-RU" spc="-15" dirty="0">
                <a:solidFill>
                  <a:prstClr val="black"/>
                </a:solidFill>
                <a:latin typeface="Times New Roman"/>
                <a:cs typeface="Times New Roman"/>
              </a:rPr>
              <a:t>Российской </a:t>
            </a:r>
            <a:r>
              <a:rPr lang="ru-RU" spc="-10" dirty="0">
                <a:solidFill>
                  <a:prstClr val="black"/>
                </a:solidFill>
                <a:latin typeface="Times New Roman"/>
                <a:cs typeface="Times New Roman"/>
              </a:rPr>
              <a:t>Федерации </a:t>
            </a:r>
            <a:r>
              <a:rPr lang="ru-RU" dirty="0">
                <a:solidFill>
                  <a:prstClr val="black"/>
                </a:solidFill>
                <a:latin typeface="Times New Roman"/>
                <a:cs typeface="Times New Roman"/>
              </a:rPr>
              <a:t>в </a:t>
            </a:r>
            <a:r>
              <a:rPr lang="ru-RU" spc="-10" dirty="0">
                <a:solidFill>
                  <a:prstClr val="black"/>
                </a:solidFill>
                <a:latin typeface="Times New Roman"/>
                <a:cs typeface="Times New Roman"/>
              </a:rPr>
              <a:t>международном </a:t>
            </a:r>
            <a:r>
              <a:rPr lang="ru-RU" spc="-15" dirty="0">
                <a:solidFill>
                  <a:prstClr val="black"/>
                </a:solidFill>
                <a:latin typeface="Times New Roman"/>
                <a:cs typeface="Times New Roman"/>
              </a:rPr>
              <a:t>исследовании </a:t>
            </a:r>
            <a:r>
              <a:rPr lang="ru-RU" spc="-10" dirty="0">
                <a:solidFill>
                  <a:prstClr val="black"/>
                </a:solidFill>
                <a:latin typeface="Times New Roman"/>
                <a:cs typeface="Times New Roman"/>
              </a:rPr>
              <a:t>качества </a:t>
            </a:r>
            <a:r>
              <a:rPr lang="ru-RU" spc="-5" dirty="0">
                <a:solidFill>
                  <a:prstClr val="black"/>
                </a:solidFill>
                <a:latin typeface="Times New Roman"/>
                <a:cs typeface="Times New Roman"/>
              </a:rPr>
              <a:t> чтения</a:t>
            </a:r>
            <a:r>
              <a:rPr lang="ru-RU" dirty="0">
                <a:solidFill>
                  <a:prstClr val="black"/>
                </a:solidFill>
                <a:latin typeface="Times New Roman"/>
                <a:cs typeface="Times New Roman"/>
              </a:rPr>
              <a:t> и</a:t>
            </a:r>
            <a:r>
              <a:rPr lang="ru-RU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pc="-10" dirty="0">
                <a:solidFill>
                  <a:prstClr val="black"/>
                </a:solidFill>
                <a:latin typeface="Times New Roman"/>
                <a:cs typeface="Times New Roman"/>
              </a:rPr>
              <a:t>понимания</a:t>
            </a:r>
            <a:r>
              <a:rPr lang="ru-RU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pc="-10" dirty="0">
                <a:solidFill>
                  <a:prstClr val="black"/>
                </a:solidFill>
                <a:latin typeface="Times New Roman"/>
                <a:cs typeface="Times New Roman"/>
              </a:rPr>
              <a:t>текста</a:t>
            </a:r>
            <a:r>
              <a:rPr lang="ru-RU" spc="-5" dirty="0">
                <a:solidFill>
                  <a:prstClr val="black"/>
                </a:solidFill>
                <a:latin typeface="Times New Roman"/>
                <a:cs typeface="Times New Roman"/>
              </a:rPr>
              <a:t> (PIRLS),</a:t>
            </a:r>
            <a:r>
              <a:rPr lang="ru-RU" dirty="0">
                <a:solidFill>
                  <a:prstClr val="black"/>
                </a:solidFill>
                <a:latin typeface="Times New Roman"/>
                <a:cs typeface="Times New Roman"/>
              </a:rPr>
              <a:t> а</a:t>
            </a:r>
            <a:r>
              <a:rPr lang="ru-RU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pc="-5" dirty="0">
                <a:solidFill>
                  <a:prstClr val="black"/>
                </a:solidFill>
                <a:latin typeface="Times New Roman"/>
                <a:cs typeface="Times New Roman"/>
              </a:rPr>
              <a:t>также</a:t>
            </a:r>
            <a:r>
              <a:rPr lang="ru-RU" dirty="0">
                <a:solidFill>
                  <a:prstClr val="black"/>
                </a:solidFill>
                <a:latin typeface="Times New Roman"/>
                <a:cs typeface="Times New Roman"/>
              </a:rPr>
              <a:t> в</a:t>
            </a:r>
            <a:r>
              <a:rPr lang="ru-RU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pc="-10" dirty="0">
                <a:solidFill>
                  <a:prstClr val="black"/>
                </a:solidFill>
                <a:latin typeface="Times New Roman"/>
                <a:cs typeface="Times New Roman"/>
              </a:rPr>
              <a:t>международном</a:t>
            </a:r>
            <a:r>
              <a:rPr lang="ru-RU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pc="-15" dirty="0">
                <a:solidFill>
                  <a:prstClr val="black"/>
                </a:solidFill>
                <a:latin typeface="Times New Roman"/>
                <a:cs typeface="Times New Roman"/>
              </a:rPr>
              <a:t>исследовании</a:t>
            </a:r>
            <a:r>
              <a:rPr lang="ru-RU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pc="-15" dirty="0">
                <a:solidFill>
                  <a:prstClr val="black"/>
                </a:solidFill>
                <a:latin typeface="Times New Roman"/>
                <a:cs typeface="Times New Roman"/>
              </a:rPr>
              <a:t>качества </a:t>
            </a:r>
            <a:r>
              <a:rPr lang="ru-RU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pc="-20" dirty="0">
                <a:solidFill>
                  <a:prstClr val="black"/>
                </a:solidFill>
                <a:latin typeface="Times New Roman"/>
                <a:cs typeface="Times New Roman"/>
              </a:rPr>
              <a:t>математического</a:t>
            </a:r>
            <a:r>
              <a:rPr lang="ru-RU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dirty="0">
                <a:solidFill>
                  <a:prstClr val="black"/>
                </a:solidFill>
                <a:latin typeface="Times New Roman"/>
                <a:cs typeface="Times New Roman"/>
              </a:rPr>
              <a:t>и </a:t>
            </a:r>
            <a:r>
              <a:rPr lang="ru-RU" spc="-5" dirty="0">
                <a:solidFill>
                  <a:prstClr val="black"/>
                </a:solidFill>
                <a:latin typeface="Times New Roman"/>
                <a:cs typeface="Times New Roman"/>
              </a:rPr>
              <a:t>естественно-научного </a:t>
            </a:r>
            <a:r>
              <a:rPr lang="ru-RU" spc="-10" dirty="0">
                <a:solidFill>
                  <a:prstClr val="black"/>
                </a:solidFill>
                <a:latin typeface="Times New Roman"/>
                <a:cs typeface="Times New Roman"/>
              </a:rPr>
              <a:t>образования</a:t>
            </a:r>
            <a:r>
              <a:rPr lang="ru-RU" spc="-5" dirty="0">
                <a:solidFill>
                  <a:prstClr val="black"/>
                </a:solidFill>
                <a:latin typeface="Times New Roman"/>
                <a:cs typeface="Times New Roman"/>
              </a:rPr>
              <a:t> (TIMSS); </a:t>
            </a:r>
            <a:r>
              <a:rPr lang="ru-RU" b="1" spc="-15" dirty="0">
                <a:solidFill>
                  <a:prstClr val="black"/>
                </a:solidFill>
                <a:latin typeface="Times New Roman"/>
                <a:cs typeface="Times New Roman"/>
              </a:rPr>
              <a:t>повышение</a:t>
            </a:r>
            <a:r>
              <a:rPr lang="ru-RU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 позиций</a:t>
            </a:r>
            <a:r>
              <a:rPr lang="ru-RU" b="1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pc="-15" dirty="0">
                <a:solidFill>
                  <a:prstClr val="black"/>
                </a:solidFill>
                <a:latin typeface="Times New Roman"/>
                <a:cs typeface="Times New Roman"/>
              </a:rPr>
              <a:t>Российской </a:t>
            </a:r>
            <a:r>
              <a:rPr lang="ru-RU" spc="-10" dirty="0">
                <a:solidFill>
                  <a:prstClr val="black"/>
                </a:solidFill>
                <a:latin typeface="Times New Roman"/>
                <a:cs typeface="Times New Roman"/>
              </a:rPr>
              <a:t> Федерации</a:t>
            </a:r>
            <a:r>
              <a:rPr lang="ru-RU" spc="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dirty="0">
                <a:solidFill>
                  <a:prstClr val="black"/>
                </a:solidFill>
                <a:latin typeface="Times New Roman"/>
                <a:cs typeface="Times New Roman"/>
              </a:rPr>
              <a:t>в</a:t>
            </a:r>
            <a:r>
              <a:rPr lang="ru-RU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pc="-10" dirty="0">
                <a:solidFill>
                  <a:prstClr val="black"/>
                </a:solidFill>
                <a:latin typeface="Times New Roman"/>
                <a:cs typeface="Times New Roman"/>
              </a:rPr>
              <a:t>международной</a:t>
            </a:r>
            <a:r>
              <a:rPr lang="ru-RU" spc="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pc="-5" dirty="0">
                <a:solidFill>
                  <a:prstClr val="black"/>
                </a:solidFill>
                <a:latin typeface="Times New Roman"/>
                <a:cs typeface="Times New Roman"/>
              </a:rPr>
              <a:t>программе</a:t>
            </a:r>
            <a:r>
              <a:rPr lang="ru-RU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pc="-5" dirty="0">
                <a:solidFill>
                  <a:prstClr val="black"/>
                </a:solidFill>
                <a:latin typeface="Times New Roman"/>
                <a:cs typeface="Times New Roman"/>
              </a:rPr>
              <a:t>по</a:t>
            </a:r>
            <a:r>
              <a:rPr lang="ru-RU" spc="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pc="-15" dirty="0">
                <a:solidFill>
                  <a:prstClr val="black"/>
                </a:solidFill>
                <a:latin typeface="Times New Roman"/>
                <a:cs typeface="Times New Roman"/>
              </a:rPr>
              <a:t>оценке</a:t>
            </a:r>
            <a:r>
              <a:rPr lang="ru-RU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pc="-10" dirty="0">
                <a:solidFill>
                  <a:prstClr val="black"/>
                </a:solidFill>
                <a:latin typeface="Times New Roman"/>
                <a:cs typeface="Times New Roman"/>
              </a:rPr>
              <a:t>образовательных</a:t>
            </a:r>
            <a:r>
              <a:rPr lang="ru-RU" spc="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pc="-5" dirty="0">
                <a:solidFill>
                  <a:prstClr val="black"/>
                </a:solidFill>
                <a:latin typeface="Times New Roman"/>
                <a:cs typeface="Times New Roman"/>
              </a:rPr>
              <a:t>достижений</a:t>
            </a:r>
            <a:r>
              <a:rPr lang="ru-RU" spc="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pc="-20" dirty="0">
                <a:solidFill>
                  <a:prstClr val="black"/>
                </a:solidFill>
                <a:latin typeface="Times New Roman"/>
                <a:cs typeface="Times New Roman"/>
              </a:rPr>
              <a:t>учащихся</a:t>
            </a:r>
            <a:r>
              <a:rPr lang="ru-RU" spc="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pc="-5" dirty="0">
                <a:solidFill>
                  <a:prstClr val="black"/>
                </a:solidFill>
                <a:latin typeface="Times New Roman"/>
                <a:cs typeface="Times New Roman"/>
              </a:rPr>
              <a:t>(PISA).</a:t>
            </a:r>
            <a:endParaRPr lang="ru-RU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800000" flipH="1" flipV="1">
            <a:off x="6739003" y="5006318"/>
            <a:ext cx="47724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0">
              <a:spcBef>
                <a:spcPts val="90"/>
              </a:spcBef>
            </a:pPr>
            <a:r>
              <a:rPr lang="ru-RU" sz="1400" i="1" spc="-10" dirty="0">
                <a:solidFill>
                  <a:prstClr val="black"/>
                </a:solidFill>
                <a:latin typeface="Times New Roman"/>
                <a:cs typeface="Times New Roman"/>
              </a:rPr>
              <a:t>Источник:</a:t>
            </a:r>
            <a:r>
              <a:rPr lang="ru-RU" sz="1400" i="1" spc="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400" i="1" spc="-5" dirty="0">
                <a:solidFill>
                  <a:srgbClr val="7E7E7E"/>
                </a:solidFill>
                <a:latin typeface="Times New Roman"/>
                <a:cs typeface="Times New Roman"/>
                <a:hlinkClick r:id="rId2"/>
              </a:rPr>
              <a:t>http://static.government.ru/media/files/313b7NaNS3VbcW7qWYslEDbPCuKi6lC6.pdf</a:t>
            </a:r>
            <a:endParaRPr lang="en-US" sz="14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9497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14315" y="2171440"/>
            <a:ext cx="3705506" cy="10407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22">
              <a:solidFill>
                <a:prstClr val="black"/>
              </a:solidFill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268122" y="340305"/>
            <a:ext cx="5762178" cy="449375"/>
          </a:xfrm>
          <a:prstGeom prst="rect">
            <a:avLst/>
          </a:prstGeom>
        </p:spPr>
        <p:txBody>
          <a:bodyPr vert="horz" wrap="square" lIns="0" tIns="12149" rIns="0" bIns="0" rtlCol="0" anchor="ctr">
            <a:spAutoFit/>
          </a:bodyPr>
          <a:lstStyle/>
          <a:p>
            <a:pPr marL="12149" algn="ctr">
              <a:lnSpc>
                <a:spcPts val="3721"/>
              </a:lnSpc>
              <a:spcBef>
                <a:spcPts val="96"/>
              </a:spcBef>
            </a:pPr>
            <a:r>
              <a:rPr sz="2400" b="1" dirty="0" err="1">
                <a:solidFill>
                  <a:schemeClr val="accent1"/>
                </a:solidFill>
                <a:latin typeface="+mn-lt"/>
              </a:rPr>
              <a:t>Функциональная</a:t>
            </a:r>
            <a:r>
              <a:rPr sz="2400" b="1" spc="-109" dirty="0">
                <a:solidFill>
                  <a:schemeClr val="accent1"/>
                </a:solidFill>
                <a:latin typeface="+mn-lt"/>
              </a:rPr>
              <a:t> </a:t>
            </a:r>
            <a:r>
              <a:rPr sz="2400" b="1" spc="-5" dirty="0" err="1" smtClean="0">
                <a:solidFill>
                  <a:schemeClr val="accent1"/>
                </a:solidFill>
                <a:latin typeface="+mn-lt"/>
              </a:rPr>
              <a:t>грамотность</a:t>
            </a:r>
            <a:endParaRPr sz="2400" b="1" spc="-5" dirty="0" smtClean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710884" y="1176125"/>
            <a:ext cx="4863760" cy="1288381"/>
          </a:xfrm>
          <a:custGeom>
            <a:avLst/>
            <a:gdLst/>
            <a:ahLst/>
            <a:cxnLst/>
            <a:rect l="l" t="t" r="r" b="b"/>
            <a:pathLst>
              <a:path w="4833620" h="1346835">
                <a:moveTo>
                  <a:pt x="0" y="1346453"/>
                </a:moveTo>
                <a:lnTo>
                  <a:pt x="4833493" y="1346453"/>
                </a:lnTo>
                <a:lnTo>
                  <a:pt x="4833493" y="0"/>
                </a:lnTo>
                <a:lnTo>
                  <a:pt x="0" y="0"/>
                </a:lnTo>
                <a:lnTo>
                  <a:pt x="0" y="1346453"/>
                </a:lnTo>
                <a:close/>
              </a:path>
            </a:pathLst>
          </a:custGeom>
          <a:solidFill>
            <a:srgbClr val="045A94"/>
          </a:solidFill>
        </p:spPr>
        <p:txBody>
          <a:bodyPr wrap="square" lIns="0" tIns="0" rIns="0" bIns="0" rtlCol="0"/>
          <a:lstStyle/>
          <a:p>
            <a:endParaRPr sz="1722"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63202" y="1290202"/>
            <a:ext cx="2047681" cy="1129839"/>
          </a:xfrm>
          <a:custGeom>
            <a:avLst/>
            <a:gdLst/>
            <a:ahLst/>
            <a:cxnLst/>
            <a:rect l="l" t="t" r="r" b="b"/>
            <a:pathLst>
              <a:path w="2140585" h="1181100">
                <a:moveTo>
                  <a:pt x="1598422" y="0"/>
                </a:moveTo>
                <a:lnTo>
                  <a:pt x="0" y="0"/>
                </a:lnTo>
                <a:lnTo>
                  <a:pt x="0" y="1180846"/>
                </a:lnTo>
                <a:lnTo>
                  <a:pt x="1598422" y="1180846"/>
                </a:lnTo>
                <a:lnTo>
                  <a:pt x="2140330" y="590423"/>
                </a:lnTo>
                <a:lnTo>
                  <a:pt x="1598422" y="0"/>
                </a:lnTo>
                <a:close/>
              </a:path>
            </a:pathLst>
          </a:custGeom>
          <a:solidFill>
            <a:srgbClr val="3C97AA"/>
          </a:solidFill>
        </p:spPr>
        <p:txBody>
          <a:bodyPr wrap="square" lIns="0" tIns="0" rIns="0" bIns="0" rtlCol="0"/>
          <a:lstStyle/>
          <a:p>
            <a:endParaRPr sz="1722">
              <a:solidFill>
                <a:prstClr val="black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62871" y="1173088"/>
            <a:ext cx="4384503" cy="1291418"/>
          </a:xfrm>
          <a:custGeom>
            <a:avLst/>
            <a:gdLst/>
            <a:ahLst/>
            <a:cxnLst/>
            <a:rect l="l" t="t" r="r" b="b"/>
            <a:pathLst>
              <a:path w="4583430" h="1350010">
                <a:moveTo>
                  <a:pt x="0" y="0"/>
                </a:moveTo>
                <a:lnTo>
                  <a:pt x="4583430" y="0"/>
                </a:lnTo>
                <a:lnTo>
                  <a:pt x="4583430" y="1349628"/>
                </a:lnTo>
                <a:lnTo>
                  <a:pt x="0" y="1349628"/>
                </a:lnTo>
                <a:lnTo>
                  <a:pt x="0" y="0"/>
                </a:lnTo>
                <a:close/>
              </a:path>
            </a:pathLst>
          </a:custGeom>
          <a:solidFill>
            <a:srgbClr val="3C97AA"/>
          </a:solidFill>
        </p:spPr>
        <p:txBody>
          <a:bodyPr wrap="square" lIns="0" tIns="0" rIns="0" bIns="0" rtlCol="0"/>
          <a:lstStyle/>
          <a:p>
            <a:endParaRPr sz="1722">
              <a:solidFill>
                <a:prstClr val="black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2871" y="1353011"/>
            <a:ext cx="4384503" cy="850922"/>
          </a:xfrm>
          <a:prstGeom prst="rect">
            <a:avLst/>
          </a:prstGeom>
        </p:spPr>
        <p:txBody>
          <a:bodyPr vert="horz" wrap="square" lIns="0" tIns="11541" rIns="0" bIns="0" rtlCol="0">
            <a:spAutoFit/>
          </a:bodyPr>
          <a:lstStyle/>
          <a:p>
            <a:pPr marL="441001">
              <a:spcBef>
                <a:spcPts val="91"/>
              </a:spcBef>
            </a:pPr>
            <a:r>
              <a:rPr spc="-14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ИЗМЕНЕНИЕ</a:t>
            </a:r>
            <a:endParaRPr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41001"/>
            <a:r>
              <a:rPr spc="-14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ЗАПРОСА </a:t>
            </a:r>
            <a:r>
              <a:rPr spc="-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</a:t>
            </a:r>
            <a:r>
              <a:rPr spc="77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14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КАЧЕСТВО</a:t>
            </a:r>
            <a:endParaRPr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41001"/>
            <a:r>
              <a:rPr spc="-14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ОБЩЕГО</a:t>
            </a:r>
            <a:r>
              <a:rPr spc="38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19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ОБРАЗОВАНИЯ</a:t>
            </a:r>
            <a:endParaRPr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51479" y="1293240"/>
            <a:ext cx="4448710" cy="719995"/>
          </a:xfrm>
          <a:prstGeom prst="rect">
            <a:avLst/>
          </a:prstGeom>
        </p:spPr>
        <p:txBody>
          <a:bodyPr vert="horz" wrap="square" lIns="0" tIns="49203" rIns="0" bIns="0" rtlCol="0">
            <a:spAutoFit/>
          </a:bodyPr>
          <a:lstStyle/>
          <a:p>
            <a:pPr marL="306150" marR="679119">
              <a:lnSpc>
                <a:spcPct val="80000"/>
              </a:lnSpc>
              <a:spcBef>
                <a:spcPts val="387"/>
              </a:spcBef>
            </a:pPr>
            <a:r>
              <a:rPr spc="-10" dirty="0">
                <a:solidFill>
                  <a:srgbClr val="FFFFFF"/>
                </a:solidFill>
                <a:cs typeface="Calibri"/>
              </a:rPr>
              <a:t>Приоритетная </a:t>
            </a:r>
            <a:r>
              <a:rPr spc="-14" dirty="0">
                <a:solidFill>
                  <a:srgbClr val="FFFFFF"/>
                </a:solidFill>
                <a:cs typeface="Calibri"/>
              </a:rPr>
              <a:t>цель </a:t>
            </a:r>
            <a:r>
              <a:rPr spc="-5" dirty="0">
                <a:solidFill>
                  <a:srgbClr val="FFFFFF"/>
                </a:solidFill>
                <a:cs typeface="Calibri"/>
              </a:rPr>
              <a:t>- </a:t>
            </a:r>
            <a:r>
              <a:rPr spc="-10" dirty="0">
                <a:solidFill>
                  <a:srgbClr val="FFFFFF"/>
                </a:solidFill>
                <a:cs typeface="Calibri"/>
              </a:rPr>
              <a:t>формирование </a:t>
            </a:r>
            <a:r>
              <a:rPr spc="-5" dirty="0" err="1">
                <a:solidFill>
                  <a:srgbClr val="FFFFFF"/>
                </a:solidFill>
                <a:cs typeface="Calibri"/>
              </a:rPr>
              <a:t>функциональной</a:t>
            </a:r>
            <a:r>
              <a:rPr spc="-5" dirty="0">
                <a:solidFill>
                  <a:srgbClr val="FFFFFF"/>
                </a:solidFill>
                <a:cs typeface="Calibri"/>
              </a:rPr>
              <a:t>  </a:t>
            </a:r>
            <a:r>
              <a:rPr spc="-5" dirty="0" err="1" smtClean="0">
                <a:solidFill>
                  <a:srgbClr val="FFFFFF"/>
                </a:solidFill>
                <a:cs typeface="Calibri"/>
              </a:rPr>
              <a:t>грамотности</a:t>
            </a:r>
            <a:endParaRPr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18292" y="3169015"/>
            <a:ext cx="2819737" cy="953681"/>
          </a:xfrm>
          <a:custGeom>
            <a:avLst/>
            <a:gdLst/>
            <a:ahLst/>
            <a:cxnLst/>
            <a:rect l="l" t="t" r="r" b="b"/>
            <a:pathLst>
              <a:path w="2947670" h="996950">
                <a:moveTo>
                  <a:pt x="2781134" y="0"/>
                </a:moveTo>
                <a:lnTo>
                  <a:pt x="166090" y="0"/>
                </a:lnTo>
                <a:lnTo>
                  <a:pt x="121936" y="5937"/>
                </a:lnTo>
                <a:lnTo>
                  <a:pt x="82260" y="22690"/>
                </a:lnTo>
                <a:lnTo>
                  <a:pt x="48645" y="48672"/>
                </a:lnTo>
                <a:lnTo>
                  <a:pt x="22675" y="82296"/>
                </a:lnTo>
                <a:lnTo>
                  <a:pt x="5932" y="121972"/>
                </a:lnTo>
                <a:lnTo>
                  <a:pt x="0" y="166115"/>
                </a:lnTo>
                <a:lnTo>
                  <a:pt x="0" y="830452"/>
                </a:lnTo>
                <a:lnTo>
                  <a:pt x="5932" y="874596"/>
                </a:lnTo>
                <a:lnTo>
                  <a:pt x="22675" y="914272"/>
                </a:lnTo>
                <a:lnTo>
                  <a:pt x="48645" y="947896"/>
                </a:lnTo>
                <a:lnTo>
                  <a:pt x="82260" y="973878"/>
                </a:lnTo>
                <a:lnTo>
                  <a:pt x="121936" y="990631"/>
                </a:lnTo>
                <a:lnTo>
                  <a:pt x="166090" y="996569"/>
                </a:lnTo>
                <a:lnTo>
                  <a:pt x="2781134" y="996569"/>
                </a:lnTo>
                <a:lnTo>
                  <a:pt x="2825277" y="990631"/>
                </a:lnTo>
                <a:lnTo>
                  <a:pt x="2864954" y="973878"/>
                </a:lnTo>
                <a:lnTo>
                  <a:pt x="2898578" y="947896"/>
                </a:lnTo>
                <a:lnTo>
                  <a:pt x="2924560" y="914272"/>
                </a:lnTo>
                <a:lnTo>
                  <a:pt x="2941313" y="874596"/>
                </a:lnTo>
                <a:lnTo>
                  <a:pt x="2947250" y="830452"/>
                </a:lnTo>
                <a:lnTo>
                  <a:pt x="2947250" y="166115"/>
                </a:lnTo>
                <a:lnTo>
                  <a:pt x="2941313" y="121972"/>
                </a:lnTo>
                <a:lnTo>
                  <a:pt x="2924560" y="82296"/>
                </a:lnTo>
                <a:lnTo>
                  <a:pt x="2898578" y="48672"/>
                </a:lnTo>
                <a:lnTo>
                  <a:pt x="2864954" y="22690"/>
                </a:lnTo>
                <a:lnTo>
                  <a:pt x="2825277" y="5937"/>
                </a:lnTo>
                <a:lnTo>
                  <a:pt x="2781134" y="0"/>
                </a:lnTo>
                <a:close/>
              </a:path>
            </a:pathLst>
          </a:custGeom>
          <a:solidFill>
            <a:srgbClr val="4F81BC">
              <a:alpha val="65097"/>
            </a:srgbClr>
          </a:solidFill>
        </p:spPr>
        <p:txBody>
          <a:bodyPr wrap="square" lIns="0" tIns="0" rIns="0" bIns="0" rtlCol="0"/>
          <a:lstStyle/>
          <a:p>
            <a:endParaRPr sz="1722">
              <a:solidFill>
                <a:prstClr val="black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216268" y="3169014"/>
            <a:ext cx="2819737" cy="953682"/>
          </a:xfrm>
          <a:custGeom>
            <a:avLst/>
            <a:gdLst/>
            <a:ahLst/>
            <a:cxnLst/>
            <a:rect l="l" t="t" r="r" b="b"/>
            <a:pathLst>
              <a:path w="2947670" h="996950">
                <a:moveTo>
                  <a:pt x="0" y="166115"/>
                </a:moveTo>
                <a:lnTo>
                  <a:pt x="5932" y="121972"/>
                </a:lnTo>
                <a:lnTo>
                  <a:pt x="22675" y="82296"/>
                </a:lnTo>
                <a:lnTo>
                  <a:pt x="48645" y="48672"/>
                </a:lnTo>
                <a:lnTo>
                  <a:pt x="82260" y="22690"/>
                </a:lnTo>
                <a:lnTo>
                  <a:pt x="121936" y="5937"/>
                </a:lnTo>
                <a:lnTo>
                  <a:pt x="166090" y="0"/>
                </a:lnTo>
                <a:lnTo>
                  <a:pt x="2781134" y="0"/>
                </a:lnTo>
                <a:lnTo>
                  <a:pt x="2825277" y="5937"/>
                </a:lnTo>
                <a:lnTo>
                  <a:pt x="2864954" y="22690"/>
                </a:lnTo>
                <a:lnTo>
                  <a:pt x="2898578" y="48672"/>
                </a:lnTo>
                <a:lnTo>
                  <a:pt x="2924560" y="82295"/>
                </a:lnTo>
                <a:lnTo>
                  <a:pt x="2941313" y="121972"/>
                </a:lnTo>
                <a:lnTo>
                  <a:pt x="2947250" y="166115"/>
                </a:lnTo>
                <a:lnTo>
                  <a:pt x="2947250" y="830452"/>
                </a:lnTo>
                <a:lnTo>
                  <a:pt x="2941313" y="874596"/>
                </a:lnTo>
                <a:lnTo>
                  <a:pt x="2924560" y="914272"/>
                </a:lnTo>
                <a:lnTo>
                  <a:pt x="2898578" y="947896"/>
                </a:lnTo>
                <a:lnTo>
                  <a:pt x="2864954" y="973878"/>
                </a:lnTo>
                <a:lnTo>
                  <a:pt x="2825277" y="990631"/>
                </a:lnTo>
                <a:lnTo>
                  <a:pt x="2781134" y="996569"/>
                </a:lnTo>
                <a:lnTo>
                  <a:pt x="166090" y="996569"/>
                </a:lnTo>
                <a:lnTo>
                  <a:pt x="121936" y="990631"/>
                </a:lnTo>
                <a:lnTo>
                  <a:pt x="82260" y="973878"/>
                </a:lnTo>
                <a:lnTo>
                  <a:pt x="48645" y="947896"/>
                </a:lnTo>
                <a:lnTo>
                  <a:pt x="22675" y="914272"/>
                </a:lnTo>
                <a:lnTo>
                  <a:pt x="5932" y="874596"/>
                </a:lnTo>
                <a:lnTo>
                  <a:pt x="0" y="830452"/>
                </a:lnTo>
                <a:lnTo>
                  <a:pt x="0" y="166115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 sz="1722">
              <a:solidFill>
                <a:prstClr val="black"/>
              </a:solidFill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13753" y="3217926"/>
            <a:ext cx="2427331" cy="835982"/>
          </a:xfrm>
          <a:prstGeom prst="rect">
            <a:avLst/>
          </a:prstGeom>
        </p:spPr>
        <p:txBody>
          <a:bodyPr vert="horz" wrap="square" lIns="0" tIns="11541" rIns="0" bIns="0" rtlCol="0">
            <a:spAutoFit/>
          </a:bodyPr>
          <a:lstStyle/>
          <a:p>
            <a:pPr marL="458011" marR="453150" indent="1822" algn="ctr">
              <a:spcBef>
                <a:spcPts val="91"/>
              </a:spcBef>
            </a:pPr>
            <a:r>
              <a:rPr sz="1339" b="1" spc="-10" dirty="0">
                <a:solidFill>
                  <a:srgbClr val="6F2F9F"/>
                </a:solidFill>
                <a:cs typeface="Calibri"/>
              </a:rPr>
              <a:t>Личностные:  </a:t>
            </a:r>
            <a:r>
              <a:rPr sz="1339" spc="-14" dirty="0">
                <a:solidFill>
                  <a:srgbClr val="6F2F9F"/>
                </a:solidFill>
                <a:cs typeface="Calibri"/>
              </a:rPr>
              <a:t>Самоопределение  </a:t>
            </a:r>
            <a:r>
              <a:rPr sz="1339" spc="-10" dirty="0">
                <a:solidFill>
                  <a:srgbClr val="6F2F9F"/>
                </a:solidFill>
                <a:cs typeface="Calibri"/>
              </a:rPr>
              <a:t>Смы</a:t>
            </a:r>
            <a:r>
              <a:rPr sz="1339" spc="5" dirty="0">
                <a:solidFill>
                  <a:srgbClr val="6F2F9F"/>
                </a:solidFill>
                <a:cs typeface="Calibri"/>
              </a:rPr>
              <a:t>с</a:t>
            </a:r>
            <a:r>
              <a:rPr sz="1339" dirty="0">
                <a:solidFill>
                  <a:srgbClr val="6F2F9F"/>
                </a:solidFill>
                <a:cs typeface="Calibri"/>
              </a:rPr>
              <a:t>лоо</a:t>
            </a:r>
            <a:r>
              <a:rPr sz="1339" spc="-5" dirty="0">
                <a:solidFill>
                  <a:srgbClr val="6F2F9F"/>
                </a:solidFill>
                <a:cs typeface="Calibri"/>
              </a:rPr>
              <a:t>б</a:t>
            </a:r>
            <a:r>
              <a:rPr sz="1339" spc="-14" dirty="0">
                <a:solidFill>
                  <a:srgbClr val="6F2F9F"/>
                </a:solidFill>
                <a:cs typeface="Calibri"/>
              </a:rPr>
              <a:t>р</a:t>
            </a:r>
            <a:r>
              <a:rPr sz="1339" spc="-5" dirty="0">
                <a:solidFill>
                  <a:srgbClr val="6F2F9F"/>
                </a:solidFill>
                <a:cs typeface="Calibri"/>
              </a:rPr>
              <a:t>а</a:t>
            </a:r>
            <a:r>
              <a:rPr sz="1339" spc="5" dirty="0">
                <a:solidFill>
                  <a:srgbClr val="6F2F9F"/>
                </a:solidFill>
                <a:cs typeface="Calibri"/>
              </a:rPr>
              <a:t>з</a:t>
            </a:r>
            <a:r>
              <a:rPr sz="1339" dirty="0">
                <a:solidFill>
                  <a:srgbClr val="6F2F9F"/>
                </a:solidFill>
                <a:cs typeface="Calibri"/>
              </a:rPr>
              <a:t>о</a:t>
            </a:r>
            <a:r>
              <a:rPr sz="1339" spc="-5" dirty="0">
                <a:solidFill>
                  <a:srgbClr val="6F2F9F"/>
                </a:solidFill>
                <a:cs typeface="Calibri"/>
              </a:rPr>
              <a:t>ван</a:t>
            </a:r>
            <a:r>
              <a:rPr sz="1339" spc="-14" dirty="0">
                <a:solidFill>
                  <a:srgbClr val="6F2F9F"/>
                </a:solidFill>
                <a:cs typeface="Calibri"/>
              </a:rPr>
              <a:t>и</a:t>
            </a:r>
            <a:r>
              <a:rPr sz="1339" spc="-5" dirty="0">
                <a:solidFill>
                  <a:srgbClr val="6F2F9F"/>
                </a:solidFill>
                <a:cs typeface="Calibri"/>
              </a:rPr>
              <a:t>е</a:t>
            </a:r>
            <a:endParaRPr sz="1339">
              <a:solidFill>
                <a:prstClr val="black"/>
              </a:solidFill>
              <a:cs typeface="Calibri"/>
            </a:endParaRPr>
          </a:p>
          <a:p>
            <a:pPr algn="ctr"/>
            <a:r>
              <a:rPr sz="1339" spc="-10" dirty="0">
                <a:solidFill>
                  <a:srgbClr val="6F2F9F"/>
                </a:solidFill>
                <a:cs typeface="Calibri"/>
              </a:rPr>
              <a:t>Морально-этическая</a:t>
            </a:r>
            <a:r>
              <a:rPr sz="1339" spc="33" dirty="0">
                <a:solidFill>
                  <a:srgbClr val="6F2F9F"/>
                </a:solidFill>
                <a:cs typeface="Calibri"/>
              </a:rPr>
              <a:t> </a:t>
            </a:r>
            <a:r>
              <a:rPr sz="1339" spc="-10" dirty="0">
                <a:solidFill>
                  <a:srgbClr val="6F2F9F"/>
                </a:solidFill>
                <a:cs typeface="Calibri"/>
              </a:rPr>
              <a:t>ориентация</a:t>
            </a:r>
            <a:endParaRPr sz="1339">
              <a:solidFill>
                <a:prstClr val="black"/>
              </a:solidFill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09229" y="2707835"/>
            <a:ext cx="2020954" cy="28158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45558" rIns="0" bIns="0" rtlCol="0">
            <a:spAutoFit/>
          </a:bodyPr>
          <a:lstStyle/>
          <a:p>
            <a:pPr marL="117236">
              <a:spcBef>
                <a:spcPts val="359"/>
              </a:spcBef>
            </a:pPr>
            <a:r>
              <a:rPr sz="1531" b="1" spc="-10" dirty="0">
                <a:solidFill>
                  <a:srgbClr val="244060"/>
                </a:solidFill>
                <a:cs typeface="Calibri"/>
              </a:rPr>
              <a:t>Требования</a:t>
            </a:r>
            <a:r>
              <a:rPr sz="1531" b="1" spc="-62" dirty="0">
                <a:solidFill>
                  <a:srgbClr val="244060"/>
                </a:solidFill>
                <a:cs typeface="Calibri"/>
              </a:rPr>
              <a:t> </a:t>
            </a:r>
            <a:r>
              <a:rPr sz="1531" b="1" spc="-14" dirty="0">
                <a:solidFill>
                  <a:srgbClr val="244060"/>
                </a:solidFill>
                <a:cs typeface="Calibri"/>
              </a:rPr>
              <a:t>ФГОС</a:t>
            </a:r>
            <a:endParaRPr sz="1531">
              <a:solidFill>
                <a:prstClr val="black"/>
              </a:solidFill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111615" y="3169014"/>
            <a:ext cx="3198173" cy="1019285"/>
          </a:xfrm>
          <a:custGeom>
            <a:avLst/>
            <a:gdLst/>
            <a:ahLst/>
            <a:cxnLst/>
            <a:rect l="l" t="t" r="r" b="b"/>
            <a:pathLst>
              <a:path w="3343275" h="1065529">
                <a:moveTo>
                  <a:pt x="3165601" y="0"/>
                </a:moveTo>
                <a:lnTo>
                  <a:pt x="177545" y="0"/>
                </a:lnTo>
                <a:lnTo>
                  <a:pt x="130351" y="6343"/>
                </a:lnTo>
                <a:lnTo>
                  <a:pt x="87940" y="24247"/>
                </a:lnTo>
                <a:lnTo>
                  <a:pt x="52006" y="52022"/>
                </a:lnTo>
                <a:lnTo>
                  <a:pt x="24242" y="87978"/>
                </a:lnTo>
                <a:lnTo>
                  <a:pt x="6342" y="130424"/>
                </a:lnTo>
                <a:lnTo>
                  <a:pt x="0" y="177673"/>
                </a:lnTo>
                <a:lnTo>
                  <a:pt x="0" y="887857"/>
                </a:lnTo>
                <a:lnTo>
                  <a:pt x="6342" y="935051"/>
                </a:lnTo>
                <a:lnTo>
                  <a:pt x="24242" y="977462"/>
                </a:lnTo>
                <a:lnTo>
                  <a:pt x="52006" y="1013396"/>
                </a:lnTo>
                <a:lnTo>
                  <a:pt x="87940" y="1041160"/>
                </a:lnTo>
                <a:lnTo>
                  <a:pt x="130351" y="1059060"/>
                </a:lnTo>
                <a:lnTo>
                  <a:pt x="177545" y="1065402"/>
                </a:lnTo>
                <a:lnTo>
                  <a:pt x="3165601" y="1065402"/>
                </a:lnTo>
                <a:lnTo>
                  <a:pt x="3212796" y="1059060"/>
                </a:lnTo>
                <a:lnTo>
                  <a:pt x="3255207" y="1041160"/>
                </a:lnTo>
                <a:lnTo>
                  <a:pt x="3291141" y="1013396"/>
                </a:lnTo>
                <a:lnTo>
                  <a:pt x="3318905" y="977462"/>
                </a:lnTo>
                <a:lnTo>
                  <a:pt x="3336805" y="935051"/>
                </a:lnTo>
                <a:lnTo>
                  <a:pt x="3343147" y="887857"/>
                </a:lnTo>
                <a:lnTo>
                  <a:pt x="3343147" y="177673"/>
                </a:lnTo>
                <a:lnTo>
                  <a:pt x="3336805" y="130424"/>
                </a:lnTo>
                <a:lnTo>
                  <a:pt x="3318905" y="87978"/>
                </a:lnTo>
                <a:lnTo>
                  <a:pt x="3291141" y="52022"/>
                </a:lnTo>
                <a:lnTo>
                  <a:pt x="3255207" y="24247"/>
                </a:lnTo>
                <a:lnTo>
                  <a:pt x="3212796" y="6343"/>
                </a:lnTo>
                <a:lnTo>
                  <a:pt x="3165601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 sz="1722">
              <a:solidFill>
                <a:prstClr val="black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111615" y="3169014"/>
            <a:ext cx="3198173" cy="1019285"/>
          </a:xfrm>
          <a:custGeom>
            <a:avLst/>
            <a:gdLst/>
            <a:ahLst/>
            <a:cxnLst/>
            <a:rect l="l" t="t" r="r" b="b"/>
            <a:pathLst>
              <a:path w="3343275" h="1065529">
                <a:moveTo>
                  <a:pt x="0" y="177673"/>
                </a:moveTo>
                <a:lnTo>
                  <a:pt x="6342" y="130424"/>
                </a:lnTo>
                <a:lnTo>
                  <a:pt x="24242" y="87978"/>
                </a:lnTo>
                <a:lnTo>
                  <a:pt x="52006" y="52022"/>
                </a:lnTo>
                <a:lnTo>
                  <a:pt x="87940" y="24247"/>
                </a:lnTo>
                <a:lnTo>
                  <a:pt x="130351" y="6343"/>
                </a:lnTo>
                <a:lnTo>
                  <a:pt x="177545" y="0"/>
                </a:lnTo>
                <a:lnTo>
                  <a:pt x="3165601" y="0"/>
                </a:lnTo>
                <a:lnTo>
                  <a:pt x="3212796" y="6343"/>
                </a:lnTo>
                <a:lnTo>
                  <a:pt x="3255207" y="24247"/>
                </a:lnTo>
                <a:lnTo>
                  <a:pt x="3291141" y="52022"/>
                </a:lnTo>
                <a:lnTo>
                  <a:pt x="3318905" y="87978"/>
                </a:lnTo>
                <a:lnTo>
                  <a:pt x="3336805" y="130424"/>
                </a:lnTo>
                <a:lnTo>
                  <a:pt x="3343147" y="177673"/>
                </a:lnTo>
                <a:lnTo>
                  <a:pt x="3343147" y="887857"/>
                </a:lnTo>
                <a:lnTo>
                  <a:pt x="3336805" y="935051"/>
                </a:lnTo>
                <a:lnTo>
                  <a:pt x="3318905" y="977462"/>
                </a:lnTo>
                <a:lnTo>
                  <a:pt x="3291141" y="1013396"/>
                </a:lnTo>
                <a:lnTo>
                  <a:pt x="3255207" y="1041160"/>
                </a:lnTo>
                <a:lnTo>
                  <a:pt x="3212796" y="1059060"/>
                </a:lnTo>
                <a:lnTo>
                  <a:pt x="3165601" y="1065402"/>
                </a:lnTo>
                <a:lnTo>
                  <a:pt x="177545" y="1065402"/>
                </a:lnTo>
                <a:lnTo>
                  <a:pt x="130351" y="1059060"/>
                </a:lnTo>
                <a:lnTo>
                  <a:pt x="87940" y="1041160"/>
                </a:lnTo>
                <a:lnTo>
                  <a:pt x="52006" y="1013396"/>
                </a:lnTo>
                <a:lnTo>
                  <a:pt x="24242" y="977462"/>
                </a:lnTo>
                <a:lnTo>
                  <a:pt x="6342" y="935051"/>
                </a:lnTo>
                <a:lnTo>
                  <a:pt x="0" y="887857"/>
                </a:lnTo>
                <a:lnTo>
                  <a:pt x="0" y="177673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 sz="1722">
              <a:solidFill>
                <a:prstClr val="black"/>
              </a:solidFill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19844" y="3148800"/>
            <a:ext cx="2780861" cy="1042064"/>
          </a:xfrm>
          <a:prstGeom prst="rect">
            <a:avLst/>
          </a:prstGeom>
        </p:spPr>
        <p:txBody>
          <a:bodyPr vert="horz" wrap="square" lIns="0" tIns="11541" rIns="0" bIns="0" rtlCol="0">
            <a:spAutoFit/>
          </a:bodyPr>
          <a:lstStyle/>
          <a:p>
            <a:pPr algn="ctr">
              <a:spcBef>
                <a:spcPts val="91"/>
              </a:spcBef>
            </a:pPr>
            <a:r>
              <a:rPr sz="1339" b="1" spc="-10" dirty="0">
                <a:solidFill>
                  <a:srgbClr val="6F2F9F"/>
                </a:solidFill>
                <a:cs typeface="Calibri"/>
              </a:rPr>
              <a:t>Предметные:</a:t>
            </a:r>
            <a:endParaRPr sz="1339">
              <a:solidFill>
                <a:prstClr val="black"/>
              </a:solidFill>
              <a:cs typeface="Calibri"/>
            </a:endParaRPr>
          </a:p>
          <a:p>
            <a:pPr marL="274563" marR="266667" indent="-1822" algn="ctr"/>
            <a:r>
              <a:rPr sz="1339" spc="-5" dirty="0">
                <a:solidFill>
                  <a:srgbClr val="6F2F9F"/>
                </a:solidFill>
                <a:cs typeface="Calibri"/>
              </a:rPr>
              <a:t>Освоение, </a:t>
            </a:r>
            <a:r>
              <a:rPr sz="1339" spc="-10" dirty="0">
                <a:solidFill>
                  <a:srgbClr val="6F2F9F"/>
                </a:solidFill>
                <a:cs typeface="Calibri"/>
              </a:rPr>
              <a:t>преобразование </a:t>
            </a:r>
            <a:r>
              <a:rPr sz="1339" spc="-5" dirty="0">
                <a:solidFill>
                  <a:srgbClr val="6F2F9F"/>
                </a:solidFill>
                <a:cs typeface="Calibri"/>
              </a:rPr>
              <a:t>и  </a:t>
            </a:r>
            <a:r>
              <a:rPr sz="1339" spc="-10" dirty="0">
                <a:solidFill>
                  <a:srgbClr val="6F2F9F"/>
                </a:solidFill>
                <a:cs typeface="Calibri"/>
              </a:rPr>
              <a:t>применение </a:t>
            </a:r>
            <a:r>
              <a:rPr sz="1339" spc="-5" dirty="0">
                <a:solidFill>
                  <a:srgbClr val="6F2F9F"/>
                </a:solidFill>
                <a:cs typeface="Calibri"/>
              </a:rPr>
              <a:t>знаний на</a:t>
            </a:r>
            <a:r>
              <a:rPr sz="1339" spc="72" dirty="0">
                <a:solidFill>
                  <a:srgbClr val="6F2F9F"/>
                </a:solidFill>
                <a:cs typeface="Calibri"/>
              </a:rPr>
              <a:t> </a:t>
            </a:r>
            <a:r>
              <a:rPr sz="1339" spc="-5" dirty="0">
                <a:solidFill>
                  <a:srgbClr val="6F2F9F"/>
                </a:solidFill>
                <a:cs typeface="Calibri"/>
              </a:rPr>
              <a:t>основе</a:t>
            </a:r>
            <a:endParaRPr sz="1339">
              <a:solidFill>
                <a:prstClr val="black"/>
              </a:solidFill>
              <a:cs typeface="Calibri"/>
            </a:endParaRPr>
          </a:p>
          <a:p>
            <a:pPr algn="ctr"/>
            <a:r>
              <a:rPr sz="1339" spc="-14" dirty="0">
                <a:solidFill>
                  <a:srgbClr val="6F2F9F"/>
                </a:solidFill>
                <a:cs typeface="Calibri"/>
              </a:rPr>
              <a:t>имеющихся </a:t>
            </a:r>
            <a:r>
              <a:rPr sz="1339" spc="-5" dirty="0">
                <a:solidFill>
                  <a:srgbClr val="6F2F9F"/>
                </a:solidFill>
                <a:cs typeface="Calibri"/>
              </a:rPr>
              <a:t>знаний и</a:t>
            </a:r>
            <a:r>
              <a:rPr sz="1339" spc="72" dirty="0">
                <a:solidFill>
                  <a:srgbClr val="6F2F9F"/>
                </a:solidFill>
                <a:cs typeface="Calibri"/>
              </a:rPr>
              <a:t> </a:t>
            </a:r>
            <a:r>
              <a:rPr sz="1339" spc="-10" dirty="0">
                <a:solidFill>
                  <a:srgbClr val="6F2F9F"/>
                </a:solidFill>
                <a:cs typeface="Calibri"/>
              </a:rPr>
              <a:t>познавательных</a:t>
            </a:r>
            <a:endParaRPr sz="1339">
              <a:solidFill>
                <a:prstClr val="black"/>
              </a:solidFill>
              <a:cs typeface="Calibri"/>
            </a:endParaRPr>
          </a:p>
          <a:p>
            <a:pPr marL="607" algn="ctr"/>
            <a:r>
              <a:rPr sz="1339" spc="-5" dirty="0">
                <a:solidFill>
                  <a:srgbClr val="6F2F9F"/>
                </a:solidFill>
                <a:cs typeface="Calibri"/>
              </a:rPr>
              <a:t>учебных</a:t>
            </a:r>
            <a:r>
              <a:rPr sz="1339" spc="29" dirty="0">
                <a:solidFill>
                  <a:srgbClr val="6F2F9F"/>
                </a:solidFill>
                <a:cs typeface="Calibri"/>
              </a:rPr>
              <a:t> </a:t>
            </a:r>
            <a:r>
              <a:rPr sz="1339" spc="-14" dirty="0">
                <a:solidFill>
                  <a:srgbClr val="6F2F9F"/>
                </a:solidFill>
                <a:cs typeface="Calibri"/>
              </a:rPr>
              <a:t>действий</a:t>
            </a:r>
            <a:endParaRPr sz="1339">
              <a:solidFill>
                <a:prstClr val="black"/>
              </a:solidFill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399809" y="3169015"/>
            <a:ext cx="2899920" cy="953681"/>
          </a:xfrm>
          <a:custGeom>
            <a:avLst/>
            <a:gdLst/>
            <a:ahLst/>
            <a:cxnLst/>
            <a:rect l="l" t="t" r="r" b="b"/>
            <a:pathLst>
              <a:path w="3031490" h="996950">
                <a:moveTo>
                  <a:pt x="2865119" y="0"/>
                </a:moveTo>
                <a:lnTo>
                  <a:pt x="166115" y="0"/>
                </a:lnTo>
                <a:lnTo>
                  <a:pt x="121972" y="5937"/>
                </a:lnTo>
                <a:lnTo>
                  <a:pt x="82296" y="22690"/>
                </a:lnTo>
                <a:lnTo>
                  <a:pt x="48672" y="48672"/>
                </a:lnTo>
                <a:lnTo>
                  <a:pt x="22690" y="82296"/>
                </a:lnTo>
                <a:lnTo>
                  <a:pt x="5937" y="121972"/>
                </a:lnTo>
                <a:lnTo>
                  <a:pt x="0" y="166115"/>
                </a:lnTo>
                <a:lnTo>
                  <a:pt x="0" y="830452"/>
                </a:lnTo>
                <a:lnTo>
                  <a:pt x="5937" y="874596"/>
                </a:lnTo>
                <a:lnTo>
                  <a:pt x="22690" y="914272"/>
                </a:lnTo>
                <a:lnTo>
                  <a:pt x="48672" y="947896"/>
                </a:lnTo>
                <a:lnTo>
                  <a:pt x="82296" y="973878"/>
                </a:lnTo>
                <a:lnTo>
                  <a:pt x="121972" y="990631"/>
                </a:lnTo>
                <a:lnTo>
                  <a:pt x="166115" y="996569"/>
                </a:lnTo>
                <a:lnTo>
                  <a:pt x="2865119" y="996569"/>
                </a:lnTo>
                <a:lnTo>
                  <a:pt x="2909263" y="990631"/>
                </a:lnTo>
                <a:lnTo>
                  <a:pt x="2948939" y="973878"/>
                </a:lnTo>
                <a:lnTo>
                  <a:pt x="2982563" y="947896"/>
                </a:lnTo>
                <a:lnTo>
                  <a:pt x="3008545" y="914272"/>
                </a:lnTo>
                <a:lnTo>
                  <a:pt x="3025298" y="874596"/>
                </a:lnTo>
                <a:lnTo>
                  <a:pt x="3031235" y="830452"/>
                </a:lnTo>
                <a:lnTo>
                  <a:pt x="3031235" y="166115"/>
                </a:lnTo>
                <a:lnTo>
                  <a:pt x="3025298" y="121972"/>
                </a:lnTo>
                <a:lnTo>
                  <a:pt x="3008545" y="82296"/>
                </a:lnTo>
                <a:lnTo>
                  <a:pt x="2982563" y="48672"/>
                </a:lnTo>
                <a:lnTo>
                  <a:pt x="2948940" y="22690"/>
                </a:lnTo>
                <a:lnTo>
                  <a:pt x="2909263" y="5937"/>
                </a:lnTo>
                <a:lnTo>
                  <a:pt x="2865119" y="0"/>
                </a:lnTo>
                <a:close/>
              </a:path>
            </a:pathLst>
          </a:custGeom>
          <a:solidFill>
            <a:srgbClr val="E9D27C">
              <a:alpha val="27842"/>
            </a:srgbClr>
          </a:solidFill>
        </p:spPr>
        <p:txBody>
          <a:bodyPr wrap="square" lIns="0" tIns="0" rIns="0" bIns="0" rtlCol="0"/>
          <a:lstStyle/>
          <a:p>
            <a:endParaRPr sz="1722">
              <a:solidFill>
                <a:prstClr val="black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399809" y="3169015"/>
            <a:ext cx="2899920" cy="953681"/>
          </a:xfrm>
          <a:custGeom>
            <a:avLst/>
            <a:gdLst/>
            <a:ahLst/>
            <a:cxnLst/>
            <a:rect l="l" t="t" r="r" b="b"/>
            <a:pathLst>
              <a:path w="3031490" h="996950">
                <a:moveTo>
                  <a:pt x="0" y="166115"/>
                </a:moveTo>
                <a:lnTo>
                  <a:pt x="5937" y="121972"/>
                </a:lnTo>
                <a:lnTo>
                  <a:pt x="22690" y="82296"/>
                </a:lnTo>
                <a:lnTo>
                  <a:pt x="48672" y="48672"/>
                </a:lnTo>
                <a:lnTo>
                  <a:pt x="82296" y="22690"/>
                </a:lnTo>
                <a:lnTo>
                  <a:pt x="121972" y="5937"/>
                </a:lnTo>
                <a:lnTo>
                  <a:pt x="166115" y="0"/>
                </a:lnTo>
                <a:lnTo>
                  <a:pt x="2865119" y="0"/>
                </a:lnTo>
                <a:lnTo>
                  <a:pt x="2909263" y="5937"/>
                </a:lnTo>
                <a:lnTo>
                  <a:pt x="2948939" y="22690"/>
                </a:lnTo>
                <a:lnTo>
                  <a:pt x="2982563" y="48672"/>
                </a:lnTo>
                <a:lnTo>
                  <a:pt x="3008545" y="82295"/>
                </a:lnTo>
                <a:lnTo>
                  <a:pt x="3025298" y="121972"/>
                </a:lnTo>
                <a:lnTo>
                  <a:pt x="3031235" y="166115"/>
                </a:lnTo>
                <a:lnTo>
                  <a:pt x="3031235" y="830452"/>
                </a:lnTo>
                <a:lnTo>
                  <a:pt x="3025298" y="874596"/>
                </a:lnTo>
                <a:lnTo>
                  <a:pt x="3008545" y="914272"/>
                </a:lnTo>
                <a:lnTo>
                  <a:pt x="2982563" y="947896"/>
                </a:lnTo>
                <a:lnTo>
                  <a:pt x="2948939" y="973878"/>
                </a:lnTo>
                <a:lnTo>
                  <a:pt x="2909263" y="990631"/>
                </a:lnTo>
                <a:lnTo>
                  <a:pt x="2865119" y="996569"/>
                </a:lnTo>
                <a:lnTo>
                  <a:pt x="166115" y="996569"/>
                </a:lnTo>
                <a:lnTo>
                  <a:pt x="121972" y="990631"/>
                </a:lnTo>
                <a:lnTo>
                  <a:pt x="82296" y="973878"/>
                </a:lnTo>
                <a:lnTo>
                  <a:pt x="48672" y="947896"/>
                </a:lnTo>
                <a:lnTo>
                  <a:pt x="22690" y="914272"/>
                </a:lnTo>
                <a:lnTo>
                  <a:pt x="5937" y="874596"/>
                </a:lnTo>
                <a:lnTo>
                  <a:pt x="0" y="830452"/>
                </a:lnTo>
                <a:lnTo>
                  <a:pt x="0" y="166115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 sz="1722">
              <a:solidFill>
                <a:prstClr val="black"/>
              </a:solidFill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156680" y="3217926"/>
            <a:ext cx="1386786" cy="835982"/>
          </a:xfrm>
          <a:prstGeom prst="rect">
            <a:avLst/>
          </a:prstGeom>
        </p:spPr>
        <p:txBody>
          <a:bodyPr vert="horz" wrap="square" lIns="0" tIns="11541" rIns="0" bIns="0" rtlCol="0">
            <a:spAutoFit/>
          </a:bodyPr>
          <a:lstStyle/>
          <a:p>
            <a:pPr marL="12149" marR="4860" algn="ctr">
              <a:spcBef>
                <a:spcPts val="91"/>
              </a:spcBef>
            </a:pPr>
            <a:r>
              <a:rPr sz="1339" b="1" spc="-5" dirty="0">
                <a:solidFill>
                  <a:srgbClr val="6F2F9F"/>
                </a:solidFill>
                <a:cs typeface="Calibri"/>
              </a:rPr>
              <a:t>М</a:t>
            </a:r>
            <a:r>
              <a:rPr sz="1339" b="1" spc="-14" dirty="0">
                <a:solidFill>
                  <a:srgbClr val="6F2F9F"/>
                </a:solidFill>
                <a:cs typeface="Calibri"/>
              </a:rPr>
              <a:t>е</a:t>
            </a:r>
            <a:r>
              <a:rPr sz="1339" b="1" dirty="0">
                <a:solidFill>
                  <a:srgbClr val="6F2F9F"/>
                </a:solidFill>
                <a:cs typeface="Calibri"/>
              </a:rPr>
              <a:t>та</a:t>
            </a:r>
            <a:r>
              <a:rPr sz="1339" b="1" spc="-10" dirty="0">
                <a:solidFill>
                  <a:srgbClr val="6F2F9F"/>
                </a:solidFill>
                <a:cs typeface="Calibri"/>
              </a:rPr>
              <a:t>п</a:t>
            </a:r>
            <a:r>
              <a:rPr sz="1339" b="1" spc="-14" dirty="0">
                <a:solidFill>
                  <a:srgbClr val="6F2F9F"/>
                </a:solidFill>
                <a:cs typeface="Calibri"/>
              </a:rPr>
              <a:t>р</a:t>
            </a:r>
            <a:r>
              <a:rPr sz="1339" b="1" spc="-33" dirty="0">
                <a:solidFill>
                  <a:srgbClr val="6F2F9F"/>
                </a:solidFill>
                <a:cs typeface="Calibri"/>
              </a:rPr>
              <a:t>е</a:t>
            </a:r>
            <a:r>
              <a:rPr sz="1339" b="1" spc="-5" dirty="0">
                <a:solidFill>
                  <a:srgbClr val="6F2F9F"/>
                </a:solidFill>
                <a:cs typeface="Calibri"/>
              </a:rPr>
              <a:t>д</a:t>
            </a:r>
            <a:r>
              <a:rPr sz="1339" b="1" spc="-19" dirty="0">
                <a:solidFill>
                  <a:srgbClr val="6F2F9F"/>
                </a:solidFill>
                <a:cs typeface="Calibri"/>
              </a:rPr>
              <a:t>м</a:t>
            </a:r>
            <a:r>
              <a:rPr sz="1339" b="1" spc="-14" dirty="0">
                <a:solidFill>
                  <a:srgbClr val="6F2F9F"/>
                </a:solidFill>
                <a:cs typeface="Calibri"/>
              </a:rPr>
              <a:t>е</a:t>
            </a:r>
            <a:r>
              <a:rPr sz="1339" b="1" dirty="0">
                <a:solidFill>
                  <a:srgbClr val="6F2F9F"/>
                </a:solidFill>
                <a:cs typeface="Calibri"/>
              </a:rPr>
              <a:t>тн</a:t>
            </a:r>
            <a:r>
              <a:rPr sz="1339" b="1" spc="-14" dirty="0">
                <a:solidFill>
                  <a:srgbClr val="6F2F9F"/>
                </a:solidFill>
                <a:cs typeface="Calibri"/>
              </a:rPr>
              <a:t>ы</a:t>
            </a:r>
            <a:r>
              <a:rPr sz="1339" b="1" dirty="0">
                <a:solidFill>
                  <a:srgbClr val="6F2F9F"/>
                </a:solidFill>
                <a:cs typeface="Calibri"/>
              </a:rPr>
              <a:t>е</a:t>
            </a:r>
            <a:r>
              <a:rPr sz="1339" b="1" spc="-5" dirty="0">
                <a:solidFill>
                  <a:srgbClr val="6F2F9F"/>
                </a:solidFill>
                <a:cs typeface="Calibri"/>
              </a:rPr>
              <a:t>:  </a:t>
            </a:r>
            <a:r>
              <a:rPr sz="1339" spc="-14" dirty="0">
                <a:solidFill>
                  <a:srgbClr val="6F2F9F"/>
                </a:solidFill>
                <a:cs typeface="Calibri"/>
              </a:rPr>
              <a:t>Регулятивные  </a:t>
            </a:r>
            <a:r>
              <a:rPr sz="1339" spc="-14" dirty="0" err="1">
                <a:solidFill>
                  <a:srgbClr val="6F2F9F"/>
                </a:solidFill>
                <a:cs typeface="Calibri"/>
              </a:rPr>
              <a:t>Коммуникативные</a:t>
            </a:r>
            <a:r>
              <a:rPr sz="1339" spc="-14" dirty="0">
                <a:solidFill>
                  <a:srgbClr val="6F2F9F"/>
                </a:solidFill>
                <a:cs typeface="Calibri"/>
              </a:rPr>
              <a:t>  </a:t>
            </a:r>
            <a:r>
              <a:rPr lang="ru-RU" sz="1339" spc="-10" dirty="0">
                <a:solidFill>
                  <a:srgbClr val="6F2F9F"/>
                </a:solidFill>
                <a:cs typeface="Calibri"/>
              </a:rPr>
              <a:t>П</a:t>
            </a:r>
            <a:r>
              <a:rPr sz="1339" spc="-10" dirty="0" err="1" smtClean="0">
                <a:solidFill>
                  <a:srgbClr val="6F2F9F"/>
                </a:solidFill>
                <a:cs typeface="Calibri"/>
              </a:rPr>
              <a:t>ознавательные</a:t>
            </a:r>
            <a:endParaRPr sz="1339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163612" y="4308147"/>
            <a:ext cx="1516171" cy="242271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5839" rIns="0" bIns="0" rtlCol="0">
            <a:spAutoFit/>
          </a:bodyPr>
          <a:lstStyle/>
          <a:p>
            <a:pPr marL="88686">
              <a:spcBef>
                <a:spcPts val="282"/>
              </a:spcBef>
            </a:pPr>
            <a:endParaRPr sz="1339" dirty="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0087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0360" y="1161546"/>
            <a:ext cx="11365814" cy="0"/>
          </a:xfrm>
          <a:custGeom>
            <a:avLst/>
            <a:gdLst/>
            <a:ahLst/>
            <a:cxnLst/>
            <a:rect l="l" t="t" r="r" b="b"/>
            <a:pathLst>
              <a:path w="11881485">
                <a:moveTo>
                  <a:pt x="0" y="0"/>
                </a:moveTo>
                <a:lnTo>
                  <a:pt x="11881103" y="0"/>
                </a:lnTo>
              </a:path>
            </a:pathLst>
          </a:custGeom>
          <a:ln w="63500">
            <a:solidFill>
              <a:srgbClr val="FFCC00"/>
            </a:solidFill>
          </a:ln>
        </p:spPr>
        <p:txBody>
          <a:bodyPr wrap="square" lIns="0" tIns="0" rIns="0" bIns="0" rtlCol="0"/>
          <a:lstStyle/>
          <a:p>
            <a:endParaRPr sz="1722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90472" y="383527"/>
            <a:ext cx="8131232" cy="320044"/>
          </a:xfrm>
          <a:prstGeom prst="rect">
            <a:avLst/>
          </a:prstGeom>
        </p:spPr>
        <p:txBody>
          <a:bodyPr vert="horz" wrap="square" lIns="0" tIns="12149" rIns="0" bIns="0" rtlCol="0" anchor="ctr">
            <a:spAutoFit/>
          </a:bodyPr>
          <a:lstStyle/>
          <a:p>
            <a:pPr marL="12149">
              <a:lnSpc>
                <a:spcPct val="100000"/>
              </a:lnSpc>
              <a:spcBef>
                <a:spcPts val="96"/>
              </a:spcBef>
              <a:tabLst>
                <a:tab pos="5943810" algn="l"/>
              </a:tabLst>
            </a:pPr>
            <a:r>
              <a:rPr sz="2000" dirty="0" err="1">
                <a:solidFill>
                  <a:srgbClr val="660066"/>
                </a:solidFill>
              </a:rPr>
              <a:t>Функциональная</a:t>
            </a:r>
            <a:r>
              <a:rPr sz="2000" spc="-57" dirty="0">
                <a:solidFill>
                  <a:srgbClr val="660066"/>
                </a:solidFill>
              </a:rPr>
              <a:t> </a:t>
            </a:r>
            <a:r>
              <a:rPr sz="2000" spc="-5" dirty="0" err="1" smtClean="0">
                <a:solidFill>
                  <a:srgbClr val="660066"/>
                </a:solidFill>
              </a:rPr>
              <a:t>грамотность</a:t>
            </a:r>
            <a:r>
              <a:rPr lang="en-US" sz="2000" spc="-5" dirty="0" smtClean="0">
                <a:solidFill>
                  <a:srgbClr val="660066"/>
                </a:solidFill>
              </a:rPr>
              <a:t> </a:t>
            </a:r>
            <a:r>
              <a:rPr sz="2000" i="1" spc="-5" dirty="0" smtClean="0">
                <a:solidFill>
                  <a:srgbClr val="660066"/>
                </a:solidFill>
                <a:latin typeface="Calibri"/>
                <a:cs typeface="Calibri"/>
              </a:rPr>
              <a:t>(</a:t>
            </a:r>
            <a:r>
              <a:rPr sz="2000" i="1" spc="-5" dirty="0" err="1" smtClean="0">
                <a:solidFill>
                  <a:srgbClr val="660066"/>
                </a:solidFill>
                <a:latin typeface="Calibri"/>
                <a:cs typeface="Calibri"/>
              </a:rPr>
              <a:t>основное</a:t>
            </a:r>
            <a:r>
              <a:rPr sz="2000" i="1" spc="-57" dirty="0" smtClean="0">
                <a:solidFill>
                  <a:srgbClr val="660066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660066"/>
                </a:solidFill>
                <a:latin typeface="Calibri"/>
                <a:cs typeface="Calibri"/>
              </a:rPr>
              <a:t>определение)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510964" y="3981556"/>
            <a:ext cx="89768" cy="2223839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149">
              <a:lnSpc>
                <a:spcPts val="727"/>
              </a:lnSpc>
            </a:pPr>
            <a:r>
              <a:rPr sz="670" spc="-5" dirty="0">
                <a:solidFill>
                  <a:srgbClr val="1F487C"/>
                </a:solidFill>
                <a:latin typeface="Calibri"/>
                <a:cs typeface="Calibri"/>
              </a:rPr>
              <a:t>Я Н Д Е К С . У Ч Е Б Н И К Д Л Я Н А Ч А Л Ь Н О Й</a:t>
            </a:r>
            <a:r>
              <a:rPr sz="670" spc="12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670" spc="-5" dirty="0">
                <a:solidFill>
                  <a:srgbClr val="1F487C"/>
                </a:solidFill>
                <a:latin typeface="Calibri"/>
                <a:cs typeface="Calibri"/>
              </a:rPr>
              <a:t>Ш К О Л Ы</a:t>
            </a:r>
            <a:endParaRPr sz="67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25422" y="6473272"/>
            <a:ext cx="67426" cy="217864"/>
          </a:xfrm>
          <a:prstGeom prst="rect">
            <a:avLst/>
          </a:prstGeom>
        </p:spPr>
        <p:txBody>
          <a:bodyPr vert="horz" wrap="square" lIns="0" tIns="11541" rIns="0" bIns="0" rtlCol="0">
            <a:spAutoFit/>
          </a:bodyPr>
          <a:lstStyle/>
          <a:p>
            <a:pPr marL="12149">
              <a:spcBef>
                <a:spcPts val="91"/>
              </a:spcBef>
            </a:pPr>
            <a:r>
              <a:rPr sz="670" spc="-5" dirty="0">
                <a:solidFill>
                  <a:srgbClr val="1F487C"/>
                </a:solidFill>
                <a:latin typeface="Calibri"/>
                <a:cs typeface="Calibri"/>
              </a:rPr>
              <a:t>2</a:t>
            </a:r>
            <a:endParaRPr sz="670">
              <a:latin typeface="Calibri"/>
              <a:cs typeface="Calibri"/>
            </a:endParaRPr>
          </a:p>
          <a:p>
            <a:pPr marL="12149"/>
            <a:r>
              <a:rPr sz="670" spc="-5" dirty="0">
                <a:solidFill>
                  <a:srgbClr val="1F487C"/>
                </a:solidFill>
                <a:latin typeface="Calibri"/>
                <a:cs typeface="Calibri"/>
              </a:rPr>
              <a:t>5</a:t>
            </a:r>
            <a:endParaRPr sz="67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2133" y="1571690"/>
            <a:ext cx="9586014" cy="4963119"/>
          </a:xfrm>
          <a:prstGeom prst="rect">
            <a:avLst/>
          </a:prstGeom>
        </p:spPr>
        <p:txBody>
          <a:bodyPr vert="horz" wrap="square" lIns="0" tIns="13364" rIns="0" bIns="0" rtlCol="0">
            <a:spAutoFit/>
          </a:bodyPr>
          <a:lstStyle/>
          <a:p>
            <a:pPr marL="12149">
              <a:spcBef>
                <a:spcPts val="96"/>
              </a:spcBef>
            </a:pPr>
            <a:r>
              <a:rPr lang="ru-RU" sz="2800" spc="-33" dirty="0">
                <a:cs typeface="Calibri"/>
              </a:rPr>
              <a:t>Термин </a:t>
            </a:r>
            <a:r>
              <a:rPr lang="ru-RU" sz="2800" spc="-5" dirty="0">
                <a:cs typeface="Calibri"/>
              </a:rPr>
              <a:t>«функциональная </a:t>
            </a:r>
            <a:r>
              <a:rPr lang="ru-RU" sz="2800" dirty="0">
                <a:cs typeface="Calibri"/>
              </a:rPr>
              <a:t>грамотность» </a:t>
            </a:r>
            <a:r>
              <a:rPr lang="ru-RU" sz="2800" spc="-10" dirty="0">
                <a:cs typeface="Calibri"/>
              </a:rPr>
              <a:t>введен </a:t>
            </a:r>
            <a:r>
              <a:rPr lang="ru-RU" sz="2800" spc="-24" dirty="0">
                <a:cs typeface="Calibri"/>
              </a:rPr>
              <a:t>ЮНЕСКО </a:t>
            </a:r>
            <a:r>
              <a:rPr lang="ru-RU" sz="2800" dirty="0">
                <a:cs typeface="Calibri"/>
              </a:rPr>
              <a:t>в 1957</a:t>
            </a:r>
            <a:r>
              <a:rPr lang="ru-RU" sz="2800" spc="33" dirty="0">
                <a:cs typeface="Calibri"/>
              </a:rPr>
              <a:t> </a:t>
            </a:r>
            <a:r>
              <a:rPr lang="ru-RU" sz="2800" spc="-53" dirty="0">
                <a:cs typeface="Calibri"/>
              </a:rPr>
              <a:t>году.</a:t>
            </a:r>
            <a:endParaRPr lang="ru-RU" sz="2800" dirty="0">
              <a:cs typeface="Calibri"/>
            </a:endParaRPr>
          </a:p>
          <a:p>
            <a:pPr marL="12149" marR="191344"/>
            <a:r>
              <a:rPr lang="ru-RU" sz="2800" spc="-5" dirty="0" smtClean="0">
                <a:cs typeface="Calibri"/>
              </a:rPr>
              <a:t>Функциональная </a:t>
            </a:r>
            <a:r>
              <a:rPr lang="ru-RU" sz="2800" dirty="0">
                <a:cs typeface="Calibri"/>
              </a:rPr>
              <a:t>грамотность понималась </a:t>
            </a:r>
            <a:r>
              <a:rPr lang="ru-RU" sz="2800" spc="-14" dirty="0">
                <a:cs typeface="Calibri"/>
              </a:rPr>
              <a:t>как </a:t>
            </a:r>
            <a:r>
              <a:rPr lang="ru-RU" sz="2800" spc="-5" dirty="0">
                <a:cs typeface="Calibri"/>
              </a:rPr>
              <a:t>«совокупность умений </a:t>
            </a:r>
            <a:r>
              <a:rPr lang="ru-RU" sz="2800" dirty="0">
                <a:cs typeface="Calibri"/>
              </a:rPr>
              <a:t>читать и  писать </a:t>
            </a:r>
            <a:r>
              <a:rPr lang="ru-RU" sz="2800" spc="-5" dirty="0">
                <a:cs typeface="Calibri"/>
              </a:rPr>
              <a:t>для использования </a:t>
            </a:r>
            <a:r>
              <a:rPr lang="ru-RU" sz="2800" dirty="0">
                <a:cs typeface="Calibri"/>
              </a:rPr>
              <a:t>в </a:t>
            </a:r>
            <a:r>
              <a:rPr lang="ru-RU" sz="2800" spc="-5" dirty="0">
                <a:cs typeface="Calibri"/>
              </a:rPr>
              <a:t>повседневной жизни </a:t>
            </a:r>
            <a:r>
              <a:rPr lang="ru-RU" sz="2800" dirty="0">
                <a:cs typeface="Calibri"/>
              </a:rPr>
              <a:t>и </a:t>
            </a:r>
            <a:r>
              <a:rPr lang="ru-RU" sz="2800" spc="-10" dirty="0">
                <a:cs typeface="Calibri"/>
              </a:rPr>
              <a:t>удовлетворения </a:t>
            </a:r>
            <a:r>
              <a:rPr lang="ru-RU" sz="2800" spc="-5" dirty="0">
                <a:cs typeface="Calibri"/>
              </a:rPr>
              <a:t>житейских  </a:t>
            </a:r>
            <a:r>
              <a:rPr lang="ru-RU" sz="2800" spc="-10" dirty="0">
                <a:cs typeface="Calibri"/>
              </a:rPr>
              <a:t>проблем</a:t>
            </a:r>
            <a:r>
              <a:rPr lang="ru-RU" sz="2800" spc="-10" dirty="0" smtClean="0">
                <a:cs typeface="Calibri"/>
              </a:rPr>
              <a:t>».</a:t>
            </a:r>
            <a:endParaRPr lang="en-US" sz="2800" spc="-10" dirty="0" smtClean="0">
              <a:cs typeface="Calibri"/>
            </a:endParaRPr>
          </a:p>
          <a:p>
            <a:pPr marL="12149" marR="191344"/>
            <a:endParaRPr lang="en-US" sz="2583" b="1" spc="5" dirty="0">
              <a:latin typeface="Calibri"/>
              <a:cs typeface="Calibri"/>
            </a:endParaRPr>
          </a:p>
          <a:p>
            <a:pPr marL="11543" marR="887471">
              <a:spcBef>
                <a:spcPts val="105"/>
              </a:spcBef>
              <a:buClr>
                <a:srgbClr val="5F497A"/>
              </a:buClr>
              <a:buSzPct val="79629"/>
              <a:tabLst>
                <a:tab pos="441001" algn="l"/>
              </a:tabLst>
            </a:pPr>
            <a:r>
              <a:rPr sz="2583" dirty="0" smtClean="0">
                <a:latin typeface="Calibri"/>
                <a:cs typeface="Calibri"/>
              </a:rPr>
              <a:t>«</a:t>
            </a:r>
            <a:r>
              <a:rPr sz="2583" dirty="0">
                <a:latin typeface="Calibri"/>
                <a:cs typeface="Calibri"/>
              </a:rPr>
              <a:t>Функционально </a:t>
            </a:r>
            <a:r>
              <a:rPr sz="2583" spc="-5" dirty="0">
                <a:latin typeface="Calibri"/>
                <a:cs typeface="Calibri"/>
              </a:rPr>
              <a:t>грамотный человек </a:t>
            </a:r>
            <a:r>
              <a:rPr sz="2583" spc="10" dirty="0">
                <a:latin typeface="Calibri"/>
                <a:cs typeface="Calibri"/>
              </a:rPr>
              <a:t>—</a:t>
            </a:r>
            <a:r>
              <a:rPr sz="2583" spc="-177" dirty="0">
                <a:latin typeface="Calibri"/>
                <a:cs typeface="Calibri"/>
              </a:rPr>
              <a:t> </a:t>
            </a:r>
            <a:r>
              <a:rPr sz="2583" spc="-10" dirty="0">
                <a:latin typeface="Calibri"/>
                <a:cs typeface="Calibri"/>
              </a:rPr>
              <a:t>это  </a:t>
            </a:r>
            <a:r>
              <a:rPr sz="2583" spc="-5" dirty="0">
                <a:latin typeface="Calibri"/>
                <a:cs typeface="Calibri"/>
              </a:rPr>
              <a:t>человек, </a:t>
            </a:r>
            <a:r>
              <a:rPr sz="2583" spc="-10" dirty="0">
                <a:latin typeface="Calibri"/>
                <a:cs typeface="Calibri"/>
              </a:rPr>
              <a:t>который </a:t>
            </a:r>
            <a:r>
              <a:rPr sz="2583" b="1" spc="5" dirty="0">
                <a:latin typeface="Calibri"/>
                <a:cs typeface="Calibri"/>
              </a:rPr>
              <a:t>способен </a:t>
            </a:r>
            <a:r>
              <a:rPr sz="2583" b="1" spc="-5" dirty="0">
                <a:latin typeface="Calibri"/>
                <a:cs typeface="Calibri"/>
              </a:rPr>
              <a:t>использовать </a:t>
            </a:r>
            <a:r>
              <a:rPr sz="2583" spc="5" dirty="0" err="1">
                <a:latin typeface="Calibri"/>
                <a:cs typeface="Calibri"/>
              </a:rPr>
              <a:t>все</a:t>
            </a:r>
            <a:r>
              <a:rPr sz="2583" spc="-306" dirty="0">
                <a:latin typeface="Calibri"/>
                <a:cs typeface="Calibri"/>
              </a:rPr>
              <a:t> </a:t>
            </a:r>
            <a:r>
              <a:rPr sz="2583" dirty="0" err="1" smtClean="0">
                <a:latin typeface="Calibri"/>
                <a:cs typeface="Calibri"/>
              </a:rPr>
              <a:t>постоянно</a:t>
            </a:r>
            <a:r>
              <a:rPr lang="en-US" sz="2583" dirty="0" smtClean="0">
                <a:latin typeface="Calibri"/>
                <a:cs typeface="Calibri"/>
              </a:rPr>
              <a:t> </a:t>
            </a:r>
            <a:r>
              <a:rPr sz="2583" dirty="0" err="1" smtClean="0">
                <a:latin typeface="Calibri"/>
                <a:cs typeface="Calibri"/>
              </a:rPr>
              <a:t>приобретаемые</a:t>
            </a:r>
            <a:r>
              <a:rPr sz="2583" dirty="0" smtClean="0">
                <a:latin typeface="Calibri"/>
                <a:cs typeface="Calibri"/>
              </a:rPr>
              <a:t> </a:t>
            </a:r>
            <a:r>
              <a:rPr sz="2583" spc="5" dirty="0">
                <a:latin typeface="Calibri"/>
                <a:cs typeface="Calibri"/>
              </a:rPr>
              <a:t>в </a:t>
            </a:r>
            <a:r>
              <a:rPr sz="2583" spc="-5" dirty="0">
                <a:latin typeface="Calibri"/>
                <a:cs typeface="Calibri"/>
              </a:rPr>
              <a:t>течение </a:t>
            </a:r>
            <a:r>
              <a:rPr sz="2583" dirty="0">
                <a:latin typeface="Calibri"/>
                <a:cs typeface="Calibri"/>
              </a:rPr>
              <a:t>жизни </a:t>
            </a:r>
            <a:r>
              <a:rPr sz="2583" b="1" dirty="0">
                <a:latin typeface="Calibri"/>
                <a:cs typeface="Calibri"/>
              </a:rPr>
              <a:t>знания, </a:t>
            </a:r>
            <a:r>
              <a:rPr sz="2583" b="1" spc="-5" dirty="0">
                <a:latin typeface="Calibri"/>
                <a:cs typeface="Calibri"/>
              </a:rPr>
              <a:t>умения </a:t>
            </a:r>
            <a:r>
              <a:rPr sz="2583" b="1" spc="5" dirty="0">
                <a:latin typeface="Calibri"/>
                <a:cs typeface="Calibri"/>
              </a:rPr>
              <a:t>и </a:t>
            </a:r>
            <a:r>
              <a:rPr sz="2583" b="1" dirty="0">
                <a:latin typeface="Calibri"/>
                <a:cs typeface="Calibri"/>
              </a:rPr>
              <a:t>навыки для  </a:t>
            </a:r>
            <a:r>
              <a:rPr sz="2583" b="1" spc="-5" dirty="0">
                <a:latin typeface="Calibri"/>
                <a:cs typeface="Calibri"/>
              </a:rPr>
              <a:t>решения</a:t>
            </a:r>
            <a:r>
              <a:rPr sz="2583" spc="-5" dirty="0">
                <a:latin typeface="Calibri"/>
                <a:cs typeface="Calibri"/>
              </a:rPr>
              <a:t> максимально </a:t>
            </a:r>
            <a:r>
              <a:rPr sz="2583" spc="-10" dirty="0">
                <a:latin typeface="Calibri"/>
                <a:cs typeface="Calibri"/>
              </a:rPr>
              <a:t>широкого </a:t>
            </a:r>
            <a:r>
              <a:rPr sz="2583" dirty="0">
                <a:latin typeface="Calibri"/>
                <a:cs typeface="Calibri"/>
              </a:rPr>
              <a:t>диапазона </a:t>
            </a:r>
            <a:r>
              <a:rPr sz="2583" b="1" dirty="0">
                <a:latin typeface="Calibri"/>
                <a:cs typeface="Calibri"/>
              </a:rPr>
              <a:t>жизненных </a:t>
            </a:r>
            <a:r>
              <a:rPr sz="2583" b="1" spc="5" dirty="0">
                <a:latin typeface="Calibri"/>
                <a:cs typeface="Calibri"/>
              </a:rPr>
              <a:t>задач</a:t>
            </a:r>
            <a:r>
              <a:rPr sz="2583" spc="-249" dirty="0">
                <a:latin typeface="Calibri"/>
                <a:cs typeface="Calibri"/>
              </a:rPr>
              <a:t> </a:t>
            </a:r>
            <a:r>
              <a:rPr sz="2583" spc="5" dirty="0">
                <a:latin typeface="Calibri"/>
                <a:cs typeface="Calibri"/>
              </a:rPr>
              <a:t>в  </a:t>
            </a:r>
            <a:r>
              <a:rPr sz="2583" spc="-5" dirty="0">
                <a:latin typeface="Calibri"/>
                <a:cs typeface="Calibri"/>
              </a:rPr>
              <a:t>различных </a:t>
            </a:r>
            <a:r>
              <a:rPr sz="2583" spc="5" dirty="0">
                <a:latin typeface="Calibri"/>
                <a:cs typeface="Calibri"/>
              </a:rPr>
              <a:t>сферах </a:t>
            </a:r>
            <a:r>
              <a:rPr sz="2583" spc="-5" dirty="0">
                <a:latin typeface="Calibri"/>
                <a:cs typeface="Calibri"/>
              </a:rPr>
              <a:t>человеческой </a:t>
            </a:r>
            <a:r>
              <a:rPr sz="2583" spc="-10" dirty="0">
                <a:latin typeface="Calibri"/>
                <a:cs typeface="Calibri"/>
              </a:rPr>
              <a:t>деятельности, </a:t>
            </a:r>
            <a:r>
              <a:rPr sz="2583" dirty="0" err="1">
                <a:latin typeface="Calibri"/>
                <a:cs typeface="Calibri"/>
              </a:rPr>
              <a:t>общения</a:t>
            </a:r>
            <a:r>
              <a:rPr sz="2583" spc="-340" dirty="0">
                <a:latin typeface="Calibri"/>
                <a:cs typeface="Calibri"/>
              </a:rPr>
              <a:t> </a:t>
            </a:r>
            <a:r>
              <a:rPr sz="2583" spc="5" dirty="0" smtClean="0">
                <a:latin typeface="Calibri"/>
                <a:cs typeface="Calibri"/>
              </a:rPr>
              <a:t>и</a:t>
            </a:r>
            <a:r>
              <a:rPr lang="en-US" sz="2583" dirty="0">
                <a:latin typeface="Calibri"/>
                <a:cs typeface="Calibri"/>
              </a:rPr>
              <a:t> </a:t>
            </a:r>
            <a:r>
              <a:rPr sz="2583" dirty="0" err="1" smtClean="0">
                <a:latin typeface="Calibri"/>
                <a:cs typeface="Calibri"/>
              </a:rPr>
              <a:t>социальных</a:t>
            </a:r>
            <a:r>
              <a:rPr sz="2583" spc="-62" dirty="0" smtClean="0">
                <a:latin typeface="Calibri"/>
                <a:cs typeface="Calibri"/>
              </a:rPr>
              <a:t> </a:t>
            </a:r>
            <a:r>
              <a:rPr sz="2583" dirty="0" err="1">
                <a:latin typeface="Calibri"/>
                <a:cs typeface="Calibri"/>
              </a:rPr>
              <a:t>отношений</a:t>
            </a:r>
            <a:r>
              <a:rPr sz="2583" dirty="0" smtClean="0">
                <a:latin typeface="Calibri"/>
                <a:cs typeface="Calibri"/>
              </a:rPr>
              <a:t>»</a:t>
            </a:r>
            <a:r>
              <a:rPr lang="en-US" sz="2583" dirty="0" smtClean="0">
                <a:latin typeface="Calibri"/>
                <a:cs typeface="Calibri"/>
              </a:rPr>
              <a:t> </a:t>
            </a:r>
            <a:r>
              <a:rPr lang="ru-RU" sz="2583" b="1" i="1" dirty="0" smtClean="0">
                <a:latin typeface="Calibri"/>
                <a:cs typeface="Calibri"/>
              </a:rPr>
              <a:t>А.А. Леонтьев</a:t>
            </a:r>
            <a:endParaRPr sz="2583" b="1" i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4425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Заголовок 1"/>
          <p:cNvSpPr txBox="1">
            <a:spLocks noGrp="1"/>
          </p:cNvSpPr>
          <p:nvPr>
            <p:ph type="title"/>
          </p:nvPr>
        </p:nvSpPr>
        <p:spPr>
          <a:xfrm>
            <a:off x="857431" y="327216"/>
            <a:ext cx="10880804" cy="1171785"/>
          </a:xfrm>
          <a:prstGeom prst="rect">
            <a:avLst/>
          </a:prstGeom>
        </p:spPr>
        <p:txBody>
          <a:bodyPr>
            <a:normAutofit/>
          </a:bodyPr>
          <a:lstStyle>
            <a:lvl1pPr defTabSz="1053388">
              <a:defRPr sz="5022"/>
            </a:lvl1pPr>
          </a:lstStyle>
          <a:p>
            <a:r>
              <a:rPr lang="ru-RU" sz="3446" dirty="0" smtClean="0"/>
              <a:t>                      </a:t>
            </a:r>
            <a:r>
              <a:rPr sz="3446" b="1" dirty="0" err="1" smtClean="0"/>
              <a:t>Функциональная</a:t>
            </a:r>
            <a:r>
              <a:rPr sz="3446" b="1" dirty="0" smtClean="0"/>
              <a:t> </a:t>
            </a:r>
            <a:r>
              <a:rPr sz="3446" b="1" dirty="0" err="1"/>
              <a:t>грамотность</a:t>
            </a:r>
            <a:r>
              <a:rPr lang="ru-RU" sz="3446" b="1" dirty="0"/>
              <a:t> </a:t>
            </a:r>
            <a:endParaRPr sz="3446" b="1" i="1" dirty="0"/>
          </a:p>
        </p:txBody>
      </p:sp>
      <p:sp>
        <p:nvSpPr>
          <p:cNvPr id="248" name="Объект 2"/>
          <p:cNvSpPr txBox="1">
            <a:spLocks noGrp="1"/>
          </p:cNvSpPr>
          <p:nvPr>
            <p:ph type="body" idx="1"/>
          </p:nvPr>
        </p:nvSpPr>
        <p:spPr>
          <a:xfrm>
            <a:off x="978257" y="1361144"/>
            <a:ext cx="10235487" cy="51696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Определение функциональной грамотности в</a:t>
            </a:r>
            <a:r>
              <a:rPr lang="ru-RU" b="1" dirty="0" smtClean="0"/>
              <a:t> исследовании </a:t>
            </a:r>
            <a:r>
              <a:rPr lang="en-US" b="1" dirty="0" smtClean="0"/>
              <a:t>PISA </a:t>
            </a:r>
            <a:r>
              <a:rPr lang="ru-RU" dirty="0" smtClean="0"/>
              <a:t>заложено в основном вопросе, на который отвечает исследование: «Обладают ли учащиеся 15-летнего возраста, получившие обязательное общее образование, знаниями и умениями, необходимыми им для полноценного функционирования в современном обществе, т.е. для решения широкого диапазона задач в различных сферах человеческой деятельности, общения и социальных отношений?» [</a:t>
            </a:r>
            <a:r>
              <a:rPr lang="en-US" sz="2489" i="1" dirty="0"/>
              <a:t>PISA 2018 Assessment and Analytical Framework. Paris</a:t>
            </a:r>
            <a:r>
              <a:rPr lang="ru-RU" sz="2489" i="1" dirty="0"/>
              <a:t>: </a:t>
            </a:r>
            <a:r>
              <a:rPr lang="en-US" sz="2489" i="1" dirty="0"/>
              <a:t>OECD Publishing</a:t>
            </a:r>
            <a:r>
              <a:rPr lang="ru-RU" sz="2489" i="1" dirty="0"/>
              <a:t>, 2019. 308 </a:t>
            </a:r>
            <a:r>
              <a:rPr lang="en-US" sz="2489" i="1" dirty="0"/>
              <a:t>p</a:t>
            </a:r>
            <a:r>
              <a:rPr lang="ru-RU" sz="2489" i="1" dirty="0"/>
              <a:t>. </a:t>
            </a:r>
            <a:r>
              <a:rPr lang="ru-RU" dirty="0" smtClean="0"/>
              <a:t>]</a:t>
            </a:r>
          </a:p>
          <a:p>
            <a:endParaRPr lang="ru-RU" sz="3829" i="1" dirty="0"/>
          </a:p>
        </p:txBody>
      </p:sp>
      <p:sp>
        <p:nvSpPr>
          <p:cNvPr id="249" name="Номер слайда 3"/>
          <p:cNvSpPr txBox="1">
            <a:spLocks noGrp="1"/>
          </p:cNvSpPr>
          <p:nvPr>
            <p:ph type="sldNum" sz="quarter" idx="4294967295"/>
          </p:nvPr>
        </p:nvSpPr>
        <p:spPr>
          <a:xfrm>
            <a:off x="11008209" y="5628925"/>
            <a:ext cx="205535" cy="26503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horz" lIns="73245" tIns="36622" rIns="73245" bIns="36622" rtlCol="0" anchor="ctr"/>
          <a:lstStyle/>
          <a:p>
            <a:fld id="{86CB4B4D-7CA3-9044-876B-883B54F8677D}" type="slidenum">
              <a:rPr/>
              <a:p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48397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23564" y="89357"/>
            <a:ext cx="4434840" cy="1269365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414655" marR="5080" indent="-402590">
              <a:lnSpc>
                <a:spcPts val="4640"/>
              </a:lnSpc>
              <a:spcBef>
                <a:spcPts val="685"/>
              </a:spcBef>
            </a:pPr>
            <a:r>
              <a:rPr sz="4300" b="0" spc="-5" dirty="0">
                <a:solidFill>
                  <a:srgbClr val="252525"/>
                </a:solidFill>
                <a:latin typeface="Century Schoolbook"/>
                <a:cs typeface="Century Schoolbook"/>
              </a:rPr>
              <a:t>М</a:t>
            </a:r>
            <a:r>
              <a:rPr sz="4300" b="0" dirty="0">
                <a:solidFill>
                  <a:srgbClr val="252525"/>
                </a:solidFill>
                <a:latin typeface="Century Schoolbook"/>
                <a:cs typeface="Century Schoolbook"/>
              </a:rPr>
              <a:t>е</a:t>
            </a:r>
            <a:r>
              <a:rPr sz="4300" b="0" spc="-10" dirty="0">
                <a:solidFill>
                  <a:srgbClr val="252525"/>
                </a:solidFill>
                <a:latin typeface="Century Schoolbook"/>
                <a:cs typeface="Century Schoolbook"/>
              </a:rPr>
              <a:t>ждунар</a:t>
            </a:r>
            <a:r>
              <a:rPr sz="4300" b="0" spc="15" dirty="0">
                <a:solidFill>
                  <a:srgbClr val="252525"/>
                </a:solidFill>
                <a:latin typeface="Century Schoolbook"/>
                <a:cs typeface="Century Schoolbook"/>
              </a:rPr>
              <a:t>о</a:t>
            </a:r>
            <a:r>
              <a:rPr sz="4300" b="0" spc="-5" dirty="0">
                <a:solidFill>
                  <a:srgbClr val="252525"/>
                </a:solidFill>
                <a:latin typeface="Century Schoolbook"/>
                <a:cs typeface="Century Schoolbook"/>
              </a:rPr>
              <a:t>дные  исследования</a:t>
            </a:r>
            <a:endParaRPr sz="4300" dirty="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9600" y="1447800"/>
            <a:ext cx="37445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b="1" spc="-5" dirty="0">
                <a:solidFill>
                  <a:prstClr val="black"/>
                </a:solidFill>
                <a:latin typeface="Century Schoolbook"/>
                <a:cs typeface="Century Schoolbook"/>
              </a:rPr>
              <a:t>Функциональная</a:t>
            </a:r>
            <a:r>
              <a:rPr b="1" spc="-40" dirty="0">
                <a:solidFill>
                  <a:prstClr val="black"/>
                </a:solidFill>
                <a:latin typeface="Century Schoolbook"/>
                <a:cs typeface="Century Schoolbook"/>
              </a:rPr>
              <a:t> </a:t>
            </a:r>
            <a:r>
              <a:rPr b="1" dirty="0">
                <a:solidFill>
                  <a:prstClr val="black"/>
                </a:solidFill>
                <a:latin typeface="Century Schoolbook"/>
                <a:cs typeface="Century Schoolbook"/>
              </a:rPr>
              <a:t>грамотность</a:t>
            </a:r>
            <a:endParaRPr dirty="0"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20688" y="1573733"/>
            <a:ext cx="351536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b="1" dirty="0">
                <a:solidFill>
                  <a:prstClr val="black"/>
                </a:solidFill>
                <a:latin typeface="Century Schoolbook"/>
                <a:cs typeface="Century Schoolbook"/>
              </a:rPr>
              <a:t>Академическая</a:t>
            </a:r>
            <a:r>
              <a:rPr b="1" spc="-95" dirty="0">
                <a:solidFill>
                  <a:prstClr val="black"/>
                </a:solidFill>
                <a:latin typeface="Century Schoolbook"/>
                <a:cs typeface="Century Schoolbook"/>
              </a:rPr>
              <a:t> </a:t>
            </a:r>
            <a:r>
              <a:rPr b="1" dirty="0">
                <a:solidFill>
                  <a:prstClr val="black"/>
                </a:solidFill>
                <a:latin typeface="Century Schoolbook"/>
                <a:cs typeface="Century Schoolbook"/>
              </a:rPr>
              <a:t>грамотность</a:t>
            </a:r>
            <a:endParaRPr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203191" y="1844039"/>
            <a:ext cx="7668895" cy="554990"/>
            <a:chOff x="4203191" y="1844039"/>
            <a:chExt cx="7668895" cy="55499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03191" y="1844039"/>
              <a:ext cx="7668767" cy="554736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256658" y="1882139"/>
              <a:ext cx="7563484" cy="461645"/>
            </a:xfrm>
            <a:custGeom>
              <a:avLst/>
              <a:gdLst/>
              <a:ahLst/>
              <a:cxnLst/>
              <a:rect l="l" t="t" r="r" b="b"/>
              <a:pathLst>
                <a:path w="7563484" h="461644">
                  <a:moveTo>
                    <a:pt x="0" y="461645"/>
                  </a:moveTo>
                  <a:lnTo>
                    <a:pt x="1965" y="388669"/>
                  </a:lnTo>
                  <a:lnTo>
                    <a:pt x="7437" y="325289"/>
                  </a:lnTo>
                  <a:lnTo>
                    <a:pt x="15773" y="275308"/>
                  </a:lnTo>
                  <a:lnTo>
                    <a:pt x="38480" y="230759"/>
                  </a:lnTo>
                  <a:lnTo>
                    <a:pt x="3743324" y="230759"/>
                  </a:lnTo>
                  <a:lnTo>
                    <a:pt x="3755471" y="218988"/>
                  </a:lnTo>
                  <a:lnTo>
                    <a:pt x="3766032" y="186217"/>
                  </a:lnTo>
                  <a:lnTo>
                    <a:pt x="3774368" y="136255"/>
                  </a:lnTo>
                  <a:lnTo>
                    <a:pt x="3779840" y="72913"/>
                  </a:lnTo>
                  <a:lnTo>
                    <a:pt x="3781806" y="0"/>
                  </a:lnTo>
                  <a:lnTo>
                    <a:pt x="3783758" y="72913"/>
                  </a:lnTo>
                  <a:lnTo>
                    <a:pt x="3789198" y="136255"/>
                  </a:lnTo>
                  <a:lnTo>
                    <a:pt x="3797497" y="186217"/>
                  </a:lnTo>
                  <a:lnTo>
                    <a:pt x="3808026" y="218988"/>
                  </a:lnTo>
                  <a:lnTo>
                    <a:pt x="3820160" y="230759"/>
                  </a:lnTo>
                  <a:lnTo>
                    <a:pt x="7525004" y="230759"/>
                  </a:lnTo>
                  <a:lnTo>
                    <a:pt x="7537150" y="242530"/>
                  </a:lnTo>
                  <a:lnTo>
                    <a:pt x="7547711" y="275308"/>
                  </a:lnTo>
                  <a:lnTo>
                    <a:pt x="7556047" y="325289"/>
                  </a:lnTo>
                  <a:lnTo>
                    <a:pt x="7561519" y="388669"/>
                  </a:lnTo>
                  <a:lnTo>
                    <a:pt x="7563484" y="461645"/>
                  </a:lnTo>
                </a:path>
              </a:pathLst>
            </a:custGeom>
            <a:ln w="19050">
              <a:solidFill>
                <a:srgbClr val="B03A41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 smtClean="0">
                <a:solidFill>
                  <a:prstClr val="black"/>
                </a:solidFill>
              </a:endParaRPr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766368" y="2109851"/>
            <a:ext cx="2818765" cy="1499235"/>
          </a:xfrm>
          <a:prstGeom prst="rect">
            <a:avLst/>
          </a:prstGeom>
        </p:spPr>
        <p:txBody>
          <a:bodyPr vert="horz" wrap="square" lIns="0" tIns="175260" rIns="0" bIns="0" rtlCol="0">
            <a:spAutoFit/>
          </a:bodyPr>
          <a:lstStyle/>
          <a:p>
            <a:pPr marL="142240" algn="ctr">
              <a:spcBef>
                <a:spcPts val="1380"/>
              </a:spcBef>
              <a:defRPr/>
            </a:pPr>
            <a:r>
              <a:rPr sz="2400" spc="-5" dirty="0">
                <a:solidFill>
                  <a:prstClr val="black"/>
                </a:solidFill>
                <a:latin typeface="Century Schoolbook"/>
                <a:cs typeface="Century Schoolbook"/>
              </a:rPr>
              <a:t>PISA</a:t>
            </a:r>
            <a:endParaRPr sz="2400">
              <a:solidFill>
                <a:prstClr val="black"/>
              </a:solidFill>
              <a:latin typeface="Century Schoolbook"/>
              <a:cs typeface="Century Schoolbook"/>
            </a:endParaRPr>
          </a:p>
          <a:p>
            <a:pPr marL="12700" marR="5080">
              <a:spcBef>
                <a:spcPts val="960"/>
              </a:spcBef>
              <a:defRPr/>
            </a:pPr>
            <a:r>
              <a:rPr b="1" i="1" spc="-5" dirty="0">
                <a:solidFill>
                  <a:prstClr val="black"/>
                </a:solidFill>
                <a:latin typeface="Century Schoolbook"/>
                <a:cs typeface="Century Schoolbook"/>
              </a:rPr>
              <a:t>Международная </a:t>
            </a:r>
            <a:r>
              <a:rPr b="1" i="1" dirty="0">
                <a:solidFill>
                  <a:prstClr val="black"/>
                </a:solidFill>
                <a:latin typeface="Century Schoolbook"/>
                <a:cs typeface="Century Schoolbook"/>
              </a:rPr>
              <a:t> </a:t>
            </a:r>
            <a:r>
              <a:rPr b="1" i="1" spc="-5" dirty="0">
                <a:solidFill>
                  <a:prstClr val="black"/>
                </a:solidFill>
                <a:latin typeface="Century Schoolbook"/>
                <a:cs typeface="Century Schoolbook"/>
              </a:rPr>
              <a:t>программа </a:t>
            </a:r>
            <a:r>
              <a:rPr b="1" i="1" spc="-10" dirty="0">
                <a:solidFill>
                  <a:prstClr val="black"/>
                </a:solidFill>
                <a:latin typeface="Century Schoolbook"/>
                <a:cs typeface="Century Schoolbook"/>
              </a:rPr>
              <a:t>по </a:t>
            </a:r>
            <a:r>
              <a:rPr b="1" i="1" spc="-5" dirty="0">
                <a:solidFill>
                  <a:prstClr val="black"/>
                </a:solidFill>
                <a:latin typeface="Century Schoolbook"/>
                <a:cs typeface="Century Schoolbook"/>
              </a:rPr>
              <a:t>оценке </a:t>
            </a:r>
            <a:r>
              <a:rPr b="1" i="1" dirty="0">
                <a:solidFill>
                  <a:prstClr val="black"/>
                </a:solidFill>
                <a:latin typeface="Century Schoolbook"/>
                <a:cs typeface="Century Schoolbook"/>
              </a:rPr>
              <a:t> </a:t>
            </a:r>
            <a:r>
              <a:rPr b="1" i="1" spc="-5" dirty="0">
                <a:solidFill>
                  <a:prstClr val="black"/>
                </a:solidFill>
                <a:latin typeface="Century Schoolbook"/>
                <a:cs typeface="Century Schoolbook"/>
              </a:rPr>
              <a:t>качества</a:t>
            </a:r>
            <a:r>
              <a:rPr b="1" i="1" spc="-70" dirty="0">
                <a:solidFill>
                  <a:prstClr val="black"/>
                </a:solidFill>
                <a:latin typeface="Century Schoolbook"/>
                <a:cs typeface="Century Schoolbook"/>
              </a:rPr>
              <a:t> </a:t>
            </a:r>
            <a:r>
              <a:rPr b="1" i="1" spc="-5" dirty="0">
                <a:solidFill>
                  <a:prstClr val="black"/>
                </a:solidFill>
                <a:latin typeface="Century Schoolbook"/>
                <a:cs typeface="Century Schoolbook"/>
              </a:rPr>
              <a:t>образования</a:t>
            </a:r>
            <a:endParaRPr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68521" y="2130170"/>
            <a:ext cx="3723640" cy="2456815"/>
          </a:xfrm>
          <a:prstGeom prst="rect">
            <a:avLst/>
          </a:prstGeom>
        </p:spPr>
        <p:txBody>
          <a:bodyPr vert="horz" wrap="square" lIns="0" tIns="154940" rIns="0" bIns="0" rtlCol="0">
            <a:spAutoFit/>
          </a:bodyPr>
          <a:lstStyle/>
          <a:p>
            <a:pPr marL="162560" algn="ctr">
              <a:spcBef>
                <a:spcPts val="1220"/>
              </a:spcBef>
              <a:defRPr/>
            </a:pPr>
            <a:r>
              <a:rPr sz="2400" spc="-5" dirty="0">
                <a:solidFill>
                  <a:prstClr val="black"/>
                </a:solidFill>
                <a:latin typeface="Century Schoolbook"/>
                <a:cs typeface="Century Schoolbook"/>
              </a:rPr>
              <a:t>TIMSS</a:t>
            </a:r>
            <a:endParaRPr sz="2400">
              <a:solidFill>
                <a:prstClr val="black"/>
              </a:solidFill>
              <a:latin typeface="Century Schoolbook"/>
              <a:cs typeface="Century Schoolbook"/>
            </a:endParaRPr>
          </a:p>
          <a:p>
            <a:pPr marL="12700">
              <a:spcBef>
                <a:spcPts val="840"/>
              </a:spcBef>
              <a:defRPr/>
            </a:pPr>
            <a:r>
              <a:rPr b="1" i="1" spc="-5" dirty="0">
                <a:solidFill>
                  <a:prstClr val="black"/>
                </a:solidFill>
                <a:latin typeface="Century Schoolbook"/>
                <a:cs typeface="Century Schoolbook"/>
              </a:rPr>
              <a:t>Международное</a:t>
            </a:r>
            <a:endParaRPr>
              <a:solidFill>
                <a:prstClr val="black"/>
              </a:solidFill>
              <a:latin typeface="Century Schoolbook"/>
              <a:cs typeface="Century Schoolbook"/>
            </a:endParaRPr>
          </a:p>
          <a:p>
            <a:pPr marL="12700">
              <a:defRPr/>
            </a:pPr>
            <a:r>
              <a:rPr b="1" i="1" spc="-5" dirty="0">
                <a:solidFill>
                  <a:prstClr val="black"/>
                </a:solidFill>
                <a:latin typeface="Century Schoolbook"/>
                <a:cs typeface="Century Schoolbook"/>
              </a:rPr>
              <a:t>сравнительное</a:t>
            </a:r>
            <a:r>
              <a:rPr b="1" i="1" spc="10" dirty="0">
                <a:solidFill>
                  <a:prstClr val="black"/>
                </a:solidFill>
                <a:latin typeface="Century Schoolbook"/>
                <a:cs typeface="Century Schoolbook"/>
              </a:rPr>
              <a:t> </a:t>
            </a:r>
            <a:r>
              <a:rPr b="1" i="1" spc="-10" dirty="0">
                <a:solidFill>
                  <a:prstClr val="black"/>
                </a:solidFill>
                <a:latin typeface="Century Schoolbook"/>
                <a:cs typeface="Century Schoolbook"/>
              </a:rPr>
              <a:t>исследование</a:t>
            </a:r>
            <a:endParaRPr>
              <a:solidFill>
                <a:prstClr val="black"/>
              </a:solidFill>
              <a:latin typeface="Century Schoolbook"/>
              <a:cs typeface="Century Schoolbook"/>
            </a:endParaRPr>
          </a:p>
          <a:p>
            <a:pPr marL="12700">
              <a:defRPr/>
            </a:pPr>
            <a:r>
              <a:rPr b="1" i="1" spc="-5" dirty="0">
                <a:solidFill>
                  <a:prstClr val="black"/>
                </a:solidFill>
                <a:latin typeface="Century Schoolbook"/>
                <a:cs typeface="Century Schoolbook"/>
              </a:rPr>
              <a:t>качества</a:t>
            </a:r>
            <a:r>
              <a:rPr b="1" i="1" spc="-40" dirty="0">
                <a:solidFill>
                  <a:prstClr val="black"/>
                </a:solidFill>
                <a:latin typeface="Century Schoolbook"/>
                <a:cs typeface="Century Schoolbook"/>
              </a:rPr>
              <a:t> </a:t>
            </a:r>
            <a:r>
              <a:rPr b="1" i="1" spc="-5" dirty="0">
                <a:solidFill>
                  <a:prstClr val="black"/>
                </a:solidFill>
                <a:latin typeface="Century Schoolbook"/>
                <a:cs typeface="Century Schoolbook"/>
              </a:rPr>
              <a:t>общего</a:t>
            </a:r>
            <a:r>
              <a:rPr b="1" i="1" spc="5" dirty="0">
                <a:solidFill>
                  <a:prstClr val="black"/>
                </a:solidFill>
                <a:latin typeface="Century Schoolbook"/>
                <a:cs typeface="Century Schoolbook"/>
              </a:rPr>
              <a:t> </a:t>
            </a:r>
            <a:r>
              <a:rPr b="1" i="1" spc="-5" dirty="0">
                <a:solidFill>
                  <a:prstClr val="black"/>
                </a:solidFill>
                <a:latin typeface="Century Schoolbook"/>
                <a:cs typeface="Century Schoolbook"/>
              </a:rPr>
              <a:t>образования</a:t>
            </a:r>
            <a:endParaRPr>
              <a:solidFill>
                <a:prstClr val="black"/>
              </a:solidFill>
              <a:latin typeface="Century Schoolbook"/>
              <a:cs typeface="Century Schoolbook"/>
            </a:endParaRPr>
          </a:p>
          <a:p>
            <a:pPr marL="40640">
              <a:spcBef>
                <a:spcPts val="1795"/>
              </a:spcBef>
              <a:defRPr/>
            </a:pPr>
            <a:r>
              <a:rPr spc="5" dirty="0">
                <a:solidFill>
                  <a:srgbClr val="404040"/>
                </a:solidFill>
                <a:latin typeface="Century Schoolbook"/>
                <a:cs typeface="Century Schoolbook"/>
              </a:rPr>
              <a:t>один</a:t>
            </a:r>
            <a:r>
              <a:rPr spc="-50" dirty="0">
                <a:solidFill>
                  <a:srgbClr val="404040"/>
                </a:solidFill>
                <a:latin typeface="Century Schoolbook"/>
                <a:cs typeface="Century Schoolbook"/>
              </a:rPr>
              <a:t> </a:t>
            </a:r>
            <a:r>
              <a:rPr spc="-5" dirty="0">
                <a:solidFill>
                  <a:srgbClr val="404040"/>
                </a:solidFill>
                <a:latin typeface="Century Schoolbook"/>
                <a:cs typeface="Century Schoolbook"/>
              </a:rPr>
              <a:t>раз</a:t>
            </a:r>
            <a:r>
              <a:rPr spc="-10" dirty="0">
                <a:solidFill>
                  <a:srgbClr val="404040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404040"/>
                </a:solidFill>
                <a:latin typeface="Century Schoolbook"/>
                <a:cs typeface="Century Schoolbook"/>
              </a:rPr>
              <a:t>в</a:t>
            </a:r>
            <a:r>
              <a:rPr spc="-15" dirty="0">
                <a:solidFill>
                  <a:srgbClr val="404040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404040"/>
                </a:solidFill>
                <a:latin typeface="Century Schoolbook"/>
                <a:cs typeface="Century Schoolbook"/>
              </a:rPr>
              <a:t>4</a:t>
            </a:r>
            <a:r>
              <a:rPr spc="-20" dirty="0">
                <a:solidFill>
                  <a:srgbClr val="404040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404040"/>
                </a:solidFill>
                <a:latin typeface="Century Schoolbook"/>
                <a:cs typeface="Century Schoolbook"/>
              </a:rPr>
              <a:t>года</a:t>
            </a:r>
            <a:r>
              <a:rPr spc="-20" dirty="0">
                <a:solidFill>
                  <a:srgbClr val="404040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404040"/>
                </a:solidFill>
                <a:latin typeface="Century Schoolbook"/>
                <a:cs typeface="Century Schoolbook"/>
              </a:rPr>
              <a:t>с</a:t>
            </a:r>
            <a:r>
              <a:rPr spc="10" dirty="0">
                <a:solidFill>
                  <a:srgbClr val="404040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404040"/>
                </a:solidFill>
                <a:latin typeface="Century Schoolbook"/>
                <a:cs typeface="Century Schoolbook"/>
              </a:rPr>
              <a:t>1995</a:t>
            </a:r>
            <a:r>
              <a:rPr spc="-25" dirty="0">
                <a:solidFill>
                  <a:srgbClr val="404040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404040"/>
                </a:solidFill>
                <a:latin typeface="Century Schoolbook"/>
                <a:cs typeface="Century Schoolbook"/>
              </a:rPr>
              <a:t>-</a:t>
            </a:r>
            <a:r>
              <a:rPr spc="-5" dirty="0">
                <a:solidFill>
                  <a:srgbClr val="404040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404040"/>
                </a:solidFill>
                <a:latin typeface="Century Schoolbook"/>
                <a:cs typeface="Century Schoolbook"/>
              </a:rPr>
              <a:t>2023...</a:t>
            </a:r>
            <a:endParaRPr>
              <a:solidFill>
                <a:prstClr val="black"/>
              </a:solidFill>
              <a:latin typeface="Century Schoolbook"/>
              <a:cs typeface="Century Schoolbook"/>
            </a:endParaRPr>
          </a:p>
          <a:p>
            <a:pPr marL="146685">
              <a:spcBef>
                <a:spcPts val="1705"/>
              </a:spcBef>
              <a:defRPr/>
            </a:pPr>
            <a:r>
              <a:rPr b="1" spc="-5" dirty="0">
                <a:solidFill>
                  <a:prstClr val="black"/>
                </a:solidFill>
                <a:latin typeface="Century Schoolbook"/>
                <a:cs typeface="Century Schoolbook"/>
              </a:rPr>
              <a:t>Основная</a:t>
            </a:r>
            <a:r>
              <a:rPr b="1" spc="-35" dirty="0">
                <a:solidFill>
                  <a:prstClr val="black"/>
                </a:solidFill>
                <a:latin typeface="Century Schoolbook"/>
                <a:cs typeface="Century Schoolbook"/>
              </a:rPr>
              <a:t> </a:t>
            </a:r>
            <a:r>
              <a:rPr b="1" spc="-10" dirty="0">
                <a:solidFill>
                  <a:prstClr val="black"/>
                </a:solidFill>
                <a:latin typeface="Century Schoolbook"/>
                <a:cs typeface="Century Schoolbook"/>
              </a:rPr>
              <a:t>цель:</a:t>
            </a:r>
            <a:endParaRPr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03014" y="4561154"/>
            <a:ext cx="353187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spcBef>
                <a:spcPts val="100"/>
              </a:spcBef>
              <a:tabLst>
                <a:tab pos="2743835" algn="l"/>
              </a:tabLst>
              <a:defRPr/>
            </a:pPr>
            <a:r>
              <a:rPr spc="-10" dirty="0">
                <a:solidFill>
                  <a:prstClr val="black"/>
                </a:solidFill>
                <a:latin typeface="Century Schoolbook"/>
                <a:cs typeface="Century Schoolbook"/>
              </a:rPr>
              <a:t>с</a:t>
            </a:r>
            <a:r>
              <a:rPr spc="-5" dirty="0">
                <a:solidFill>
                  <a:prstClr val="black"/>
                </a:solidFill>
                <a:latin typeface="Century Schoolbook"/>
                <a:cs typeface="Century Schoolbook"/>
              </a:rPr>
              <a:t>рав</a:t>
            </a:r>
            <a:r>
              <a:rPr spc="-10" dirty="0">
                <a:solidFill>
                  <a:prstClr val="black"/>
                </a:solidFill>
                <a:latin typeface="Century Schoolbook"/>
                <a:cs typeface="Century Schoolbook"/>
              </a:rPr>
              <a:t>н</a:t>
            </a:r>
            <a:r>
              <a:rPr spc="5" dirty="0">
                <a:solidFill>
                  <a:prstClr val="black"/>
                </a:solidFill>
                <a:latin typeface="Century Schoolbook"/>
                <a:cs typeface="Century Schoolbook"/>
              </a:rPr>
              <a:t>ите</a:t>
            </a:r>
            <a:r>
              <a:rPr spc="-35" dirty="0">
                <a:solidFill>
                  <a:prstClr val="black"/>
                </a:solidFill>
                <a:latin typeface="Century Schoolbook"/>
                <a:cs typeface="Century Schoolbook"/>
              </a:rPr>
              <a:t>л</a:t>
            </a:r>
            <a:r>
              <a:rPr spc="5" dirty="0">
                <a:solidFill>
                  <a:prstClr val="black"/>
                </a:solidFill>
                <a:latin typeface="Century Schoolbook"/>
                <a:cs typeface="Century Schoolbook"/>
              </a:rPr>
              <a:t>ь</a:t>
            </a:r>
            <a:r>
              <a:rPr dirty="0">
                <a:solidFill>
                  <a:prstClr val="black"/>
                </a:solidFill>
                <a:latin typeface="Century Schoolbook"/>
                <a:cs typeface="Century Schoolbook"/>
              </a:rPr>
              <a:t>ная	</a:t>
            </a:r>
            <a:r>
              <a:rPr spc="5" dirty="0">
                <a:solidFill>
                  <a:prstClr val="black"/>
                </a:solidFill>
                <a:latin typeface="Century Schoolbook"/>
                <a:cs typeface="Century Schoolbook"/>
              </a:rPr>
              <a:t>о</a:t>
            </a:r>
            <a:r>
              <a:rPr spc="-15" dirty="0">
                <a:solidFill>
                  <a:prstClr val="black"/>
                </a:solidFill>
                <a:latin typeface="Century Schoolbook"/>
                <a:cs typeface="Century Schoolbook"/>
              </a:rPr>
              <a:t>це</a:t>
            </a:r>
            <a:r>
              <a:rPr dirty="0">
                <a:solidFill>
                  <a:prstClr val="black"/>
                </a:solidFill>
                <a:latin typeface="Century Schoolbook"/>
                <a:cs typeface="Century Schoolbook"/>
              </a:rPr>
              <a:t>н</a:t>
            </a:r>
            <a:r>
              <a:rPr spc="-15" dirty="0">
                <a:solidFill>
                  <a:prstClr val="black"/>
                </a:solidFill>
                <a:latin typeface="Century Schoolbook"/>
                <a:cs typeface="Century Schoolbook"/>
              </a:rPr>
              <a:t>к</a:t>
            </a:r>
            <a:r>
              <a:rPr dirty="0">
                <a:solidFill>
                  <a:prstClr val="black"/>
                </a:solidFill>
                <a:latin typeface="Century Schoolbook"/>
                <a:cs typeface="Century Schoolbook"/>
              </a:rPr>
              <a:t>а  </a:t>
            </a:r>
            <a:r>
              <a:rPr spc="-5" dirty="0">
                <a:solidFill>
                  <a:prstClr val="black"/>
                </a:solidFill>
                <a:latin typeface="Century Schoolbook"/>
                <a:cs typeface="Century Schoolbook"/>
              </a:rPr>
              <a:t>качества</a:t>
            </a:r>
            <a:r>
              <a:rPr dirty="0">
                <a:solidFill>
                  <a:prstClr val="black"/>
                </a:solidFill>
                <a:latin typeface="Century Schoolbook"/>
                <a:cs typeface="Century Schoolbook"/>
              </a:rPr>
              <a:t> </a:t>
            </a:r>
            <a:r>
              <a:rPr b="1" spc="-5" dirty="0">
                <a:solidFill>
                  <a:prstClr val="black"/>
                </a:solidFill>
                <a:latin typeface="Century Schoolbook"/>
                <a:cs typeface="Century Schoolbook"/>
              </a:rPr>
              <a:t>математического</a:t>
            </a:r>
            <a:r>
              <a:rPr b="1" dirty="0">
                <a:solidFill>
                  <a:prstClr val="black"/>
                </a:solidFill>
                <a:latin typeface="Century Schoolbook"/>
                <a:cs typeface="Century Schoolbook"/>
              </a:rPr>
              <a:t> и </a:t>
            </a:r>
            <a:r>
              <a:rPr b="1" spc="-505" dirty="0">
                <a:solidFill>
                  <a:prstClr val="black"/>
                </a:solidFill>
                <a:latin typeface="Century Schoolbook"/>
                <a:cs typeface="Century Schoolbook"/>
              </a:rPr>
              <a:t> </a:t>
            </a:r>
            <a:r>
              <a:rPr b="1" spc="-5" dirty="0" err="1" smtClean="0">
                <a:solidFill>
                  <a:prstClr val="black"/>
                </a:solidFill>
                <a:latin typeface="Century Schoolbook"/>
                <a:cs typeface="Century Schoolbook"/>
              </a:rPr>
              <a:t>естественно</a:t>
            </a:r>
            <a:r>
              <a:rPr lang="ru-RU" b="1" spc="-5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-</a:t>
            </a:r>
            <a:r>
              <a:rPr b="1" spc="-5" dirty="0" err="1" smtClean="0">
                <a:solidFill>
                  <a:prstClr val="black"/>
                </a:solidFill>
                <a:latin typeface="Century Schoolbook"/>
                <a:cs typeface="Century Schoolbook"/>
              </a:rPr>
              <a:t>научного</a:t>
            </a:r>
            <a:endParaRPr dirty="0">
              <a:solidFill>
                <a:prstClr val="black"/>
              </a:solidFill>
              <a:latin typeface="Century Schoolbook"/>
              <a:cs typeface="Century Schoolbook"/>
            </a:endParaRPr>
          </a:p>
          <a:p>
            <a:pPr marL="12700" marR="6350" algn="just">
              <a:spcBef>
                <a:spcPts val="5"/>
              </a:spcBef>
              <a:defRPr/>
            </a:pPr>
            <a:r>
              <a:rPr b="1" dirty="0">
                <a:solidFill>
                  <a:prstClr val="black"/>
                </a:solidFill>
                <a:latin typeface="Century Schoolbook"/>
                <a:cs typeface="Century Schoolbook"/>
              </a:rPr>
              <a:t>образования</a:t>
            </a:r>
            <a:r>
              <a:rPr b="1" spc="5" dirty="0">
                <a:solidFill>
                  <a:prstClr val="black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prstClr val="black"/>
                </a:solidFill>
                <a:latin typeface="Century Schoolbook"/>
                <a:cs typeface="Century Schoolbook"/>
              </a:rPr>
              <a:t>в</a:t>
            </a:r>
            <a:r>
              <a:rPr spc="5" dirty="0">
                <a:solidFill>
                  <a:prstClr val="black"/>
                </a:solidFill>
                <a:latin typeface="Century Schoolbook"/>
                <a:cs typeface="Century Schoolbook"/>
              </a:rPr>
              <a:t> </a:t>
            </a:r>
            <a:r>
              <a:rPr spc="-5" dirty="0">
                <a:solidFill>
                  <a:prstClr val="black"/>
                </a:solidFill>
                <a:latin typeface="Century Schoolbook"/>
                <a:cs typeface="Century Schoolbook"/>
              </a:rPr>
              <a:t>начальной</a:t>
            </a:r>
            <a:r>
              <a:rPr dirty="0">
                <a:solidFill>
                  <a:prstClr val="black"/>
                </a:solidFill>
                <a:latin typeface="Century Schoolbook"/>
                <a:cs typeface="Century Schoolbook"/>
              </a:rPr>
              <a:t> и </a:t>
            </a:r>
            <a:r>
              <a:rPr spc="5" dirty="0">
                <a:solidFill>
                  <a:prstClr val="black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prstClr val="black"/>
                </a:solidFill>
                <a:latin typeface="Century Schoolbook"/>
                <a:cs typeface="Century Schoolbook"/>
              </a:rPr>
              <a:t>основной</a:t>
            </a:r>
            <a:r>
              <a:rPr spc="-30" dirty="0">
                <a:solidFill>
                  <a:prstClr val="black"/>
                </a:solidFill>
                <a:latin typeface="Century Schoolbook"/>
                <a:cs typeface="Century Schoolbook"/>
              </a:rPr>
              <a:t> </a:t>
            </a:r>
            <a:r>
              <a:rPr spc="-5" dirty="0">
                <a:solidFill>
                  <a:prstClr val="black"/>
                </a:solidFill>
                <a:latin typeface="Century Schoolbook"/>
                <a:cs typeface="Century Schoolbook"/>
              </a:rPr>
              <a:t>школе.</a:t>
            </a:r>
            <a:endParaRPr dirty="0"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196833" y="2063115"/>
            <a:ext cx="3721100" cy="2459990"/>
          </a:xfrm>
          <a:prstGeom prst="rect">
            <a:avLst/>
          </a:prstGeom>
        </p:spPr>
        <p:txBody>
          <a:bodyPr vert="horz" wrap="square" lIns="0" tIns="197485" rIns="0" bIns="0" rtlCol="0">
            <a:spAutoFit/>
          </a:bodyPr>
          <a:lstStyle/>
          <a:p>
            <a:pPr marL="1164590">
              <a:spcBef>
                <a:spcPts val="1555"/>
              </a:spcBef>
              <a:defRPr/>
            </a:pPr>
            <a:r>
              <a:rPr sz="2400" spc="-5" dirty="0">
                <a:solidFill>
                  <a:prstClr val="black"/>
                </a:solidFill>
                <a:latin typeface="Century Schoolbook"/>
                <a:cs typeface="Century Schoolbook"/>
              </a:rPr>
              <a:t>PIRLS</a:t>
            </a:r>
            <a:endParaRPr sz="2400">
              <a:solidFill>
                <a:prstClr val="black"/>
              </a:solidFill>
              <a:latin typeface="Century Schoolbook"/>
              <a:cs typeface="Century Schoolbook"/>
            </a:endParaRPr>
          </a:p>
          <a:p>
            <a:pPr marL="12700">
              <a:spcBef>
                <a:spcPts val="1090"/>
              </a:spcBef>
              <a:defRPr/>
            </a:pPr>
            <a:r>
              <a:rPr b="1" i="1" spc="-5" dirty="0">
                <a:solidFill>
                  <a:prstClr val="black"/>
                </a:solidFill>
                <a:latin typeface="Century Schoolbook"/>
                <a:cs typeface="Century Schoolbook"/>
              </a:rPr>
              <a:t>Международное</a:t>
            </a:r>
            <a:endParaRPr>
              <a:solidFill>
                <a:prstClr val="black"/>
              </a:solidFill>
              <a:latin typeface="Century Schoolbook"/>
              <a:cs typeface="Century Schoolbook"/>
            </a:endParaRPr>
          </a:p>
          <a:p>
            <a:pPr marL="12700">
              <a:spcBef>
                <a:spcPts val="5"/>
              </a:spcBef>
              <a:defRPr/>
            </a:pPr>
            <a:r>
              <a:rPr b="1" i="1" spc="-10" dirty="0">
                <a:solidFill>
                  <a:prstClr val="black"/>
                </a:solidFill>
                <a:latin typeface="Century Schoolbook"/>
                <a:cs typeface="Century Schoolbook"/>
              </a:rPr>
              <a:t>исследование</a:t>
            </a:r>
            <a:r>
              <a:rPr b="1" i="1" spc="40" dirty="0">
                <a:solidFill>
                  <a:prstClr val="black"/>
                </a:solidFill>
                <a:latin typeface="Century Schoolbook"/>
                <a:cs typeface="Century Schoolbook"/>
              </a:rPr>
              <a:t> </a:t>
            </a:r>
            <a:r>
              <a:rPr b="1" i="1" spc="-5" dirty="0">
                <a:solidFill>
                  <a:prstClr val="black"/>
                </a:solidFill>
                <a:latin typeface="Century Schoolbook"/>
                <a:cs typeface="Century Schoolbook"/>
              </a:rPr>
              <a:t>качества</a:t>
            </a:r>
            <a:endParaRPr>
              <a:solidFill>
                <a:prstClr val="black"/>
              </a:solidFill>
              <a:latin typeface="Century Schoolbook"/>
              <a:cs typeface="Century Schoolbook"/>
            </a:endParaRPr>
          </a:p>
          <a:p>
            <a:pPr marL="12700">
              <a:defRPr/>
            </a:pPr>
            <a:r>
              <a:rPr b="1" i="1" spc="-5" dirty="0">
                <a:solidFill>
                  <a:prstClr val="black"/>
                </a:solidFill>
                <a:latin typeface="Century Schoolbook"/>
                <a:cs typeface="Century Schoolbook"/>
              </a:rPr>
              <a:t>чтения</a:t>
            </a:r>
            <a:r>
              <a:rPr b="1" i="1" spc="10" dirty="0">
                <a:solidFill>
                  <a:prstClr val="black"/>
                </a:solidFill>
                <a:latin typeface="Century Schoolbook"/>
                <a:cs typeface="Century Schoolbook"/>
              </a:rPr>
              <a:t> </a:t>
            </a:r>
            <a:r>
              <a:rPr b="1" i="1" dirty="0">
                <a:solidFill>
                  <a:prstClr val="black"/>
                </a:solidFill>
                <a:latin typeface="Century Schoolbook"/>
                <a:cs typeface="Century Schoolbook"/>
              </a:rPr>
              <a:t>и</a:t>
            </a:r>
            <a:r>
              <a:rPr b="1" i="1" spc="-25" dirty="0">
                <a:solidFill>
                  <a:prstClr val="black"/>
                </a:solidFill>
                <a:latin typeface="Century Schoolbook"/>
                <a:cs typeface="Century Schoolbook"/>
              </a:rPr>
              <a:t> </a:t>
            </a:r>
            <a:r>
              <a:rPr b="1" i="1" spc="-10" dirty="0">
                <a:solidFill>
                  <a:prstClr val="black"/>
                </a:solidFill>
                <a:latin typeface="Century Schoolbook"/>
                <a:cs typeface="Century Schoolbook"/>
              </a:rPr>
              <a:t>понимания</a:t>
            </a:r>
            <a:r>
              <a:rPr b="1" i="1" spc="40" dirty="0">
                <a:solidFill>
                  <a:prstClr val="black"/>
                </a:solidFill>
                <a:latin typeface="Century Schoolbook"/>
                <a:cs typeface="Century Schoolbook"/>
              </a:rPr>
              <a:t> </a:t>
            </a:r>
            <a:r>
              <a:rPr b="1" i="1" dirty="0">
                <a:solidFill>
                  <a:prstClr val="black"/>
                </a:solidFill>
                <a:latin typeface="Century Schoolbook"/>
                <a:cs typeface="Century Schoolbook"/>
              </a:rPr>
              <a:t>текста</a:t>
            </a:r>
            <a:endParaRPr>
              <a:solidFill>
                <a:prstClr val="black"/>
              </a:solidFill>
              <a:latin typeface="Century Schoolbook"/>
              <a:cs typeface="Century Schoolbook"/>
            </a:endParaRPr>
          </a:p>
          <a:p>
            <a:pPr marL="145415">
              <a:spcBef>
                <a:spcPts val="1850"/>
              </a:spcBef>
              <a:defRPr/>
            </a:pPr>
            <a:r>
              <a:rPr spc="5" dirty="0">
                <a:solidFill>
                  <a:srgbClr val="404040"/>
                </a:solidFill>
                <a:latin typeface="Century Schoolbook"/>
                <a:cs typeface="Century Schoolbook"/>
              </a:rPr>
              <a:t>один</a:t>
            </a:r>
            <a:r>
              <a:rPr spc="-50" dirty="0">
                <a:solidFill>
                  <a:srgbClr val="404040"/>
                </a:solidFill>
                <a:latin typeface="Century Schoolbook"/>
                <a:cs typeface="Century Schoolbook"/>
              </a:rPr>
              <a:t> </a:t>
            </a:r>
            <a:r>
              <a:rPr spc="-5" dirty="0">
                <a:solidFill>
                  <a:srgbClr val="404040"/>
                </a:solidFill>
                <a:latin typeface="Century Schoolbook"/>
                <a:cs typeface="Century Schoolbook"/>
              </a:rPr>
              <a:t>раз</a:t>
            </a:r>
            <a:r>
              <a:rPr spc="-10" dirty="0">
                <a:solidFill>
                  <a:srgbClr val="404040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404040"/>
                </a:solidFill>
                <a:latin typeface="Century Schoolbook"/>
                <a:cs typeface="Century Schoolbook"/>
              </a:rPr>
              <a:t>в</a:t>
            </a:r>
            <a:r>
              <a:rPr spc="-15" dirty="0">
                <a:solidFill>
                  <a:srgbClr val="404040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404040"/>
                </a:solidFill>
                <a:latin typeface="Century Schoolbook"/>
                <a:cs typeface="Century Schoolbook"/>
              </a:rPr>
              <a:t>5</a:t>
            </a:r>
            <a:r>
              <a:rPr spc="-20" dirty="0">
                <a:solidFill>
                  <a:srgbClr val="404040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404040"/>
                </a:solidFill>
                <a:latin typeface="Century Schoolbook"/>
                <a:cs typeface="Century Schoolbook"/>
              </a:rPr>
              <a:t>лет</a:t>
            </a:r>
            <a:r>
              <a:rPr spc="-20" dirty="0">
                <a:solidFill>
                  <a:srgbClr val="404040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404040"/>
                </a:solidFill>
                <a:latin typeface="Century Schoolbook"/>
                <a:cs typeface="Century Schoolbook"/>
              </a:rPr>
              <a:t>с</a:t>
            </a:r>
            <a:r>
              <a:rPr spc="10" dirty="0">
                <a:solidFill>
                  <a:srgbClr val="404040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404040"/>
                </a:solidFill>
                <a:latin typeface="Century Schoolbook"/>
                <a:cs typeface="Century Schoolbook"/>
              </a:rPr>
              <a:t>2001</a:t>
            </a:r>
            <a:r>
              <a:rPr spc="-20" dirty="0">
                <a:solidFill>
                  <a:srgbClr val="404040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404040"/>
                </a:solidFill>
                <a:latin typeface="Century Schoolbook"/>
                <a:cs typeface="Century Schoolbook"/>
              </a:rPr>
              <a:t>-</a:t>
            </a:r>
            <a:r>
              <a:rPr spc="-5" dirty="0">
                <a:solidFill>
                  <a:srgbClr val="404040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404040"/>
                </a:solidFill>
                <a:latin typeface="Century Schoolbook"/>
                <a:cs typeface="Century Schoolbook"/>
              </a:rPr>
              <a:t>2021...</a:t>
            </a:r>
            <a:endParaRPr>
              <a:solidFill>
                <a:prstClr val="black"/>
              </a:solidFill>
              <a:latin typeface="Century Schoolbook"/>
              <a:cs typeface="Century Schoolbook"/>
            </a:endParaRPr>
          </a:p>
          <a:p>
            <a:pPr marL="167640">
              <a:spcBef>
                <a:spcPts val="1090"/>
              </a:spcBef>
              <a:defRPr/>
            </a:pPr>
            <a:r>
              <a:rPr b="1" spc="-5" dirty="0">
                <a:solidFill>
                  <a:prstClr val="black"/>
                </a:solidFill>
                <a:latin typeface="Century Schoolbook"/>
                <a:cs typeface="Century Schoolbook"/>
              </a:rPr>
              <a:t>Основная</a:t>
            </a:r>
            <a:r>
              <a:rPr b="1" spc="-30" dirty="0">
                <a:solidFill>
                  <a:prstClr val="black"/>
                </a:solidFill>
                <a:latin typeface="Century Schoolbook"/>
                <a:cs typeface="Century Schoolbook"/>
              </a:rPr>
              <a:t> </a:t>
            </a:r>
            <a:r>
              <a:rPr b="1" spc="-10" dirty="0">
                <a:solidFill>
                  <a:prstClr val="black"/>
                </a:solidFill>
                <a:latin typeface="Century Schoolbook"/>
                <a:cs typeface="Century Schoolbook"/>
              </a:rPr>
              <a:t>цель:</a:t>
            </a:r>
            <a:endParaRPr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352281" y="4497704"/>
            <a:ext cx="22790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186180" algn="l"/>
              </a:tabLst>
              <a:defRPr/>
            </a:pPr>
            <a:r>
              <a:rPr spc="-5" dirty="0">
                <a:solidFill>
                  <a:prstClr val="black"/>
                </a:solidFill>
                <a:latin typeface="Century Schoolbook"/>
                <a:cs typeface="Century Schoolbook"/>
              </a:rPr>
              <a:t>оценка	</a:t>
            </a:r>
            <a:r>
              <a:rPr b="1" spc="-5" dirty="0">
                <a:solidFill>
                  <a:prstClr val="black"/>
                </a:solidFill>
                <a:latin typeface="Century Schoolbook"/>
                <a:cs typeface="Century Schoolbook"/>
              </a:rPr>
              <a:t>качества</a:t>
            </a:r>
            <a:endParaRPr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352281" y="4772101"/>
            <a:ext cx="215455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756285" algn="l"/>
              </a:tabLst>
              <a:defRPr/>
            </a:pPr>
            <a:r>
              <a:rPr b="1" dirty="0">
                <a:solidFill>
                  <a:prstClr val="black"/>
                </a:solidFill>
                <a:latin typeface="Century Schoolbook"/>
                <a:cs typeface="Century Schoolbook"/>
              </a:rPr>
              <a:t>и	</a:t>
            </a:r>
            <a:r>
              <a:rPr b="1" spc="-5" dirty="0">
                <a:solidFill>
                  <a:prstClr val="black"/>
                </a:solidFill>
                <a:latin typeface="Century Schoolbook"/>
                <a:cs typeface="Century Schoolbook"/>
              </a:rPr>
              <a:t>понимания</a:t>
            </a:r>
            <a:endParaRPr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352281" y="5046726"/>
            <a:ext cx="19824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490855" algn="l"/>
              </a:tabLst>
              <a:defRPr/>
            </a:pPr>
            <a:r>
              <a:rPr dirty="0">
                <a:solidFill>
                  <a:prstClr val="black"/>
                </a:solidFill>
                <a:latin typeface="Century Schoolbook"/>
                <a:cs typeface="Century Schoolbook"/>
              </a:rPr>
              <a:t>у	</a:t>
            </a:r>
            <a:r>
              <a:rPr spc="-5" dirty="0">
                <a:solidFill>
                  <a:prstClr val="black"/>
                </a:solidFill>
                <a:latin typeface="Century Schoolbook"/>
                <a:cs typeface="Century Schoolbook"/>
              </a:rPr>
              <a:t>обучающихся</a:t>
            </a:r>
            <a:endParaRPr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666221" y="4497704"/>
            <a:ext cx="121602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8890" algn="r">
              <a:spcBef>
                <a:spcPts val="100"/>
              </a:spcBef>
              <a:defRPr/>
            </a:pPr>
            <a:r>
              <a:rPr b="1" spc="-10" dirty="0">
                <a:solidFill>
                  <a:prstClr val="black"/>
                </a:solidFill>
                <a:latin typeface="Century Schoolbook"/>
                <a:cs typeface="Century Schoolbook"/>
              </a:rPr>
              <a:t>чтения</a:t>
            </a:r>
            <a:endParaRPr>
              <a:solidFill>
                <a:prstClr val="black"/>
              </a:solidFill>
              <a:latin typeface="Century Schoolbook"/>
              <a:cs typeface="Century Schoolbook"/>
            </a:endParaRPr>
          </a:p>
          <a:p>
            <a:pPr marR="5080" algn="r">
              <a:defRPr/>
            </a:pPr>
            <a:r>
              <a:rPr b="1" spc="-5" dirty="0">
                <a:solidFill>
                  <a:prstClr val="black"/>
                </a:solidFill>
                <a:latin typeface="Century Schoolbook"/>
                <a:cs typeface="Century Schoolbook"/>
              </a:rPr>
              <a:t>текста</a:t>
            </a:r>
            <a:endParaRPr>
              <a:solidFill>
                <a:prstClr val="black"/>
              </a:solidFill>
              <a:latin typeface="Century Schoolbook"/>
              <a:cs typeface="Century Schoolbook"/>
            </a:endParaRPr>
          </a:p>
          <a:p>
            <a:pPr marR="6350" algn="r">
              <a:defRPr/>
            </a:pPr>
            <a:r>
              <a:rPr spc="-5" dirty="0">
                <a:solidFill>
                  <a:prstClr val="black"/>
                </a:solidFill>
                <a:latin typeface="Century Schoolbook"/>
                <a:cs typeface="Century Schoolbook"/>
              </a:rPr>
              <a:t>начальной</a:t>
            </a:r>
            <a:endParaRPr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352281" y="5320995"/>
            <a:ext cx="84836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pc="-10" dirty="0">
                <a:solidFill>
                  <a:prstClr val="black"/>
                </a:solidFill>
                <a:latin typeface="Century Schoolbook"/>
                <a:cs typeface="Century Schoolbook"/>
              </a:rPr>
              <a:t>шк</a:t>
            </a:r>
            <a:r>
              <a:rPr spc="5" dirty="0">
                <a:solidFill>
                  <a:prstClr val="black"/>
                </a:solidFill>
                <a:latin typeface="Century Schoolbook"/>
                <a:cs typeface="Century Schoolbook"/>
              </a:rPr>
              <a:t>о</a:t>
            </a:r>
            <a:r>
              <a:rPr spc="-10" dirty="0">
                <a:solidFill>
                  <a:prstClr val="black"/>
                </a:solidFill>
                <a:latin typeface="Century Schoolbook"/>
                <a:cs typeface="Century Schoolbook"/>
              </a:rPr>
              <a:t>л</a:t>
            </a:r>
            <a:r>
              <a:rPr dirty="0">
                <a:solidFill>
                  <a:prstClr val="black"/>
                </a:solidFill>
                <a:latin typeface="Century Schoolbook"/>
                <a:cs typeface="Century Schoolbook"/>
              </a:rPr>
              <a:t>ы.</a:t>
            </a:r>
            <a:endParaRPr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6212" y="3853637"/>
            <a:ext cx="3542029" cy="1576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pc="5" dirty="0">
                <a:solidFill>
                  <a:srgbClr val="404040"/>
                </a:solidFill>
                <a:latin typeface="Century Schoolbook"/>
                <a:cs typeface="Century Schoolbook"/>
              </a:rPr>
              <a:t>один</a:t>
            </a:r>
            <a:r>
              <a:rPr spc="-60" dirty="0">
                <a:solidFill>
                  <a:srgbClr val="404040"/>
                </a:solidFill>
                <a:latin typeface="Century Schoolbook"/>
                <a:cs typeface="Century Schoolbook"/>
              </a:rPr>
              <a:t> </a:t>
            </a:r>
            <a:r>
              <a:rPr spc="-5" dirty="0">
                <a:solidFill>
                  <a:srgbClr val="404040"/>
                </a:solidFill>
                <a:latin typeface="Century Schoolbook"/>
                <a:cs typeface="Century Schoolbook"/>
              </a:rPr>
              <a:t>раз</a:t>
            </a:r>
            <a:r>
              <a:rPr spc="-10" dirty="0">
                <a:solidFill>
                  <a:srgbClr val="404040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404040"/>
                </a:solidFill>
                <a:latin typeface="Century Schoolbook"/>
                <a:cs typeface="Century Schoolbook"/>
              </a:rPr>
              <a:t>в</a:t>
            </a:r>
            <a:r>
              <a:rPr spc="-10" dirty="0">
                <a:solidFill>
                  <a:srgbClr val="404040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404040"/>
                </a:solidFill>
                <a:latin typeface="Century Schoolbook"/>
                <a:cs typeface="Century Schoolbook"/>
              </a:rPr>
              <a:t>3</a:t>
            </a:r>
            <a:r>
              <a:rPr spc="-25" dirty="0">
                <a:solidFill>
                  <a:srgbClr val="404040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404040"/>
                </a:solidFill>
                <a:latin typeface="Century Schoolbook"/>
                <a:cs typeface="Century Schoolbook"/>
              </a:rPr>
              <a:t>года</a:t>
            </a:r>
            <a:r>
              <a:rPr spc="-25" dirty="0">
                <a:solidFill>
                  <a:srgbClr val="404040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404040"/>
                </a:solidFill>
                <a:latin typeface="Century Schoolbook"/>
                <a:cs typeface="Century Schoolbook"/>
              </a:rPr>
              <a:t>с</a:t>
            </a:r>
            <a:r>
              <a:rPr spc="5" dirty="0">
                <a:solidFill>
                  <a:srgbClr val="404040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404040"/>
                </a:solidFill>
                <a:latin typeface="Century Schoolbook"/>
                <a:cs typeface="Century Schoolbook"/>
              </a:rPr>
              <a:t>2000</a:t>
            </a:r>
            <a:r>
              <a:rPr spc="-25" dirty="0">
                <a:solidFill>
                  <a:srgbClr val="404040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404040"/>
                </a:solidFill>
                <a:latin typeface="Century Schoolbook"/>
                <a:cs typeface="Century Schoolbook"/>
              </a:rPr>
              <a:t>-</a:t>
            </a:r>
            <a:r>
              <a:rPr spc="-10" dirty="0">
                <a:solidFill>
                  <a:srgbClr val="404040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404040"/>
                </a:solidFill>
                <a:latin typeface="Century Schoolbook"/>
                <a:cs typeface="Century Schoolbook"/>
              </a:rPr>
              <a:t>2021...</a:t>
            </a:r>
            <a:endParaRPr>
              <a:solidFill>
                <a:prstClr val="black"/>
              </a:solidFill>
              <a:latin typeface="Century Schoolbook"/>
              <a:cs typeface="Century Schoolbook"/>
            </a:endParaRPr>
          </a:p>
          <a:p>
            <a:pPr marL="298450" algn="just">
              <a:spcBef>
                <a:spcPts val="1410"/>
              </a:spcBef>
              <a:defRPr/>
            </a:pPr>
            <a:r>
              <a:rPr b="1" spc="-5" dirty="0">
                <a:solidFill>
                  <a:prstClr val="black"/>
                </a:solidFill>
                <a:latin typeface="Century Schoolbook"/>
                <a:cs typeface="Century Schoolbook"/>
              </a:rPr>
              <a:t>Основная</a:t>
            </a:r>
            <a:r>
              <a:rPr b="1" spc="-30" dirty="0">
                <a:solidFill>
                  <a:prstClr val="black"/>
                </a:solidFill>
                <a:latin typeface="Century Schoolbook"/>
                <a:cs typeface="Century Schoolbook"/>
              </a:rPr>
              <a:t> </a:t>
            </a:r>
            <a:r>
              <a:rPr b="1" spc="-10" dirty="0">
                <a:solidFill>
                  <a:prstClr val="black"/>
                </a:solidFill>
                <a:latin typeface="Century Schoolbook"/>
                <a:cs typeface="Century Schoolbook"/>
              </a:rPr>
              <a:t>цель:</a:t>
            </a:r>
            <a:endParaRPr>
              <a:solidFill>
                <a:prstClr val="black"/>
              </a:solidFill>
              <a:latin typeface="Century Schoolbook"/>
              <a:cs typeface="Century Schoolbook"/>
            </a:endParaRPr>
          </a:p>
          <a:p>
            <a:pPr marL="298450" marR="241300" algn="just">
              <a:defRPr/>
            </a:pPr>
            <a:r>
              <a:rPr spc="-5" dirty="0">
                <a:solidFill>
                  <a:srgbClr val="1F2021"/>
                </a:solidFill>
                <a:latin typeface="Century Schoolbook"/>
                <a:cs typeface="Century Schoolbook"/>
              </a:rPr>
              <a:t>оценка </a:t>
            </a:r>
            <a:r>
              <a:rPr b="1" spc="-10" dirty="0">
                <a:solidFill>
                  <a:prstClr val="black"/>
                </a:solidFill>
                <a:latin typeface="Century Schoolbook"/>
                <a:cs typeface="Century Schoolbook"/>
              </a:rPr>
              <a:t>функциональной </a:t>
            </a:r>
            <a:r>
              <a:rPr b="1" spc="-505" dirty="0">
                <a:solidFill>
                  <a:prstClr val="black"/>
                </a:solidFill>
                <a:latin typeface="Century Schoolbook"/>
                <a:cs typeface="Century Schoolbook"/>
              </a:rPr>
              <a:t> </a:t>
            </a:r>
            <a:r>
              <a:rPr b="1" dirty="0">
                <a:solidFill>
                  <a:prstClr val="black"/>
                </a:solidFill>
                <a:latin typeface="Century Schoolbook"/>
                <a:cs typeface="Century Schoolbook"/>
              </a:rPr>
              <a:t>грамотности </a:t>
            </a:r>
            <a:r>
              <a:rPr spc="-5" dirty="0">
                <a:solidFill>
                  <a:srgbClr val="1F2021"/>
                </a:solidFill>
                <a:latin typeface="Century Schoolbook"/>
                <a:cs typeface="Century Schoolbook"/>
              </a:rPr>
              <a:t>школьников </a:t>
            </a:r>
            <a:r>
              <a:rPr spc="-490" dirty="0">
                <a:solidFill>
                  <a:srgbClr val="1F2021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1F2021"/>
                </a:solidFill>
                <a:latin typeface="Century Schoolbook"/>
                <a:cs typeface="Century Schoolbook"/>
              </a:rPr>
              <a:t>в</a:t>
            </a:r>
            <a:r>
              <a:rPr spc="-10" dirty="0">
                <a:solidFill>
                  <a:srgbClr val="1F2021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1F2021"/>
                </a:solidFill>
                <a:latin typeface="Century Schoolbook"/>
                <a:cs typeface="Century Schoolbook"/>
              </a:rPr>
              <a:t>возрасте</a:t>
            </a:r>
            <a:r>
              <a:rPr spc="-35" dirty="0">
                <a:solidFill>
                  <a:srgbClr val="1F2021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1F2021"/>
                </a:solidFill>
                <a:latin typeface="Century Schoolbook"/>
                <a:cs typeface="Century Schoolbook"/>
              </a:rPr>
              <a:t>15</a:t>
            </a:r>
            <a:r>
              <a:rPr spc="5" dirty="0">
                <a:solidFill>
                  <a:srgbClr val="1F2021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1F2021"/>
                </a:solidFill>
                <a:latin typeface="Century Schoolbook"/>
                <a:cs typeface="Century Schoolbook"/>
              </a:rPr>
              <a:t>лет.</a:t>
            </a:r>
            <a:endParaRPr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9084" y="5808979"/>
            <a:ext cx="39065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  <a:defRPr/>
            </a:pPr>
            <a:r>
              <a:rPr dirty="0">
                <a:solidFill>
                  <a:prstClr val="black"/>
                </a:solidFill>
                <a:latin typeface="Century Schoolbook"/>
                <a:cs typeface="Century Schoolbook"/>
              </a:rPr>
              <a:t>Организация экономического </a:t>
            </a:r>
            <a:r>
              <a:rPr spc="5" dirty="0">
                <a:solidFill>
                  <a:prstClr val="black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prstClr val="black"/>
                </a:solidFill>
                <a:latin typeface="Century Schoolbook"/>
                <a:cs typeface="Century Schoolbook"/>
              </a:rPr>
              <a:t>сотрудничества</a:t>
            </a:r>
            <a:r>
              <a:rPr spc="-85" dirty="0">
                <a:solidFill>
                  <a:prstClr val="black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prstClr val="black"/>
                </a:solidFill>
                <a:latin typeface="Century Schoolbook"/>
                <a:cs typeface="Century Schoolbook"/>
              </a:rPr>
              <a:t>и</a:t>
            </a:r>
            <a:r>
              <a:rPr spc="-35" dirty="0">
                <a:solidFill>
                  <a:prstClr val="black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prstClr val="black"/>
                </a:solidFill>
                <a:latin typeface="Century Schoolbook"/>
                <a:cs typeface="Century Schoolbook"/>
              </a:rPr>
              <a:t>развития</a:t>
            </a:r>
            <a:r>
              <a:rPr spc="-75" dirty="0">
                <a:solidFill>
                  <a:prstClr val="black"/>
                </a:solidFill>
                <a:latin typeface="Century Schoolbook"/>
                <a:cs typeface="Century Schoolbook"/>
              </a:rPr>
              <a:t> </a:t>
            </a:r>
            <a:r>
              <a:rPr spc="-5" dirty="0">
                <a:solidFill>
                  <a:prstClr val="black"/>
                </a:solidFill>
                <a:latin typeface="Century Schoolbook"/>
                <a:cs typeface="Century Schoolbook"/>
              </a:rPr>
              <a:t>(OECD)</a:t>
            </a:r>
            <a:endParaRPr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146419" y="5939129"/>
            <a:ext cx="435356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dirty="0">
                <a:solidFill>
                  <a:prstClr val="black"/>
                </a:solidFill>
                <a:latin typeface="Century Schoolbook"/>
                <a:cs typeface="Century Schoolbook"/>
              </a:rPr>
              <a:t>Международная</a:t>
            </a:r>
            <a:r>
              <a:rPr spc="-75" dirty="0">
                <a:solidFill>
                  <a:prstClr val="black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prstClr val="black"/>
                </a:solidFill>
                <a:latin typeface="Century Schoolbook"/>
                <a:cs typeface="Century Schoolbook"/>
              </a:rPr>
              <a:t>Ассоциация</a:t>
            </a:r>
            <a:r>
              <a:rPr spc="-70" dirty="0">
                <a:solidFill>
                  <a:prstClr val="black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prstClr val="black"/>
                </a:solidFill>
                <a:latin typeface="Century Schoolbook"/>
                <a:cs typeface="Century Schoolbook"/>
              </a:rPr>
              <a:t>по</a:t>
            </a:r>
            <a:r>
              <a:rPr spc="-35" dirty="0">
                <a:solidFill>
                  <a:prstClr val="black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prstClr val="black"/>
                </a:solidFill>
                <a:latin typeface="Century Schoolbook"/>
                <a:cs typeface="Century Schoolbook"/>
              </a:rPr>
              <a:t>оценке</a:t>
            </a:r>
          </a:p>
          <a:p>
            <a:pPr marL="12700">
              <a:defRPr/>
            </a:pPr>
            <a:r>
              <a:rPr spc="-5" dirty="0">
                <a:solidFill>
                  <a:prstClr val="black"/>
                </a:solidFill>
                <a:latin typeface="Century Schoolbook"/>
                <a:cs typeface="Century Schoolbook"/>
              </a:rPr>
              <a:t>образовательных</a:t>
            </a:r>
            <a:r>
              <a:rPr spc="-40" dirty="0">
                <a:solidFill>
                  <a:prstClr val="black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prstClr val="black"/>
                </a:solidFill>
                <a:latin typeface="Century Schoolbook"/>
                <a:cs typeface="Century Schoolbook"/>
              </a:rPr>
              <a:t>достижениий</a:t>
            </a:r>
            <a:r>
              <a:rPr spc="450" dirty="0">
                <a:solidFill>
                  <a:prstClr val="black"/>
                </a:solidFill>
                <a:latin typeface="Century Schoolbook"/>
                <a:cs typeface="Century Schoolbook"/>
              </a:rPr>
              <a:t> </a:t>
            </a:r>
            <a:r>
              <a:rPr spc="-5" dirty="0">
                <a:solidFill>
                  <a:prstClr val="black"/>
                </a:solidFill>
                <a:latin typeface="Century Schoolbook"/>
                <a:cs typeface="Century Schoolbook"/>
              </a:rPr>
              <a:t>(IEA)</a:t>
            </a:r>
            <a:endParaRPr dirty="0"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324705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645" y="274640"/>
            <a:ext cx="10959640" cy="74186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                          </a:t>
            </a:r>
            <a:r>
              <a:rPr lang="ru-RU" sz="1800" dirty="0" smtClean="0"/>
              <a:t>Результаты российских учащихся  по отдельным областям содержания образования                                (2015-2016 годы)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/>
          <a:srcRect b="21029"/>
          <a:stretch/>
        </p:blipFill>
        <p:spPr>
          <a:xfrm>
            <a:off x="788502" y="1331979"/>
            <a:ext cx="10849188" cy="37756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26359" y="5634714"/>
            <a:ext cx="10614997" cy="736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212" dirty="0"/>
              <a:t>Предметные и </a:t>
            </a:r>
            <a:r>
              <a:rPr lang="ru-RU" sz="4212" dirty="0" err="1"/>
              <a:t>метапредметные</a:t>
            </a:r>
            <a:r>
              <a:rPr lang="ru-RU" sz="4212" dirty="0"/>
              <a:t> результаты</a:t>
            </a:r>
          </a:p>
        </p:txBody>
      </p:sp>
    </p:spTree>
    <p:extLst>
      <p:ext uri="{BB962C8B-B14F-4D97-AF65-F5344CB8AC3E}">
        <p14:creationId xmlns:p14="http://schemas.microsoft.com/office/powerpoint/2010/main" val="3560899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31339" y="1735658"/>
            <a:ext cx="5996305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2400" b="1" spc="-75" dirty="0">
                <a:solidFill>
                  <a:prstClr val="black"/>
                </a:solidFill>
                <a:latin typeface="Century Schoolbook"/>
                <a:cs typeface="Century Schoolbook"/>
              </a:rPr>
              <a:t>М</a:t>
            </a:r>
            <a:r>
              <a:rPr sz="2400" b="1" spc="-65" dirty="0">
                <a:solidFill>
                  <a:prstClr val="black"/>
                </a:solidFill>
                <a:latin typeface="Century Schoolbook"/>
                <a:cs typeface="Century Schoolbook"/>
              </a:rPr>
              <a:t>е</a:t>
            </a:r>
            <a:r>
              <a:rPr sz="2400" b="1" spc="-70" dirty="0">
                <a:solidFill>
                  <a:prstClr val="black"/>
                </a:solidFill>
                <a:latin typeface="Century Schoolbook"/>
                <a:cs typeface="Century Schoolbook"/>
              </a:rPr>
              <a:t>с</a:t>
            </a:r>
            <a:r>
              <a:rPr sz="2400" b="1" spc="-75" dirty="0">
                <a:solidFill>
                  <a:prstClr val="black"/>
                </a:solidFill>
                <a:latin typeface="Century Schoolbook"/>
                <a:cs typeface="Century Schoolbook"/>
              </a:rPr>
              <a:t>т</a:t>
            </a:r>
            <a:r>
              <a:rPr sz="2400" b="1" dirty="0">
                <a:solidFill>
                  <a:prstClr val="black"/>
                </a:solidFill>
                <a:latin typeface="Century Schoolbook"/>
                <a:cs typeface="Century Schoolbook"/>
              </a:rPr>
              <a:t>а</a:t>
            </a:r>
            <a:r>
              <a:rPr sz="2400" b="1" spc="-170" dirty="0">
                <a:solidFill>
                  <a:prstClr val="black"/>
                </a:solidFill>
                <a:latin typeface="Century Schoolbook"/>
                <a:cs typeface="Century Schoolbook"/>
              </a:rPr>
              <a:t> </a:t>
            </a:r>
            <a:r>
              <a:rPr sz="2400" b="1" spc="-70" dirty="0">
                <a:solidFill>
                  <a:prstClr val="black"/>
                </a:solidFill>
                <a:latin typeface="Century Schoolbook"/>
                <a:cs typeface="Century Schoolbook"/>
              </a:rPr>
              <a:t>Р</a:t>
            </a:r>
            <a:r>
              <a:rPr sz="2400" b="1" spc="-65" dirty="0">
                <a:solidFill>
                  <a:prstClr val="black"/>
                </a:solidFill>
                <a:latin typeface="Century Schoolbook"/>
                <a:cs typeface="Century Schoolbook"/>
              </a:rPr>
              <a:t>о</a:t>
            </a:r>
            <a:r>
              <a:rPr sz="2400" b="1" spc="-70" dirty="0">
                <a:solidFill>
                  <a:prstClr val="black"/>
                </a:solidFill>
                <a:latin typeface="Century Schoolbook"/>
                <a:cs typeface="Century Schoolbook"/>
              </a:rPr>
              <a:t>сс</a:t>
            </a:r>
            <a:r>
              <a:rPr sz="2400" b="1" spc="-75" dirty="0">
                <a:solidFill>
                  <a:prstClr val="black"/>
                </a:solidFill>
                <a:latin typeface="Century Schoolbook"/>
                <a:cs typeface="Century Schoolbook"/>
              </a:rPr>
              <a:t>и</a:t>
            </a:r>
            <a:r>
              <a:rPr sz="2400" b="1" dirty="0">
                <a:solidFill>
                  <a:prstClr val="black"/>
                </a:solidFill>
                <a:latin typeface="Century Schoolbook"/>
                <a:cs typeface="Century Schoolbook"/>
              </a:rPr>
              <a:t>и</a:t>
            </a:r>
            <a:r>
              <a:rPr sz="2400" b="1" spc="-185" dirty="0">
                <a:solidFill>
                  <a:prstClr val="black"/>
                </a:solidFill>
                <a:latin typeface="Century Schoolbook"/>
                <a:cs typeface="Century Schoolbook"/>
              </a:rPr>
              <a:t> </a:t>
            </a:r>
            <a:r>
              <a:rPr sz="2400" b="1" dirty="0">
                <a:solidFill>
                  <a:prstClr val="black"/>
                </a:solidFill>
                <a:latin typeface="Century Schoolbook"/>
                <a:cs typeface="Century Schoolbook"/>
              </a:rPr>
              <a:t>в</a:t>
            </a:r>
            <a:r>
              <a:rPr sz="2400" b="1" spc="-135" dirty="0">
                <a:solidFill>
                  <a:prstClr val="black"/>
                </a:solidFill>
                <a:latin typeface="Century Schoolbook"/>
                <a:cs typeface="Century Schoolbook"/>
              </a:rPr>
              <a:t> </a:t>
            </a:r>
            <a:r>
              <a:rPr sz="2400" b="1" spc="-75" dirty="0">
                <a:solidFill>
                  <a:prstClr val="black"/>
                </a:solidFill>
                <a:latin typeface="Century Schoolbook"/>
                <a:cs typeface="Century Schoolbook"/>
              </a:rPr>
              <a:t>и</a:t>
            </a:r>
            <a:r>
              <a:rPr sz="2400" b="1" spc="-70" dirty="0">
                <a:solidFill>
                  <a:prstClr val="black"/>
                </a:solidFill>
                <a:latin typeface="Century Schoolbook"/>
                <a:cs typeface="Century Schoolbook"/>
              </a:rPr>
              <a:t>сс</a:t>
            </a:r>
            <a:r>
              <a:rPr sz="2400" b="1" spc="-65" dirty="0">
                <a:solidFill>
                  <a:prstClr val="black"/>
                </a:solidFill>
                <a:latin typeface="Century Schoolbook"/>
                <a:cs typeface="Century Schoolbook"/>
              </a:rPr>
              <a:t>ле</a:t>
            </a:r>
            <a:r>
              <a:rPr sz="2400" b="1" spc="-75" dirty="0">
                <a:solidFill>
                  <a:prstClr val="black"/>
                </a:solidFill>
                <a:latin typeface="Century Schoolbook"/>
                <a:cs typeface="Century Schoolbook"/>
              </a:rPr>
              <a:t>д</a:t>
            </a:r>
            <a:r>
              <a:rPr sz="2400" b="1" spc="-65" dirty="0">
                <a:solidFill>
                  <a:prstClr val="black"/>
                </a:solidFill>
                <a:latin typeface="Century Schoolbook"/>
                <a:cs typeface="Century Schoolbook"/>
              </a:rPr>
              <a:t>о</a:t>
            </a:r>
            <a:r>
              <a:rPr sz="2400" b="1" spc="-75" dirty="0">
                <a:solidFill>
                  <a:prstClr val="black"/>
                </a:solidFill>
                <a:latin typeface="Century Schoolbook"/>
                <a:cs typeface="Century Schoolbook"/>
              </a:rPr>
              <a:t>в</a:t>
            </a:r>
            <a:r>
              <a:rPr sz="2400" b="1" spc="-85" dirty="0">
                <a:solidFill>
                  <a:prstClr val="black"/>
                </a:solidFill>
                <a:latin typeface="Century Schoolbook"/>
                <a:cs typeface="Century Schoolbook"/>
              </a:rPr>
              <a:t>а</a:t>
            </a:r>
            <a:r>
              <a:rPr sz="2400" b="1" spc="-70" dirty="0">
                <a:solidFill>
                  <a:prstClr val="black"/>
                </a:solidFill>
                <a:latin typeface="Century Schoolbook"/>
                <a:cs typeface="Century Schoolbook"/>
              </a:rPr>
              <a:t>н</a:t>
            </a:r>
            <a:r>
              <a:rPr sz="2400" b="1" spc="-75" dirty="0">
                <a:solidFill>
                  <a:prstClr val="black"/>
                </a:solidFill>
                <a:latin typeface="Century Schoolbook"/>
                <a:cs typeface="Century Schoolbook"/>
              </a:rPr>
              <a:t>и</a:t>
            </a:r>
            <a:r>
              <a:rPr sz="2400" b="1" dirty="0">
                <a:solidFill>
                  <a:prstClr val="black"/>
                </a:solidFill>
                <a:latin typeface="Century Schoolbook"/>
                <a:cs typeface="Century Schoolbook"/>
              </a:rPr>
              <a:t>и</a:t>
            </a:r>
            <a:r>
              <a:rPr sz="2400" b="1" spc="-180" dirty="0">
                <a:solidFill>
                  <a:prstClr val="black"/>
                </a:solidFill>
                <a:latin typeface="Century Schoolbook"/>
                <a:cs typeface="Century Schoolbook"/>
              </a:rPr>
              <a:t> </a:t>
            </a:r>
            <a:r>
              <a:rPr sz="2400" b="1" spc="-70" dirty="0">
                <a:solidFill>
                  <a:prstClr val="black"/>
                </a:solidFill>
                <a:latin typeface="Century Schoolbook"/>
                <a:cs typeface="Century Schoolbook"/>
              </a:rPr>
              <a:t>P</a:t>
            </a:r>
            <a:r>
              <a:rPr sz="2400" b="1" spc="-80" dirty="0">
                <a:solidFill>
                  <a:prstClr val="black"/>
                </a:solidFill>
                <a:latin typeface="Century Schoolbook"/>
                <a:cs typeface="Century Schoolbook"/>
              </a:rPr>
              <a:t>IS</a:t>
            </a:r>
            <a:r>
              <a:rPr sz="2400" b="1" dirty="0">
                <a:solidFill>
                  <a:prstClr val="black"/>
                </a:solidFill>
                <a:latin typeface="Century Schoolbook"/>
                <a:cs typeface="Century Schoolbook"/>
              </a:rPr>
              <a:t>A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7763" y="2409570"/>
            <a:ext cx="10896473" cy="293293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695701" y="434466"/>
            <a:ext cx="894524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0" spc="-5" dirty="0">
                <a:solidFill>
                  <a:srgbClr val="252525"/>
                </a:solidFill>
                <a:latin typeface="Century Schoolbook"/>
                <a:cs typeface="Century Schoolbook"/>
              </a:rPr>
              <a:t>PISA (</a:t>
            </a:r>
            <a:r>
              <a:rPr sz="2400" b="0" spc="-5" dirty="0">
                <a:latin typeface="Century Schoolbook"/>
                <a:cs typeface="Century Schoolbook"/>
              </a:rPr>
              <a:t>Programme </a:t>
            </a:r>
            <a:r>
              <a:rPr sz="2400" b="0" dirty="0">
                <a:latin typeface="Century Schoolbook"/>
                <a:cs typeface="Century Schoolbook"/>
              </a:rPr>
              <a:t>for International </a:t>
            </a:r>
            <a:r>
              <a:rPr sz="2400" b="0" spc="-5" dirty="0">
                <a:latin typeface="Century Schoolbook"/>
                <a:cs typeface="Century Schoolbook"/>
              </a:rPr>
              <a:t>Student Assessment) </a:t>
            </a:r>
            <a:r>
              <a:rPr sz="2400" b="0" dirty="0">
                <a:latin typeface="Century Schoolbook"/>
                <a:cs typeface="Century Schoolbook"/>
              </a:rPr>
              <a:t> </a:t>
            </a:r>
            <a:r>
              <a:rPr sz="2400" b="0" spc="-5" dirty="0">
                <a:latin typeface="Century Schoolbook"/>
                <a:cs typeface="Century Schoolbook"/>
              </a:rPr>
              <a:t>Международная</a:t>
            </a:r>
            <a:r>
              <a:rPr sz="2400" b="0" spc="-15" dirty="0">
                <a:latin typeface="Century Schoolbook"/>
                <a:cs typeface="Century Schoolbook"/>
              </a:rPr>
              <a:t> </a:t>
            </a:r>
            <a:r>
              <a:rPr sz="2400" b="0" spc="-5" dirty="0">
                <a:latin typeface="Century Schoolbook"/>
                <a:cs typeface="Century Schoolbook"/>
              </a:rPr>
              <a:t>программа </a:t>
            </a:r>
            <a:r>
              <a:rPr sz="2400" b="0" spc="-10" dirty="0">
                <a:latin typeface="Century Schoolbook"/>
                <a:cs typeface="Century Schoolbook"/>
              </a:rPr>
              <a:t>по</a:t>
            </a:r>
            <a:r>
              <a:rPr sz="2400" b="0" spc="55" dirty="0">
                <a:latin typeface="Century Schoolbook"/>
                <a:cs typeface="Century Schoolbook"/>
              </a:rPr>
              <a:t> </a:t>
            </a:r>
            <a:r>
              <a:rPr sz="2400" b="0" dirty="0">
                <a:latin typeface="Century Schoolbook"/>
                <a:cs typeface="Century Schoolbook"/>
              </a:rPr>
              <a:t>оценке</a:t>
            </a:r>
            <a:r>
              <a:rPr sz="2400" b="0" spc="-45" dirty="0">
                <a:latin typeface="Century Schoolbook"/>
                <a:cs typeface="Century Schoolbook"/>
              </a:rPr>
              <a:t> </a:t>
            </a:r>
            <a:r>
              <a:rPr sz="2400" b="0" dirty="0">
                <a:latin typeface="Century Schoolbook"/>
                <a:cs typeface="Century Schoolbook"/>
              </a:rPr>
              <a:t>качества</a:t>
            </a:r>
            <a:r>
              <a:rPr sz="2400" b="0" spc="-35" dirty="0">
                <a:latin typeface="Century Schoolbook"/>
                <a:cs typeface="Century Schoolbook"/>
              </a:rPr>
              <a:t> </a:t>
            </a:r>
            <a:r>
              <a:rPr sz="2400" b="0" spc="-5" dirty="0">
                <a:latin typeface="Century Schoolbook"/>
                <a:cs typeface="Century Schoolbook"/>
              </a:rPr>
              <a:t>образования</a:t>
            </a:r>
            <a:endParaRPr sz="2400">
              <a:latin typeface="Century Schoolbook"/>
              <a:cs typeface="Century Schoolbook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478098" y="1449984"/>
            <a:ext cx="2244344" cy="571347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0255" y="5510885"/>
            <a:ext cx="884237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0" dirty="0">
                <a:solidFill>
                  <a:srgbClr val="333333"/>
                </a:solidFill>
                <a:latin typeface="Century Schoolbook"/>
                <a:cs typeface="Century Schoolbook"/>
              </a:rPr>
              <a:t>По</a:t>
            </a:r>
            <a:r>
              <a:rPr spc="10" dirty="0">
                <a:solidFill>
                  <a:srgbClr val="333333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333333"/>
                </a:solidFill>
                <a:latin typeface="Century Schoolbook"/>
                <a:cs typeface="Century Schoolbook"/>
              </a:rPr>
              <a:t>сравнению</a:t>
            </a:r>
            <a:r>
              <a:rPr spc="-20" dirty="0">
                <a:solidFill>
                  <a:srgbClr val="333333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333333"/>
                </a:solidFill>
                <a:latin typeface="Century Schoolbook"/>
                <a:cs typeface="Century Schoolbook"/>
              </a:rPr>
              <a:t>с</a:t>
            </a:r>
            <a:r>
              <a:rPr spc="-10" dirty="0">
                <a:solidFill>
                  <a:srgbClr val="333333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333333"/>
                </a:solidFill>
                <a:latin typeface="Century Schoolbook"/>
                <a:cs typeface="Century Schoolbook"/>
              </a:rPr>
              <a:t>исследованием</a:t>
            </a:r>
            <a:r>
              <a:rPr spc="-25" dirty="0">
                <a:solidFill>
                  <a:srgbClr val="333333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333333"/>
                </a:solidFill>
                <a:latin typeface="Century Schoolbook"/>
                <a:cs typeface="Century Schoolbook"/>
              </a:rPr>
              <a:t>2015</a:t>
            </a:r>
            <a:r>
              <a:rPr spc="-35" dirty="0">
                <a:solidFill>
                  <a:srgbClr val="333333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333333"/>
                </a:solidFill>
                <a:latin typeface="Century Schoolbook"/>
                <a:cs typeface="Century Schoolbook"/>
              </a:rPr>
              <a:t>года</a:t>
            </a:r>
            <a:r>
              <a:rPr spc="-15" dirty="0">
                <a:solidFill>
                  <a:srgbClr val="333333"/>
                </a:solidFill>
                <a:latin typeface="Century Schoolbook"/>
                <a:cs typeface="Century Schoolbook"/>
              </a:rPr>
              <a:t> </a:t>
            </a:r>
            <a:r>
              <a:rPr spc="-5" dirty="0">
                <a:solidFill>
                  <a:srgbClr val="333333"/>
                </a:solidFill>
                <a:latin typeface="Century Schoolbook"/>
                <a:cs typeface="Century Schoolbook"/>
              </a:rPr>
              <a:t>Россия спустилась</a:t>
            </a:r>
            <a:r>
              <a:rPr spc="-10" dirty="0">
                <a:solidFill>
                  <a:srgbClr val="333333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333333"/>
                </a:solidFill>
                <a:latin typeface="Century Schoolbook"/>
                <a:cs typeface="Century Schoolbook"/>
              </a:rPr>
              <a:t>по</a:t>
            </a:r>
            <a:r>
              <a:rPr spc="5" dirty="0">
                <a:solidFill>
                  <a:srgbClr val="333333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333333"/>
                </a:solidFill>
                <a:latin typeface="Century Schoolbook"/>
                <a:cs typeface="Century Schoolbook"/>
              </a:rPr>
              <a:t>математической</a:t>
            </a:r>
            <a:endParaRPr dirty="0">
              <a:solidFill>
                <a:prstClr val="black"/>
              </a:solidFill>
              <a:latin typeface="Century Schoolbook"/>
              <a:cs typeface="Century Schoolbook"/>
            </a:endParaRPr>
          </a:p>
          <a:p>
            <a:pPr marL="875030" marR="95885" indent="-768350"/>
            <a:r>
              <a:rPr dirty="0">
                <a:solidFill>
                  <a:srgbClr val="333333"/>
                </a:solidFill>
                <a:latin typeface="Century Schoolbook"/>
                <a:cs typeface="Century Schoolbook"/>
              </a:rPr>
              <a:t>- с</a:t>
            </a:r>
            <a:r>
              <a:rPr spc="-5" dirty="0">
                <a:solidFill>
                  <a:srgbClr val="333333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333333"/>
                </a:solidFill>
                <a:latin typeface="Century Schoolbook"/>
                <a:cs typeface="Century Schoolbook"/>
              </a:rPr>
              <a:t>23-й</a:t>
            </a:r>
            <a:r>
              <a:rPr spc="-10" dirty="0">
                <a:solidFill>
                  <a:srgbClr val="333333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333333"/>
                </a:solidFill>
                <a:latin typeface="Century Schoolbook"/>
                <a:cs typeface="Century Schoolbook"/>
              </a:rPr>
              <a:t>на</a:t>
            </a:r>
            <a:r>
              <a:rPr spc="-10" dirty="0">
                <a:solidFill>
                  <a:srgbClr val="333333"/>
                </a:solidFill>
                <a:latin typeface="Century Schoolbook"/>
                <a:cs typeface="Century Schoolbook"/>
              </a:rPr>
              <a:t> </a:t>
            </a:r>
            <a:r>
              <a:rPr b="1" dirty="0">
                <a:solidFill>
                  <a:srgbClr val="333333"/>
                </a:solidFill>
                <a:latin typeface="Century Schoolbook"/>
                <a:cs typeface="Century Schoolbook"/>
              </a:rPr>
              <a:t>30-ю</a:t>
            </a:r>
            <a:r>
              <a:rPr dirty="0">
                <a:solidFill>
                  <a:srgbClr val="333333"/>
                </a:solidFill>
                <a:latin typeface="Century Schoolbook"/>
                <a:cs typeface="Century Schoolbook"/>
              </a:rPr>
              <a:t>,</a:t>
            </a:r>
            <a:r>
              <a:rPr spc="-20" dirty="0">
                <a:solidFill>
                  <a:srgbClr val="333333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333333"/>
                </a:solidFill>
                <a:latin typeface="Century Schoolbook"/>
                <a:cs typeface="Century Schoolbook"/>
              </a:rPr>
              <a:t>по</a:t>
            </a:r>
            <a:r>
              <a:rPr spc="5" dirty="0">
                <a:solidFill>
                  <a:srgbClr val="333333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333333"/>
                </a:solidFill>
                <a:latin typeface="Century Schoolbook"/>
                <a:cs typeface="Century Schoolbook"/>
              </a:rPr>
              <a:t>естественно-научной</a:t>
            </a:r>
            <a:r>
              <a:rPr spc="-80" dirty="0">
                <a:solidFill>
                  <a:srgbClr val="333333"/>
                </a:solidFill>
                <a:latin typeface="Century Schoolbook"/>
                <a:cs typeface="Century Schoolbook"/>
              </a:rPr>
              <a:t> </a:t>
            </a:r>
            <a:r>
              <a:rPr spc="-5" dirty="0">
                <a:solidFill>
                  <a:srgbClr val="333333"/>
                </a:solidFill>
                <a:latin typeface="Century Schoolbook"/>
                <a:cs typeface="Century Schoolbook"/>
              </a:rPr>
              <a:t>грамотности</a:t>
            </a:r>
            <a:r>
              <a:rPr spc="-15" dirty="0">
                <a:solidFill>
                  <a:srgbClr val="333333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333333"/>
                </a:solidFill>
                <a:latin typeface="Century Schoolbook"/>
                <a:cs typeface="Century Schoolbook"/>
              </a:rPr>
              <a:t>- с 32-й</a:t>
            </a:r>
            <a:r>
              <a:rPr spc="-35" dirty="0">
                <a:solidFill>
                  <a:srgbClr val="333333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333333"/>
                </a:solidFill>
                <a:latin typeface="Century Schoolbook"/>
                <a:cs typeface="Century Schoolbook"/>
              </a:rPr>
              <a:t>позиции</a:t>
            </a:r>
            <a:r>
              <a:rPr spc="-60" dirty="0">
                <a:solidFill>
                  <a:srgbClr val="333333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333333"/>
                </a:solidFill>
                <a:latin typeface="Century Schoolbook"/>
                <a:cs typeface="Century Schoolbook"/>
              </a:rPr>
              <a:t>на</a:t>
            </a:r>
            <a:r>
              <a:rPr spc="20" dirty="0">
                <a:solidFill>
                  <a:srgbClr val="333333"/>
                </a:solidFill>
                <a:latin typeface="Century Schoolbook"/>
                <a:cs typeface="Century Schoolbook"/>
              </a:rPr>
              <a:t> </a:t>
            </a:r>
            <a:r>
              <a:rPr b="1" dirty="0">
                <a:solidFill>
                  <a:srgbClr val="333333"/>
                </a:solidFill>
                <a:latin typeface="Century Schoolbook"/>
                <a:cs typeface="Century Schoolbook"/>
              </a:rPr>
              <a:t>33-ю,</a:t>
            </a:r>
            <a:r>
              <a:rPr dirty="0">
                <a:solidFill>
                  <a:srgbClr val="333333"/>
                </a:solidFill>
                <a:latin typeface="Century Schoolbook"/>
                <a:cs typeface="Century Schoolbook"/>
              </a:rPr>
              <a:t> </a:t>
            </a:r>
            <a:r>
              <a:rPr spc="-484" dirty="0">
                <a:solidFill>
                  <a:srgbClr val="333333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333333"/>
                </a:solidFill>
                <a:latin typeface="Century Schoolbook"/>
                <a:cs typeface="Century Schoolbook"/>
              </a:rPr>
              <a:t>по</a:t>
            </a:r>
            <a:r>
              <a:rPr spc="5" dirty="0">
                <a:solidFill>
                  <a:srgbClr val="333333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333333"/>
                </a:solidFill>
                <a:latin typeface="Century Schoolbook"/>
                <a:cs typeface="Century Schoolbook"/>
              </a:rPr>
              <a:t>читательской</a:t>
            </a:r>
            <a:r>
              <a:rPr spc="-85" dirty="0">
                <a:solidFill>
                  <a:srgbClr val="333333"/>
                </a:solidFill>
                <a:latin typeface="Century Schoolbook"/>
                <a:cs typeface="Century Schoolbook"/>
              </a:rPr>
              <a:t> </a:t>
            </a:r>
            <a:r>
              <a:rPr spc="-5" dirty="0">
                <a:solidFill>
                  <a:srgbClr val="333333"/>
                </a:solidFill>
                <a:latin typeface="Century Schoolbook"/>
                <a:cs typeface="Century Schoolbook"/>
              </a:rPr>
              <a:t>грамотности</a:t>
            </a:r>
            <a:r>
              <a:rPr spc="-35" dirty="0">
                <a:solidFill>
                  <a:srgbClr val="333333"/>
                </a:solidFill>
                <a:latin typeface="Century Schoolbook"/>
                <a:cs typeface="Century Schoolbook"/>
              </a:rPr>
              <a:t> </a:t>
            </a:r>
            <a:r>
              <a:rPr spc="-5" dirty="0">
                <a:solidFill>
                  <a:srgbClr val="333333"/>
                </a:solidFill>
                <a:latin typeface="Century Schoolbook"/>
                <a:cs typeface="Century Schoolbook"/>
              </a:rPr>
              <a:t>спустилась</a:t>
            </a:r>
            <a:r>
              <a:rPr spc="-10" dirty="0">
                <a:solidFill>
                  <a:srgbClr val="333333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333333"/>
                </a:solidFill>
                <a:latin typeface="Century Schoolbook"/>
                <a:cs typeface="Century Schoolbook"/>
              </a:rPr>
              <a:t>с</a:t>
            </a:r>
            <a:r>
              <a:rPr spc="65" dirty="0">
                <a:solidFill>
                  <a:srgbClr val="333333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333333"/>
                </a:solidFill>
                <a:latin typeface="Century Schoolbook"/>
                <a:cs typeface="Century Schoolbook"/>
              </a:rPr>
              <a:t>26-й</a:t>
            </a:r>
            <a:r>
              <a:rPr spc="-30" dirty="0">
                <a:solidFill>
                  <a:srgbClr val="333333"/>
                </a:solidFill>
                <a:latin typeface="Century Schoolbook"/>
                <a:cs typeface="Century Schoolbook"/>
              </a:rPr>
              <a:t> </a:t>
            </a:r>
            <a:r>
              <a:rPr spc="-5" dirty="0">
                <a:solidFill>
                  <a:srgbClr val="333333"/>
                </a:solidFill>
                <a:latin typeface="Century Schoolbook"/>
                <a:cs typeface="Century Schoolbook"/>
              </a:rPr>
              <a:t>строчки</a:t>
            </a:r>
            <a:r>
              <a:rPr spc="-10" dirty="0">
                <a:solidFill>
                  <a:srgbClr val="333333"/>
                </a:solidFill>
                <a:latin typeface="Century Schoolbook"/>
                <a:cs typeface="Century Schoolbook"/>
              </a:rPr>
              <a:t> </a:t>
            </a:r>
            <a:r>
              <a:rPr dirty="0">
                <a:solidFill>
                  <a:srgbClr val="333333"/>
                </a:solidFill>
                <a:latin typeface="Century Schoolbook"/>
                <a:cs typeface="Century Schoolbook"/>
              </a:rPr>
              <a:t>на</a:t>
            </a:r>
            <a:r>
              <a:rPr spc="-5" dirty="0">
                <a:solidFill>
                  <a:srgbClr val="333333"/>
                </a:solidFill>
                <a:latin typeface="Century Schoolbook"/>
                <a:cs typeface="Century Schoolbook"/>
              </a:rPr>
              <a:t> </a:t>
            </a:r>
            <a:r>
              <a:rPr b="1" dirty="0">
                <a:solidFill>
                  <a:srgbClr val="333333"/>
                </a:solidFill>
                <a:latin typeface="Century Schoolbook"/>
                <a:cs typeface="Century Schoolbook"/>
              </a:rPr>
              <a:t>31-ю.</a:t>
            </a:r>
            <a:endParaRPr b="1" dirty="0"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180358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Шаблон" id="{A3AFAEC3-D6ED-446B-8109-3541A421CD12}" vid="{40FE017E-A7B5-421C-8698-FCB2233140B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</Template>
  <TotalTime>1363</TotalTime>
  <Words>933</Words>
  <Application>Microsoft Office PowerPoint</Application>
  <PresentationFormat>Произвольный</PresentationFormat>
  <Paragraphs>138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Подготовка обучающихся к исследованию по модели PISA  (функциональная грамотность)</vt:lpstr>
      <vt:lpstr> </vt:lpstr>
      <vt:lpstr>Из государственной программы Российской Федерации  от 26 декабря 2017 г. № 1642 "Развитие образования" (2018-2025 годы)</vt:lpstr>
      <vt:lpstr>Функциональная грамотность</vt:lpstr>
      <vt:lpstr>Функциональная грамотность (основное определение)</vt:lpstr>
      <vt:lpstr>                      Функциональная грамотность </vt:lpstr>
      <vt:lpstr>Международные  исследования</vt:lpstr>
      <vt:lpstr>                          Результаты российских учащихся  по отдельным областям содержания образования                                (2015-2016 годы)</vt:lpstr>
      <vt:lpstr>PISA (Programme for International Student Assessment)  Международная программа по оценке качества образования</vt:lpstr>
      <vt:lpstr>Инновационный проект Министерства просвещения РФ  «Мониторинг  формирования функциональной грамотности обучающихся»</vt:lpstr>
      <vt:lpstr>                                        </vt:lpstr>
      <vt:lpstr>   Проект «Мониторинг формирования функциональной  грамотности» ФГБНУ «Институт стратегии развития  образования Российской академии образования»</vt:lpstr>
      <vt:lpstr>Дополнительная информация</vt:lpstr>
      <vt:lpstr>СЕРИЯ «ФУНКЦИОНАЛЬНАЯ ГРАМОТНОСТЬ. УЧИМСЯ ДЛЯ ЖИЗНИ»</vt:lpstr>
      <vt:lpstr>Благодарю за внимание!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Горев Максим Игоревич</dc:creator>
  <cp:lastModifiedBy>NosovaNV</cp:lastModifiedBy>
  <cp:revision>93</cp:revision>
  <cp:lastPrinted>2021-03-29T09:04:53Z</cp:lastPrinted>
  <dcterms:created xsi:type="dcterms:W3CDTF">2020-09-29T11:05:40Z</dcterms:created>
  <dcterms:modified xsi:type="dcterms:W3CDTF">2021-04-29T11:52:54Z</dcterms:modified>
</cp:coreProperties>
</file>