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1"/>
    <p:sldMasterId id="2147483688" r:id="rId2"/>
    <p:sldMasterId id="2147483690" r:id="rId3"/>
  </p:sldMasterIdLst>
  <p:notesMasterIdLst>
    <p:notesMasterId r:id="rId136"/>
  </p:notesMasterIdLst>
  <p:sldIdLst>
    <p:sldId id="384" r:id="rId4"/>
    <p:sldId id="267" r:id="rId5"/>
    <p:sldId id="268" r:id="rId6"/>
    <p:sldId id="271" r:id="rId7"/>
    <p:sldId id="337" r:id="rId8"/>
    <p:sldId id="361" r:id="rId9"/>
    <p:sldId id="362" r:id="rId10"/>
    <p:sldId id="386" r:id="rId11"/>
    <p:sldId id="338" r:id="rId12"/>
    <p:sldId id="470" r:id="rId13"/>
    <p:sldId id="471" r:id="rId14"/>
    <p:sldId id="340" r:id="rId15"/>
    <p:sldId id="273" r:id="rId16"/>
    <p:sldId id="339" r:id="rId17"/>
    <p:sldId id="341" r:id="rId18"/>
    <p:sldId id="369" r:id="rId19"/>
    <p:sldId id="458" r:id="rId20"/>
    <p:sldId id="342" r:id="rId21"/>
    <p:sldId id="275" r:id="rId22"/>
    <p:sldId id="277" r:id="rId23"/>
    <p:sldId id="363" r:id="rId24"/>
    <p:sldId id="364" r:id="rId25"/>
    <p:sldId id="365" r:id="rId26"/>
    <p:sldId id="366" r:id="rId27"/>
    <p:sldId id="367" r:id="rId28"/>
    <p:sldId id="368" r:id="rId29"/>
    <p:sldId id="295" r:id="rId30"/>
    <p:sldId id="296" r:id="rId31"/>
    <p:sldId id="371" r:id="rId32"/>
    <p:sldId id="372" r:id="rId33"/>
    <p:sldId id="390" r:id="rId34"/>
    <p:sldId id="391" r:id="rId35"/>
    <p:sldId id="392" r:id="rId36"/>
    <p:sldId id="393" r:id="rId37"/>
    <p:sldId id="385" r:id="rId38"/>
    <p:sldId id="297" r:id="rId39"/>
    <p:sldId id="394" r:id="rId40"/>
    <p:sldId id="468" r:id="rId41"/>
    <p:sldId id="396" r:id="rId42"/>
    <p:sldId id="299" r:id="rId43"/>
    <p:sldId id="300" r:id="rId44"/>
    <p:sldId id="301" r:id="rId45"/>
    <p:sldId id="302" r:id="rId46"/>
    <p:sldId id="303" r:id="rId47"/>
    <p:sldId id="304" r:id="rId48"/>
    <p:sldId id="395" r:id="rId49"/>
    <p:sldId id="306" r:id="rId50"/>
    <p:sldId id="378" r:id="rId51"/>
    <p:sldId id="379" r:id="rId52"/>
    <p:sldId id="380" r:id="rId53"/>
    <p:sldId id="381" r:id="rId54"/>
    <p:sldId id="383" r:id="rId55"/>
    <p:sldId id="307" r:id="rId56"/>
    <p:sldId id="397" r:id="rId57"/>
    <p:sldId id="398" r:id="rId58"/>
    <p:sldId id="399" r:id="rId59"/>
    <p:sldId id="400" r:id="rId60"/>
    <p:sldId id="401" r:id="rId61"/>
    <p:sldId id="402" r:id="rId62"/>
    <p:sldId id="403" r:id="rId63"/>
    <p:sldId id="308" r:id="rId64"/>
    <p:sldId id="411" r:id="rId65"/>
    <p:sldId id="404" r:id="rId66"/>
    <p:sldId id="407" r:id="rId67"/>
    <p:sldId id="405" r:id="rId68"/>
    <p:sldId id="406" r:id="rId69"/>
    <p:sldId id="464" r:id="rId70"/>
    <p:sldId id="465" r:id="rId71"/>
    <p:sldId id="466" r:id="rId72"/>
    <p:sldId id="309" r:id="rId73"/>
    <p:sldId id="408" r:id="rId74"/>
    <p:sldId id="412" r:id="rId75"/>
    <p:sldId id="413" r:id="rId76"/>
    <p:sldId id="414" r:id="rId77"/>
    <p:sldId id="415" r:id="rId78"/>
    <p:sldId id="459" r:id="rId79"/>
    <p:sldId id="460" r:id="rId80"/>
    <p:sldId id="461" r:id="rId81"/>
    <p:sldId id="462" r:id="rId82"/>
    <p:sldId id="416" r:id="rId83"/>
    <p:sldId id="417" r:id="rId84"/>
    <p:sldId id="418" r:id="rId85"/>
    <p:sldId id="419" r:id="rId86"/>
    <p:sldId id="420" r:id="rId87"/>
    <p:sldId id="421" r:id="rId88"/>
    <p:sldId id="422" r:id="rId89"/>
    <p:sldId id="423" r:id="rId90"/>
    <p:sldId id="425" r:id="rId91"/>
    <p:sldId id="426" r:id="rId92"/>
    <p:sldId id="427" r:id="rId93"/>
    <p:sldId id="428" r:id="rId94"/>
    <p:sldId id="429" r:id="rId95"/>
    <p:sldId id="431" r:id="rId96"/>
    <p:sldId id="432" r:id="rId97"/>
    <p:sldId id="463" r:id="rId98"/>
    <p:sldId id="433" r:id="rId99"/>
    <p:sldId id="434" r:id="rId100"/>
    <p:sldId id="435" r:id="rId101"/>
    <p:sldId id="310" r:id="rId102"/>
    <p:sldId id="311" r:id="rId103"/>
    <p:sldId id="312" r:id="rId104"/>
    <p:sldId id="313" r:id="rId105"/>
    <p:sldId id="314" r:id="rId106"/>
    <p:sldId id="449" r:id="rId107"/>
    <p:sldId id="436" r:id="rId108"/>
    <p:sldId id="437" r:id="rId109"/>
    <p:sldId id="438" r:id="rId110"/>
    <p:sldId id="439" r:id="rId111"/>
    <p:sldId id="440" r:id="rId112"/>
    <p:sldId id="441" r:id="rId113"/>
    <p:sldId id="442" r:id="rId114"/>
    <p:sldId id="443" r:id="rId115"/>
    <p:sldId id="444" r:id="rId116"/>
    <p:sldId id="445" r:id="rId117"/>
    <p:sldId id="446" r:id="rId118"/>
    <p:sldId id="447" r:id="rId119"/>
    <p:sldId id="448" r:id="rId120"/>
    <p:sldId id="450" r:id="rId121"/>
    <p:sldId id="451" r:id="rId122"/>
    <p:sldId id="452" r:id="rId123"/>
    <p:sldId id="454" r:id="rId124"/>
    <p:sldId id="455" r:id="rId125"/>
    <p:sldId id="456" r:id="rId126"/>
    <p:sldId id="332" r:id="rId127"/>
    <p:sldId id="453" r:id="rId128"/>
    <p:sldId id="348" r:id="rId129"/>
    <p:sldId id="349" r:id="rId130"/>
    <p:sldId id="350" r:id="rId131"/>
    <p:sldId id="457" r:id="rId132"/>
    <p:sldId id="347" r:id="rId133"/>
    <p:sldId id="335" r:id="rId134"/>
    <p:sldId id="473" r:id="rId135"/>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456" y="19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D7CAD-DBD1-4D85-B05A-CC0C62E65CC3}" type="doc">
      <dgm:prSet loTypeId="urn:microsoft.com/office/officeart/2005/8/layout/pyramid1" loCatId="pyramid" qsTypeId="urn:microsoft.com/office/officeart/2005/8/quickstyle/simple1" qsCatId="simple" csTypeId="urn:microsoft.com/office/officeart/2005/8/colors/accent1_2" csCatId="accent1" phldr="0"/>
      <dgm:spPr/>
    </dgm:pt>
    <dgm:pt modelId="{3AF9F3FF-0E72-4ED1-BF8E-6578F4020F00}">
      <dgm:prSet phldrT="[Текст]" phldr="1"/>
      <dgm:spPr/>
      <dgm:t>
        <a:bodyPr/>
        <a:lstStyle/>
        <a:p>
          <a:endParaRPr lang="ru-RU" dirty="0"/>
        </a:p>
      </dgm:t>
    </dgm:pt>
    <dgm:pt modelId="{1366CCCE-C0D5-4D62-AA26-9287643A19CC}" type="parTrans" cxnId="{524AE1BE-0F57-4030-A101-975B4C610FE0}">
      <dgm:prSet/>
      <dgm:spPr/>
      <dgm:t>
        <a:bodyPr/>
        <a:lstStyle/>
        <a:p>
          <a:endParaRPr lang="ru-RU"/>
        </a:p>
      </dgm:t>
    </dgm:pt>
    <dgm:pt modelId="{FDF77172-E868-4105-9D50-29D65E714BD8}" type="sibTrans" cxnId="{524AE1BE-0F57-4030-A101-975B4C610FE0}">
      <dgm:prSet/>
      <dgm:spPr/>
      <dgm:t>
        <a:bodyPr/>
        <a:lstStyle/>
        <a:p>
          <a:endParaRPr lang="ru-RU"/>
        </a:p>
      </dgm:t>
    </dgm:pt>
    <dgm:pt modelId="{7125F807-30A0-47C3-8CFA-6CA983F67013}">
      <dgm:prSet phldrT="[Текст]" phldr="1"/>
      <dgm:spPr/>
      <dgm:t>
        <a:bodyPr/>
        <a:lstStyle/>
        <a:p>
          <a:endParaRPr lang="ru-RU" dirty="0"/>
        </a:p>
      </dgm:t>
    </dgm:pt>
    <dgm:pt modelId="{B759D861-BE91-473F-8525-CEE414364C8F}" type="parTrans" cxnId="{288CC188-9004-4A98-AA83-70646573EC14}">
      <dgm:prSet/>
      <dgm:spPr/>
      <dgm:t>
        <a:bodyPr/>
        <a:lstStyle/>
        <a:p>
          <a:endParaRPr lang="ru-RU"/>
        </a:p>
      </dgm:t>
    </dgm:pt>
    <dgm:pt modelId="{CF5DA38A-FB25-461A-B967-C73D78E73951}" type="sibTrans" cxnId="{288CC188-9004-4A98-AA83-70646573EC14}">
      <dgm:prSet/>
      <dgm:spPr/>
      <dgm:t>
        <a:bodyPr/>
        <a:lstStyle/>
        <a:p>
          <a:endParaRPr lang="ru-RU"/>
        </a:p>
      </dgm:t>
    </dgm:pt>
    <dgm:pt modelId="{D4A1F997-041D-4311-984C-ABE05B5446EE}">
      <dgm:prSet phldrT="[Текст]" phldr="1"/>
      <dgm:spPr/>
      <dgm:t>
        <a:bodyPr/>
        <a:lstStyle/>
        <a:p>
          <a:endParaRPr lang="ru-RU" dirty="0"/>
        </a:p>
      </dgm:t>
    </dgm:pt>
    <dgm:pt modelId="{8DC0F82C-1F14-475C-A3F6-DD7FC94A069D}" type="parTrans" cxnId="{50237E06-FE40-47CB-9192-A8D0AB87C93E}">
      <dgm:prSet/>
      <dgm:spPr/>
      <dgm:t>
        <a:bodyPr/>
        <a:lstStyle/>
        <a:p>
          <a:endParaRPr lang="ru-RU"/>
        </a:p>
      </dgm:t>
    </dgm:pt>
    <dgm:pt modelId="{8FC7F7EA-F16A-48B9-9CD4-83BA02D62066}" type="sibTrans" cxnId="{50237E06-FE40-47CB-9192-A8D0AB87C93E}">
      <dgm:prSet/>
      <dgm:spPr/>
      <dgm:t>
        <a:bodyPr/>
        <a:lstStyle/>
        <a:p>
          <a:endParaRPr lang="ru-RU"/>
        </a:p>
      </dgm:t>
    </dgm:pt>
    <dgm:pt modelId="{194B7CD3-8C6F-4873-920C-E2104E1CAE18}" type="pres">
      <dgm:prSet presAssocID="{A5DD7CAD-DBD1-4D85-B05A-CC0C62E65CC3}" presName="Name0" presStyleCnt="0">
        <dgm:presLayoutVars>
          <dgm:dir/>
          <dgm:animLvl val="lvl"/>
          <dgm:resizeHandles val="exact"/>
        </dgm:presLayoutVars>
      </dgm:prSet>
      <dgm:spPr/>
    </dgm:pt>
    <dgm:pt modelId="{582ED43E-294E-4136-99D9-387B88967B44}" type="pres">
      <dgm:prSet presAssocID="{3AF9F3FF-0E72-4ED1-BF8E-6578F4020F00}" presName="Name8" presStyleCnt="0"/>
      <dgm:spPr/>
    </dgm:pt>
    <dgm:pt modelId="{F9AE01D8-C969-425F-B4C3-935F85E04ACA}" type="pres">
      <dgm:prSet presAssocID="{3AF9F3FF-0E72-4ED1-BF8E-6578F4020F00}" presName="level" presStyleLbl="node1" presStyleIdx="0" presStyleCnt="3">
        <dgm:presLayoutVars>
          <dgm:chMax val="1"/>
          <dgm:bulletEnabled val="1"/>
        </dgm:presLayoutVars>
      </dgm:prSet>
      <dgm:spPr/>
      <dgm:t>
        <a:bodyPr/>
        <a:lstStyle/>
        <a:p>
          <a:endParaRPr lang="ru-RU"/>
        </a:p>
      </dgm:t>
    </dgm:pt>
    <dgm:pt modelId="{87D86B27-340D-41E7-AB91-0A2939CB0418}" type="pres">
      <dgm:prSet presAssocID="{3AF9F3FF-0E72-4ED1-BF8E-6578F4020F00}" presName="levelTx" presStyleLbl="revTx" presStyleIdx="0" presStyleCnt="0">
        <dgm:presLayoutVars>
          <dgm:chMax val="1"/>
          <dgm:bulletEnabled val="1"/>
        </dgm:presLayoutVars>
      </dgm:prSet>
      <dgm:spPr/>
      <dgm:t>
        <a:bodyPr/>
        <a:lstStyle/>
        <a:p>
          <a:endParaRPr lang="ru-RU"/>
        </a:p>
      </dgm:t>
    </dgm:pt>
    <dgm:pt modelId="{4E3FA1AE-A938-4450-97B8-A047AF3EAC88}" type="pres">
      <dgm:prSet presAssocID="{7125F807-30A0-47C3-8CFA-6CA983F67013}" presName="Name8" presStyleCnt="0"/>
      <dgm:spPr/>
    </dgm:pt>
    <dgm:pt modelId="{49254D74-CBDF-48E3-B887-B71321E4AE3A}" type="pres">
      <dgm:prSet presAssocID="{7125F807-30A0-47C3-8CFA-6CA983F67013}" presName="level" presStyleLbl="node1" presStyleIdx="1" presStyleCnt="3">
        <dgm:presLayoutVars>
          <dgm:chMax val="1"/>
          <dgm:bulletEnabled val="1"/>
        </dgm:presLayoutVars>
      </dgm:prSet>
      <dgm:spPr/>
      <dgm:t>
        <a:bodyPr/>
        <a:lstStyle/>
        <a:p>
          <a:endParaRPr lang="ru-RU"/>
        </a:p>
      </dgm:t>
    </dgm:pt>
    <dgm:pt modelId="{10D13296-AFD3-460B-839E-56FDEB5C9C19}" type="pres">
      <dgm:prSet presAssocID="{7125F807-30A0-47C3-8CFA-6CA983F67013}" presName="levelTx" presStyleLbl="revTx" presStyleIdx="0" presStyleCnt="0">
        <dgm:presLayoutVars>
          <dgm:chMax val="1"/>
          <dgm:bulletEnabled val="1"/>
        </dgm:presLayoutVars>
      </dgm:prSet>
      <dgm:spPr/>
      <dgm:t>
        <a:bodyPr/>
        <a:lstStyle/>
        <a:p>
          <a:endParaRPr lang="ru-RU"/>
        </a:p>
      </dgm:t>
    </dgm:pt>
    <dgm:pt modelId="{2939294B-98E0-4D23-9158-2A521FDB898E}" type="pres">
      <dgm:prSet presAssocID="{D4A1F997-041D-4311-984C-ABE05B5446EE}" presName="Name8" presStyleCnt="0"/>
      <dgm:spPr/>
    </dgm:pt>
    <dgm:pt modelId="{623829B2-C4F9-4C5F-8EE2-CBFA375F4DC5}" type="pres">
      <dgm:prSet presAssocID="{D4A1F997-041D-4311-984C-ABE05B5446EE}" presName="level" presStyleLbl="node1" presStyleIdx="2" presStyleCnt="3">
        <dgm:presLayoutVars>
          <dgm:chMax val="1"/>
          <dgm:bulletEnabled val="1"/>
        </dgm:presLayoutVars>
      </dgm:prSet>
      <dgm:spPr/>
      <dgm:t>
        <a:bodyPr/>
        <a:lstStyle/>
        <a:p>
          <a:endParaRPr lang="ru-RU"/>
        </a:p>
      </dgm:t>
    </dgm:pt>
    <dgm:pt modelId="{42C0F8E4-781E-4137-A6F3-067DB02E6BA1}" type="pres">
      <dgm:prSet presAssocID="{D4A1F997-041D-4311-984C-ABE05B5446EE}" presName="levelTx" presStyleLbl="revTx" presStyleIdx="0" presStyleCnt="0">
        <dgm:presLayoutVars>
          <dgm:chMax val="1"/>
          <dgm:bulletEnabled val="1"/>
        </dgm:presLayoutVars>
      </dgm:prSet>
      <dgm:spPr/>
      <dgm:t>
        <a:bodyPr/>
        <a:lstStyle/>
        <a:p>
          <a:endParaRPr lang="ru-RU"/>
        </a:p>
      </dgm:t>
    </dgm:pt>
  </dgm:ptLst>
  <dgm:cxnLst>
    <dgm:cxn modelId="{C1382369-0188-4EEC-A9E9-9C254707D0F9}" type="presOf" srcId="{D4A1F997-041D-4311-984C-ABE05B5446EE}" destId="{42C0F8E4-781E-4137-A6F3-067DB02E6BA1}" srcOrd="1" destOrd="0" presId="urn:microsoft.com/office/officeart/2005/8/layout/pyramid1"/>
    <dgm:cxn modelId="{B08DAC7E-1EFA-4394-8BEF-D98C66188495}" type="presOf" srcId="{3AF9F3FF-0E72-4ED1-BF8E-6578F4020F00}" destId="{F9AE01D8-C969-425F-B4C3-935F85E04ACA}" srcOrd="0" destOrd="0" presId="urn:microsoft.com/office/officeart/2005/8/layout/pyramid1"/>
    <dgm:cxn modelId="{8AAD8E6C-6C73-4EFA-966F-4B5300B9B544}" type="presOf" srcId="{7125F807-30A0-47C3-8CFA-6CA983F67013}" destId="{10D13296-AFD3-460B-839E-56FDEB5C9C19}" srcOrd="1" destOrd="0" presId="urn:microsoft.com/office/officeart/2005/8/layout/pyramid1"/>
    <dgm:cxn modelId="{1F20A477-52EE-4FDF-8625-DCC1725F678C}" type="presOf" srcId="{7125F807-30A0-47C3-8CFA-6CA983F67013}" destId="{49254D74-CBDF-48E3-B887-B71321E4AE3A}" srcOrd="0" destOrd="0" presId="urn:microsoft.com/office/officeart/2005/8/layout/pyramid1"/>
    <dgm:cxn modelId="{B859DC6F-2F04-445D-A805-3EC14B38F350}" type="presOf" srcId="{D4A1F997-041D-4311-984C-ABE05B5446EE}" destId="{623829B2-C4F9-4C5F-8EE2-CBFA375F4DC5}" srcOrd="0" destOrd="0" presId="urn:microsoft.com/office/officeart/2005/8/layout/pyramid1"/>
    <dgm:cxn modelId="{85F5309B-23C6-46F2-9C3B-BC49E183BC8A}" type="presOf" srcId="{3AF9F3FF-0E72-4ED1-BF8E-6578F4020F00}" destId="{87D86B27-340D-41E7-AB91-0A2939CB0418}" srcOrd="1" destOrd="0" presId="urn:microsoft.com/office/officeart/2005/8/layout/pyramid1"/>
    <dgm:cxn modelId="{524AE1BE-0F57-4030-A101-975B4C610FE0}" srcId="{A5DD7CAD-DBD1-4D85-B05A-CC0C62E65CC3}" destId="{3AF9F3FF-0E72-4ED1-BF8E-6578F4020F00}" srcOrd="0" destOrd="0" parTransId="{1366CCCE-C0D5-4D62-AA26-9287643A19CC}" sibTransId="{FDF77172-E868-4105-9D50-29D65E714BD8}"/>
    <dgm:cxn modelId="{50237E06-FE40-47CB-9192-A8D0AB87C93E}" srcId="{A5DD7CAD-DBD1-4D85-B05A-CC0C62E65CC3}" destId="{D4A1F997-041D-4311-984C-ABE05B5446EE}" srcOrd="2" destOrd="0" parTransId="{8DC0F82C-1F14-475C-A3F6-DD7FC94A069D}" sibTransId="{8FC7F7EA-F16A-48B9-9CD4-83BA02D62066}"/>
    <dgm:cxn modelId="{288CC188-9004-4A98-AA83-70646573EC14}" srcId="{A5DD7CAD-DBD1-4D85-B05A-CC0C62E65CC3}" destId="{7125F807-30A0-47C3-8CFA-6CA983F67013}" srcOrd="1" destOrd="0" parTransId="{B759D861-BE91-473F-8525-CEE414364C8F}" sibTransId="{CF5DA38A-FB25-461A-B967-C73D78E73951}"/>
    <dgm:cxn modelId="{07DF4EAF-30EB-426A-8C09-967284D0CAFD}" type="presOf" srcId="{A5DD7CAD-DBD1-4D85-B05A-CC0C62E65CC3}" destId="{194B7CD3-8C6F-4873-920C-E2104E1CAE18}" srcOrd="0" destOrd="0" presId="urn:microsoft.com/office/officeart/2005/8/layout/pyramid1"/>
    <dgm:cxn modelId="{E10B9CD2-951E-41FC-B25E-EEE18EE87AEA}" type="presParOf" srcId="{194B7CD3-8C6F-4873-920C-E2104E1CAE18}" destId="{582ED43E-294E-4136-99D9-387B88967B44}" srcOrd="0" destOrd="0" presId="urn:microsoft.com/office/officeart/2005/8/layout/pyramid1"/>
    <dgm:cxn modelId="{74D274DD-6A04-4F77-9E1E-39D9E2BB978F}" type="presParOf" srcId="{582ED43E-294E-4136-99D9-387B88967B44}" destId="{F9AE01D8-C969-425F-B4C3-935F85E04ACA}" srcOrd="0" destOrd="0" presId="urn:microsoft.com/office/officeart/2005/8/layout/pyramid1"/>
    <dgm:cxn modelId="{FAB73C8F-E166-4675-ADCC-01BB826CA5D9}" type="presParOf" srcId="{582ED43E-294E-4136-99D9-387B88967B44}" destId="{87D86B27-340D-41E7-AB91-0A2939CB0418}" srcOrd="1" destOrd="0" presId="urn:microsoft.com/office/officeart/2005/8/layout/pyramid1"/>
    <dgm:cxn modelId="{D622DEFD-1368-4BFA-A1F6-125121D2E1BA}" type="presParOf" srcId="{194B7CD3-8C6F-4873-920C-E2104E1CAE18}" destId="{4E3FA1AE-A938-4450-97B8-A047AF3EAC88}" srcOrd="1" destOrd="0" presId="urn:microsoft.com/office/officeart/2005/8/layout/pyramid1"/>
    <dgm:cxn modelId="{B3FDCA9A-112C-4472-8166-4B7257BEC22E}" type="presParOf" srcId="{4E3FA1AE-A938-4450-97B8-A047AF3EAC88}" destId="{49254D74-CBDF-48E3-B887-B71321E4AE3A}" srcOrd="0" destOrd="0" presId="urn:microsoft.com/office/officeart/2005/8/layout/pyramid1"/>
    <dgm:cxn modelId="{5962EA7D-C5B5-4628-9613-5AD77E9F7491}" type="presParOf" srcId="{4E3FA1AE-A938-4450-97B8-A047AF3EAC88}" destId="{10D13296-AFD3-460B-839E-56FDEB5C9C19}" srcOrd="1" destOrd="0" presId="urn:microsoft.com/office/officeart/2005/8/layout/pyramid1"/>
    <dgm:cxn modelId="{2E758387-D742-429B-9AD0-F13080D2B2B3}" type="presParOf" srcId="{194B7CD3-8C6F-4873-920C-E2104E1CAE18}" destId="{2939294B-98E0-4D23-9158-2A521FDB898E}" srcOrd="2" destOrd="0" presId="urn:microsoft.com/office/officeart/2005/8/layout/pyramid1"/>
    <dgm:cxn modelId="{8AC850B5-B6D6-440E-BB20-0139290F52E7}" type="presParOf" srcId="{2939294B-98E0-4D23-9158-2A521FDB898E}" destId="{623829B2-C4F9-4C5F-8EE2-CBFA375F4DC5}" srcOrd="0" destOrd="0" presId="urn:microsoft.com/office/officeart/2005/8/layout/pyramid1"/>
    <dgm:cxn modelId="{B440BC35-0901-45BA-BB45-BE0C234B2396}" type="presParOf" srcId="{2939294B-98E0-4D23-9158-2A521FDB898E}" destId="{42C0F8E4-781E-4137-A6F3-067DB02E6BA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FC13FC8-8F2C-4745-8260-8F47DA6945E4}" type="datetimeFigureOut">
              <a:rPr lang="ru-RU" smtClean="0"/>
              <a:t>09.04.2021</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6A634F4-E5B5-4C5F-968C-AA2592801280}" type="slidenum">
              <a:rPr lang="ru-RU" smtClean="0"/>
              <a:t>‹#›</a:t>
            </a:fld>
            <a:endParaRPr lang="ru-RU"/>
          </a:p>
        </p:txBody>
      </p:sp>
    </p:spTree>
    <p:extLst>
      <p:ext uri="{BB962C8B-B14F-4D97-AF65-F5344CB8AC3E}">
        <p14:creationId xmlns:p14="http://schemas.microsoft.com/office/powerpoint/2010/main" val="16704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93DB655-A935-43A0-AFF7-8D81721D7ED2}" type="slidenum">
              <a:rPr lang="ru-RU" smtClean="0"/>
              <a:pPr/>
              <a:t>9</a:t>
            </a:fld>
            <a:endParaRPr lang="ru-RU"/>
          </a:p>
        </p:txBody>
      </p:sp>
    </p:spTree>
    <p:extLst>
      <p:ext uri="{BB962C8B-B14F-4D97-AF65-F5344CB8AC3E}">
        <p14:creationId xmlns:p14="http://schemas.microsoft.com/office/powerpoint/2010/main" val="262247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F26ADC26-DC7D-41B8-B787-EF84AD7009C0}" type="slidenum">
              <a:rPr lang="ru-RU" smtClean="0"/>
              <a:pPr/>
              <a:t>12</a:t>
            </a:fld>
            <a:endParaRPr lang="ru-R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ru-RU" smtClean="0"/>
              <a:t>Близкое понимание читательской грамотности:</a:t>
            </a:r>
          </a:p>
        </p:txBody>
      </p:sp>
    </p:spTree>
    <p:extLst>
      <p:ext uri="{BB962C8B-B14F-4D97-AF65-F5344CB8AC3E}">
        <p14:creationId xmlns:p14="http://schemas.microsoft.com/office/powerpoint/2010/main" val="134130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93DB655-A935-43A0-AFF7-8D81721D7ED2}" type="slidenum">
              <a:rPr lang="ru-RU" smtClean="0"/>
              <a:pPr/>
              <a:t>15</a:t>
            </a:fld>
            <a:endParaRPr lang="ru-RU"/>
          </a:p>
        </p:txBody>
      </p:sp>
    </p:spTree>
    <p:extLst>
      <p:ext uri="{BB962C8B-B14F-4D97-AF65-F5344CB8AC3E}">
        <p14:creationId xmlns:p14="http://schemas.microsoft.com/office/powerpoint/2010/main" val="101991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93DB655-A935-43A0-AFF7-8D81721D7ED2}" type="slidenum">
              <a:rPr lang="ru-RU" smtClean="0"/>
              <a:pPr/>
              <a:t>18</a:t>
            </a:fld>
            <a:endParaRPr lang="ru-RU"/>
          </a:p>
        </p:txBody>
      </p:sp>
    </p:spTree>
    <p:extLst>
      <p:ext uri="{BB962C8B-B14F-4D97-AF65-F5344CB8AC3E}">
        <p14:creationId xmlns:p14="http://schemas.microsoft.com/office/powerpoint/2010/main" val="65690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93DB655-A935-43A0-AFF7-8D81721D7ED2}" type="slidenum">
              <a:rPr lang="ru-RU" smtClean="0"/>
              <a:pPr/>
              <a:t>22</a:t>
            </a:fld>
            <a:endParaRPr lang="ru-RU"/>
          </a:p>
        </p:txBody>
      </p:sp>
    </p:spTree>
    <p:extLst>
      <p:ext uri="{BB962C8B-B14F-4D97-AF65-F5344CB8AC3E}">
        <p14:creationId xmlns:p14="http://schemas.microsoft.com/office/powerpoint/2010/main" val="72192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8915" name="Rectangle 2"/>
          <p:cNvSpPr txBox="1">
            <a:spLocks noGrp="1" noChangeArrowheads="1"/>
          </p:cNvSpPr>
          <p:nvPr>
            <p:ph type="body" idx="1"/>
          </p:nvPr>
        </p:nvSpPr>
        <p:spPr>
          <a:xfrm>
            <a:off x="685800" y="4343400"/>
            <a:ext cx="5475288"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smtClean="0">
              <a:latin typeface="Times New Roman" pitchFamily="18" charset="0"/>
            </a:endParaRPr>
          </a:p>
        </p:txBody>
      </p:sp>
    </p:spTree>
    <p:extLst>
      <p:ext uri="{BB962C8B-B14F-4D97-AF65-F5344CB8AC3E}">
        <p14:creationId xmlns:p14="http://schemas.microsoft.com/office/powerpoint/2010/main" val="295332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9939" name="Rectangle 2"/>
          <p:cNvSpPr txBox="1">
            <a:spLocks noGrp="1" noChangeArrowheads="1"/>
          </p:cNvSpPr>
          <p:nvPr>
            <p:ph type="body" idx="1"/>
          </p:nvPr>
        </p:nvSpPr>
        <p:spPr>
          <a:xfrm>
            <a:off x="685800" y="4343400"/>
            <a:ext cx="5475288"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smtClean="0">
              <a:latin typeface="Times New Roman" pitchFamily="18" charset="0"/>
            </a:endParaRPr>
          </a:p>
        </p:txBody>
      </p:sp>
    </p:spTree>
    <p:extLst>
      <p:ext uri="{BB962C8B-B14F-4D97-AF65-F5344CB8AC3E}">
        <p14:creationId xmlns:p14="http://schemas.microsoft.com/office/powerpoint/2010/main" val="363009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11E699-5C33-446F-B725-1DB025D65BA8}" type="slidenum">
              <a:rPr lang="ru-RU" smtClean="0"/>
              <a:pPr/>
              <a:t>29</a:t>
            </a:fld>
            <a:endParaRPr lang="ru-RU"/>
          </a:p>
        </p:txBody>
      </p:sp>
    </p:spTree>
    <p:extLst>
      <p:ext uri="{BB962C8B-B14F-4D97-AF65-F5344CB8AC3E}">
        <p14:creationId xmlns:p14="http://schemas.microsoft.com/office/powerpoint/2010/main" val="203556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044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AA16D8-EDE5-494B-BFAA-6EB49E3CDC07}" type="slidenum">
              <a:rPr lang="ru-RU" altLang="ru-RU"/>
              <a:pPr/>
              <a:t>88</a:t>
            </a:fld>
            <a:endParaRPr lang="ru-RU" altLang="ru-RU"/>
          </a:p>
        </p:txBody>
      </p:sp>
    </p:spTree>
    <p:extLst>
      <p:ext uri="{BB962C8B-B14F-4D97-AF65-F5344CB8AC3E}">
        <p14:creationId xmlns:p14="http://schemas.microsoft.com/office/powerpoint/2010/main" val="218122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9" name="Rectangle 7"/>
              <p:cNvSpPr>
                <a:spLocks noChangeArrowheads="1"/>
              </p:cNvSpPr>
              <p:nvPr/>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0" name="Rectangle 8"/>
              <p:cNvSpPr>
                <a:spLocks noChangeArrowheads="1"/>
              </p:cNvSpPr>
              <p:nvPr/>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1" name="Rectangle 9"/>
              <p:cNvSpPr>
                <a:spLocks noChangeArrowheads="1"/>
              </p:cNvSpPr>
              <p:nvPr/>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13" name="Rectangle 11"/>
              <p:cNvSpPr>
                <a:spLocks noChangeArrowheads="1"/>
              </p:cNvSpPr>
              <p:nvPr/>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4" name="Rectangle 12"/>
              <p:cNvSpPr>
                <a:spLocks noChangeArrowheads="1"/>
              </p:cNvSpPr>
              <p:nvPr/>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16" name="Rectangle 14"/>
              <p:cNvSpPr>
                <a:spLocks noChangeArrowheads="1"/>
              </p:cNvSpPr>
              <p:nvPr/>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grpSp>
      </p:grpSp>
      <p:sp>
        <p:nvSpPr>
          <p:cNvPr id="58387"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r>
              <a:rPr lang="ru-RU" smtClean="0"/>
              <a:t>Образец заголовка</a:t>
            </a:r>
            <a:endParaRPr lang="ru-RU"/>
          </a:p>
        </p:txBody>
      </p:sp>
      <p:sp>
        <p:nvSpPr>
          <p:cNvPr id="58388"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ru-RU" smtClean="0"/>
              <a:t>Образец подзаголовка</a:t>
            </a:r>
            <a:endParaRPr lang="ru-RU"/>
          </a:p>
        </p:txBody>
      </p:sp>
      <p:sp>
        <p:nvSpPr>
          <p:cNvPr id="18" name="Rectangle 16"/>
          <p:cNvSpPr>
            <a:spLocks noGrp="1" noChangeArrowheads="1"/>
          </p:cNvSpPr>
          <p:nvPr>
            <p:ph type="dt" sz="half" idx="10"/>
          </p:nvPr>
        </p:nvSpPr>
        <p:spPr>
          <a:xfrm>
            <a:off x="609600" y="6248400"/>
            <a:ext cx="2844800" cy="457200"/>
          </a:xfrm>
        </p:spPr>
        <p:txBody>
          <a:bodyPr/>
          <a:lstStyle>
            <a:lvl1pPr>
              <a:defRPr/>
            </a:lvl1pPr>
          </a:lstStyle>
          <a:p>
            <a:fld id="{1D8BD707-D9CF-40AE-B4C6-C98DA3205C09}" type="datetimeFigureOut">
              <a:rPr lang="en-US" smtClean="0"/>
              <a:t>4/9/2021</a:t>
            </a:fld>
            <a:endParaRPr lang="en-US"/>
          </a:p>
        </p:txBody>
      </p:sp>
      <p:sp>
        <p:nvSpPr>
          <p:cNvPr id="19" name="Rectangle 17"/>
          <p:cNvSpPr>
            <a:spLocks noGrp="1" noChangeArrowheads="1"/>
          </p:cNvSpPr>
          <p:nvPr>
            <p:ph type="ftr" sz="quarter" idx="11"/>
          </p:nvPr>
        </p:nvSpPr>
        <p:spPr/>
        <p:txBody>
          <a:bodyPr/>
          <a:lstStyle>
            <a:lvl1pPr>
              <a:defRPr/>
            </a:lvl1pPr>
          </a:lstStyle>
          <a:p>
            <a:endParaRPr lang="ru-RU"/>
          </a:p>
        </p:txBody>
      </p:sp>
      <p:sp>
        <p:nvSpPr>
          <p:cNvPr id="20" name="Rectangle 18"/>
          <p:cNvSpPr>
            <a:spLocks noGrp="1" noChangeArrowheads="1"/>
          </p:cNvSpPr>
          <p:nvPr>
            <p:ph type="sldNum" sz="quarter" idx="12"/>
          </p:nvPr>
        </p:nvSpPr>
        <p:spPr/>
        <p:txBody>
          <a:bodyPr/>
          <a:lstStyle>
            <a:lvl1pPr>
              <a:defRPr/>
            </a:lvl1pPr>
          </a:lstStyle>
          <a:p>
            <a:fld id="{B6F15528-21DE-4FAA-801E-634DDDAF4B2B}" type="slidenum">
              <a:rPr lang="ru-RU" smtClean="0"/>
              <a:t>‹#›</a:t>
            </a:fld>
            <a:endParaRPr lang="ru-RU"/>
          </a:p>
        </p:txBody>
      </p:sp>
    </p:spTree>
    <p:extLst>
      <p:ext uri="{BB962C8B-B14F-4D97-AF65-F5344CB8AC3E}">
        <p14:creationId xmlns:p14="http://schemas.microsoft.com/office/powerpoint/2010/main" val="255301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6"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407976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457200"/>
            <a:ext cx="27432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457200"/>
            <a:ext cx="80264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6"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46803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57200"/>
            <a:ext cx="109728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981200"/>
            <a:ext cx="10972800" cy="3886200"/>
          </a:xfrm>
        </p:spPr>
        <p:txBody>
          <a:bodyPr/>
          <a:lstStyle/>
          <a:p>
            <a:pPr lvl="0"/>
            <a:r>
              <a:rPr lang="ru-RU" noProof="0" smtClean="0"/>
              <a:t>Вставка таблицы</a:t>
            </a:r>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6"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50883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entury Schoolbook"/>
                <a:cs typeface="Century Schoolboo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64705" y="1837943"/>
            <a:ext cx="4500880" cy="3750310"/>
          </a:xfrm>
          <a:prstGeom prst="rect">
            <a:avLst/>
          </a:prstGeom>
        </p:spPr>
        <p:txBody>
          <a:bodyPr wrap="square" lIns="0" tIns="0" rIns="0" bIns="0">
            <a:spAutoFit/>
          </a:bodyPr>
          <a:lstStyle>
            <a:lvl1pPr>
              <a:defRPr sz="1800" b="0" i="0">
                <a:solidFill>
                  <a:srgbClr val="161616"/>
                </a:solidFill>
                <a:latin typeface="Century Schoolbook"/>
                <a:cs typeface="Century Schoolboo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009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64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5399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51575"/>
            <a:ext cx="2844800" cy="276999"/>
          </a:xfrm>
        </p:spPr>
        <p:txBody>
          <a:bodyPr/>
          <a:lstStyle>
            <a:lvl1pPr>
              <a:defRPr/>
            </a:lvl1pPr>
          </a:lstStyle>
          <a:p>
            <a:fld id="{5B106E36-FD25-4E2D-B0AA-010F637433A0}" type="datetimeFigureOut">
              <a:rPr lang="ru-RU" smtClean="0"/>
              <a:pPr/>
              <a:t>09.04.2021</a:t>
            </a:fld>
            <a:endParaRPr lang="ru-RU"/>
          </a:p>
        </p:txBody>
      </p:sp>
      <p:sp>
        <p:nvSpPr>
          <p:cNvPr id="6" name="Номер слайда 5"/>
          <p:cNvSpPr>
            <a:spLocks noGrp="1"/>
          </p:cNvSpPr>
          <p:nvPr>
            <p:ph type="sldNum" sz="quarter" idx="11"/>
          </p:nvPr>
        </p:nvSpPr>
        <p:spPr>
          <a:xfrm>
            <a:off x="8737600" y="6248400"/>
            <a:ext cx="2844800" cy="276999"/>
          </a:xfrm>
        </p:spPr>
        <p:txBody>
          <a:bodyPr/>
          <a:lstStyle>
            <a:lvl1pPr>
              <a:defRPr/>
            </a:lvl1pPr>
          </a:lstStyle>
          <a:p>
            <a:fld id="{725C68B6-61C2-468F-89AB-4B9F7531AA68}" type="slidenum">
              <a:rPr lang="ru-RU" smtClean="0"/>
              <a:pPr/>
              <a:t>‹#›</a:t>
            </a:fld>
            <a:endParaRPr lang="ru-RU"/>
          </a:p>
        </p:txBody>
      </p:sp>
      <p:sp>
        <p:nvSpPr>
          <p:cNvPr id="7" name="Нижний колонтитул 6"/>
          <p:cNvSpPr>
            <a:spLocks noGrp="1"/>
          </p:cNvSpPr>
          <p:nvPr>
            <p:ph type="ftr" sz="quarter" idx="12"/>
          </p:nvPr>
        </p:nvSpPr>
        <p:spPr>
          <a:xfrm>
            <a:off x="4165600" y="6248400"/>
            <a:ext cx="3860800" cy="276999"/>
          </a:xfrm>
        </p:spPr>
        <p:txBody>
          <a:bodyPr/>
          <a:lstStyle>
            <a:lvl1pPr>
              <a:defRPr/>
            </a:lvl1pPr>
          </a:lstStyle>
          <a:p>
            <a:endParaRPr lang="ru-RU"/>
          </a:p>
        </p:txBody>
      </p:sp>
    </p:spTree>
    <p:extLst>
      <p:ext uri="{BB962C8B-B14F-4D97-AF65-F5344CB8AC3E}">
        <p14:creationId xmlns:p14="http://schemas.microsoft.com/office/powerpoint/2010/main" val="261288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entury Schoolbook"/>
                <a:cs typeface="Century School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6938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88642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5" name="Полилиния 4"/>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grpSp>
        <p:nvGrpSpPr>
          <p:cNvPr id="6" name="Группа 1"/>
          <p:cNvGrpSpPr>
            <a:grpSpLocks/>
          </p:cNvGrpSpPr>
          <p:nvPr/>
        </p:nvGrpSpPr>
        <p:grpSpPr bwMode="auto">
          <a:xfrm>
            <a:off x="-25399" y="203200"/>
            <a:ext cx="12240684" cy="647700"/>
            <a:chOff x="-19045" y="216550"/>
            <a:chExt cx="9180548" cy="649224"/>
          </a:xfrm>
        </p:grpSpPr>
        <p:sp>
          <p:nvSpPr>
            <p:cNvPr id="7" name="Полилиния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p>
          </p:txBody>
        </p:sp>
        <p:sp>
          <p:nvSpPr>
            <p:cNvPr id="8" name="Полилиния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p>
          </p:txBody>
        </p:sp>
      </p:grpSp>
      <p:sp>
        <p:nvSpPr>
          <p:cNvPr id="2" name="Заголовок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p:txBody>
          <a:bodyPr/>
          <a:lstStyle>
            <a:lvl1pPr>
              <a:defRPr/>
            </a:lvl1pPr>
          </a:lstStyle>
          <a:p>
            <a:fld id="{F7DCF454-F542-4808-AF0C-7250E97C4A84}" type="slidenum">
              <a:rPr lang="ru-RU" altLang="ru-RU"/>
              <a:pPr/>
              <a:t>‹#›</a:t>
            </a:fld>
            <a:endParaRPr lang="ru-RU" altLang="ru-RU"/>
          </a:p>
        </p:txBody>
      </p:sp>
    </p:spTree>
    <p:extLst>
      <p:ext uri="{BB962C8B-B14F-4D97-AF65-F5344CB8AC3E}">
        <p14:creationId xmlns:p14="http://schemas.microsoft.com/office/powerpoint/2010/main" val="4936181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t>4/9/2021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38103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6"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3479604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t>4/9/2021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516885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t>4/9/2021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337674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F71529-2142-43B7-B31A-C5BE35874F1A}" type="datetimeFigureOut">
              <a:rPr lang="ru-RU" smtClean="0"/>
              <a:pPr/>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45C4B5-A55F-42AD-A270-C447D47DB51E}" type="slidenum">
              <a:rPr lang="ru-RU" smtClean="0"/>
              <a:pPr/>
              <a:t>‹#›</a:t>
            </a:fld>
            <a:endParaRPr lang="ru-RU"/>
          </a:p>
        </p:txBody>
      </p:sp>
    </p:spTree>
    <p:extLst>
      <p:ext uri="{BB962C8B-B14F-4D97-AF65-F5344CB8AC3E}">
        <p14:creationId xmlns:p14="http://schemas.microsoft.com/office/powerpoint/2010/main" val="465438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8BD707-D9CF-40AE-B4C6-C98DA3205C09}" type="datetimeFigureOut">
              <a:rPr lang="en-US" smtClean="0"/>
              <a:t>4/9/2021</a:t>
            </a:fld>
            <a:endParaRPr lang="en-US"/>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44635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8BD707-D9CF-40AE-B4C6-C98DA3205C09}" type="datetimeFigureOut">
              <a:rPr lang="en-US" smtClean="0"/>
              <a:t>4/9/2021</a:t>
            </a:fld>
            <a:endParaRPr lang="en-US"/>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874581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F71529-2142-43B7-B31A-C5BE35874F1A}" type="datetimeFigureOut">
              <a:rPr lang="ru-RU" smtClean="0"/>
              <a:pPr/>
              <a:t>09.04.2021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45C4B5-A55F-42AD-A270-C447D47DB51E}" type="slidenum">
              <a:rPr lang="ru-RU" smtClean="0"/>
              <a:pPr/>
              <a:t>‹#›</a:t>
            </a:fld>
            <a:endParaRPr lang="ru-RU"/>
          </a:p>
        </p:txBody>
      </p:sp>
    </p:spTree>
    <p:extLst>
      <p:ext uri="{BB962C8B-B14F-4D97-AF65-F5344CB8AC3E}">
        <p14:creationId xmlns:p14="http://schemas.microsoft.com/office/powerpoint/2010/main" val="408043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t>4/9/2021</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367540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t>4/9/2021</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4605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t>4/9/2021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772104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t>4/9/2021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9939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6"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1546241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6019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5399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51575"/>
            <a:ext cx="2844800" cy="276999"/>
          </a:xfrm>
        </p:spPr>
        <p:txBody>
          <a:bodyPr/>
          <a:lstStyle>
            <a:lvl1pPr>
              <a:defRPr/>
            </a:lvl1pPr>
          </a:lstStyle>
          <a:p>
            <a:fld id="{5B106E36-FD25-4E2D-B0AA-010F637433A0}" type="datetimeFigureOut">
              <a:rPr lang="ru-RU" smtClean="0"/>
              <a:pPr/>
              <a:t>09.04.2021</a:t>
            </a:fld>
            <a:endParaRPr lang="ru-RU"/>
          </a:p>
        </p:txBody>
      </p:sp>
      <p:sp>
        <p:nvSpPr>
          <p:cNvPr id="6" name="Номер слайда 5"/>
          <p:cNvSpPr>
            <a:spLocks noGrp="1"/>
          </p:cNvSpPr>
          <p:nvPr>
            <p:ph type="sldNum" sz="quarter" idx="11"/>
          </p:nvPr>
        </p:nvSpPr>
        <p:spPr>
          <a:xfrm>
            <a:off x="8737600" y="6248400"/>
            <a:ext cx="2844800" cy="276999"/>
          </a:xfrm>
        </p:spPr>
        <p:txBody>
          <a:bodyPr/>
          <a:lstStyle>
            <a:lvl1pPr>
              <a:defRPr/>
            </a:lvl1pPr>
          </a:lstStyle>
          <a:p>
            <a:fld id="{725C68B6-61C2-468F-89AB-4B9F7531AA68}" type="slidenum">
              <a:rPr lang="ru-RU" smtClean="0"/>
              <a:pPr/>
              <a:t>‹#›</a:t>
            </a:fld>
            <a:endParaRPr lang="ru-RU"/>
          </a:p>
        </p:txBody>
      </p:sp>
      <p:sp>
        <p:nvSpPr>
          <p:cNvPr id="7" name="Нижний колонтитул 6"/>
          <p:cNvSpPr>
            <a:spLocks noGrp="1"/>
          </p:cNvSpPr>
          <p:nvPr>
            <p:ph type="ftr" sz="quarter" idx="12"/>
          </p:nvPr>
        </p:nvSpPr>
        <p:spPr>
          <a:xfrm>
            <a:off x="4165600" y="6248400"/>
            <a:ext cx="3860800" cy="276999"/>
          </a:xfrm>
        </p:spPr>
        <p:txBody>
          <a:bodyPr/>
          <a:lstStyle>
            <a:lvl1pPr>
              <a:defRPr/>
            </a:lvl1pPr>
          </a:lstStyle>
          <a:p>
            <a:endParaRPr lang="ru-RU"/>
          </a:p>
        </p:txBody>
      </p:sp>
    </p:spTree>
    <p:extLst>
      <p:ext uri="{BB962C8B-B14F-4D97-AF65-F5344CB8AC3E}">
        <p14:creationId xmlns:p14="http://schemas.microsoft.com/office/powerpoint/2010/main" val="148177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entury Schoolbook"/>
                <a:cs typeface="Century School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765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963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4245C4B5-A55F-42AD-A270-C447D47DB51E}" type="slidenum">
              <a:rPr lang="ru-RU" smtClean="0"/>
              <a:pPr/>
              <a:t>‹#›</a:t>
            </a:fld>
            <a:endParaRPr lang="ru-RU"/>
          </a:p>
        </p:txBody>
      </p:sp>
      <p:sp>
        <p:nvSpPr>
          <p:cNvPr id="7" name="Rectangle 16"/>
          <p:cNvSpPr>
            <a:spLocks noGrp="1" noChangeArrowheads="1"/>
          </p:cNvSpPr>
          <p:nvPr>
            <p:ph type="dt" sz="half" idx="12"/>
          </p:nvPr>
        </p:nvSpPr>
        <p:spPr>
          <a:ln/>
        </p:spPr>
        <p:txBody>
          <a:bodyPr/>
          <a:lstStyle>
            <a:lvl1pPr>
              <a:defRPr/>
            </a:lvl1pPr>
          </a:lstStyle>
          <a:p>
            <a:fld id="{78F71529-2142-43B7-B31A-C5BE35874F1A}" type="datetimeFigureOut">
              <a:rPr lang="ru-RU" smtClean="0"/>
              <a:pPr/>
              <a:t>09.04.2021</a:t>
            </a:fld>
            <a:endParaRPr lang="ru-RU"/>
          </a:p>
        </p:txBody>
      </p:sp>
    </p:spTree>
    <p:extLst>
      <p:ext uri="{BB962C8B-B14F-4D97-AF65-F5344CB8AC3E}">
        <p14:creationId xmlns:p14="http://schemas.microsoft.com/office/powerpoint/2010/main" val="207900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endParaRPr lang="ru-RU"/>
          </a:p>
        </p:txBody>
      </p:sp>
      <p:sp>
        <p:nvSpPr>
          <p:cNvPr id="8"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9"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346780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endParaRPr lang="ru-RU"/>
          </a:p>
        </p:txBody>
      </p:sp>
      <p:sp>
        <p:nvSpPr>
          <p:cNvPr id="4"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5"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78267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ru-RU"/>
          </a:p>
        </p:txBody>
      </p:sp>
      <p:sp>
        <p:nvSpPr>
          <p:cNvPr id="3" name="Rectangle 3"/>
          <p:cNvSpPr>
            <a:spLocks noGrp="1" noChangeArrowheads="1"/>
          </p:cNvSpPr>
          <p:nvPr>
            <p:ph type="sldNum" sz="quarter" idx="11"/>
          </p:nvPr>
        </p:nvSpPr>
        <p:spPr>
          <a:ln/>
        </p:spPr>
        <p:txBody>
          <a:bodyPr/>
          <a:lstStyle>
            <a:lvl1pPr>
              <a:defRPr/>
            </a:lvl1pPr>
          </a:lstStyle>
          <a:p>
            <a:fld id="{4245C4B5-A55F-42AD-A270-C447D47DB51E}" type="slidenum">
              <a:rPr lang="ru-RU" smtClean="0"/>
              <a:pPr/>
              <a:t>‹#›</a:t>
            </a:fld>
            <a:endParaRPr lang="ru-RU"/>
          </a:p>
        </p:txBody>
      </p:sp>
      <p:sp>
        <p:nvSpPr>
          <p:cNvPr id="4" name="Rectangle 16"/>
          <p:cNvSpPr>
            <a:spLocks noGrp="1" noChangeArrowheads="1"/>
          </p:cNvSpPr>
          <p:nvPr>
            <p:ph type="dt" sz="half" idx="12"/>
          </p:nvPr>
        </p:nvSpPr>
        <p:spPr>
          <a:ln/>
        </p:spPr>
        <p:txBody>
          <a:bodyPr/>
          <a:lstStyle>
            <a:lvl1pPr>
              <a:defRPr/>
            </a:lvl1pPr>
          </a:lstStyle>
          <a:p>
            <a:fld id="{78F71529-2142-43B7-B31A-C5BE35874F1A}" type="datetimeFigureOut">
              <a:rPr lang="ru-RU" smtClean="0"/>
              <a:pPr/>
              <a:t>09.04.2021</a:t>
            </a:fld>
            <a:endParaRPr lang="ru-RU"/>
          </a:p>
        </p:txBody>
      </p:sp>
    </p:spTree>
    <p:extLst>
      <p:ext uri="{BB962C8B-B14F-4D97-AF65-F5344CB8AC3E}">
        <p14:creationId xmlns:p14="http://schemas.microsoft.com/office/powerpoint/2010/main" val="196927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7"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386955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B6F15528-21DE-4FAA-801E-634DDDAF4B2B}" type="slidenum">
              <a:rPr lang="ru-RU" smtClean="0"/>
              <a:t>‹#›</a:t>
            </a:fld>
            <a:endParaRPr lang="ru-RU"/>
          </a:p>
        </p:txBody>
      </p:sp>
      <p:sp>
        <p:nvSpPr>
          <p:cNvPr id="7" name="Rectangle 16"/>
          <p:cNvSpPr>
            <a:spLocks noGrp="1" noChangeArrowheads="1"/>
          </p:cNvSpPr>
          <p:nvPr>
            <p:ph type="dt" sz="half" idx="12"/>
          </p:nvPr>
        </p:nvSpPr>
        <p:spPr>
          <a:ln/>
        </p:spPr>
        <p:txBody>
          <a:bodyPr/>
          <a:lstStyle>
            <a:lvl1pPr>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124262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ru-RU"/>
          </a:p>
        </p:txBody>
      </p:sp>
      <p:sp>
        <p:nvSpPr>
          <p:cNvPr id="57347"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B6F15528-21DE-4FAA-801E-634DDDAF4B2B}" type="slidenum">
              <a:rPr lang="ru-RU" smtClean="0"/>
              <a:t>‹#›</a:t>
            </a:fld>
            <a:endParaRPr lang="ru-RU"/>
          </a:p>
        </p:txBody>
      </p:sp>
      <p:grpSp>
        <p:nvGrpSpPr>
          <p:cNvPr id="1028" name="Group 4"/>
          <p:cNvGrpSpPr>
            <a:grpSpLocks/>
          </p:cNvGrpSpPr>
          <p:nvPr/>
        </p:nvGrpSpPr>
        <p:grpSpPr bwMode="auto">
          <a:xfrm>
            <a:off x="0" y="0"/>
            <a:ext cx="12192000" cy="546100"/>
            <a:chOff x="0" y="0"/>
            <a:chExt cx="5760" cy="344"/>
          </a:xfrm>
        </p:grpSpPr>
        <p:sp>
          <p:nvSpPr>
            <p:cNvPr id="5734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5735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latin typeface="Times New Roman" pitchFamily="18" charset="0"/>
              </a:endParaRPr>
            </a:p>
          </p:txBody>
        </p:sp>
        <p:sp>
          <p:nvSpPr>
            <p:cNvPr id="5735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5735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5735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5735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5735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sp>
          <p:nvSpPr>
            <p:cNvPr id="5735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5735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7360"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fld id="{1D8BD707-D9CF-40AE-B4C6-C98DA3205C09}" type="datetimeFigureOut">
              <a:rPr lang="en-US" smtClean="0"/>
              <a:t>4/9/2021</a:t>
            </a:fld>
            <a:endParaRPr lang="en-US"/>
          </a:p>
        </p:txBody>
      </p:sp>
    </p:spTree>
    <p:extLst>
      <p:ext uri="{BB962C8B-B14F-4D97-AF65-F5344CB8AC3E}">
        <p14:creationId xmlns:p14="http://schemas.microsoft.com/office/powerpoint/2010/main" val="32203297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050" name="Заголовок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051" name="Текст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3"/>
          <p:cNvSpPr>
            <a:spLocks noGrp="1"/>
          </p:cNvSpPr>
          <p:nvPr>
            <p:ph type="dt" sz="half" idx="2"/>
          </p:nvPr>
        </p:nvSpPr>
        <p:spPr>
          <a:xfrm>
            <a:off x="609600" y="6356351"/>
            <a:ext cx="2844800" cy="365125"/>
          </a:xfrm>
          <a:prstGeom prst="rect">
            <a:avLst/>
          </a:prstGeom>
        </p:spPr>
        <p:txBody>
          <a:bodyPr vert="horz" lIns="0" tIns="0" rIns="0" bIns="0" anchor="b"/>
          <a:lstStyle>
            <a:lvl1pPr>
              <a:defRPr sz="1200">
                <a:solidFill>
                  <a:schemeClr val="tx2">
                    <a:shade val="90000"/>
                  </a:schemeClr>
                </a:solidFill>
              </a:defRPr>
            </a:lvl1pPr>
          </a:lstStyle>
          <a:p>
            <a:pPr>
              <a:defRPr/>
            </a:pPr>
            <a:endParaRPr lang="ru-RU"/>
          </a:p>
        </p:txBody>
      </p:sp>
      <p:sp>
        <p:nvSpPr>
          <p:cNvPr id="15" name="Нижний колонтитул 4"/>
          <p:cNvSpPr>
            <a:spLocks noGrp="1"/>
          </p:cNvSpPr>
          <p:nvPr>
            <p:ph type="ftr" sz="quarter" idx="3"/>
          </p:nvPr>
        </p:nvSpPr>
        <p:spPr>
          <a:xfrm>
            <a:off x="3556000" y="6356351"/>
            <a:ext cx="4470400" cy="365125"/>
          </a:xfrm>
          <a:prstGeom prst="rect">
            <a:avLst/>
          </a:prstGeom>
        </p:spPr>
        <p:txBody>
          <a:bodyPr vert="horz" lIns="0" tIns="0" rIns="0" bIns="0" anchor="b"/>
          <a:lstStyle>
            <a:lvl1pPr>
              <a:defRPr sz="1200">
                <a:solidFill>
                  <a:schemeClr val="tx2">
                    <a:shade val="90000"/>
                  </a:schemeClr>
                </a:solidFill>
              </a:defRPr>
            </a:lvl1pPr>
          </a:lstStyle>
          <a:p>
            <a:pPr>
              <a:defRPr/>
            </a:pPr>
            <a:endParaRPr lang="ru-RU"/>
          </a:p>
        </p:txBody>
      </p:sp>
      <p:sp>
        <p:nvSpPr>
          <p:cNvPr id="16" name="Номер слайда 5"/>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defRPr>
            </a:lvl1pPr>
          </a:lstStyle>
          <a:p>
            <a:fld id="{BDC9CF5F-F892-4006-A49D-B50FA2BF0AF9}" type="slidenum">
              <a:rPr lang="ru-RU" altLang="ru-RU"/>
              <a:pPr/>
              <a:t>‹#›</a:t>
            </a:fld>
            <a:endParaRPr lang="ru-RU" altLang="ru-RU"/>
          </a:p>
        </p:txBody>
      </p:sp>
    </p:spTree>
    <p:extLst>
      <p:ext uri="{BB962C8B-B14F-4D97-AF65-F5344CB8AC3E}">
        <p14:creationId xmlns:p14="http://schemas.microsoft.com/office/powerpoint/2010/main" val="179537681"/>
      </p:ext>
    </p:extLst>
  </p:cSld>
  <p:clrMap bg1="dk1" tx1="lt1" bg2="dk2" tx2="lt2" accent1="accent1" accent2="accent2" accent3="accent3" accent4="accent4" accent5="accent5" accent6="accent6" hlink="hlink" folHlink="folHlink"/>
  <p:sldLayoutIdLst>
    <p:sldLayoutId id="2147483689" r:id="rId1"/>
  </p:sldLayoutIdLst>
  <p:txStyles>
    <p:titleStyle>
      <a:lvl1pPr algn="l" rtl="0" eaLnBrk="1" fontAlgn="base" hangingPunct="1">
        <a:spcBef>
          <a:spcPct val="0"/>
        </a:spcBef>
        <a:spcAft>
          <a:spcPct val="0"/>
        </a:spcAft>
        <a:defRPr sz="5000" kern="1200">
          <a:solidFill>
            <a:schemeClr val="tx2"/>
          </a:solidFill>
          <a:latin typeface="Arial" charset="0"/>
          <a:ea typeface="+mj-ea"/>
          <a:cs typeface="+mj-cs"/>
        </a:defRPr>
      </a:lvl1pPr>
      <a:lvl2pPr algn="l" rtl="0" eaLnBrk="1" fontAlgn="base" hangingPunct="1">
        <a:spcBef>
          <a:spcPct val="0"/>
        </a:spcBef>
        <a:spcAft>
          <a:spcPct val="0"/>
        </a:spcAft>
        <a:defRPr sz="5000">
          <a:solidFill>
            <a:schemeClr val="tx2"/>
          </a:solidFill>
          <a:latin typeface="Arial" charset="0"/>
        </a:defRPr>
      </a:lvl2pPr>
      <a:lvl3pPr algn="l" rtl="0" eaLnBrk="1" fontAlgn="base" hangingPunct="1">
        <a:spcBef>
          <a:spcPct val="0"/>
        </a:spcBef>
        <a:spcAft>
          <a:spcPct val="0"/>
        </a:spcAft>
        <a:defRPr sz="5000">
          <a:solidFill>
            <a:schemeClr val="tx2"/>
          </a:solidFill>
          <a:latin typeface="Arial" charset="0"/>
        </a:defRPr>
      </a:lvl3pPr>
      <a:lvl4pPr algn="l" rtl="0" eaLnBrk="1" fontAlgn="base" hangingPunct="1">
        <a:spcBef>
          <a:spcPct val="0"/>
        </a:spcBef>
        <a:spcAft>
          <a:spcPct val="0"/>
        </a:spcAft>
        <a:defRPr sz="5000">
          <a:solidFill>
            <a:schemeClr val="tx2"/>
          </a:solidFill>
          <a:latin typeface="Arial" charset="0"/>
        </a:defRPr>
      </a:lvl4pPr>
      <a:lvl5pPr algn="l" rtl="0" eaLnBrk="1" fontAlgn="base" hangingPunct="1">
        <a:spcBef>
          <a:spcPct val="0"/>
        </a:spcBef>
        <a:spcAft>
          <a:spcPct val="0"/>
        </a:spcAft>
        <a:defRPr sz="5000">
          <a:solidFill>
            <a:schemeClr val="tx2"/>
          </a:solidFill>
          <a:latin typeface="Arial"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charset="0"/>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charset="0"/>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charset="0"/>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charset="0"/>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DnDiag">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4/9/2021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ru-RU" smtClean="0"/>
              <a:t>‹#›</a:t>
            </a:fld>
            <a:endParaRPr lang="ru-RU"/>
          </a:p>
        </p:txBody>
      </p:sp>
    </p:spTree>
    <p:extLst>
      <p:ext uri="{BB962C8B-B14F-4D97-AF65-F5344CB8AC3E}">
        <p14:creationId xmlns:p14="http://schemas.microsoft.com/office/powerpoint/2010/main" val="32801239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04" r:id="rId13"/>
    <p:sldLayoutId id="2147483705" r:id="rId14"/>
    <p:sldLayoutId id="214748370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13.png"/><Relationship Id="rId1" Type="http://schemas.openxmlformats.org/officeDocument/2006/relationships/slideLayout" Target="../slideLayouts/slideLayout20.xml"/><Relationship Id="rId6" Type="http://schemas.openxmlformats.org/officeDocument/2006/relationships/image" Target="../media/image500.png"/><Relationship Id="rId5" Type="http://schemas.openxmlformats.org/officeDocument/2006/relationships/image" Target="../media/image530.png"/><Relationship Id="rId4" Type="http://schemas.openxmlformats.org/officeDocument/2006/relationships/image" Target="../media/image520.png"/></Relationships>
</file>

<file path=ppt/slides/_rels/slide114.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13.png"/><Relationship Id="rId1" Type="http://schemas.openxmlformats.org/officeDocument/2006/relationships/slideLayout" Target="../slideLayouts/slideLayout20.xml"/><Relationship Id="rId6" Type="http://schemas.openxmlformats.org/officeDocument/2006/relationships/image" Target="../media/image500.png"/><Relationship Id="rId5" Type="http://schemas.openxmlformats.org/officeDocument/2006/relationships/image" Target="../media/image530.png"/><Relationship Id="rId4" Type="http://schemas.openxmlformats.org/officeDocument/2006/relationships/image" Target="../media/image520.png"/></Relationships>
</file>

<file path=ppt/slides/_rels/slide115.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40.png"/><Relationship Id="rId2" Type="http://schemas.openxmlformats.org/officeDocument/2006/relationships/image" Target="../media/image113.png"/><Relationship Id="rId1" Type="http://schemas.openxmlformats.org/officeDocument/2006/relationships/slideLayout" Target="../slideLayouts/slideLayout20.xml"/><Relationship Id="rId6" Type="http://schemas.openxmlformats.org/officeDocument/2006/relationships/image" Target="../media/image500.png"/><Relationship Id="rId5" Type="http://schemas.openxmlformats.org/officeDocument/2006/relationships/image" Target="../media/image530.png"/><Relationship Id="rId4" Type="http://schemas.openxmlformats.org/officeDocument/2006/relationships/image" Target="../media/image520.png"/></Relationships>
</file>

<file path=ppt/slides/_rels/slide116.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40.png"/><Relationship Id="rId2" Type="http://schemas.openxmlformats.org/officeDocument/2006/relationships/image" Target="../media/image113.png"/><Relationship Id="rId1" Type="http://schemas.openxmlformats.org/officeDocument/2006/relationships/slideLayout" Target="../slideLayouts/slideLayout20.xml"/><Relationship Id="rId6" Type="http://schemas.openxmlformats.org/officeDocument/2006/relationships/image" Target="../media/image500.png"/><Relationship Id="rId5" Type="http://schemas.openxmlformats.org/officeDocument/2006/relationships/image" Target="../media/image530.png"/><Relationship Id="rId4" Type="http://schemas.openxmlformats.org/officeDocument/2006/relationships/image" Target="../media/image520.png"/></Relationships>
</file>

<file path=ppt/slides/_rels/slide117.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40.png"/><Relationship Id="rId2" Type="http://schemas.openxmlformats.org/officeDocument/2006/relationships/image" Target="../media/image113.png"/><Relationship Id="rId1" Type="http://schemas.openxmlformats.org/officeDocument/2006/relationships/slideLayout" Target="../slideLayouts/slideLayout20.xml"/><Relationship Id="rId6" Type="http://schemas.openxmlformats.org/officeDocument/2006/relationships/image" Target="../media/image500.png"/><Relationship Id="rId5" Type="http://schemas.openxmlformats.org/officeDocument/2006/relationships/image" Target="../media/image530.png"/><Relationship Id="rId4" Type="http://schemas.openxmlformats.org/officeDocument/2006/relationships/image" Target="../media/image52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20.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18" Type="http://schemas.openxmlformats.org/officeDocument/2006/relationships/image" Target="../media/image131.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png"/><Relationship Id="rId2" Type="http://schemas.openxmlformats.org/officeDocument/2006/relationships/image" Target="../media/image115.png"/><Relationship Id="rId16" Type="http://schemas.openxmlformats.org/officeDocument/2006/relationships/image" Target="../media/image129.png"/><Relationship Id="rId1" Type="http://schemas.openxmlformats.org/officeDocument/2006/relationships/slideLayout" Target="../slideLayouts/slideLayout20.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png"/><Relationship Id="rId19" Type="http://schemas.openxmlformats.org/officeDocument/2006/relationships/image" Target="../media/image132.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121.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32.xml"/></Relationships>
</file>

<file path=ppt/slides/_rels/slide122.xml.rels><?xml version="1.0" encoding="UTF-8" standalone="yes"?>
<Relationships xmlns="http://schemas.openxmlformats.org/package/2006/relationships"><Relationship Id="rId2" Type="http://schemas.openxmlformats.org/officeDocument/2006/relationships/image" Target="../media/image134.jpg"/><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image" Target="../media/image135.jpg"/><Relationship Id="rId1" Type="http://schemas.openxmlformats.org/officeDocument/2006/relationships/slideLayout" Target="../slideLayouts/slideLayout20.xml"/><Relationship Id="rId6" Type="http://schemas.openxmlformats.org/officeDocument/2006/relationships/image" Target="../media/image139.jpg"/><Relationship Id="rId5" Type="http://schemas.openxmlformats.org/officeDocument/2006/relationships/image" Target="../media/image138.jpg"/><Relationship Id="rId4" Type="http://schemas.openxmlformats.org/officeDocument/2006/relationships/image" Target="../media/image137.jpg"/></Relationships>
</file>

<file path=ppt/slides/_rels/slide124.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image" Target="../media/image140.jpg"/><Relationship Id="rId1" Type="http://schemas.openxmlformats.org/officeDocument/2006/relationships/slideLayout" Target="../slideLayouts/slideLayout32.xml"/><Relationship Id="rId4" Type="http://schemas.openxmlformats.org/officeDocument/2006/relationships/image" Target="../media/image142.jpg"/></Relationships>
</file>

<file path=ppt/slides/_rels/slide125.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image" Target="../media/image12.jpg"/><Relationship Id="rId1" Type="http://schemas.openxmlformats.org/officeDocument/2006/relationships/slideLayout" Target="../slideLayouts/slideLayout20.xml"/><Relationship Id="rId4" Type="http://schemas.openxmlformats.org/officeDocument/2006/relationships/image" Target="../media/image144.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image" Target="../media/image145.jpg"/><Relationship Id="rId1" Type="http://schemas.openxmlformats.org/officeDocument/2006/relationships/slideLayout" Target="../slideLayouts/slideLayout32.xml"/><Relationship Id="rId6" Type="http://schemas.openxmlformats.org/officeDocument/2006/relationships/image" Target="../media/image149.jpg"/><Relationship Id="rId5" Type="http://schemas.openxmlformats.org/officeDocument/2006/relationships/image" Target="../media/image148.jpg"/><Relationship Id="rId4" Type="http://schemas.openxmlformats.org/officeDocument/2006/relationships/image" Target="../media/image147.jpg"/></Relationships>
</file>

<file path=ppt/slides/_rels/slide128.xml.rels><?xml version="1.0" encoding="UTF-8" standalone="yes"?>
<Relationships xmlns="http://schemas.openxmlformats.org/package/2006/relationships"><Relationship Id="rId3" Type="http://schemas.openxmlformats.org/officeDocument/2006/relationships/image" Target="../media/image151.jpg"/><Relationship Id="rId2" Type="http://schemas.openxmlformats.org/officeDocument/2006/relationships/image" Target="../media/image150.png"/><Relationship Id="rId1" Type="http://schemas.openxmlformats.org/officeDocument/2006/relationships/slideLayout" Target="../slideLayouts/slideLayout20.xml"/><Relationship Id="rId5" Type="http://schemas.openxmlformats.org/officeDocument/2006/relationships/image" Target="../media/image153.jpg"/><Relationship Id="rId4" Type="http://schemas.openxmlformats.org/officeDocument/2006/relationships/image" Target="../media/image152.jpg"/></Relationships>
</file>

<file path=ppt/slides/_rels/slide129.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3" Type="http://schemas.openxmlformats.org/officeDocument/2006/relationships/hyperlink" Target="http://www.centeroko.ru/" TargetMode="External"/><Relationship Id="rId2" Type="http://schemas.openxmlformats.org/officeDocument/2006/relationships/hyperlink" Target="https://fioco.ru/pisa" TargetMode="External"/><Relationship Id="rId1" Type="http://schemas.openxmlformats.org/officeDocument/2006/relationships/slideLayout" Target="../slideLayouts/slideLayout20.xml"/><Relationship Id="rId5" Type="http://schemas.openxmlformats.org/officeDocument/2006/relationships/hyperlink" Target="https://adu.by/images/2018/02/Prim_zadanii_PISA.pdf" TargetMode="External"/><Relationship Id="rId4" Type="http://schemas.openxmlformats.org/officeDocument/2006/relationships/hyperlink" Target="http://www.centeroko.ru/pisa18/pisa2018_rl.html"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www.youtube.com/watch?v=dgCj-zawItI" TargetMode="External"/><Relationship Id="rId2" Type="http://schemas.openxmlformats.org/officeDocument/2006/relationships/hyperlink" Target="https://www.youtube.com/watch?v=__5RjmLm4YI"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jp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0.xml"/><Relationship Id="rId4" Type="http://schemas.openxmlformats.org/officeDocument/2006/relationships/image" Target="../media/image57.jp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0.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8.wmf"/><Relationship Id="rId2" Type="http://schemas.openxmlformats.org/officeDocument/2006/relationships/slideLayout" Target="../slideLayouts/slideLayout20.xml"/><Relationship Id="rId16" Type="http://schemas.openxmlformats.org/officeDocument/2006/relationships/image" Target="../media/image80.wmf"/><Relationship Id="rId1" Type="http://schemas.openxmlformats.org/officeDocument/2006/relationships/vmlDrawing" Target="../drawings/vmlDrawing1.vml"/><Relationship Id="rId6" Type="http://schemas.openxmlformats.org/officeDocument/2006/relationships/image" Target="../media/image7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4.bin"/><Relationship Id="rId14" Type="http://schemas.openxmlformats.org/officeDocument/2006/relationships/image" Target="../media/image79.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82.wmf"/><Relationship Id="rId5" Type="http://schemas.openxmlformats.org/officeDocument/2006/relationships/oleObject" Target="../embeddings/oleObject9.bin"/><Relationship Id="rId4" Type="http://schemas.openxmlformats.org/officeDocument/2006/relationships/image" Target="../media/image8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0.xml"/><Relationship Id="rId5" Type="http://schemas.openxmlformats.org/officeDocument/2006/relationships/image" Target="../media/image87.png"/><Relationship Id="rId4" Type="http://schemas.openxmlformats.org/officeDocument/2006/relationships/image" Target="../media/image8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http://officeimg.vo.msecnd.net/en-us/images/MB900343355.jpg" TargetMode="External"/><Relationship Id="rId2" Type="http://schemas.openxmlformats.org/officeDocument/2006/relationships/image" Target="../media/image91.jpe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hyperlink" Target="http://paidagogos.com/wp-content/uploads/2016/04/shablon-dlya-urokov.jpg"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98.jpeg"/></Relationships>
</file>

<file path=ppt/slides/_rels/slide8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image" Target="http://officeimg.vo.msecnd.net/en-us/images/MB900343359.jpg" TargetMode="External"/><Relationship Id="rId2" Type="http://schemas.openxmlformats.org/officeDocument/2006/relationships/image" Target="../media/image105.jpeg"/><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3" Type="http://schemas.openxmlformats.org/officeDocument/2006/relationships/image" Target="http://officeimg.vo.msecnd.net/en-us/images/MB900343397.jpg" TargetMode="External"/><Relationship Id="rId2" Type="http://schemas.openxmlformats.org/officeDocument/2006/relationships/image" Target="../media/image107.jpeg"/><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 y="1524000"/>
            <a:ext cx="11811000" cy="2387600"/>
          </a:xfrm>
        </p:spPr>
        <p:txBody>
          <a:bodyPr>
            <a:noAutofit/>
          </a:bodyPr>
          <a:lstStyle/>
          <a:p>
            <a:pPr marL="1751964" marR="1811655">
              <a:lnSpc>
                <a:spcPct val="100000"/>
              </a:lnSpc>
              <a:spcBef>
                <a:spcPts val="1060"/>
              </a:spcBef>
            </a:pPr>
            <a:r>
              <a:rPr lang="ru-RU" sz="3600" b="1" spc="-105" dirty="0">
                <a:solidFill>
                  <a:srgbClr val="333A40"/>
                </a:solidFill>
                <a:latin typeface="Century Schoolbook"/>
                <a:cs typeface="Century Schoolbook"/>
              </a:rPr>
              <a:t>Развитие и оценка </a:t>
            </a:r>
            <a:r>
              <a:rPr lang="ru-RU" sz="3600" b="1" spc="-105" dirty="0" smtClean="0">
                <a:solidFill>
                  <a:srgbClr val="333A40"/>
                </a:solidFill>
                <a:latin typeface="Century Schoolbook"/>
                <a:cs typeface="Century Schoolbook"/>
              </a:rPr>
              <a:t>читательской грамотности </a:t>
            </a:r>
            <a:r>
              <a:rPr lang="ru-RU" sz="3600" dirty="0">
                <a:latin typeface="Century Schoolbook"/>
                <a:cs typeface="Century Schoolbook"/>
              </a:rPr>
              <a:t/>
            </a:r>
            <a:br>
              <a:rPr lang="ru-RU" sz="3600" dirty="0">
                <a:latin typeface="Century Schoolbook"/>
                <a:cs typeface="Century Schoolbook"/>
              </a:rPr>
            </a:br>
            <a:r>
              <a:rPr lang="ru-RU" sz="3600" b="1" dirty="0">
                <a:solidFill>
                  <a:srgbClr val="333A40"/>
                </a:solidFill>
                <a:latin typeface="Century Schoolbook"/>
                <a:cs typeface="Century Schoolbook"/>
              </a:rPr>
              <a:t>как компонента функциональной грамотности </a:t>
            </a:r>
            <a:r>
              <a:rPr lang="ru-RU" sz="3600" b="1" dirty="0" smtClean="0">
                <a:solidFill>
                  <a:srgbClr val="333A40"/>
                </a:solidFill>
                <a:latin typeface="Century Schoolbook"/>
                <a:cs typeface="Century Schoolbook"/>
              </a:rPr>
              <a:t>школьников</a:t>
            </a:r>
            <a:endParaRPr lang="ru-RU" sz="3600" dirty="0"/>
          </a:p>
        </p:txBody>
      </p:sp>
      <p:sp>
        <p:nvSpPr>
          <p:cNvPr id="6" name="Подзаголовок 5"/>
          <p:cNvSpPr>
            <a:spLocks noGrp="1"/>
          </p:cNvSpPr>
          <p:nvPr>
            <p:ph type="subTitle" idx="1"/>
          </p:nvPr>
        </p:nvSpPr>
        <p:spPr>
          <a:xfrm>
            <a:off x="6553200" y="5202238"/>
            <a:ext cx="5410200" cy="1655762"/>
          </a:xfrm>
        </p:spPr>
        <p:txBody>
          <a:bodyPr/>
          <a:lstStyle/>
          <a:p>
            <a:pPr algn="l"/>
            <a:r>
              <a:rPr lang="ru-RU" dirty="0" smtClean="0"/>
              <a:t>Рылова Анна Сергеевна, доцент кафедры предметных областей ИРО Кировской области, </a:t>
            </a:r>
            <a:r>
              <a:rPr lang="ru-RU" dirty="0" err="1" smtClean="0"/>
              <a:t>к.п.н</a:t>
            </a:r>
            <a:r>
              <a:rPr lang="ru-RU" dirty="0" smtClean="0"/>
              <a:t>.</a:t>
            </a:r>
            <a:endParaRPr lang="ru-RU" dirty="0"/>
          </a:p>
        </p:txBody>
      </p:sp>
      <p:pic>
        <p:nvPicPr>
          <p:cNvPr id="7" name="Рисунок 1" descr="27"/>
          <p:cNvPicPr>
            <a:picLocks noChangeAspect="1" noChangeArrowheads="1"/>
          </p:cNvPicPr>
          <p:nvPr/>
        </p:nvPicPr>
        <p:blipFill>
          <a:blip r:embed="rId2"/>
          <a:srcRect/>
          <a:stretch>
            <a:fillRect/>
          </a:stretch>
        </p:blipFill>
        <p:spPr bwMode="auto">
          <a:xfrm>
            <a:off x="533400" y="3733800"/>
            <a:ext cx="3532934" cy="2571768"/>
          </a:xfrm>
          <a:prstGeom prst="rect">
            <a:avLst/>
          </a:prstGeom>
          <a:noFill/>
          <a:ln w="9525">
            <a:noFill/>
            <a:miter lim="800000"/>
            <a:headEnd/>
            <a:tailEnd/>
          </a:ln>
        </p:spPr>
      </p:pic>
    </p:spTree>
    <p:extLst>
      <p:ext uri="{BB962C8B-B14F-4D97-AF65-F5344CB8AC3E}">
        <p14:creationId xmlns:p14="http://schemas.microsoft.com/office/powerpoint/2010/main" val="3504839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1" y="115000"/>
            <a:ext cx="12153117"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1426079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87958" y="2272665"/>
            <a:ext cx="2325370" cy="391160"/>
          </a:xfrm>
          <a:prstGeom prst="rect">
            <a:avLst/>
          </a:prstGeom>
        </p:spPr>
        <p:txBody>
          <a:bodyPr vert="horz" wrap="square" lIns="0" tIns="12700" rIns="0" bIns="0" rtlCol="0">
            <a:spAutoFit/>
          </a:bodyPr>
          <a:lstStyle/>
          <a:p>
            <a:pPr marL="12700">
              <a:lnSpc>
                <a:spcPct val="100000"/>
              </a:lnSpc>
              <a:spcBef>
                <a:spcPts val="100"/>
              </a:spcBef>
              <a:tabLst>
                <a:tab pos="563880" algn="l"/>
              </a:tabLst>
            </a:pPr>
            <a:r>
              <a:rPr sz="2400" spc="5" dirty="0">
                <a:latin typeface="Century Schoolbook"/>
                <a:cs typeface="Century Schoolbook"/>
              </a:rPr>
              <a:t>1</a:t>
            </a:r>
            <a:r>
              <a:rPr sz="2400" dirty="0">
                <a:latin typeface="Century Schoolbook"/>
                <a:cs typeface="Century Schoolbook"/>
              </a:rPr>
              <a:t>.	О</a:t>
            </a:r>
            <a:r>
              <a:rPr sz="2400" spc="-10" dirty="0">
                <a:latin typeface="Century Schoolbook"/>
                <a:cs typeface="Century Schoolbook"/>
              </a:rPr>
              <a:t>п</a:t>
            </a:r>
            <a:r>
              <a:rPr sz="2400" spc="-15" dirty="0">
                <a:latin typeface="Century Schoolbook"/>
                <a:cs typeface="Century Schoolbook"/>
              </a:rPr>
              <a:t>р</a:t>
            </a:r>
            <a:r>
              <a:rPr sz="2400" dirty="0">
                <a:latin typeface="Century Schoolbook"/>
                <a:cs typeface="Century Schoolbook"/>
              </a:rPr>
              <a:t>едел</a:t>
            </a:r>
            <a:r>
              <a:rPr sz="2400" spc="-20" dirty="0">
                <a:latin typeface="Century Schoolbook"/>
                <a:cs typeface="Century Schoolbook"/>
              </a:rPr>
              <a:t>я</a:t>
            </a:r>
            <a:r>
              <a:rPr sz="2400" spc="5" dirty="0">
                <a:latin typeface="Century Schoolbook"/>
                <a:cs typeface="Century Schoolbook"/>
              </a:rPr>
              <a:t>т</a:t>
            </a:r>
            <a:r>
              <a:rPr sz="2400" dirty="0">
                <a:latin typeface="Century Schoolbook"/>
                <a:cs typeface="Century Schoolbook"/>
              </a:rPr>
              <a:t>ь</a:t>
            </a:r>
          </a:p>
        </p:txBody>
      </p:sp>
      <p:sp>
        <p:nvSpPr>
          <p:cNvPr id="4" name="object 4"/>
          <p:cNvSpPr txBox="1"/>
          <p:nvPr/>
        </p:nvSpPr>
        <p:spPr>
          <a:xfrm>
            <a:off x="3582415" y="2272665"/>
            <a:ext cx="7332345" cy="391160"/>
          </a:xfrm>
          <a:prstGeom prst="rect">
            <a:avLst/>
          </a:prstGeom>
        </p:spPr>
        <p:txBody>
          <a:bodyPr vert="horz" wrap="square" lIns="0" tIns="12700" rIns="0" bIns="0" rtlCol="0">
            <a:spAutoFit/>
          </a:bodyPr>
          <a:lstStyle/>
          <a:p>
            <a:pPr marL="12700">
              <a:lnSpc>
                <a:spcPct val="100000"/>
              </a:lnSpc>
              <a:spcBef>
                <a:spcPts val="100"/>
              </a:spcBef>
              <a:tabLst>
                <a:tab pos="1198245" algn="l"/>
                <a:tab pos="1957705" algn="l"/>
                <a:tab pos="3933190" algn="l"/>
                <a:tab pos="5442585" algn="l"/>
              </a:tabLst>
            </a:pPr>
            <a:r>
              <a:rPr sz="2400" dirty="0">
                <a:latin typeface="Century Schoolbook"/>
                <a:cs typeface="Century Schoolbook"/>
              </a:rPr>
              <a:t>место,	где	</a:t>
            </a:r>
            <a:r>
              <a:rPr sz="2400" spc="-10" dirty="0">
                <a:latin typeface="Century Schoolbook"/>
                <a:cs typeface="Century Schoolbook"/>
              </a:rPr>
              <a:t>содержится	</a:t>
            </a:r>
            <a:r>
              <a:rPr sz="2400" spc="-5" dirty="0">
                <a:latin typeface="Century Schoolbook"/>
                <a:cs typeface="Century Schoolbook"/>
              </a:rPr>
              <a:t>искомая	информация</a:t>
            </a:r>
            <a:endParaRPr sz="2400" dirty="0">
              <a:latin typeface="Century Schoolbook"/>
              <a:cs typeface="Century Schoolbook"/>
            </a:endParaRPr>
          </a:p>
        </p:txBody>
      </p:sp>
      <p:sp>
        <p:nvSpPr>
          <p:cNvPr id="5" name="object 5"/>
          <p:cNvSpPr txBox="1"/>
          <p:nvPr/>
        </p:nvSpPr>
        <p:spPr>
          <a:xfrm>
            <a:off x="987958" y="2638043"/>
            <a:ext cx="9927590" cy="2678430"/>
          </a:xfrm>
          <a:prstGeom prst="rect">
            <a:avLst/>
          </a:prstGeom>
        </p:spPr>
        <p:txBody>
          <a:bodyPr vert="horz" wrap="square" lIns="0" tIns="195580" rIns="0" bIns="0" rtlCol="0">
            <a:spAutoFit/>
          </a:bodyPr>
          <a:lstStyle/>
          <a:p>
            <a:pPr marL="12700">
              <a:lnSpc>
                <a:spcPct val="100000"/>
              </a:lnSpc>
              <a:spcBef>
                <a:spcPts val="1540"/>
              </a:spcBef>
              <a:tabLst>
                <a:tab pos="1893570" algn="l"/>
                <a:tab pos="3262629" algn="l"/>
                <a:tab pos="5582285" algn="l"/>
                <a:tab pos="6976109" algn="l"/>
                <a:tab pos="7692390" algn="l"/>
                <a:tab pos="8689340" algn="l"/>
                <a:tab pos="9234805" algn="l"/>
              </a:tabLst>
            </a:pPr>
            <a:r>
              <a:rPr sz="2400" dirty="0">
                <a:latin typeface="Century Schoolbook"/>
                <a:cs typeface="Century Schoolbook"/>
              </a:rPr>
              <a:t>(фрагме</a:t>
            </a:r>
            <a:r>
              <a:rPr sz="2400" spc="-15" dirty="0">
                <a:latin typeface="Century Schoolbook"/>
                <a:cs typeface="Century Schoolbook"/>
              </a:rPr>
              <a:t>н</a:t>
            </a:r>
            <a:r>
              <a:rPr sz="2400" dirty="0">
                <a:latin typeface="Century Schoolbook"/>
                <a:cs typeface="Century Schoolbook"/>
              </a:rPr>
              <a:t>т	</a:t>
            </a:r>
            <a:r>
              <a:rPr sz="2400" spc="5" dirty="0">
                <a:latin typeface="Century Schoolbook"/>
                <a:cs typeface="Century Schoolbook"/>
              </a:rPr>
              <a:t>т</a:t>
            </a:r>
            <a:r>
              <a:rPr sz="2400" dirty="0">
                <a:latin typeface="Century Schoolbook"/>
                <a:cs typeface="Century Schoolbook"/>
              </a:rPr>
              <a:t>ек</a:t>
            </a:r>
            <a:r>
              <a:rPr sz="2400" spc="-35" dirty="0">
                <a:latin typeface="Century Schoolbook"/>
                <a:cs typeface="Century Schoolbook"/>
              </a:rPr>
              <a:t>с</a:t>
            </a:r>
            <a:r>
              <a:rPr sz="2400" spc="5" dirty="0">
                <a:latin typeface="Century Schoolbook"/>
                <a:cs typeface="Century Schoolbook"/>
              </a:rPr>
              <a:t>та</a:t>
            </a:r>
            <a:r>
              <a:rPr sz="2400" dirty="0">
                <a:latin typeface="Century Schoolbook"/>
                <a:cs typeface="Century Schoolbook"/>
              </a:rPr>
              <a:t>,	ги</a:t>
            </a:r>
            <a:r>
              <a:rPr sz="2400" spc="-10" dirty="0">
                <a:latin typeface="Century Schoolbook"/>
                <a:cs typeface="Century Schoolbook"/>
              </a:rPr>
              <a:t>п</a:t>
            </a:r>
            <a:r>
              <a:rPr sz="2400" dirty="0">
                <a:latin typeface="Century Schoolbook"/>
                <a:cs typeface="Century Schoolbook"/>
              </a:rPr>
              <a:t>е</a:t>
            </a:r>
            <a:r>
              <a:rPr sz="2400" spc="-10" dirty="0">
                <a:latin typeface="Century Schoolbook"/>
                <a:cs typeface="Century Schoolbook"/>
              </a:rPr>
              <a:t>рсс</a:t>
            </a:r>
            <a:r>
              <a:rPr sz="2400" dirty="0">
                <a:latin typeface="Century Schoolbook"/>
                <a:cs typeface="Century Schoolbook"/>
              </a:rPr>
              <a:t>ы</a:t>
            </a:r>
            <a:r>
              <a:rPr sz="2400" spc="10" dirty="0">
                <a:latin typeface="Century Schoolbook"/>
                <a:cs typeface="Century Schoolbook"/>
              </a:rPr>
              <a:t>л</a:t>
            </a:r>
            <a:r>
              <a:rPr sz="2400" spc="-5" dirty="0">
                <a:latin typeface="Century Schoolbook"/>
                <a:cs typeface="Century Schoolbook"/>
              </a:rPr>
              <a:t>к</a:t>
            </a:r>
            <a:r>
              <a:rPr sz="2400" spc="10" dirty="0">
                <a:latin typeface="Century Schoolbook"/>
                <a:cs typeface="Century Schoolbook"/>
              </a:rPr>
              <a:t>а</a:t>
            </a:r>
            <a:r>
              <a:rPr sz="2400" dirty="0">
                <a:latin typeface="Century Schoolbook"/>
                <a:cs typeface="Century Schoolbook"/>
              </a:rPr>
              <a:t>,	</a:t>
            </a:r>
            <a:r>
              <a:rPr sz="2400" spc="-10" dirty="0">
                <a:latin typeface="Century Schoolbook"/>
                <a:cs typeface="Century Schoolbook"/>
              </a:rPr>
              <a:t>сс</a:t>
            </a:r>
            <a:r>
              <a:rPr sz="2400" dirty="0">
                <a:latin typeface="Century Schoolbook"/>
                <a:cs typeface="Century Schoolbook"/>
              </a:rPr>
              <a:t>ы</a:t>
            </a:r>
            <a:r>
              <a:rPr sz="2400" spc="10" dirty="0">
                <a:latin typeface="Century Schoolbook"/>
                <a:cs typeface="Century Schoolbook"/>
              </a:rPr>
              <a:t>л</a:t>
            </a:r>
            <a:r>
              <a:rPr sz="2400" spc="-5" dirty="0">
                <a:latin typeface="Century Schoolbook"/>
                <a:cs typeface="Century Schoolbook"/>
              </a:rPr>
              <a:t>к</a:t>
            </a:r>
            <a:r>
              <a:rPr sz="2400" dirty="0">
                <a:latin typeface="Century Schoolbook"/>
                <a:cs typeface="Century Schoolbook"/>
              </a:rPr>
              <a:t>а	</a:t>
            </a:r>
            <a:r>
              <a:rPr sz="2400" spc="-20" dirty="0">
                <a:latin typeface="Century Schoolbook"/>
                <a:cs typeface="Century Schoolbook"/>
              </a:rPr>
              <a:t>н</a:t>
            </a:r>
            <a:r>
              <a:rPr sz="2400" dirty="0">
                <a:latin typeface="Century Schoolbook"/>
                <a:cs typeface="Century Schoolbook"/>
              </a:rPr>
              <a:t>а	</a:t>
            </a:r>
            <a:r>
              <a:rPr sz="2400" spc="-10" dirty="0">
                <a:latin typeface="Century Schoolbook"/>
                <a:cs typeface="Century Schoolbook"/>
              </a:rPr>
              <a:t>с</a:t>
            </a:r>
            <a:r>
              <a:rPr sz="2400" spc="5" dirty="0">
                <a:latin typeface="Century Schoolbook"/>
                <a:cs typeface="Century Schoolbook"/>
              </a:rPr>
              <a:t>а</a:t>
            </a:r>
            <a:r>
              <a:rPr sz="2400" spc="-25" dirty="0">
                <a:latin typeface="Century Schoolbook"/>
                <a:cs typeface="Century Schoolbook"/>
              </a:rPr>
              <a:t>и</a:t>
            </a:r>
            <a:r>
              <a:rPr sz="2400" spc="-1170" dirty="0">
                <a:latin typeface="Century Schoolbook"/>
                <a:cs typeface="Century Schoolbook"/>
              </a:rPr>
              <a:t>т</a:t>
            </a:r>
            <a:r>
              <a:rPr sz="2400" dirty="0">
                <a:latin typeface="Times New Roman"/>
                <a:cs typeface="Times New Roman"/>
              </a:rPr>
              <a:t>̆	</a:t>
            </a:r>
            <a:r>
              <a:rPr sz="2400" dirty="0">
                <a:latin typeface="Century Schoolbook"/>
                <a:cs typeface="Century Schoolbook"/>
              </a:rPr>
              <a:t>и	</a:t>
            </a:r>
            <a:r>
              <a:rPr sz="2400" spc="5" dirty="0">
                <a:latin typeface="Century Schoolbook"/>
                <a:cs typeface="Century Schoolbook"/>
              </a:rPr>
              <a:t>т.</a:t>
            </a:r>
            <a:r>
              <a:rPr sz="2400" spc="-5" dirty="0">
                <a:latin typeface="Century Schoolbook"/>
                <a:cs typeface="Century Schoolbook"/>
              </a:rPr>
              <a:t>д</a:t>
            </a:r>
            <a:r>
              <a:rPr sz="2400" spc="5" dirty="0">
                <a:latin typeface="Century Schoolbook"/>
                <a:cs typeface="Century Schoolbook"/>
              </a:rPr>
              <a:t>.</a:t>
            </a:r>
            <a:r>
              <a:rPr sz="2400" spc="-10" dirty="0">
                <a:latin typeface="Century Schoolbook"/>
                <a:cs typeface="Century Schoolbook"/>
              </a:rPr>
              <a:t>)</a:t>
            </a:r>
            <a:r>
              <a:rPr sz="2400" dirty="0">
                <a:latin typeface="Century Schoolbook"/>
                <a:cs typeface="Century Schoolbook"/>
              </a:rPr>
              <a:t>.</a:t>
            </a:r>
          </a:p>
          <a:p>
            <a:pPr marL="375285" indent="-363220">
              <a:lnSpc>
                <a:spcPct val="100000"/>
              </a:lnSpc>
              <a:spcBef>
                <a:spcPts val="1445"/>
              </a:spcBef>
              <a:buAutoNum type="arabicPeriod" startAt="2"/>
              <a:tabLst>
                <a:tab pos="375920" algn="l"/>
              </a:tabLst>
            </a:pPr>
            <a:r>
              <a:rPr sz="2400" spc="-5" dirty="0">
                <a:latin typeface="Century Schoolbook"/>
                <a:cs typeface="Century Schoolbook"/>
              </a:rPr>
              <a:t>Находить</a:t>
            </a:r>
            <a:r>
              <a:rPr sz="2400" spc="185" dirty="0">
                <a:latin typeface="Century Schoolbook"/>
                <a:cs typeface="Century Schoolbook"/>
              </a:rPr>
              <a:t> </a:t>
            </a:r>
            <a:r>
              <a:rPr sz="2400" dirty="0">
                <a:latin typeface="Century Schoolbook"/>
                <a:cs typeface="Century Schoolbook"/>
              </a:rPr>
              <a:t>и</a:t>
            </a:r>
            <a:r>
              <a:rPr sz="2400" spc="165" dirty="0">
                <a:latin typeface="Century Schoolbook"/>
                <a:cs typeface="Century Schoolbook"/>
              </a:rPr>
              <a:t> </a:t>
            </a:r>
            <a:r>
              <a:rPr sz="2400" spc="-5" dirty="0">
                <a:latin typeface="Century Schoolbook"/>
                <a:cs typeface="Century Schoolbook"/>
              </a:rPr>
              <a:t>извлекать</a:t>
            </a:r>
            <a:r>
              <a:rPr sz="2400" spc="160" dirty="0">
                <a:latin typeface="Century Schoolbook"/>
                <a:cs typeface="Century Schoolbook"/>
              </a:rPr>
              <a:t> </a:t>
            </a:r>
            <a:r>
              <a:rPr sz="2400" dirty="0">
                <a:latin typeface="Century Schoolbook"/>
                <a:cs typeface="Century Schoolbook"/>
              </a:rPr>
              <a:t>одну</a:t>
            </a:r>
            <a:r>
              <a:rPr sz="2400" spc="180" dirty="0">
                <a:latin typeface="Century Schoolbook"/>
                <a:cs typeface="Century Schoolbook"/>
              </a:rPr>
              <a:t> </a:t>
            </a:r>
            <a:r>
              <a:rPr sz="2400" spc="-10" dirty="0">
                <a:latin typeface="Century Schoolbook"/>
                <a:cs typeface="Century Schoolbook"/>
              </a:rPr>
              <a:t>или</a:t>
            </a:r>
            <a:r>
              <a:rPr sz="2400" spc="170" dirty="0">
                <a:latin typeface="Century Schoolbook"/>
                <a:cs typeface="Century Schoolbook"/>
              </a:rPr>
              <a:t> </a:t>
            </a:r>
            <a:r>
              <a:rPr sz="2400" spc="-5" dirty="0">
                <a:latin typeface="Century Schoolbook"/>
                <a:cs typeface="Century Schoolbook"/>
              </a:rPr>
              <a:t>несколько</a:t>
            </a:r>
            <a:r>
              <a:rPr sz="2400" spc="185" dirty="0">
                <a:latin typeface="Century Schoolbook"/>
                <a:cs typeface="Century Schoolbook"/>
              </a:rPr>
              <a:t> </a:t>
            </a:r>
            <a:r>
              <a:rPr sz="2400" dirty="0">
                <a:latin typeface="Century Schoolbook"/>
                <a:cs typeface="Century Schoolbook"/>
              </a:rPr>
              <a:t>единиц</a:t>
            </a:r>
            <a:r>
              <a:rPr sz="2400" spc="145" dirty="0">
                <a:latin typeface="Century Schoolbook"/>
                <a:cs typeface="Century Schoolbook"/>
              </a:rPr>
              <a:t> </a:t>
            </a:r>
            <a:r>
              <a:rPr sz="2400" spc="-5" dirty="0">
                <a:latin typeface="Century Schoolbook"/>
                <a:cs typeface="Century Schoolbook"/>
              </a:rPr>
              <a:t>информации</a:t>
            </a:r>
            <a:endParaRPr sz="2400" dirty="0">
              <a:latin typeface="Century Schoolbook"/>
              <a:cs typeface="Century Schoolbook"/>
            </a:endParaRPr>
          </a:p>
          <a:p>
            <a:pPr marL="838835" lvl="1" indent="-153035">
              <a:lnSpc>
                <a:spcPct val="100000"/>
              </a:lnSpc>
              <a:spcBef>
                <a:spcPts val="1839"/>
              </a:spcBef>
              <a:buChar char="-"/>
              <a:tabLst>
                <a:tab pos="839469" algn="l"/>
              </a:tabLst>
            </a:pPr>
            <a:r>
              <a:rPr sz="2000" spc="-5" dirty="0">
                <a:latin typeface="Century Schoolbook"/>
                <a:cs typeface="Century Schoolbook"/>
              </a:rPr>
              <a:t>расположенных в одном</a:t>
            </a:r>
            <a:r>
              <a:rPr sz="2000" spc="-10" dirty="0">
                <a:latin typeface="Century Schoolbook"/>
                <a:cs typeface="Century Schoolbook"/>
              </a:rPr>
              <a:t> </a:t>
            </a:r>
            <a:r>
              <a:rPr sz="2000" spc="-5" dirty="0">
                <a:latin typeface="Century Schoolbook"/>
                <a:cs typeface="Century Schoolbook"/>
              </a:rPr>
              <a:t>фрагменте</a:t>
            </a:r>
            <a:r>
              <a:rPr sz="2000" spc="5" dirty="0">
                <a:latin typeface="Century Schoolbook"/>
                <a:cs typeface="Century Schoolbook"/>
              </a:rPr>
              <a:t> </a:t>
            </a:r>
            <a:r>
              <a:rPr sz="2000" spc="-10" dirty="0">
                <a:latin typeface="Century Schoolbook"/>
                <a:cs typeface="Century Schoolbook"/>
              </a:rPr>
              <a:t>текста;</a:t>
            </a:r>
            <a:endParaRPr sz="2000" dirty="0">
              <a:latin typeface="Century Schoolbook"/>
              <a:cs typeface="Century Schoolbook"/>
            </a:endParaRPr>
          </a:p>
          <a:p>
            <a:pPr marL="866140" lvl="1" indent="-156210">
              <a:lnSpc>
                <a:spcPct val="100000"/>
              </a:lnSpc>
              <a:spcBef>
                <a:spcPts val="1395"/>
              </a:spcBef>
              <a:buChar char="-"/>
              <a:tabLst>
                <a:tab pos="866775" algn="l"/>
              </a:tabLst>
            </a:pPr>
            <a:r>
              <a:rPr sz="2000" spc="-5" dirty="0">
                <a:latin typeface="Century Schoolbook"/>
                <a:cs typeface="Century Schoolbook"/>
              </a:rPr>
              <a:t>расположенных</a:t>
            </a:r>
            <a:r>
              <a:rPr sz="2000" spc="15" dirty="0">
                <a:latin typeface="Century Schoolbook"/>
                <a:cs typeface="Century Schoolbook"/>
              </a:rPr>
              <a:t> </a:t>
            </a:r>
            <a:r>
              <a:rPr sz="2000" spc="-5" dirty="0">
                <a:latin typeface="Century Schoolbook"/>
                <a:cs typeface="Century Schoolbook"/>
              </a:rPr>
              <a:t>в</a:t>
            </a:r>
            <a:r>
              <a:rPr sz="2000" spc="-20" dirty="0">
                <a:latin typeface="Century Schoolbook"/>
                <a:cs typeface="Century Schoolbook"/>
              </a:rPr>
              <a:t> </a:t>
            </a:r>
            <a:r>
              <a:rPr sz="2000" spc="-10" dirty="0">
                <a:latin typeface="Century Schoolbook"/>
                <a:cs typeface="Century Schoolbook"/>
              </a:rPr>
              <a:t>разных</a:t>
            </a:r>
            <a:r>
              <a:rPr sz="2000" spc="5" dirty="0">
                <a:latin typeface="Century Schoolbook"/>
                <a:cs typeface="Century Schoolbook"/>
              </a:rPr>
              <a:t> </a:t>
            </a:r>
            <a:r>
              <a:rPr sz="2000" spc="-10" dirty="0">
                <a:latin typeface="Century Schoolbook"/>
                <a:cs typeface="Century Schoolbook"/>
              </a:rPr>
              <a:t>фрагментах</a:t>
            </a:r>
            <a:r>
              <a:rPr sz="2000" spc="40" dirty="0">
                <a:latin typeface="Century Schoolbook"/>
                <a:cs typeface="Century Schoolbook"/>
              </a:rPr>
              <a:t> </a:t>
            </a:r>
            <a:r>
              <a:rPr sz="2000" spc="-10" dirty="0">
                <a:latin typeface="Century Schoolbook"/>
                <a:cs typeface="Century Schoolbook"/>
              </a:rPr>
              <a:t>текста;</a:t>
            </a:r>
            <a:endParaRPr sz="2000" dirty="0">
              <a:latin typeface="Century Schoolbook"/>
              <a:cs typeface="Century Schoolbook"/>
            </a:endParaRPr>
          </a:p>
          <a:p>
            <a:pPr marL="350520" indent="-338455">
              <a:lnSpc>
                <a:spcPct val="100000"/>
              </a:lnSpc>
              <a:spcBef>
                <a:spcPts val="1330"/>
              </a:spcBef>
              <a:buAutoNum type="arabicPeriod" startAt="2"/>
              <a:tabLst>
                <a:tab pos="351155" algn="l"/>
              </a:tabLst>
            </a:pPr>
            <a:r>
              <a:rPr sz="2400" spc="-5" dirty="0">
                <a:latin typeface="Century Schoolbook"/>
                <a:cs typeface="Century Schoolbook"/>
              </a:rPr>
              <a:t>Определять</a:t>
            </a:r>
            <a:r>
              <a:rPr sz="2400" dirty="0">
                <a:latin typeface="Century Schoolbook"/>
                <a:cs typeface="Century Schoolbook"/>
              </a:rPr>
              <a:t> </a:t>
            </a:r>
            <a:r>
              <a:rPr sz="2400" spc="-5" dirty="0">
                <a:latin typeface="Century Schoolbook"/>
                <a:cs typeface="Century Schoolbook"/>
              </a:rPr>
              <a:t>наличие/отсутствие</a:t>
            </a:r>
            <a:r>
              <a:rPr sz="2400" spc="-60" dirty="0">
                <a:latin typeface="Century Schoolbook"/>
                <a:cs typeface="Century Schoolbook"/>
              </a:rPr>
              <a:t> </a:t>
            </a:r>
            <a:r>
              <a:rPr sz="2400" spc="-5" dirty="0">
                <a:latin typeface="Century Schoolbook"/>
                <a:cs typeface="Century Schoolbook"/>
              </a:rPr>
              <a:t>информации.</a:t>
            </a:r>
            <a:endParaRPr sz="2400" dirty="0">
              <a:latin typeface="Century Schoolbook"/>
              <a:cs typeface="Century Schoolbook"/>
            </a:endParaRPr>
          </a:p>
        </p:txBody>
      </p:sp>
      <p:pic>
        <p:nvPicPr>
          <p:cNvPr id="6" name="object 6"/>
          <p:cNvPicPr/>
          <p:nvPr/>
        </p:nvPicPr>
        <p:blipFill>
          <a:blip r:embed="rId2" cstate="print"/>
          <a:stretch>
            <a:fillRect/>
          </a:stretch>
        </p:blipFill>
        <p:spPr>
          <a:xfrm>
            <a:off x="725423" y="1127760"/>
            <a:ext cx="10479024" cy="704088"/>
          </a:xfrm>
          <a:prstGeom prst="rect">
            <a:avLst/>
          </a:prstGeom>
        </p:spPr>
      </p:pic>
      <p:sp>
        <p:nvSpPr>
          <p:cNvPr id="7" name="object 7"/>
          <p:cNvSpPr txBox="1"/>
          <p:nvPr/>
        </p:nvSpPr>
        <p:spPr>
          <a:xfrm>
            <a:off x="846226" y="1262888"/>
            <a:ext cx="1005332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entury Schoolbook"/>
                <a:cs typeface="Century Schoolbook"/>
              </a:rPr>
              <a:t>Читательское</a:t>
            </a:r>
            <a:r>
              <a:rPr sz="2400" b="1" dirty="0">
                <a:latin typeface="Century Schoolbook"/>
                <a:cs typeface="Century Schoolbook"/>
              </a:rPr>
              <a:t> </a:t>
            </a:r>
            <a:r>
              <a:rPr sz="2400" b="1" spc="-10" dirty="0">
                <a:latin typeface="Century Schoolbook"/>
                <a:cs typeface="Century Schoolbook"/>
              </a:rPr>
              <a:t>действие1.</a:t>
            </a:r>
            <a:r>
              <a:rPr sz="2400" b="1" spc="65" dirty="0">
                <a:latin typeface="Century Schoolbook"/>
                <a:cs typeface="Century Schoolbook"/>
              </a:rPr>
              <a:t> </a:t>
            </a:r>
            <a:r>
              <a:rPr sz="2400" b="1" spc="-10" dirty="0">
                <a:latin typeface="Century Schoolbook"/>
                <a:cs typeface="Century Schoolbook"/>
              </a:rPr>
              <a:t>Находить</a:t>
            </a:r>
            <a:r>
              <a:rPr sz="2400" b="1" spc="35" dirty="0">
                <a:latin typeface="Century Schoolbook"/>
                <a:cs typeface="Century Schoolbook"/>
              </a:rPr>
              <a:t> </a:t>
            </a:r>
            <a:r>
              <a:rPr sz="2400" b="1" dirty="0">
                <a:latin typeface="Century Schoolbook"/>
                <a:cs typeface="Century Schoolbook"/>
              </a:rPr>
              <a:t>и</a:t>
            </a:r>
            <a:r>
              <a:rPr sz="2400" b="1" spc="-5" dirty="0">
                <a:latin typeface="Century Schoolbook"/>
                <a:cs typeface="Century Schoolbook"/>
              </a:rPr>
              <a:t> извлекать</a:t>
            </a:r>
            <a:r>
              <a:rPr sz="2400" b="1" spc="35" dirty="0">
                <a:latin typeface="Century Schoolbook"/>
                <a:cs typeface="Century Schoolbook"/>
              </a:rPr>
              <a:t> </a:t>
            </a:r>
            <a:r>
              <a:rPr sz="2400" b="1" spc="-5" dirty="0">
                <a:latin typeface="Century Schoolbook"/>
                <a:cs typeface="Century Schoolbook"/>
              </a:rPr>
              <a:t>информацию</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13816" y="1021080"/>
            <a:ext cx="10564368" cy="701039"/>
          </a:xfrm>
          <a:prstGeom prst="rect">
            <a:avLst/>
          </a:prstGeom>
        </p:spPr>
      </p:pic>
      <p:sp>
        <p:nvSpPr>
          <p:cNvPr id="4" name="object 4"/>
          <p:cNvSpPr txBox="1"/>
          <p:nvPr/>
        </p:nvSpPr>
        <p:spPr>
          <a:xfrm>
            <a:off x="756615" y="990091"/>
            <a:ext cx="10735945" cy="5207195"/>
          </a:xfrm>
          <a:prstGeom prst="rect">
            <a:avLst/>
          </a:prstGeom>
        </p:spPr>
        <p:txBody>
          <a:bodyPr vert="horz" wrap="square" lIns="0" tIns="53975" rIns="0" bIns="0" rtlCol="0">
            <a:spAutoFit/>
          </a:bodyPr>
          <a:lstStyle/>
          <a:p>
            <a:pPr marL="189865" marR="410845">
              <a:lnSpc>
                <a:spcPts val="2590"/>
              </a:lnSpc>
              <a:spcBef>
                <a:spcPts val="425"/>
              </a:spcBef>
            </a:pPr>
            <a:r>
              <a:rPr sz="2400" b="1" spc="-5" dirty="0">
                <a:latin typeface="Century Schoolbook"/>
                <a:cs typeface="Century Schoolbook"/>
              </a:rPr>
              <a:t>Читательское</a:t>
            </a:r>
            <a:r>
              <a:rPr sz="2400" b="1" spc="-10" dirty="0">
                <a:latin typeface="Century Schoolbook"/>
                <a:cs typeface="Century Schoolbook"/>
              </a:rPr>
              <a:t> действие</a:t>
            </a:r>
            <a:r>
              <a:rPr sz="2400" b="1" spc="55" dirty="0">
                <a:latin typeface="Century Schoolbook"/>
                <a:cs typeface="Century Schoolbook"/>
              </a:rPr>
              <a:t> </a:t>
            </a:r>
            <a:r>
              <a:rPr sz="2400" b="1" spc="-10" dirty="0">
                <a:latin typeface="Century Schoolbook"/>
                <a:cs typeface="Century Schoolbook"/>
              </a:rPr>
              <a:t>2.</a:t>
            </a:r>
            <a:r>
              <a:rPr sz="2400" b="1" spc="5" dirty="0">
                <a:latin typeface="Century Schoolbook"/>
                <a:cs typeface="Century Schoolbook"/>
              </a:rPr>
              <a:t> </a:t>
            </a:r>
            <a:r>
              <a:rPr sz="2400" b="1" spc="-5" dirty="0">
                <a:latin typeface="Century Schoolbook"/>
                <a:cs typeface="Century Schoolbook"/>
              </a:rPr>
              <a:t>Интегрировать</a:t>
            </a:r>
            <a:r>
              <a:rPr sz="2400" b="1" dirty="0">
                <a:latin typeface="Century Schoolbook"/>
                <a:cs typeface="Century Schoolbook"/>
              </a:rPr>
              <a:t> и </a:t>
            </a:r>
            <a:r>
              <a:rPr sz="2400" b="1" spc="-5" dirty="0">
                <a:latin typeface="Century Schoolbook"/>
                <a:cs typeface="Century Schoolbook"/>
              </a:rPr>
              <a:t>интерпретировать </a:t>
            </a:r>
            <a:r>
              <a:rPr sz="2400" b="1" spc="-675" dirty="0">
                <a:latin typeface="Century Schoolbook"/>
                <a:cs typeface="Century Schoolbook"/>
              </a:rPr>
              <a:t> </a:t>
            </a:r>
            <a:r>
              <a:rPr sz="2400" b="1" spc="-5" dirty="0">
                <a:latin typeface="Century Schoolbook"/>
                <a:cs typeface="Century Schoolbook"/>
              </a:rPr>
              <a:t>(сообщения</a:t>
            </a:r>
            <a:r>
              <a:rPr sz="2400" b="1" spc="-20" dirty="0">
                <a:latin typeface="Century Schoolbook"/>
                <a:cs typeface="Century Schoolbook"/>
              </a:rPr>
              <a:t> </a:t>
            </a:r>
            <a:r>
              <a:rPr sz="2400" b="1" spc="-5" dirty="0">
                <a:latin typeface="Century Schoolbook"/>
                <a:cs typeface="Century Schoolbook"/>
              </a:rPr>
              <a:t>текста)</a:t>
            </a:r>
            <a:endParaRPr sz="2400" dirty="0">
              <a:latin typeface="Century Schoolbook"/>
              <a:cs typeface="Century Schoolbook"/>
            </a:endParaRPr>
          </a:p>
          <a:p>
            <a:pPr>
              <a:lnSpc>
                <a:spcPct val="100000"/>
              </a:lnSpc>
              <a:spcBef>
                <a:spcPts val="45"/>
              </a:spcBef>
            </a:pPr>
            <a:endParaRPr sz="2150" dirty="0">
              <a:latin typeface="Century Schoolbook"/>
              <a:cs typeface="Century Schoolbook"/>
            </a:endParaRPr>
          </a:p>
          <a:p>
            <a:pPr marL="323215" indent="-311150">
              <a:lnSpc>
                <a:spcPct val="100000"/>
              </a:lnSpc>
              <a:spcBef>
                <a:spcPts val="600"/>
              </a:spcBef>
              <a:buAutoNum type="arabicPeriod"/>
              <a:tabLst>
                <a:tab pos="323850" algn="l"/>
              </a:tabLst>
            </a:pPr>
            <a:r>
              <a:rPr sz="2200" dirty="0">
                <a:latin typeface="Century Schoolbook"/>
                <a:cs typeface="Century Schoolbook"/>
              </a:rPr>
              <a:t>Понимать</a:t>
            </a:r>
            <a:r>
              <a:rPr sz="2200" spc="-30" dirty="0">
                <a:latin typeface="Century Schoolbook"/>
                <a:cs typeface="Century Schoolbook"/>
              </a:rPr>
              <a:t> </a:t>
            </a:r>
            <a:r>
              <a:rPr sz="2200" dirty="0">
                <a:latin typeface="Century Schoolbook"/>
                <a:cs typeface="Century Schoolbook"/>
              </a:rPr>
              <a:t>фактологическую</a:t>
            </a:r>
            <a:r>
              <a:rPr sz="2200" spc="-15" dirty="0">
                <a:latin typeface="Century Schoolbook"/>
                <a:cs typeface="Century Schoolbook"/>
              </a:rPr>
              <a:t> </a:t>
            </a:r>
            <a:r>
              <a:rPr sz="2200" spc="5" dirty="0">
                <a:latin typeface="Century Schoolbook"/>
                <a:cs typeface="Century Schoolbook"/>
              </a:rPr>
              <a:t>информацию</a:t>
            </a:r>
            <a:r>
              <a:rPr sz="2200" spc="-60" dirty="0">
                <a:latin typeface="Century Schoolbook"/>
                <a:cs typeface="Century Schoolbook"/>
              </a:rPr>
              <a:t> </a:t>
            </a:r>
            <a:r>
              <a:rPr sz="2200" dirty="0">
                <a:latin typeface="Century Schoolbook"/>
                <a:cs typeface="Century Schoolbook"/>
              </a:rPr>
              <a:t>(сюжет,</a:t>
            </a:r>
            <a:r>
              <a:rPr sz="2200" spc="-45" dirty="0">
                <a:latin typeface="Century Schoolbook"/>
                <a:cs typeface="Century Schoolbook"/>
              </a:rPr>
              <a:t> </a:t>
            </a:r>
            <a:r>
              <a:rPr sz="2200" dirty="0">
                <a:latin typeface="Century Schoolbook"/>
                <a:cs typeface="Century Schoolbook"/>
              </a:rPr>
              <a:t>последовательность</a:t>
            </a:r>
          </a:p>
          <a:p>
            <a:pPr marL="12700">
              <a:lnSpc>
                <a:spcPct val="100000"/>
              </a:lnSpc>
              <a:spcBef>
                <a:spcPts val="600"/>
              </a:spcBef>
            </a:pPr>
            <a:r>
              <a:rPr sz="2200" spc="5" dirty="0">
                <a:latin typeface="Century Schoolbook"/>
                <a:cs typeface="Century Schoolbook"/>
              </a:rPr>
              <a:t>событий</a:t>
            </a:r>
            <a:r>
              <a:rPr sz="2200" spc="-90" dirty="0">
                <a:latin typeface="Century Schoolbook"/>
                <a:cs typeface="Century Schoolbook"/>
              </a:rPr>
              <a:t> </a:t>
            </a:r>
            <a:r>
              <a:rPr sz="2200" spc="5" dirty="0">
                <a:latin typeface="Century Schoolbook"/>
                <a:cs typeface="Century Schoolbook"/>
              </a:rPr>
              <a:t>и</a:t>
            </a:r>
            <a:r>
              <a:rPr sz="2200" spc="-20" dirty="0">
                <a:latin typeface="Century Schoolbook"/>
                <a:cs typeface="Century Schoolbook"/>
              </a:rPr>
              <a:t> </a:t>
            </a:r>
            <a:r>
              <a:rPr sz="2200" spc="5" dirty="0">
                <a:latin typeface="Century Schoolbook"/>
                <a:cs typeface="Century Schoolbook"/>
              </a:rPr>
              <a:t>т.п.).</a:t>
            </a:r>
            <a:endParaRPr sz="2200" dirty="0">
              <a:latin typeface="Century Schoolbook"/>
              <a:cs typeface="Century Schoolbook"/>
            </a:endParaRPr>
          </a:p>
          <a:p>
            <a:pPr marL="323215" indent="-311150">
              <a:lnSpc>
                <a:spcPct val="100000"/>
              </a:lnSpc>
              <a:spcBef>
                <a:spcPts val="600"/>
              </a:spcBef>
              <a:buAutoNum type="arabicPeriod" startAt="2"/>
              <a:tabLst>
                <a:tab pos="323850" algn="l"/>
              </a:tabLst>
            </a:pPr>
            <a:r>
              <a:rPr sz="2200" dirty="0">
                <a:latin typeface="Century Schoolbook"/>
                <a:cs typeface="Century Schoolbook"/>
              </a:rPr>
              <a:t>Понимать</a:t>
            </a:r>
            <a:r>
              <a:rPr sz="2200" spc="-40" dirty="0">
                <a:latin typeface="Century Schoolbook"/>
                <a:cs typeface="Century Schoolbook"/>
              </a:rPr>
              <a:t> </a:t>
            </a:r>
            <a:r>
              <a:rPr sz="2200" dirty="0">
                <a:latin typeface="Century Schoolbook"/>
                <a:cs typeface="Century Schoolbook"/>
              </a:rPr>
              <a:t>смысловую</a:t>
            </a:r>
            <a:r>
              <a:rPr sz="2200" spc="-25" dirty="0">
                <a:latin typeface="Century Schoolbook"/>
                <a:cs typeface="Century Schoolbook"/>
              </a:rPr>
              <a:t> </a:t>
            </a:r>
            <a:r>
              <a:rPr sz="2200" dirty="0">
                <a:latin typeface="Century Schoolbook"/>
                <a:cs typeface="Century Schoolbook"/>
              </a:rPr>
              <a:t>структуру</a:t>
            </a:r>
            <a:r>
              <a:rPr sz="2200" spc="10" dirty="0">
                <a:latin typeface="Century Schoolbook"/>
                <a:cs typeface="Century Schoolbook"/>
              </a:rPr>
              <a:t> </a:t>
            </a:r>
            <a:r>
              <a:rPr sz="2200" dirty="0">
                <a:latin typeface="Century Schoolbook"/>
                <a:cs typeface="Century Schoolbook"/>
              </a:rPr>
              <a:t>текста</a:t>
            </a:r>
            <a:r>
              <a:rPr sz="2200" spc="-10" dirty="0">
                <a:latin typeface="Century Schoolbook"/>
                <a:cs typeface="Century Schoolbook"/>
              </a:rPr>
              <a:t> </a:t>
            </a:r>
            <a:r>
              <a:rPr sz="2200" dirty="0">
                <a:latin typeface="Century Schoolbook"/>
                <a:cs typeface="Century Schoolbook"/>
              </a:rPr>
              <a:t>(определять</a:t>
            </a:r>
            <a:r>
              <a:rPr sz="2200" spc="-60" dirty="0">
                <a:latin typeface="Century Schoolbook"/>
                <a:cs typeface="Century Schoolbook"/>
              </a:rPr>
              <a:t> </a:t>
            </a:r>
            <a:r>
              <a:rPr sz="2200" dirty="0">
                <a:latin typeface="Century Schoolbook"/>
                <a:cs typeface="Century Schoolbook"/>
              </a:rPr>
              <a:t>тему,</a:t>
            </a:r>
            <a:r>
              <a:rPr sz="2200" spc="5" dirty="0">
                <a:latin typeface="Century Schoolbook"/>
                <a:cs typeface="Century Schoolbook"/>
              </a:rPr>
              <a:t> </a:t>
            </a:r>
            <a:r>
              <a:rPr sz="2200" dirty="0">
                <a:latin typeface="Century Schoolbook"/>
                <a:cs typeface="Century Schoolbook"/>
              </a:rPr>
              <a:t>главную мысль).</a:t>
            </a:r>
          </a:p>
          <a:p>
            <a:pPr marL="322580" indent="-310515">
              <a:lnSpc>
                <a:spcPct val="100000"/>
              </a:lnSpc>
              <a:spcBef>
                <a:spcPts val="600"/>
              </a:spcBef>
              <a:buAutoNum type="arabicPeriod" startAt="2"/>
              <a:tabLst>
                <a:tab pos="323215" algn="l"/>
              </a:tabLst>
            </a:pPr>
            <a:r>
              <a:rPr sz="2200" spc="5" dirty="0">
                <a:latin typeface="Century Schoolbook"/>
                <a:cs typeface="Century Schoolbook"/>
              </a:rPr>
              <a:t>Понимать</a:t>
            </a:r>
            <a:r>
              <a:rPr sz="2200" spc="-40" dirty="0">
                <a:latin typeface="Century Schoolbook"/>
                <a:cs typeface="Century Schoolbook"/>
              </a:rPr>
              <a:t> </a:t>
            </a:r>
            <a:r>
              <a:rPr sz="2200" dirty="0">
                <a:latin typeface="Century Schoolbook"/>
                <a:cs typeface="Century Schoolbook"/>
              </a:rPr>
              <a:t>значение</a:t>
            </a:r>
            <a:r>
              <a:rPr sz="2200" spc="-25" dirty="0">
                <a:latin typeface="Century Schoolbook"/>
                <a:cs typeface="Century Schoolbook"/>
              </a:rPr>
              <a:t> </a:t>
            </a:r>
            <a:r>
              <a:rPr sz="2200" dirty="0">
                <a:latin typeface="Century Schoolbook"/>
                <a:cs typeface="Century Schoolbook"/>
              </a:rPr>
              <a:t>неизвестного</a:t>
            </a:r>
            <a:r>
              <a:rPr sz="2200" spc="-65" dirty="0">
                <a:latin typeface="Century Schoolbook"/>
                <a:cs typeface="Century Schoolbook"/>
              </a:rPr>
              <a:t> </a:t>
            </a:r>
            <a:r>
              <a:rPr sz="2200" dirty="0">
                <a:latin typeface="Century Schoolbook"/>
                <a:cs typeface="Century Schoolbook"/>
              </a:rPr>
              <a:t>слова</a:t>
            </a:r>
            <a:r>
              <a:rPr sz="2200" spc="-10" dirty="0">
                <a:latin typeface="Century Schoolbook"/>
                <a:cs typeface="Century Schoolbook"/>
              </a:rPr>
              <a:t> </a:t>
            </a:r>
            <a:r>
              <a:rPr sz="2200" dirty="0">
                <a:latin typeface="Century Schoolbook"/>
                <a:cs typeface="Century Schoolbook"/>
              </a:rPr>
              <a:t>или</a:t>
            </a:r>
            <a:r>
              <a:rPr sz="2200" spc="-30" dirty="0">
                <a:latin typeface="Century Schoolbook"/>
                <a:cs typeface="Century Schoolbook"/>
              </a:rPr>
              <a:t> </a:t>
            </a:r>
            <a:r>
              <a:rPr sz="2200" dirty="0">
                <a:latin typeface="Century Schoolbook"/>
                <a:cs typeface="Century Schoolbook"/>
              </a:rPr>
              <a:t>выражения</a:t>
            </a:r>
            <a:r>
              <a:rPr sz="2200" spc="-35" dirty="0">
                <a:latin typeface="Century Schoolbook"/>
                <a:cs typeface="Century Schoolbook"/>
              </a:rPr>
              <a:t> </a:t>
            </a:r>
            <a:r>
              <a:rPr sz="2200" spc="5" dirty="0">
                <a:latin typeface="Century Schoolbook"/>
                <a:cs typeface="Century Schoolbook"/>
              </a:rPr>
              <a:t>на</a:t>
            </a:r>
            <a:r>
              <a:rPr sz="2200" spc="-5" dirty="0">
                <a:latin typeface="Century Schoolbook"/>
                <a:cs typeface="Century Schoolbook"/>
              </a:rPr>
              <a:t> </a:t>
            </a:r>
            <a:r>
              <a:rPr sz="2200" dirty="0">
                <a:latin typeface="Century Schoolbook"/>
                <a:cs typeface="Century Schoolbook"/>
              </a:rPr>
              <a:t>основе</a:t>
            </a:r>
            <a:r>
              <a:rPr sz="2200" spc="-30" dirty="0">
                <a:latin typeface="Century Schoolbook"/>
                <a:cs typeface="Century Schoolbook"/>
              </a:rPr>
              <a:t> </a:t>
            </a:r>
            <a:r>
              <a:rPr sz="2200" dirty="0">
                <a:latin typeface="Century Schoolbook"/>
                <a:cs typeface="Century Schoolbook"/>
              </a:rPr>
              <a:t>контекста.</a:t>
            </a:r>
          </a:p>
          <a:p>
            <a:pPr marL="323215" indent="-311150">
              <a:lnSpc>
                <a:spcPct val="100000"/>
              </a:lnSpc>
              <a:spcBef>
                <a:spcPts val="600"/>
              </a:spcBef>
              <a:buAutoNum type="arabicPeriod" startAt="2"/>
              <a:tabLst>
                <a:tab pos="323850" algn="l"/>
              </a:tabLst>
            </a:pPr>
            <a:r>
              <a:rPr sz="2200" dirty="0">
                <a:latin typeface="Century Schoolbook"/>
                <a:cs typeface="Century Schoolbook"/>
              </a:rPr>
              <a:t>Устанавливать</a:t>
            </a:r>
            <a:r>
              <a:rPr sz="2200" spc="-50" dirty="0">
                <a:latin typeface="Century Schoolbook"/>
                <a:cs typeface="Century Schoolbook"/>
              </a:rPr>
              <a:t> </a:t>
            </a:r>
            <a:r>
              <a:rPr sz="2200" spc="5" dirty="0">
                <a:latin typeface="Century Schoolbook"/>
                <a:cs typeface="Century Schoolbook"/>
              </a:rPr>
              <a:t>скрытые</a:t>
            </a:r>
            <a:r>
              <a:rPr sz="2200" spc="-55" dirty="0">
                <a:latin typeface="Century Schoolbook"/>
                <a:cs typeface="Century Schoolbook"/>
              </a:rPr>
              <a:t> </a:t>
            </a:r>
            <a:r>
              <a:rPr sz="2200" dirty="0">
                <a:latin typeface="Century Schoolbook"/>
                <a:cs typeface="Century Schoolbook"/>
              </a:rPr>
              <a:t>связи</a:t>
            </a:r>
            <a:r>
              <a:rPr sz="2200" spc="15" dirty="0">
                <a:latin typeface="Century Schoolbook"/>
                <a:cs typeface="Century Schoolbook"/>
              </a:rPr>
              <a:t> </a:t>
            </a:r>
            <a:r>
              <a:rPr sz="2200" spc="5" dirty="0">
                <a:latin typeface="Century Schoolbook"/>
                <a:cs typeface="Century Schoolbook"/>
              </a:rPr>
              <a:t>между</a:t>
            </a:r>
            <a:r>
              <a:rPr sz="2200" spc="-20" dirty="0">
                <a:latin typeface="Century Schoolbook"/>
                <a:cs typeface="Century Schoolbook"/>
              </a:rPr>
              <a:t> </a:t>
            </a:r>
            <a:r>
              <a:rPr sz="2200" dirty="0">
                <a:latin typeface="Century Schoolbook"/>
                <a:cs typeface="Century Schoolbook"/>
              </a:rPr>
              <a:t>событиями</a:t>
            </a:r>
            <a:r>
              <a:rPr sz="2200" spc="-65" dirty="0">
                <a:latin typeface="Century Schoolbook"/>
                <a:cs typeface="Century Schoolbook"/>
              </a:rPr>
              <a:t> </a:t>
            </a:r>
            <a:r>
              <a:rPr sz="2200" dirty="0">
                <a:latin typeface="Century Schoolbook"/>
                <a:cs typeface="Century Schoolbook"/>
              </a:rPr>
              <a:t>или</a:t>
            </a:r>
            <a:r>
              <a:rPr sz="2200" spc="-10" dirty="0">
                <a:latin typeface="Century Schoolbook"/>
                <a:cs typeface="Century Schoolbook"/>
              </a:rPr>
              <a:t> </a:t>
            </a:r>
            <a:r>
              <a:rPr sz="2200" dirty="0">
                <a:latin typeface="Century Schoolbook"/>
                <a:cs typeface="Century Schoolbook"/>
              </a:rPr>
              <a:t>утверждениями</a:t>
            </a:r>
          </a:p>
          <a:p>
            <a:pPr marL="12700">
              <a:lnSpc>
                <a:spcPct val="100000"/>
              </a:lnSpc>
              <a:spcBef>
                <a:spcPts val="600"/>
              </a:spcBef>
            </a:pPr>
            <a:r>
              <a:rPr sz="2200" dirty="0">
                <a:latin typeface="Century Schoolbook"/>
                <a:cs typeface="Century Schoolbook"/>
              </a:rPr>
              <a:t>(причинно-следственные</a:t>
            </a:r>
            <a:r>
              <a:rPr sz="2200" spc="-85" dirty="0">
                <a:latin typeface="Century Schoolbook"/>
                <a:cs typeface="Century Schoolbook"/>
              </a:rPr>
              <a:t> </a:t>
            </a:r>
            <a:r>
              <a:rPr sz="2200" spc="5" dirty="0">
                <a:latin typeface="Century Schoolbook"/>
                <a:cs typeface="Century Schoolbook"/>
              </a:rPr>
              <a:t>отношения,</a:t>
            </a:r>
            <a:r>
              <a:rPr sz="2200" spc="-60" dirty="0">
                <a:latin typeface="Century Schoolbook"/>
                <a:cs typeface="Century Schoolbook"/>
              </a:rPr>
              <a:t> </a:t>
            </a:r>
            <a:r>
              <a:rPr sz="2200" dirty="0">
                <a:latin typeface="Century Schoolbook"/>
                <a:cs typeface="Century Schoolbook"/>
              </a:rPr>
              <a:t>сходство</a:t>
            </a:r>
            <a:r>
              <a:rPr sz="2200" spc="-35" dirty="0">
                <a:latin typeface="Century Schoolbook"/>
                <a:cs typeface="Century Schoolbook"/>
              </a:rPr>
              <a:t> </a:t>
            </a:r>
            <a:r>
              <a:rPr sz="2200" spc="5" dirty="0">
                <a:latin typeface="Century Schoolbook"/>
                <a:cs typeface="Century Schoolbook"/>
              </a:rPr>
              <a:t>–</a:t>
            </a:r>
            <a:r>
              <a:rPr sz="2200" spc="-25" dirty="0">
                <a:latin typeface="Century Schoolbook"/>
                <a:cs typeface="Century Schoolbook"/>
              </a:rPr>
              <a:t> </a:t>
            </a:r>
            <a:r>
              <a:rPr sz="2200" dirty="0">
                <a:latin typeface="Century Schoolbook"/>
                <a:cs typeface="Century Schoolbook"/>
              </a:rPr>
              <a:t>различие</a:t>
            </a:r>
            <a:r>
              <a:rPr sz="2200" spc="-40" dirty="0">
                <a:latin typeface="Century Schoolbook"/>
                <a:cs typeface="Century Schoolbook"/>
              </a:rPr>
              <a:t> </a:t>
            </a:r>
            <a:r>
              <a:rPr sz="2200" spc="5" dirty="0">
                <a:latin typeface="Century Schoolbook"/>
                <a:cs typeface="Century Schoolbook"/>
              </a:rPr>
              <a:t>и</a:t>
            </a:r>
            <a:r>
              <a:rPr sz="2200" spc="-20" dirty="0">
                <a:latin typeface="Century Schoolbook"/>
                <a:cs typeface="Century Schoolbook"/>
              </a:rPr>
              <a:t> </a:t>
            </a:r>
            <a:r>
              <a:rPr sz="2200" spc="5" dirty="0">
                <a:latin typeface="Century Schoolbook"/>
                <a:cs typeface="Century Schoolbook"/>
              </a:rPr>
              <a:t>др.).</a:t>
            </a:r>
            <a:endParaRPr sz="2200" dirty="0">
              <a:latin typeface="Century Schoolbook"/>
              <a:cs typeface="Century Schoolbook"/>
            </a:endParaRPr>
          </a:p>
          <a:p>
            <a:pPr marL="323215" indent="-311150">
              <a:lnSpc>
                <a:spcPct val="100000"/>
              </a:lnSpc>
              <a:spcBef>
                <a:spcPts val="600"/>
              </a:spcBef>
              <a:buAutoNum type="arabicPeriod" startAt="5"/>
              <a:tabLst>
                <a:tab pos="323850" algn="l"/>
              </a:tabLst>
            </a:pPr>
            <a:r>
              <a:rPr sz="2200" dirty="0">
                <a:latin typeface="Century Schoolbook"/>
                <a:cs typeface="Century Schoolbook"/>
              </a:rPr>
              <a:t>Соотносить</a:t>
            </a:r>
            <a:r>
              <a:rPr sz="2200" spc="-45" dirty="0">
                <a:latin typeface="Century Schoolbook"/>
                <a:cs typeface="Century Schoolbook"/>
              </a:rPr>
              <a:t> </a:t>
            </a:r>
            <a:r>
              <a:rPr sz="2200" spc="-5" dirty="0">
                <a:latin typeface="Century Schoolbook"/>
                <a:cs typeface="Century Schoolbook"/>
              </a:rPr>
              <a:t>визуальное </a:t>
            </a:r>
            <a:r>
              <a:rPr sz="2200" dirty="0">
                <a:latin typeface="Century Schoolbook"/>
                <a:cs typeface="Century Schoolbook"/>
              </a:rPr>
              <a:t>изображение</a:t>
            </a:r>
            <a:r>
              <a:rPr sz="2200" spc="-50" dirty="0">
                <a:latin typeface="Century Schoolbook"/>
                <a:cs typeface="Century Schoolbook"/>
              </a:rPr>
              <a:t> </a:t>
            </a:r>
            <a:r>
              <a:rPr sz="2200" dirty="0">
                <a:latin typeface="Century Schoolbook"/>
                <a:cs typeface="Century Schoolbook"/>
              </a:rPr>
              <a:t>с вербальным</a:t>
            </a:r>
            <a:r>
              <a:rPr sz="2200" spc="-30" dirty="0">
                <a:latin typeface="Century Schoolbook"/>
                <a:cs typeface="Century Schoolbook"/>
              </a:rPr>
              <a:t> </a:t>
            </a:r>
            <a:r>
              <a:rPr sz="2200" dirty="0">
                <a:latin typeface="Century Schoolbook"/>
                <a:cs typeface="Century Schoolbook"/>
              </a:rPr>
              <a:t>текстом.</a:t>
            </a:r>
          </a:p>
          <a:p>
            <a:pPr marL="322580" indent="-310515">
              <a:lnSpc>
                <a:spcPct val="100000"/>
              </a:lnSpc>
              <a:spcBef>
                <a:spcPts val="600"/>
              </a:spcBef>
              <a:buAutoNum type="arabicPeriod" startAt="5"/>
              <a:tabLst>
                <a:tab pos="323215" algn="l"/>
              </a:tabLst>
            </a:pPr>
            <a:r>
              <a:rPr sz="2200" dirty="0">
                <a:latin typeface="Century Schoolbook"/>
                <a:cs typeface="Century Schoolbook"/>
              </a:rPr>
              <a:t>Формулировать</a:t>
            </a:r>
            <a:r>
              <a:rPr sz="2200" spc="-30" dirty="0">
                <a:latin typeface="Century Schoolbook"/>
                <a:cs typeface="Century Schoolbook"/>
              </a:rPr>
              <a:t> </a:t>
            </a:r>
            <a:r>
              <a:rPr sz="2200" dirty="0">
                <a:latin typeface="Century Schoolbook"/>
                <a:cs typeface="Century Schoolbook"/>
              </a:rPr>
              <a:t>выводы</a:t>
            </a:r>
            <a:r>
              <a:rPr sz="2200" spc="-25" dirty="0">
                <a:latin typeface="Century Schoolbook"/>
                <a:cs typeface="Century Schoolbook"/>
              </a:rPr>
              <a:t> </a:t>
            </a:r>
            <a:r>
              <a:rPr sz="2200" spc="5" dirty="0">
                <a:latin typeface="Century Schoolbook"/>
                <a:cs typeface="Century Schoolbook"/>
              </a:rPr>
              <a:t>на</a:t>
            </a:r>
            <a:r>
              <a:rPr sz="2200" spc="-10" dirty="0">
                <a:latin typeface="Century Schoolbook"/>
                <a:cs typeface="Century Schoolbook"/>
              </a:rPr>
              <a:t> </a:t>
            </a:r>
            <a:r>
              <a:rPr sz="2200" dirty="0">
                <a:latin typeface="Century Schoolbook"/>
                <a:cs typeface="Century Schoolbook"/>
              </a:rPr>
              <a:t>основе</a:t>
            </a:r>
            <a:r>
              <a:rPr sz="2200" spc="-35" dirty="0">
                <a:latin typeface="Century Schoolbook"/>
                <a:cs typeface="Century Schoolbook"/>
              </a:rPr>
              <a:t> </a:t>
            </a:r>
            <a:r>
              <a:rPr sz="2200" dirty="0">
                <a:latin typeface="Century Schoolbook"/>
                <a:cs typeface="Century Schoolbook"/>
              </a:rPr>
              <a:t>обобщения</a:t>
            </a:r>
            <a:r>
              <a:rPr sz="2200" spc="-35" dirty="0">
                <a:latin typeface="Century Schoolbook"/>
                <a:cs typeface="Century Schoolbook"/>
              </a:rPr>
              <a:t> </a:t>
            </a:r>
            <a:r>
              <a:rPr sz="2200" spc="5" dirty="0">
                <a:latin typeface="Century Schoolbook"/>
                <a:cs typeface="Century Schoolbook"/>
              </a:rPr>
              <a:t>отдельных</a:t>
            </a:r>
            <a:r>
              <a:rPr sz="2200" spc="-65" dirty="0">
                <a:latin typeface="Century Schoolbook"/>
                <a:cs typeface="Century Schoolbook"/>
              </a:rPr>
              <a:t> </a:t>
            </a:r>
            <a:r>
              <a:rPr sz="2200" dirty="0">
                <a:latin typeface="Century Schoolbook"/>
                <a:cs typeface="Century Schoolbook"/>
              </a:rPr>
              <a:t>частей</a:t>
            </a:r>
            <a:r>
              <a:rPr sz="2200" spc="-40" dirty="0">
                <a:latin typeface="Century Schoolbook"/>
                <a:cs typeface="Century Schoolbook"/>
              </a:rPr>
              <a:t> </a:t>
            </a:r>
            <a:r>
              <a:rPr sz="2200" dirty="0">
                <a:latin typeface="Century Schoolbook"/>
                <a:cs typeface="Century Schoolbook"/>
              </a:rPr>
              <a:t>текста.</a:t>
            </a:r>
          </a:p>
          <a:p>
            <a:pPr marL="323215" indent="-311150">
              <a:lnSpc>
                <a:spcPct val="100000"/>
              </a:lnSpc>
              <a:spcBef>
                <a:spcPts val="600"/>
              </a:spcBef>
              <a:buAutoNum type="arabicPeriod" startAt="5"/>
              <a:tabLst>
                <a:tab pos="323850" algn="l"/>
              </a:tabLst>
            </a:pPr>
            <a:r>
              <a:rPr sz="2200" dirty="0">
                <a:latin typeface="Century Schoolbook"/>
                <a:cs typeface="Century Schoolbook"/>
              </a:rPr>
              <a:t>Понимать</a:t>
            </a:r>
            <a:r>
              <a:rPr sz="2200" spc="-40" dirty="0">
                <a:latin typeface="Century Schoolbook"/>
                <a:cs typeface="Century Schoolbook"/>
              </a:rPr>
              <a:t> </a:t>
            </a:r>
            <a:r>
              <a:rPr sz="2200" spc="-5" dirty="0">
                <a:latin typeface="Century Schoolbook"/>
                <a:cs typeface="Century Schoolbook"/>
              </a:rPr>
              <a:t>чувства,</a:t>
            </a:r>
            <a:r>
              <a:rPr sz="2200" spc="20" dirty="0">
                <a:latin typeface="Century Schoolbook"/>
                <a:cs typeface="Century Schoolbook"/>
              </a:rPr>
              <a:t> </a:t>
            </a:r>
            <a:r>
              <a:rPr sz="2200" dirty="0">
                <a:latin typeface="Century Schoolbook"/>
                <a:cs typeface="Century Schoolbook"/>
              </a:rPr>
              <a:t>мотивы,</a:t>
            </a:r>
            <a:r>
              <a:rPr sz="2200" spc="5" dirty="0">
                <a:latin typeface="Century Schoolbook"/>
                <a:cs typeface="Century Schoolbook"/>
              </a:rPr>
              <a:t> </a:t>
            </a:r>
            <a:r>
              <a:rPr sz="2200" spc="-5" dirty="0">
                <a:latin typeface="Century Schoolbook"/>
                <a:cs typeface="Century Schoolbook"/>
              </a:rPr>
              <a:t>характеры</a:t>
            </a:r>
            <a:r>
              <a:rPr sz="2200" spc="-20" dirty="0">
                <a:latin typeface="Century Schoolbook"/>
                <a:cs typeface="Century Schoolbook"/>
              </a:rPr>
              <a:t> </a:t>
            </a:r>
            <a:r>
              <a:rPr sz="2200" dirty="0">
                <a:latin typeface="Century Schoolbook"/>
                <a:cs typeface="Century Schoolbook"/>
              </a:rPr>
              <a:t>героев.</a:t>
            </a:r>
          </a:p>
          <a:p>
            <a:pPr marL="322580" indent="-310515">
              <a:lnSpc>
                <a:spcPct val="100000"/>
              </a:lnSpc>
              <a:spcBef>
                <a:spcPts val="600"/>
              </a:spcBef>
              <a:buAutoNum type="arabicPeriod" startAt="5"/>
              <a:tabLst>
                <a:tab pos="323215" algn="l"/>
              </a:tabLst>
            </a:pPr>
            <a:r>
              <a:rPr sz="2200" spc="5" dirty="0">
                <a:latin typeface="Century Schoolbook"/>
                <a:cs typeface="Century Schoolbook"/>
              </a:rPr>
              <a:t>Понимать</a:t>
            </a:r>
            <a:r>
              <a:rPr sz="2200" spc="-45" dirty="0">
                <a:latin typeface="Century Schoolbook"/>
                <a:cs typeface="Century Schoolbook"/>
              </a:rPr>
              <a:t> </a:t>
            </a:r>
            <a:r>
              <a:rPr sz="2200" dirty="0">
                <a:latin typeface="Century Schoolbook"/>
                <a:cs typeface="Century Schoolbook"/>
              </a:rPr>
              <a:t>концептуальную</a:t>
            </a:r>
            <a:r>
              <a:rPr sz="2200" spc="-35" dirty="0">
                <a:latin typeface="Century Schoolbook"/>
                <a:cs typeface="Century Schoolbook"/>
              </a:rPr>
              <a:t> </a:t>
            </a:r>
            <a:r>
              <a:rPr sz="2200" dirty="0">
                <a:latin typeface="Century Schoolbook"/>
                <a:cs typeface="Century Schoolbook"/>
              </a:rPr>
              <a:t>информацию</a:t>
            </a:r>
            <a:r>
              <a:rPr sz="2200" spc="-80" dirty="0">
                <a:latin typeface="Century Schoolbook"/>
                <a:cs typeface="Century Schoolbook"/>
              </a:rPr>
              <a:t> </a:t>
            </a:r>
            <a:r>
              <a:rPr sz="2200" dirty="0">
                <a:latin typeface="Century Schoolbook"/>
                <a:cs typeface="Century Schoolbook"/>
              </a:rPr>
              <a:t>(авторскую</a:t>
            </a:r>
            <a:r>
              <a:rPr sz="2200" spc="-5" dirty="0">
                <a:latin typeface="Century Schoolbook"/>
                <a:cs typeface="Century Schoolbook"/>
              </a:rPr>
              <a:t> </a:t>
            </a:r>
            <a:r>
              <a:rPr sz="2200" dirty="0">
                <a:latin typeface="Century Schoolbook"/>
                <a:cs typeface="Century Schoolbook"/>
              </a:rPr>
              <a:t>позицию</a:t>
            </a:r>
            <a:r>
              <a:rPr sz="2200" spc="-35" dirty="0">
                <a:latin typeface="Century Schoolbook"/>
                <a:cs typeface="Century Schoolbook"/>
              </a:rPr>
              <a:t> </a:t>
            </a:r>
            <a:r>
              <a:rPr sz="2200" spc="5" dirty="0">
                <a:latin typeface="Century Schoolbook"/>
                <a:cs typeface="Century Schoolbook"/>
              </a:rPr>
              <a:t>и</a:t>
            </a:r>
            <a:r>
              <a:rPr sz="2200" spc="-10" dirty="0">
                <a:latin typeface="Century Schoolbook"/>
                <a:cs typeface="Century Schoolbook"/>
              </a:rPr>
              <a:t> </a:t>
            </a:r>
            <a:r>
              <a:rPr sz="2200" spc="5" dirty="0">
                <a:latin typeface="Century Schoolbook"/>
                <a:cs typeface="Century Schoolbook"/>
              </a:rPr>
              <a:t>т.п.).</a:t>
            </a:r>
            <a:endParaRPr sz="22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43712" y="1069847"/>
            <a:ext cx="9003792" cy="688848"/>
          </a:xfrm>
          <a:prstGeom prst="rect">
            <a:avLst/>
          </a:prstGeom>
        </p:spPr>
      </p:pic>
      <p:sp>
        <p:nvSpPr>
          <p:cNvPr id="4" name="object 4"/>
          <p:cNvSpPr txBox="1"/>
          <p:nvPr/>
        </p:nvSpPr>
        <p:spPr>
          <a:xfrm>
            <a:off x="609600" y="1219200"/>
            <a:ext cx="11018520" cy="4975721"/>
          </a:xfrm>
          <a:prstGeom prst="rect">
            <a:avLst/>
          </a:prstGeom>
        </p:spPr>
        <p:txBody>
          <a:bodyPr vert="horz" wrap="square" lIns="0" tIns="12700" rIns="0" bIns="0" rtlCol="0">
            <a:spAutoFit/>
          </a:bodyPr>
          <a:lstStyle/>
          <a:p>
            <a:pPr marL="310515">
              <a:lnSpc>
                <a:spcPct val="100000"/>
              </a:lnSpc>
              <a:spcBef>
                <a:spcPts val="100"/>
              </a:spcBef>
            </a:pPr>
            <a:r>
              <a:rPr sz="2400" b="1" dirty="0">
                <a:latin typeface="Century Schoolbook"/>
                <a:cs typeface="Century Schoolbook"/>
              </a:rPr>
              <a:t>Читательское</a:t>
            </a:r>
            <a:r>
              <a:rPr sz="2400" b="1" spc="-10" dirty="0">
                <a:latin typeface="Century Schoolbook"/>
                <a:cs typeface="Century Schoolbook"/>
              </a:rPr>
              <a:t> </a:t>
            </a:r>
            <a:r>
              <a:rPr sz="2400" b="1" spc="-5" dirty="0">
                <a:latin typeface="Century Schoolbook"/>
                <a:cs typeface="Century Schoolbook"/>
              </a:rPr>
              <a:t>действие</a:t>
            </a:r>
            <a:r>
              <a:rPr sz="2400" b="1" spc="30" dirty="0">
                <a:latin typeface="Century Schoolbook"/>
                <a:cs typeface="Century Schoolbook"/>
              </a:rPr>
              <a:t> </a:t>
            </a:r>
            <a:r>
              <a:rPr sz="2400" b="1" spc="-20" dirty="0">
                <a:latin typeface="Century Schoolbook"/>
                <a:cs typeface="Century Schoolbook"/>
              </a:rPr>
              <a:t>3.</a:t>
            </a:r>
            <a:r>
              <a:rPr sz="2400" b="1" dirty="0">
                <a:latin typeface="Century Schoolbook"/>
                <a:cs typeface="Century Schoolbook"/>
              </a:rPr>
              <a:t> </a:t>
            </a:r>
            <a:r>
              <a:rPr sz="2400" b="1" spc="-5" dirty="0">
                <a:latin typeface="Century Schoolbook"/>
                <a:cs typeface="Century Schoolbook"/>
              </a:rPr>
              <a:t>Осмыслить </a:t>
            </a:r>
            <a:r>
              <a:rPr sz="2400" b="1" dirty="0">
                <a:latin typeface="Century Schoolbook"/>
                <a:cs typeface="Century Schoolbook"/>
              </a:rPr>
              <a:t>и</a:t>
            </a:r>
            <a:r>
              <a:rPr sz="2400" b="1" spc="-10" dirty="0">
                <a:latin typeface="Century Schoolbook"/>
                <a:cs typeface="Century Schoolbook"/>
              </a:rPr>
              <a:t> </a:t>
            </a:r>
            <a:r>
              <a:rPr sz="2400" b="1" spc="-5" dirty="0">
                <a:latin typeface="Century Schoolbook"/>
                <a:cs typeface="Century Schoolbook"/>
              </a:rPr>
              <a:t>оценить</a:t>
            </a:r>
            <a:endParaRPr sz="2400" dirty="0">
              <a:latin typeface="Century Schoolbook"/>
              <a:cs typeface="Century Schoolbook"/>
            </a:endParaRPr>
          </a:p>
          <a:p>
            <a:pPr>
              <a:lnSpc>
                <a:spcPct val="100000"/>
              </a:lnSpc>
              <a:spcBef>
                <a:spcPts val="20"/>
              </a:spcBef>
            </a:pPr>
            <a:endParaRPr sz="2850" dirty="0">
              <a:latin typeface="Century Schoolbook"/>
              <a:cs typeface="Century Schoolbook"/>
            </a:endParaRPr>
          </a:p>
          <a:p>
            <a:pPr marL="301625" indent="-289560">
              <a:spcBef>
                <a:spcPts val="600"/>
              </a:spcBef>
              <a:buAutoNum type="arabicPeriod"/>
              <a:tabLst>
                <a:tab pos="302260" algn="l"/>
              </a:tabLst>
            </a:pPr>
            <a:r>
              <a:rPr sz="2400" spc="-10" dirty="0">
                <a:latin typeface="Century Schoolbook"/>
                <a:cs typeface="Century Schoolbook"/>
              </a:rPr>
              <a:t>Оценивать</a:t>
            </a:r>
            <a:r>
              <a:rPr sz="2400" spc="35" dirty="0">
                <a:latin typeface="Century Schoolbook"/>
                <a:cs typeface="Century Schoolbook"/>
              </a:rPr>
              <a:t> </a:t>
            </a:r>
            <a:r>
              <a:rPr sz="2400" spc="-10" dirty="0">
                <a:latin typeface="Century Schoolbook"/>
                <a:cs typeface="Century Schoolbook"/>
              </a:rPr>
              <a:t>содержание</a:t>
            </a:r>
            <a:r>
              <a:rPr sz="2400" spc="60" dirty="0">
                <a:latin typeface="Century Schoolbook"/>
                <a:cs typeface="Century Schoolbook"/>
              </a:rPr>
              <a:t> </a:t>
            </a:r>
            <a:r>
              <a:rPr sz="2400" spc="-10" dirty="0">
                <a:latin typeface="Century Schoolbook"/>
                <a:cs typeface="Century Schoolbook"/>
              </a:rPr>
              <a:t>текста</a:t>
            </a:r>
            <a:r>
              <a:rPr sz="2400" spc="75" dirty="0">
                <a:latin typeface="Century Schoolbook"/>
                <a:cs typeface="Century Schoolbook"/>
              </a:rPr>
              <a:t> </a:t>
            </a:r>
            <a:r>
              <a:rPr sz="2400" spc="-15" dirty="0">
                <a:latin typeface="Century Schoolbook"/>
                <a:cs typeface="Century Schoolbook"/>
              </a:rPr>
              <a:t>или</a:t>
            </a:r>
            <a:r>
              <a:rPr sz="2400" spc="10" dirty="0">
                <a:latin typeface="Century Schoolbook"/>
                <a:cs typeface="Century Schoolbook"/>
              </a:rPr>
              <a:t> </a:t>
            </a:r>
            <a:r>
              <a:rPr sz="2400" spc="-5" dirty="0">
                <a:latin typeface="Century Schoolbook"/>
                <a:cs typeface="Century Schoolbook"/>
              </a:rPr>
              <a:t>его</a:t>
            </a:r>
            <a:r>
              <a:rPr sz="2400" spc="-10" dirty="0">
                <a:latin typeface="Century Schoolbook"/>
                <a:cs typeface="Century Schoolbook"/>
              </a:rPr>
              <a:t> </a:t>
            </a:r>
            <a:r>
              <a:rPr sz="2400" spc="-5" dirty="0">
                <a:latin typeface="Century Schoolbook"/>
                <a:cs typeface="Century Schoolbook"/>
              </a:rPr>
              <a:t>элементов</a:t>
            </a:r>
            <a:r>
              <a:rPr sz="2400" spc="15" dirty="0">
                <a:latin typeface="Century Schoolbook"/>
                <a:cs typeface="Century Schoolbook"/>
              </a:rPr>
              <a:t> </a:t>
            </a:r>
            <a:r>
              <a:rPr sz="2400" spc="-5" dirty="0">
                <a:latin typeface="Century Schoolbook"/>
                <a:cs typeface="Century Schoolbook"/>
              </a:rPr>
              <a:t>(примеров,</a:t>
            </a:r>
            <a:r>
              <a:rPr sz="2400" spc="-20" dirty="0">
                <a:latin typeface="Century Schoolbook"/>
                <a:cs typeface="Century Schoolbook"/>
              </a:rPr>
              <a:t> </a:t>
            </a:r>
            <a:r>
              <a:rPr sz="2400" spc="-5" dirty="0" err="1" smtClean="0">
                <a:latin typeface="Century Schoolbook"/>
                <a:cs typeface="Century Schoolbook"/>
              </a:rPr>
              <a:t>аргументов</a:t>
            </a:r>
            <a:r>
              <a:rPr sz="2400" spc="-5" dirty="0" smtClean="0">
                <a:latin typeface="Century Schoolbook"/>
                <a:cs typeface="Century Schoolbook"/>
              </a:rPr>
              <a:t>,</a:t>
            </a:r>
            <a:r>
              <a:rPr lang="ru-RU" sz="2400" dirty="0">
                <a:latin typeface="Century Schoolbook"/>
                <a:cs typeface="Century Schoolbook"/>
              </a:rPr>
              <a:t> </a:t>
            </a:r>
            <a:r>
              <a:rPr sz="2400" spc="-15" dirty="0" err="1" smtClean="0">
                <a:latin typeface="Century Schoolbook"/>
                <a:cs typeface="Century Schoolbook"/>
              </a:rPr>
              <a:t>иллюстраций</a:t>
            </a:r>
            <a:r>
              <a:rPr sz="2400" spc="85" dirty="0" smtClean="0">
                <a:latin typeface="Century Schoolbook"/>
                <a:cs typeface="Century Schoolbook"/>
              </a:rPr>
              <a:t> </a:t>
            </a:r>
            <a:r>
              <a:rPr sz="2400" spc="-5" dirty="0">
                <a:latin typeface="Century Schoolbook"/>
                <a:cs typeface="Century Schoolbook"/>
              </a:rPr>
              <a:t>и</a:t>
            </a:r>
            <a:r>
              <a:rPr sz="2400" spc="10" dirty="0">
                <a:latin typeface="Century Schoolbook"/>
                <a:cs typeface="Century Schoolbook"/>
              </a:rPr>
              <a:t> </a:t>
            </a:r>
            <a:r>
              <a:rPr sz="2400" spc="-10" dirty="0">
                <a:latin typeface="Century Schoolbook"/>
                <a:cs typeface="Century Schoolbook"/>
              </a:rPr>
              <a:t>т.п.)</a:t>
            </a:r>
            <a:r>
              <a:rPr sz="2400" spc="10" dirty="0">
                <a:latin typeface="Century Schoolbook"/>
                <a:cs typeface="Century Schoolbook"/>
              </a:rPr>
              <a:t> </a:t>
            </a:r>
            <a:r>
              <a:rPr sz="2400" spc="-10" dirty="0">
                <a:latin typeface="Century Schoolbook"/>
                <a:cs typeface="Century Schoolbook"/>
              </a:rPr>
              <a:t>относительно</a:t>
            </a:r>
            <a:r>
              <a:rPr sz="2400" spc="10" dirty="0">
                <a:latin typeface="Century Schoolbook"/>
                <a:cs typeface="Century Schoolbook"/>
              </a:rPr>
              <a:t> </a:t>
            </a:r>
            <a:r>
              <a:rPr sz="2400" spc="-5" dirty="0">
                <a:latin typeface="Century Schoolbook"/>
                <a:cs typeface="Century Schoolbook"/>
              </a:rPr>
              <a:t>целей </a:t>
            </a:r>
            <a:r>
              <a:rPr sz="2400" spc="-10" dirty="0">
                <a:latin typeface="Century Schoolbook"/>
                <a:cs typeface="Century Schoolbook"/>
              </a:rPr>
              <a:t>автора.</a:t>
            </a:r>
            <a:endParaRPr sz="2400" dirty="0">
              <a:latin typeface="Century Schoolbook"/>
              <a:cs typeface="Century Schoolbook"/>
            </a:endParaRPr>
          </a:p>
          <a:p>
            <a:pPr marL="302260" marR="5080" indent="-302260">
              <a:spcBef>
                <a:spcPts val="600"/>
              </a:spcBef>
              <a:buAutoNum type="arabicPeriod" startAt="2"/>
              <a:tabLst>
                <a:tab pos="302260" algn="l"/>
              </a:tabLst>
            </a:pPr>
            <a:r>
              <a:rPr sz="2400" spc="-10" dirty="0">
                <a:latin typeface="Century Schoolbook"/>
                <a:cs typeface="Century Schoolbook"/>
              </a:rPr>
              <a:t>Оценивать</a:t>
            </a:r>
            <a:r>
              <a:rPr sz="2400" spc="40" dirty="0">
                <a:latin typeface="Century Schoolbook"/>
                <a:cs typeface="Century Schoolbook"/>
              </a:rPr>
              <a:t> </a:t>
            </a:r>
            <a:r>
              <a:rPr sz="2400" spc="-15" dirty="0">
                <a:latin typeface="Century Schoolbook"/>
                <a:cs typeface="Century Schoolbook"/>
              </a:rPr>
              <a:t>форму</a:t>
            </a:r>
            <a:r>
              <a:rPr sz="2400" spc="40" dirty="0">
                <a:latin typeface="Century Schoolbook"/>
                <a:cs typeface="Century Schoolbook"/>
              </a:rPr>
              <a:t> </a:t>
            </a:r>
            <a:r>
              <a:rPr sz="2400" spc="-10" dirty="0">
                <a:latin typeface="Century Schoolbook"/>
                <a:cs typeface="Century Schoolbook"/>
              </a:rPr>
              <a:t>текста</a:t>
            </a:r>
            <a:r>
              <a:rPr sz="2400" spc="75" dirty="0">
                <a:latin typeface="Century Schoolbook"/>
                <a:cs typeface="Century Schoolbook"/>
              </a:rPr>
              <a:t> </a:t>
            </a:r>
            <a:r>
              <a:rPr sz="2400" spc="-5" dirty="0">
                <a:latin typeface="Century Schoolbook"/>
                <a:cs typeface="Century Schoolbook"/>
              </a:rPr>
              <a:t>(структуру,</a:t>
            </a:r>
            <a:r>
              <a:rPr sz="2400" spc="10" dirty="0">
                <a:latin typeface="Century Schoolbook"/>
                <a:cs typeface="Century Schoolbook"/>
              </a:rPr>
              <a:t> </a:t>
            </a:r>
            <a:r>
              <a:rPr sz="2400" spc="-15" dirty="0">
                <a:latin typeface="Century Schoolbook"/>
                <a:cs typeface="Century Schoolbook"/>
              </a:rPr>
              <a:t>стиль</a:t>
            </a:r>
            <a:r>
              <a:rPr sz="2400" spc="40" dirty="0">
                <a:latin typeface="Century Schoolbook"/>
                <a:cs typeface="Century Schoolbook"/>
              </a:rPr>
              <a:t> </a:t>
            </a:r>
            <a:r>
              <a:rPr sz="2400" spc="-5" dirty="0">
                <a:latin typeface="Century Schoolbook"/>
                <a:cs typeface="Century Schoolbook"/>
              </a:rPr>
              <a:t>и</a:t>
            </a:r>
            <a:r>
              <a:rPr sz="2400" spc="20" dirty="0">
                <a:latin typeface="Century Schoolbook"/>
                <a:cs typeface="Century Schoolbook"/>
              </a:rPr>
              <a:t> </a:t>
            </a:r>
            <a:r>
              <a:rPr sz="2400" spc="-10" dirty="0">
                <a:latin typeface="Century Schoolbook"/>
                <a:cs typeface="Century Schoolbook"/>
              </a:rPr>
              <a:t>т.д.),</a:t>
            </a:r>
            <a:r>
              <a:rPr sz="2400" spc="10" dirty="0">
                <a:latin typeface="Century Schoolbook"/>
                <a:cs typeface="Century Schoolbook"/>
              </a:rPr>
              <a:t> </a:t>
            </a:r>
            <a:r>
              <a:rPr sz="2400" spc="-5" dirty="0">
                <a:latin typeface="Century Schoolbook"/>
                <a:cs typeface="Century Schoolbook"/>
              </a:rPr>
              <a:t>целесообразность</a:t>
            </a:r>
            <a:r>
              <a:rPr sz="2400" spc="-10" dirty="0">
                <a:latin typeface="Century Schoolbook"/>
                <a:cs typeface="Century Schoolbook"/>
              </a:rPr>
              <a:t> использованных </a:t>
            </a:r>
            <a:r>
              <a:rPr sz="2400" spc="-545" dirty="0">
                <a:latin typeface="Century Schoolbook"/>
                <a:cs typeface="Century Schoolbook"/>
              </a:rPr>
              <a:t> </a:t>
            </a:r>
            <a:r>
              <a:rPr sz="2400" spc="-5" dirty="0">
                <a:latin typeface="Century Schoolbook"/>
                <a:cs typeface="Century Schoolbook"/>
              </a:rPr>
              <a:t>автором</a:t>
            </a:r>
            <a:r>
              <a:rPr sz="2400" spc="-30" dirty="0">
                <a:latin typeface="Century Schoolbook"/>
                <a:cs typeface="Century Schoolbook"/>
              </a:rPr>
              <a:t> </a:t>
            </a:r>
            <a:r>
              <a:rPr sz="2400" spc="-5" dirty="0">
                <a:latin typeface="Century Schoolbook"/>
                <a:cs typeface="Century Schoolbook"/>
              </a:rPr>
              <a:t>приемов.</a:t>
            </a:r>
            <a:endParaRPr sz="2400" dirty="0">
              <a:latin typeface="Century Schoolbook"/>
              <a:cs typeface="Century Schoolbook"/>
            </a:endParaRPr>
          </a:p>
          <a:p>
            <a:pPr marL="293370" indent="-281305">
              <a:spcBef>
                <a:spcPts val="600"/>
              </a:spcBef>
              <a:buAutoNum type="arabicPeriod" startAt="2"/>
              <a:tabLst>
                <a:tab pos="294005" algn="l"/>
              </a:tabLst>
            </a:pPr>
            <a:r>
              <a:rPr sz="2400" spc="-10" dirty="0">
                <a:latin typeface="Century Schoolbook"/>
                <a:cs typeface="Century Schoolbook"/>
              </a:rPr>
              <a:t>Понимать</a:t>
            </a:r>
            <a:r>
              <a:rPr sz="2400" spc="15" dirty="0">
                <a:latin typeface="Century Schoolbook"/>
                <a:cs typeface="Century Schoolbook"/>
              </a:rPr>
              <a:t> </a:t>
            </a:r>
            <a:r>
              <a:rPr sz="2400" spc="-10" dirty="0">
                <a:latin typeface="Century Schoolbook"/>
                <a:cs typeface="Century Schoolbook"/>
              </a:rPr>
              <a:t>назначение</a:t>
            </a:r>
            <a:r>
              <a:rPr sz="2400" spc="45" dirty="0">
                <a:latin typeface="Century Schoolbook"/>
                <a:cs typeface="Century Schoolbook"/>
              </a:rPr>
              <a:t> </a:t>
            </a:r>
            <a:r>
              <a:rPr sz="2400" spc="-5" dirty="0">
                <a:latin typeface="Century Schoolbook"/>
                <a:cs typeface="Century Schoolbook"/>
              </a:rPr>
              <a:t>структурной</a:t>
            </a:r>
            <a:r>
              <a:rPr sz="2400" spc="-20" dirty="0">
                <a:latin typeface="Century Schoolbook"/>
                <a:cs typeface="Century Schoolbook"/>
              </a:rPr>
              <a:t> </a:t>
            </a:r>
            <a:r>
              <a:rPr sz="2400" spc="-10" dirty="0">
                <a:latin typeface="Century Schoolbook"/>
                <a:cs typeface="Century Schoolbook"/>
              </a:rPr>
              <a:t>единицы</a:t>
            </a:r>
            <a:r>
              <a:rPr sz="2400" spc="10" dirty="0">
                <a:latin typeface="Century Schoolbook"/>
                <a:cs typeface="Century Schoolbook"/>
              </a:rPr>
              <a:t> </a:t>
            </a:r>
            <a:r>
              <a:rPr sz="2400" spc="-10" dirty="0">
                <a:latin typeface="Century Schoolbook"/>
                <a:cs typeface="Century Schoolbook"/>
              </a:rPr>
              <a:t>текста.</a:t>
            </a:r>
            <a:endParaRPr sz="2400" dirty="0">
              <a:latin typeface="Century Schoolbook"/>
              <a:cs typeface="Century Schoolbook"/>
            </a:endParaRPr>
          </a:p>
          <a:p>
            <a:pPr marL="293370" indent="-281305">
              <a:spcBef>
                <a:spcPts val="600"/>
              </a:spcBef>
              <a:buAutoNum type="arabicPeriod" startAt="2"/>
              <a:tabLst>
                <a:tab pos="294005" algn="l"/>
              </a:tabLst>
            </a:pPr>
            <a:r>
              <a:rPr sz="2400" spc="-10" dirty="0">
                <a:latin typeface="Century Schoolbook"/>
                <a:cs typeface="Century Schoolbook"/>
              </a:rPr>
              <a:t>Оценивать</a:t>
            </a:r>
            <a:r>
              <a:rPr sz="2400" dirty="0">
                <a:latin typeface="Century Schoolbook"/>
                <a:cs typeface="Century Schoolbook"/>
              </a:rPr>
              <a:t> </a:t>
            </a:r>
            <a:r>
              <a:rPr sz="2400" spc="-5" dirty="0">
                <a:latin typeface="Century Schoolbook"/>
                <a:cs typeface="Century Schoolbook"/>
              </a:rPr>
              <a:t>полноту, достоверность</a:t>
            </a:r>
            <a:r>
              <a:rPr sz="2400" dirty="0">
                <a:latin typeface="Century Schoolbook"/>
                <a:cs typeface="Century Schoolbook"/>
              </a:rPr>
              <a:t> </a:t>
            </a:r>
            <a:r>
              <a:rPr sz="2400" spc="-10" dirty="0">
                <a:latin typeface="Century Schoolbook"/>
                <a:cs typeface="Century Schoolbook"/>
              </a:rPr>
              <a:t>информации.</a:t>
            </a:r>
            <a:endParaRPr sz="2400" dirty="0">
              <a:latin typeface="Century Schoolbook"/>
              <a:cs typeface="Century Schoolbook"/>
            </a:endParaRPr>
          </a:p>
          <a:p>
            <a:pPr marL="293370" indent="-281305">
              <a:spcBef>
                <a:spcPts val="600"/>
              </a:spcBef>
              <a:buAutoNum type="arabicPeriod" startAt="2"/>
              <a:tabLst>
                <a:tab pos="294005" algn="l"/>
              </a:tabLst>
            </a:pPr>
            <a:r>
              <a:rPr sz="2400" spc="-10" dirty="0">
                <a:latin typeface="Century Schoolbook"/>
                <a:cs typeface="Century Schoolbook"/>
              </a:rPr>
              <a:t>Обнаруживать</a:t>
            </a:r>
            <a:r>
              <a:rPr sz="2400" spc="25" dirty="0">
                <a:latin typeface="Century Schoolbook"/>
                <a:cs typeface="Century Schoolbook"/>
              </a:rPr>
              <a:t> </a:t>
            </a:r>
            <a:r>
              <a:rPr sz="2400" spc="-5" dirty="0">
                <a:latin typeface="Century Schoolbook"/>
                <a:cs typeface="Century Schoolbook"/>
              </a:rPr>
              <a:t>противоречия,</a:t>
            </a:r>
            <a:r>
              <a:rPr sz="2400" spc="5" dirty="0">
                <a:latin typeface="Century Schoolbook"/>
                <a:cs typeface="Century Schoolbook"/>
              </a:rPr>
              <a:t> </a:t>
            </a:r>
            <a:r>
              <a:rPr sz="2400" spc="-10" dirty="0">
                <a:latin typeface="Century Schoolbook"/>
                <a:cs typeface="Century Schoolbook"/>
              </a:rPr>
              <a:t>содержащиеся</a:t>
            </a:r>
            <a:r>
              <a:rPr sz="2400" spc="25" dirty="0">
                <a:latin typeface="Century Schoolbook"/>
                <a:cs typeface="Century Schoolbook"/>
              </a:rPr>
              <a:t> </a:t>
            </a:r>
            <a:r>
              <a:rPr sz="2400" spc="-5" dirty="0">
                <a:latin typeface="Century Schoolbook"/>
                <a:cs typeface="Century Schoolbook"/>
              </a:rPr>
              <a:t>в</a:t>
            </a:r>
            <a:r>
              <a:rPr sz="2400" spc="15" dirty="0">
                <a:latin typeface="Century Schoolbook"/>
                <a:cs typeface="Century Schoolbook"/>
              </a:rPr>
              <a:t> </a:t>
            </a:r>
            <a:r>
              <a:rPr sz="2400" spc="-5" dirty="0">
                <a:latin typeface="Century Schoolbook"/>
                <a:cs typeface="Century Schoolbook"/>
              </a:rPr>
              <a:t>одном</a:t>
            </a:r>
            <a:r>
              <a:rPr sz="2400" spc="-20" dirty="0">
                <a:latin typeface="Century Schoolbook"/>
                <a:cs typeface="Century Schoolbook"/>
              </a:rPr>
              <a:t> </a:t>
            </a:r>
            <a:r>
              <a:rPr sz="2400" spc="-15" dirty="0">
                <a:latin typeface="Century Schoolbook"/>
                <a:cs typeface="Century Schoolbook"/>
              </a:rPr>
              <a:t>или</a:t>
            </a:r>
            <a:r>
              <a:rPr sz="2400" spc="35" dirty="0">
                <a:latin typeface="Century Schoolbook"/>
                <a:cs typeface="Century Schoolbook"/>
              </a:rPr>
              <a:t> </a:t>
            </a:r>
            <a:r>
              <a:rPr sz="2400" spc="-5" dirty="0">
                <a:latin typeface="Century Schoolbook"/>
                <a:cs typeface="Century Schoolbook"/>
              </a:rPr>
              <a:t>нескольких</a:t>
            </a:r>
            <a:r>
              <a:rPr sz="2400" dirty="0">
                <a:latin typeface="Century Schoolbook"/>
                <a:cs typeface="Century Schoolbook"/>
              </a:rPr>
              <a:t> </a:t>
            </a:r>
            <a:r>
              <a:rPr sz="2400" spc="-10" dirty="0">
                <a:latin typeface="Century Schoolbook"/>
                <a:cs typeface="Century Schoolbook"/>
              </a:rPr>
              <a:t>текстах.</a:t>
            </a:r>
            <a:endParaRPr sz="2400" dirty="0">
              <a:latin typeface="Century Schoolbook"/>
              <a:cs typeface="Century Schoolbook"/>
            </a:endParaRPr>
          </a:p>
          <a:p>
            <a:pPr marL="293370" indent="-281305">
              <a:spcBef>
                <a:spcPts val="600"/>
              </a:spcBef>
              <a:buAutoNum type="arabicPeriod" startAt="2"/>
              <a:tabLst>
                <a:tab pos="294005" algn="l"/>
              </a:tabLst>
            </a:pPr>
            <a:r>
              <a:rPr sz="2400" spc="-10" dirty="0">
                <a:latin typeface="Century Schoolbook"/>
                <a:cs typeface="Century Schoolbook"/>
              </a:rPr>
              <a:t>Высказывать</a:t>
            </a:r>
            <a:r>
              <a:rPr sz="2400" spc="25" dirty="0">
                <a:latin typeface="Century Schoolbook"/>
                <a:cs typeface="Century Schoolbook"/>
              </a:rPr>
              <a:t> </a:t>
            </a:r>
            <a:r>
              <a:rPr sz="2400" spc="-5" dirty="0">
                <a:latin typeface="Century Schoolbook"/>
                <a:cs typeface="Century Schoolbook"/>
              </a:rPr>
              <a:t>и</a:t>
            </a:r>
            <a:r>
              <a:rPr sz="2400" spc="10" dirty="0">
                <a:latin typeface="Century Schoolbook"/>
                <a:cs typeface="Century Schoolbook"/>
              </a:rPr>
              <a:t> </a:t>
            </a:r>
            <a:r>
              <a:rPr sz="2400" spc="-5" dirty="0">
                <a:latin typeface="Century Schoolbook"/>
                <a:cs typeface="Century Schoolbook"/>
              </a:rPr>
              <a:t>обосновывать</a:t>
            </a:r>
            <a:r>
              <a:rPr sz="2400" spc="-20" dirty="0">
                <a:latin typeface="Century Schoolbook"/>
                <a:cs typeface="Century Schoolbook"/>
              </a:rPr>
              <a:t> </a:t>
            </a:r>
            <a:r>
              <a:rPr sz="2400" spc="-5" dirty="0">
                <a:latin typeface="Century Schoolbook"/>
                <a:cs typeface="Century Schoolbook"/>
              </a:rPr>
              <a:t>собственную</a:t>
            </a:r>
            <a:r>
              <a:rPr sz="2400" dirty="0">
                <a:latin typeface="Century Schoolbook"/>
                <a:cs typeface="Century Schoolbook"/>
              </a:rPr>
              <a:t> </a:t>
            </a:r>
            <a:r>
              <a:rPr sz="2400" spc="-10" dirty="0">
                <a:latin typeface="Century Schoolbook"/>
                <a:cs typeface="Century Schoolbook"/>
              </a:rPr>
              <a:t>точку</a:t>
            </a:r>
            <a:r>
              <a:rPr sz="2400" spc="10" dirty="0">
                <a:latin typeface="Century Schoolbook"/>
                <a:cs typeface="Century Schoolbook"/>
              </a:rPr>
              <a:t> </a:t>
            </a:r>
            <a:r>
              <a:rPr sz="2400" spc="-5" dirty="0">
                <a:latin typeface="Century Schoolbook"/>
                <a:cs typeface="Century Schoolbook"/>
              </a:rPr>
              <a:t>зрения</a:t>
            </a:r>
            <a:r>
              <a:rPr sz="2400" dirty="0">
                <a:latin typeface="Century Schoolbook"/>
                <a:cs typeface="Century Schoolbook"/>
              </a:rPr>
              <a:t> </a:t>
            </a:r>
            <a:r>
              <a:rPr sz="2400" spc="-5" dirty="0">
                <a:latin typeface="Century Schoolbook"/>
                <a:cs typeface="Century Schoolbook"/>
              </a:rPr>
              <a:t>по</a:t>
            </a:r>
            <a:r>
              <a:rPr sz="2400" spc="10" dirty="0">
                <a:latin typeface="Century Schoolbook"/>
                <a:cs typeface="Century Schoolbook"/>
              </a:rPr>
              <a:t> </a:t>
            </a:r>
            <a:r>
              <a:rPr sz="2400" spc="-5" dirty="0">
                <a:latin typeface="Century Schoolbook"/>
                <a:cs typeface="Century Schoolbook"/>
              </a:rPr>
              <a:t>вопросу</a:t>
            </a:r>
            <a:r>
              <a:rPr sz="2400" spc="-15" dirty="0">
                <a:latin typeface="Century Schoolbook"/>
                <a:cs typeface="Century Schoolbook"/>
              </a:rPr>
              <a:t> </a:t>
            </a:r>
            <a:r>
              <a:rPr sz="2400" spc="-5" dirty="0">
                <a:latin typeface="Century Schoolbook"/>
                <a:cs typeface="Century Schoolbook"/>
              </a:rPr>
              <a:t>в</a:t>
            </a:r>
            <a:r>
              <a:rPr sz="2400" spc="-15" dirty="0">
                <a:latin typeface="Century Schoolbook"/>
                <a:cs typeface="Century Schoolbook"/>
              </a:rPr>
              <a:t> </a:t>
            </a:r>
            <a:r>
              <a:rPr sz="2400" spc="-10" dirty="0">
                <a:latin typeface="Century Schoolbook"/>
                <a:cs typeface="Century Schoolbook"/>
              </a:rPr>
              <a:t>тексте.</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74191" y="1005839"/>
            <a:ext cx="11027664" cy="755903"/>
          </a:xfrm>
          <a:prstGeom prst="rect">
            <a:avLst/>
          </a:prstGeom>
        </p:spPr>
      </p:pic>
      <p:sp>
        <p:nvSpPr>
          <p:cNvPr id="4" name="object 4"/>
          <p:cNvSpPr txBox="1"/>
          <p:nvPr/>
        </p:nvSpPr>
        <p:spPr>
          <a:xfrm>
            <a:off x="861771" y="1166825"/>
            <a:ext cx="10723880" cy="4567917"/>
          </a:xfrm>
          <a:prstGeom prst="rect">
            <a:avLst/>
          </a:prstGeom>
        </p:spPr>
        <p:txBody>
          <a:bodyPr vert="horz" wrap="square" lIns="0" tIns="12700" rIns="0" bIns="0" rtlCol="0">
            <a:spAutoFit/>
          </a:bodyPr>
          <a:lstStyle/>
          <a:p>
            <a:pPr marL="48895">
              <a:lnSpc>
                <a:spcPct val="100000"/>
              </a:lnSpc>
              <a:spcBef>
                <a:spcPts val="100"/>
              </a:spcBef>
            </a:pPr>
            <a:r>
              <a:rPr sz="2400" b="1" spc="-5" dirty="0">
                <a:latin typeface="Century Schoolbook"/>
                <a:cs typeface="Century Schoolbook"/>
              </a:rPr>
              <a:t>Читательское </a:t>
            </a:r>
            <a:r>
              <a:rPr sz="2400" b="1" spc="-10" dirty="0">
                <a:latin typeface="Century Schoolbook"/>
                <a:cs typeface="Century Schoolbook"/>
              </a:rPr>
              <a:t>действие</a:t>
            </a:r>
            <a:r>
              <a:rPr sz="2400" b="1" spc="70" dirty="0">
                <a:latin typeface="Century Schoolbook"/>
                <a:cs typeface="Century Schoolbook"/>
              </a:rPr>
              <a:t> </a:t>
            </a:r>
            <a:r>
              <a:rPr sz="2400" b="1" spc="-10" dirty="0">
                <a:latin typeface="Century Schoolbook"/>
                <a:cs typeface="Century Schoolbook"/>
              </a:rPr>
              <a:t>4.</a:t>
            </a:r>
            <a:r>
              <a:rPr sz="2400" b="1" spc="15" dirty="0">
                <a:latin typeface="Century Schoolbook"/>
                <a:cs typeface="Century Schoolbook"/>
              </a:rPr>
              <a:t> </a:t>
            </a:r>
            <a:r>
              <a:rPr sz="2400" b="1" spc="-5" dirty="0">
                <a:latin typeface="Century Schoolbook"/>
                <a:cs typeface="Century Schoolbook"/>
              </a:rPr>
              <a:t>Использовать</a:t>
            </a:r>
            <a:r>
              <a:rPr sz="2400" b="1" spc="-10" dirty="0">
                <a:latin typeface="Century Schoolbook"/>
                <a:cs typeface="Century Schoolbook"/>
              </a:rPr>
              <a:t> </a:t>
            </a:r>
            <a:r>
              <a:rPr sz="2400" b="1" spc="-5" dirty="0">
                <a:latin typeface="Century Schoolbook"/>
                <a:cs typeface="Century Schoolbook"/>
              </a:rPr>
              <a:t>информацию</a:t>
            </a:r>
            <a:r>
              <a:rPr sz="2400" b="1" spc="20" dirty="0">
                <a:latin typeface="Century Schoolbook"/>
                <a:cs typeface="Century Schoolbook"/>
              </a:rPr>
              <a:t> </a:t>
            </a:r>
            <a:r>
              <a:rPr sz="2400" b="1" spc="-10" dirty="0">
                <a:latin typeface="Century Schoolbook"/>
                <a:cs typeface="Century Schoolbook"/>
              </a:rPr>
              <a:t>из</a:t>
            </a:r>
            <a:r>
              <a:rPr sz="2400" b="1" dirty="0">
                <a:latin typeface="Century Schoolbook"/>
                <a:cs typeface="Century Schoolbook"/>
              </a:rPr>
              <a:t> </a:t>
            </a:r>
            <a:r>
              <a:rPr sz="2400" b="1" spc="-5" dirty="0">
                <a:latin typeface="Century Schoolbook"/>
                <a:cs typeface="Century Schoolbook"/>
              </a:rPr>
              <a:t>текста</a:t>
            </a:r>
            <a:endParaRPr sz="2400" dirty="0">
              <a:latin typeface="Century Schoolbook"/>
              <a:cs typeface="Century Schoolbook"/>
            </a:endParaRPr>
          </a:p>
          <a:p>
            <a:pPr>
              <a:lnSpc>
                <a:spcPct val="100000"/>
              </a:lnSpc>
              <a:spcBef>
                <a:spcPts val="5"/>
              </a:spcBef>
            </a:pPr>
            <a:endParaRPr sz="3200" dirty="0">
              <a:latin typeface="Century Schoolbook"/>
              <a:cs typeface="Century Schoolbook"/>
            </a:endParaRPr>
          </a:p>
          <a:p>
            <a:pPr marL="293370" indent="-281305">
              <a:lnSpc>
                <a:spcPct val="100000"/>
              </a:lnSpc>
              <a:spcBef>
                <a:spcPts val="600"/>
              </a:spcBef>
              <a:buAutoNum type="arabicPeriod"/>
              <a:tabLst>
                <a:tab pos="294005" algn="l"/>
              </a:tabLst>
            </a:pPr>
            <a:r>
              <a:rPr sz="2000" spc="-10" dirty="0">
                <a:latin typeface="Century Schoolbook"/>
                <a:cs typeface="Century Schoolbook"/>
              </a:rPr>
              <a:t>Использовать</a:t>
            </a:r>
            <a:r>
              <a:rPr sz="2000" spc="30" dirty="0">
                <a:latin typeface="Century Schoolbook"/>
                <a:cs typeface="Century Schoolbook"/>
              </a:rPr>
              <a:t> </a:t>
            </a:r>
            <a:r>
              <a:rPr sz="2000" spc="-10" dirty="0">
                <a:latin typeface="Century Schoolbook"/>
                <a:cs typeface="Century Schoolbook"/>
              </a:rPr>
              <a:t>информацию</a:t>
            </a:r>
            <a:r>
              <a:rPr sz="2000" spc="20" dirty="0">
                <a:latin typeface="Century Schoolbook"/>
                <a:cs typeface="Century Schoolbook"/>
              </a:rPr>
              <a:t> </a:t>
            </a:r>
            <a:r>
              <a:rPr sz="2000" spc="-15" dirty="0">
                <a:latin typeface="Century Schoolbook"/>
                <a:cs typeface="Century Schoolbook"/>
              </a:rPr>
              <a:t>из</a:t>
            </a:r>
            <a:r>
              <a:rPr sz="2000" spc="5" dirty="0">
                <a:latin typeface="Century Schoolbook"/>
                <a:cs typeface="Century Schoolbook"/>
              </a:rPr>
              <a:t> </a:t>
            </a:r>
            <a:r>
              <a:rPr sz="2000" spc="-10" dirty="0">
                <a:latin typeface="Century Schoolbook"/>
                <a:cs typeface="Century Schoolbook"/>
              </a:rPr>
              <a:t>текста</a:t>
            </a:r>
            <a:r>
              <a:rPr sz="2000" spc="20" dirty="0">
                <a:latin typeface="Century Schoolbook"/>
                <a:cs typeface="Century Schoolbook"/>
              </a:rPr>
              <a:t> </a:t>
            </a:r>
            <a:r>
              <a:rPr sz="2000" spc="-10" dirty="0">
                <a:latin typeface="Century Schoolbook"/>
                <a:cs typeface="Century Schoolbook"/>
              </a:rPr>
              <a:t>для</a:t>
            </a:r>
            <a:r>
              <a:rPr sz="2000" spc="25" dirty="0">
                <a:latin typeface="Century Schoolbook"/>
                <a:cs typeface="Century Schoolbook"/>
              </a:rPr>
              <a:t> </a:t>
            </a:r>
            <a:r>
              <a:rPr sz="2000" spc="-5" dirty="0">
                <a:latin typeface="Century Schoolbook"/>
                <a:cs typeface="Century Schoolbook"/>
              </a:rPr>
              <a:t>решения</a:t>
            </a:r>
            <a:r>
              <a:rPr sz="2000" spc="5" dirty="0">
                <a:latin typeface="Century Schoolbook"/>
                <a:cs typeface="Century Schoolbook"/>
              </a:rPr>
              <a:t> </a:t>
            </a:r>
            <a:r>
              <a:rPr sz="2000" spc="-10" dirty="0">
                <a:latin typeface="Century Schoolbook"/>
                <a:cs typeface="Century Schoolbook"/>
              </a:rPr>
              <a:t>практической</a:t>
            </a:r>
            <a:r>
              <a:rPr sz="2000" spc="35" dirty="0">
                <a:latin typeface="Century Schoolbook"/>
                <a:cs typeface="Century Schoolbook"/>
              </a:rPr>
              <a:t> </a:t>
            </a:r>
            <a:r>
              <a:rPr sz="2000" spc="-10" dirty="0">
                <a:latin typeface="Century Schoolbook"/>
                <a:cs typeface="Century Schoolbook"/>
              </a:rPr>
              <a:t>задачи</a:t>
            </a:r>
            <a:endParaRPr sz="2000" dirty="0">
              <a:latin typeface="Century Schoolbook"/>
              <a:cs typeface="Century Schoolbook"/>
            </a:endParaRPr>
          </a:p>
          <a:p>
            <a:pPr marL="12700">
              <a:lnSpc>
                <a:spcPct val="100000"/>
              </a:lnSpc>
              <a:spcBef>
                <a:spcPts val="600"/>
              </a:spcBef>
            </a:pPr>
            <a:r>
              <a:rPr sz="2000" spc="-10" dirty="0">
                <a:latin typeface="Century Schoolbook"/>
                <a:cs typeface="Century Schoolbook"/>
              </a:rPr>
              <a:t>(планирование</a:t>
            </a:r>
            <a:r>
              <a:rPr sz="2000" spc="35" dirty="0">
                <a:latin typeface="Century Schoolbook"/>
                <a:cs typeface="Century Schoolbook"/>
              </a:rPr>
              <a:t> </a:t>
            </a:r>
            <a:r>
              <a:rPr sz="2000" spc="-10" dirty="0">
                <a:latin typeface="Century Schoolbook"/>
                <a:cs typeface="Century Schoolbook"/>
              </a:rPr>
              <a:t>поездки,</a:t>
            </a:r>
            <a:r>
              <a:rPr sz="2000" spc="5" dirty="0">
                <a:latin typeface="Century Schoolbook"/>
                <a:cs typeface="Century Schoolbook"/>
              </a:rPr>
              <a:t> </a:t>
            </a:r>
            <a:r>
              <a:rPr sz="2000" spc="-5" dirty="0">
                <a:latin typeface="Century Schoolbook"/>
                <a:cs typeface="Century Schoolbook"/>
              </a:rPr>
              <a:t>выбор</a:t>
            </a:r>
            <a:r>
              <a:rPr sz="2000" spc="-15" dirty="0">
                <a:latin typeface="Century Schoolbook"/>
                <a:cs typeface="Century Schoolbook"/>
              </a:rPr>
              <a:t> </a:t>
            </a:r>
            <a:r>
              <a:rPr sz="2000" spc="-5" dirty="0">
                <a:latin typeface="Century Schoolbook"/>
                <a:cs typeface="Century Schoolbook"/>
              </a:rPr>
              <a:t>телефона</a:t>
            </a:r>
            <a:r>
              <a:rPr sz="2000" spc="20" dirty="0">
                <a:latin typeface="Century Schoolbook"/>
                <a:cs typeface="Century Schoolbook"/>
              </a:rPr>
              <a:t> </a:t>
            </a:r>
            <a:r>
              <a:rPr sz="2000" spc="-5" dirty="0">
                <a:latin typeface="Century Schoolbook"/>
                <a:cs typeface="Century Schoolbook"/>
              </a:rPr>
              <a:t>и </a:t>
            </a:r>
            <a:r>
              <a:rPr sz="2000" spc="-10" dirty="0">
                <a:latin typeface="Century Schoolbook"/>
                <a:cs typeface="Century Schoolbook"/>
              </a:rPr>
              <a:t>т.п.)</a:t>
            </a:r>
            <a:r>
              <a:rPr sz="2000" spc="10" dirty="0">
                <a:latin typeface="Century Schoolbook"/>
                <a:cs typeface="Century Schoolbook"/>
              </a:rPr>
              <a:t> </a:t>
            </a:r>
            <a:r>
              <a:rPr sz="2000" dirty="0">
                <a:latin typeface="Century Schoolbook"/>
                <a:cs typeface="Century Schoolbook"/>
              </a:rPr>
              <a:t>(без</a:t>
            </a:r>
            <a:r>
              <a:rPr sz="2000" spc="-15" dirty="0">
                <a:latin typeface="Century Schoolbook"/>
                <a:cs typeface="Century Schoolbook"/>
              </a:rPr>
              <a:t> </a:t>
            </a:r>
            <a:r>
              <a:rPr sz="2000" spc="-10" dirty="0">
                <a:latin typeface="Century Schoolbook"/>
                <a:cs typeface="Century Schoolbook"/>
              </a:rPr>
              <a:t>привлечения</a:t>
            </a:r>
            <a:r>
              <a:rPr sz="2000" spc="25" dirty="0">
                <a:latin typeface="Century Schoolbook"/>
                <a:cs typeface="Century Schoolbook"/>
              </a:rPr>
              <a:t> </a:t>
            </a:r>
            <a:r>
              <a:rPr sz="2000" spc="-5" dirty="0">
                <a:latin typeface="Century Schoolbook"/>
                <a:cs typeface="Century Schoolbook"/>
              </a:rPr>
              <a:t>фоновых</a:t>
            </a:r>
            <a:r>
              <a:rPr sz="2000" spc="-10" dirty="0">
                <a:latin typeface="Century Schoolbook"/>
                <a:cs typeface="Century Schoolbook"/>
              </a:rPr>
              <a:t> знаний</a:t>
            </a:r>
            <a:endParaRPr sz="2000" dirty="0">
              <a:latin typeface="Century Schoolbook"/>
              <a:cs typeface="Century Schoolbook"/>
            </a:endParaRPr>
          </a:p>
          <a:p>
            <a:pPr marL="12700">
              <a:lnSpc>
                <a:spcPct val="100000"/>
              </a:lnSpc>
              <a:spcBef>
                <a:spcPts val="600"/>
              </a:spcBef>
            </a:pPr>
            <a:r>
              <a:rPr sz="2000" spc="-15" dirty="0">
                <a:latin typeface="Century Schoolbook"/>
                <a:cs typeface="Century Schoolbook"/>
              </a:rPr>
              <a:t>или</a:t>
            </a:r>
            <a:r>
              <a:rPr sz="2000" spc="25" dirty="0">
                <a:latin typeface="Century Schoolbook"/>
                <a:cs typeface="Century Schoolbook"/>
              </a:rPr>
              <a:t> </a:t>
            </a:r>
            <a:r>
              <a:rPr sz="2000" spc="-5" dirty="0">
                <a:latin typeface="Century Schoolbook"/>
                <a:cs typeface="Century Schoolbook"/>
              </a:rPr>
              <a:t>с</a:t>
            </a:r>
            <a:r>
              <a:rPr sz="2000" dirty="0">
                <a:latin typeface="Century Schoolbook"/>
                <a:cs typeface="Century Schoolbook"/>
              </a:rPr>
              <a:t> </a:t>
            </a:r>
            <a:r>
              <a:rPr sz="2000" spc="-10" dirty="0">
                <a:latin typeface="Century Schoolbook"/>
                <a:cs typeface="Century Schoolbook"/>
              </a:rPr>
              <a:t>привлечением</a:t>
            </a:r>
            <a:r>
              <a:rPr sz="2000" dirty="0">
                <a:latin typeface="Century Schoolbook"/>
                <a:cs typeface="Century Schoolbook"/>
              </a:rPr>
              <a:t> </a:t>
            </a:r>
            <a:r>
              <a:rPr sz="2000" spc="-5" dirty="0">
                <a:latin typeface="Century Schoolbook"/>
                <a:cs typeface="Century Schoolbook"/>
              </a:rPr>
              <a:t>фоновых</a:t>
            </a:r>
            <a:r>
              <a:rPr sz="2000" spc="-20" dirty="0">
                <a:latin typeface="Century Schoolbook"/>
                <a:cs typeface="Century Schoolbook"/>
              </a:rPr>
              <a:t> </a:t>
            </a:r>
            <a:r>
              <a:rPr sz="2000" spc="-10" dirty="0">
                <a:latin typeface="Century Schoolbook"/>
                <a:cs typeface="Century Schoolbook"/>
              </a:rPr>
              <a:t>знаний).</a:t>
            </a:r>
            <a:endParaRPr sz="2000" dirty="0">
              <a:latin typeface="Century Schoolbook"/>
              <a:cs typeface="Century Schoolbook"/>
            </a:endParaRPr>
          </a:p>
          <a:p>
            <a:pPr marL="293370" indent="-281305">
              <a:lnSpc>
                <a:spcPct val="100000"/>
              </a:lnSpc>
              <a:spcBef>
                <a:spcPts val="600"/>
              </a:spcBef>
              <a:buAutoNum type="arabicPeriod" startAt="2"/>
              <a:tabLst>
                <a:tab pos="294005" algn="l"/>
              </a:tabLst>
            </a:pPr>
            <a:r>
              <a:rPr sz="2000" spc="-10" dirty="0">
                <a:latin typeface="Century Schoolbook"/>
                <a:cs typeface="Century Schoolbook"/>
              </a:rPr>
              <a:t>Формулировать</a:t>
            </a:r>
            <a:r>
              <a:rPr sz="2000" spc="20" dirty="0">
                <a:latin typeface="Century Schoolbook"/>
                <a:cs typeface="Century Schoolbook"/>
              </a:rPr>
              <a:t> </a:t>
            </a:r>
            <a:r>
              <a:rPr sz="2000" spc="-5" dirty="0">
                <a:latin typeface="Century Schoolbook"/>
                <a:cs typeface="Century Schoolbook"/>
              </a:rPr>
              <a:t>на</a:t>
            </a:r>
            <a:r>
              <a:rPr sz="2000" spc="15" dirty="0">
                <a:latin typeface="Century Schoolbook"/>
                <a:cs typeface="Century Schoolbook"/>
              </a:rPr>
              <a:t> </a:t>
            </a:r>
            <a:r>
              <a:rPr sz="2000" dirty="0">
                <a:latin typeface="Century Schoolbook"/>
                <a:cs typeface="Century Schoolbook"/>
              </a:rPr>
              <a:t>основе</a:t>
            </a:r>
            <a:r>
              <a:rPr sz="2000" spc="-15" dirty="0">
                <a:latin typeface="Century Schoolbook"/>
                <a:cs typeface="Century Schoolbook"/>
              </a:rPr>
              <a:t> </a:t>
            </a:r>
            <a:r>
              <a:rPr sz="2000" spc="-5" dirty="0">
                <a:latin typeface="Century Schoolbook"/>
                <a:cs typeface="Century Schoolbook"/>
              </a:rPr>
              <a:t>полученной</a:t>
            </a:r>
            <a:r>
              <a:rPr sz="2000" spc="-10" dirty="0">
                <a:latin typeface="Century Schoolbook"/>
                <a:cs typeface="Century Schoolbook"/>
              </a:rPr>
              <a:t> </a:t>
            </a:r>
            <a:r>
              <a:rPr sz="2000" spc="-15" dirty="0">
                <a:latin typeface="Century Schoolbook"/>
                <a:cs typeface="Century Schoolbook"/>
              </a:rPr>
              <a:t>из</a:t>
            </a:r>
            <a:r>
              <a:rPr sz="2000" spc="25" dirty="0">
                <a:latin typeface="Century Schoolbook"/>
                <a:cs typeface="Century Schoolbook"/>
              </a:rPr>
              <a:t> </a:t>
            </a:r>
            <a:r>
              <a:rPr sz="2000" spc="-10" dirty="0">
                <a:latin typeface="Century Schoolbook"/>
                <a:cs typeface="Century Schoolbook"/>
              </a:rPr>
              <a:t>текста</a:t>
            </a:r>
            <a:r>
              <a:rPr sz="2000" spc="10" dirty="0">
                <a:latin typeface="Century Schoolbook"/>
                <a:cs typeface="Century Schoolbook"/>
              </a:rPr>
              <a:t> </a:t>
            </a:r>
            <a:r>
              <a:rPr sz="2000" spc="-5" dirty="0">
                <a:latin typeface="Century Schoolbook"/>
                <a:cs typeface="Century Schoolbook"/>
              </a:rPr>
              <a:t>информации</a:t>
            </a:r>
            <a:r>
              <a:rPr sz="2000" spc="10" dirty="0">
                <a:latin typeface="Century Schoolbook"/>
                <a:cs typeface="Century Schoolbook"/>
              </a:rPr>
              <a:t> </a:t>
            </a:r>
            <a:r>
              <a:rPr sz="2000" spc="-5" dirty="0">
                <a:latin typeface="Century Schoolbook"/>
                <a:cs typeface="Century Schoolbook"/>
              </a:rPr>
              <a:t>собственную</a:t>
            </a:r>
            <a:r>
              <a:rPr sz="2000" dirty="0">
                <a:latin typeface="Century Schoolbook"/>
                <a:cs typeface="Century Schoolbook"/>
              </a:rPr>
              <a:t> </a:t>
            </a:r>
            <a:r>
              <a:rPr sz="2000" spc="-5" dirty="0">
                <a:latin typeface="Century Schoolbook"/>
                <a:cs typeface="Century Schoolbook"/>
              </a:rPr>
              <a:t>гипотезу.</a:t>
            </a:r>
            <a:endParaRPr sz="2000" dirty="0">
              <a:latin typeface="Century Schoolbook"/>
              <a:cs typeface="Century Schoolbook"/>
            </a:endParaRPr>
          </a:p>
          <a:p>
            <a:pPr marL="293370" indent="-281305">
              <a:lnSpc>
                <a:spcPct val="100000"/>
              </a:lnSpc>
              <a:spcBef>
                <a:spcPts val="600"/>
              </a:spcBef>
              <a:buAutoNum type="arabicPeriod" startAt="2"/>
              <a:tabLst>
                <a:tab pos="294005" algn="l"/>
              </a:tabLst>
            </a:pPr>
            <a:r>
              <a:rPr sz="2000" spc="-5" dirty="0">
                <a:latin typeface="Century Schoolbook"/>
                <a:cs typeface="Century Schoolbook"/>
              </a:rPr>
              <a:t>Прогнозировать</a:t>
            </a:r>
            <a:r>
              <a:rPr sz="2000" dirty="0">
                <a:latin typeface="Century Schoolbook"/>
                <a:cs typeface="Century Schoolbook"/>
              </a:rPr>
              <a:t> </a:t>
            </a:r>
            <a:r>
              <a:rPr sz="2000" spc="-10" dirty="0">
                <a:latin typeface="Century Schoolbook"/>
                <a:cs typeface="Century Schoolbook"/>
              </a:rPr>
              <a:t>события,</a:t>
            </a:r>
            <a:r>
              <a:rPr sz="2000" spc="25" dirty="0">
                <a:latin typeface="Century Schoolbook"/>
                <a:cs typeface="Century Schoolbook"/>
              </a:rPr>
              <a:t> </a:t>
            </a:r>
            <a:r>
              <a:rPr sz="2000" spc="-10" dirty="0">
                <a:latin typeface="Century Schoolbook"/>
                <a:cs typeface="Century Schoolbook"/>
              </a:rPr>
              <a:t>течение</a:t>
            </a:r>
            <a:r>
              <a:rPr sz="2000" spc="15" dirty="0">
                <a:latin typeface="Century Schoolbook"/>
                <a:cs typeface="Century Schoolbook"/>
              </a:rPr>
              <a:t> </a:t>
            </a:r>
            <a:r>
              <a:rPr sz="2000" spc="-5" dirty="0">
                <a:latin typeface="Century Schoolbook"/>
                <a:cs typeface="Century Schoolbook"/>
              </a:rPr>
              <a:t>процесса,</a:t>
            </a:r>
            <a:r>
              <a:rPr sz="2000" spc="-25" dirty="0">
                <a:latin typeface="Century Schoolbook"/>
                <a:cs typeface="Century Schoolbook"/>
              </a:rPr>
              <a:t> </a:t>
            </a:r>
            <a:r>
              <a:rPr sz="2000" spc="-10" dirty="0">
                <a:latin typeface="Century Schoolbook"/>
                <a:cs typeface="Century Schoolbook"/>
              </a:rPr>
              <a:t>результаты</a:t>
            </a:r>
            <a:r>
              <a:rPr sz="2000" spc="50" dirty="0">
                <a:latin typeface="Century Schoolbook"/>
                <a:cs typeface="Century Schoolbook"/>
              </a:rPr>
              <a:t> </a:t>
            </a:r>
            <a:r>
              <a:rPr sz="2000" spc="-5" dirty="0">
                <a:latin typeface="Century Schoolbook"/>
                <a:cs typeface="Century Schoolbook"/>
              </a:rPr>
              <a:t>эксперимента</a:t>
            </a:r>
            <a:r>
              <a:rPr sz="2000" dirty="0">
                <a:latin typeface="Century Schoolbook"/>
                <a:cs typeface="Century Schoolbook"/>
              </a:rPr>
              <a:t> </a:t>
            </a:r>
            <a:r>
              <a:rPr sz="2000" spc="-5" dirty="0">
                <a:latin typeface="Century Schoolbook"/>
                <a:cs typeface="Century Schoolbook"/>
              </a:rPr>
              <a:t>на основе</a:t>
            </a:r>
            <a:endParaRPr sz="2000" dirty="0">
              <a:latin typeface="Century Schoolbook"/>
              <a:cs typeface="Century Schoolbook"/>
            </a:endParaRPr>
          </a:p>
          <a:p>
            <a:pPr marL="292735">
              <a:lnSpc>
                <a:spcPct val="100000"/>
              </a:lnSpc>
              <a:spcBef>
                <a:spcPts val="600"/>
              </a:spcBef>
            </a:pPr>
            <a:r>
              <a:rPr sz="2000" spc="-5" dirty="0">
                <a:latin typeface="Century Schoolbook"/>
                <a:cs typeface="Century Schoolbook"/>
              </a:rPr>
              <a:t>информации</a:t>
            </a:r>
            <a:r>
              <a:rPr sz="2000" spc="-35" dirty="0">
                <a:latin typeface="Century Schoolbook"/>
                <a:cs typeface="Century Schoolbook"/>
              </a:rPr>
              <a:t> </a:t>
            </a:r>
            <a:r>
              <a:rPr sz="2000" spc="-10" dirty="0">
                <a:latin typeface="Century Schoolbook"/>
                <a:cs typeface="Century Schoolbook"/>
              </a:rPr>
              <a:t>текста.</a:t>
            </a:r>
            <a:endParaRPr sz="2000" dirty="0">
              <a:latin typeface="Century Schoolbook"/>
              <a:cs typeface="Century Schoolbook"/>
            </a:endParaRPr>
          </a:p>
          <a:p>
            <a:pPr marL="12700" marR="657225">
              <a:lnSpc>
                <a:spcPct val="150100"/>
              </a:lnSpc>
              <a:spcBef>
                <a:spcPts val="600"/>
              </a:spcBef>
              <a:buAutoNum type="arabicPeriod" startAt="4"/>
              <a:tabLst>
                <a:tab pos="294005" algn="l"/>
              </a:tabLst>
            </a:pPr>
            <a:r>
              <a:rPr lang="ru-RU" sz="2000" spc="-10" dirty="0" smtClean="0">
                <a:latin typeface="Century Schoolbook"/>
                <a:cs typeface="Century Schoolbook"/>
              </a:rPr>
              <a:t> </a:t>
            </a:r>
            <a:r>
              <a:rPr sz="2000" spc="-10" dirty="0" err="1" smtClean="0">
                <a:latin typeface="Century Schoolbook"/>
                <a:cs typeface="Century Schoolbook"/>
              </a:rPr>
              <a:t>Предлагать</a:t>
            </a:r>
            <a:r>
              <a:rPr sz="2000" spc="50" dirty="0" smtClean="0">
                <a:latin typeface="Century Schoolbook"/>
                <a:cs typeface="Century Schoolbook"/>
              </a:rPr>
              <a:t> </a:t>
            </a:r>
            <a:r>
              <a:rPr sz="2000" spc="-10" dirty="0">
                <a:latin typeface="Century Schoolbook"/>
                <a:cs typeface="Century Schoolbook"/>
              </a:rPr>
              <a:t>интерпретацию</a:t>
            </a:r>
            <a:r>
              <a:rPr sz="2000" spc="40" dirty="0">
                <a:latin typeface="Century Schoolbook"/>
                <a:cs typeface="Century Schoolbook"/>
              </a:rPr>
              <a:t> </a:t>
            </a:r>
            <a:r>
              <a:rPr sz="2000" dirty="0">
                <a:latin typeface="Century Schoolbook"/>
                <a:cs typeface="Century Schoolbook"/>
              </a:rPr>
              <a:t>нового</a:t>
            </a:r>
            <a:r>
              <a:rPr sz="2000" spc="-20" dirty="0">
                <a:latin typeface="Century Schoolbook"/>
                <a:cs typeface="Century Schoolbook"/>
              </a:rPr>
              <a:t> </a:t>
            </a:r>
            <a:r>
              <a:rPr sz="2000" spc="-10" dirty="0">
                <a:latin typeface="Century Schoolbook"/>
                <a:cs typeface="Century Schoolbook"/>
              </a:rPr>
              <a:t>явления,</a:t>
            </a:r>
            <a:r>
              <a:rPr sz="2000" dirty="0">
                <a:latin typeface="Century Schoolbook"/>
                <a:cs typeface="Century Schoolbook"/>
              </a:rPr>
              <a:t> </a:t>
            </a:r>
            <a:r>
              <a:rPr sz="2000" spc="-10" dirty="0">
                <a:latin typeface="Century Schoolbook"/>
                <a:cs typeface="Century Schoolbook"/>
              </a:rPr>
              <a:t>принадлежащего</a:t>
            </a:r>
            <a:r>
              <a:rPr sz="2000" spc="55" dirty="0">
                <a:latin typeface="Century Schoolbook"/>
                <a:cs typeface="Century Schoolbook"/>
              </a:rPr>
              <a:t> </a:t>
            </a:r>
            <a:r>
              <a:rPr sz="2000" spc="-5" dirty="0">
                <a:latin typeface="Century Schoolbook"/>
                <a:cs typeface="Century Schoolbook"/>
              </a:rPr>
              <a:t>к</a:t>
            </a:r>
            <a:r>
              <a:rPr sz="2000" dirty="0">
                <a:latin typeface="Century Schoolbook"/>
                <a:cs typeface="Century Schoolbook"/>
              </a:rPr>
              <a:t> </a:t>
            </a:r>
            <a:r>
              <a:rPr sz="2000" spc="-5" dirty="0">
                <a:latin typeface="Century Schoolbook"/>
                <a:cs typeface="Century Schoolbook"/>
              </a:rPr>
              <a:t>тому</a:t>
            </a:r>
            <a:r>
              <a:rPr sz="2000" spc="15" dirty="0">
                <a:latin typeface="Century Schoolbook"/>
                <a:cs typeface="Century Schoolbook"/>
              </a:rPr>
              <a:t> </a:t>
            </a:r>
            <a:r>
              <a:rPr sz="2000" spc="-10" dirty="0">
                <a:latin typeface="Century Schoolbook"/>
                <a:cs typeface="Century Schoolbook"/>
              </a:rPr>
              <a:t>же классу </a:t>
            </a:r>
            <a:r>
              <a:rPr sz="2000" spc="-540" dirty="0">
                <a:latin typeface="Century Schoolbook"/>
                <a:cs typeface="Century Schoolbook"/>
              </a:rPr>
              <a:t> </a:t>
            </a:r>
            <a:r>
              <a:rPr sz="2000" spc="-10" dirty="0">
                <a:latin typeface="Century Schoolbook"/>
                <a:cs typeface="Century Schoolbook"/>
              </a:rPr>
              <a:t>явлений,</a:t>
            </a:r>
            <a:r>
              <a:rPr sz="2000" spc="10" dirty="0">
                <a:latin typeface="Century Schoolbook"/>
                <a:cs typeface="Century Schoolbook"/>
              </a:rPr>
              <a:t> </a:t>
            </a:r>
            <a:r>
              <a:rPr sz="2000" spc="-5" dirty="0">
                <a:latin typeface="Century Schoolbook"/>
                <a:cs typeface="Century Schoolbook"/>
              </a:rPr>
              <a:t>который</a:t>
            </a:r>
            <a:r>
              <a:rPr sz="2000" spc="-15" dirty="0">
                <a:latin typeface="Century Schoolbook"/>
                <a:cs typeface="Century Schoolbook"/>
              </a:rPr>
              <a:t> </a:t>
            </a:r>
            <a:r>
              <a:rPr sz="2000" spc="-5" dirty="0">
                <a:latin typeface="Century Schoolbook"/>
                <a:cs typeface="Century Schoolbook"/>
              </a:rPr>
              <a:t>обсуждается</a:t>
            </a:r>
            <a:r>
              <a:rPr sz="2000" dirty="0">
                <a:latin typeface="Century Schoolbook"/>
                <a:cs typeface="Century Schoolbook"/>
              </a:rPr>
              <a:t> </a:t>
            </a:r>
            <a:r>
              <a:rPr sz="2000" spc="-5" dirty="0">
                <a:latin typeface="Century Schoolbook"/>
                <a:cs typeface="Century Schoolbook"/>
              </a:rPr>
              <a:t>в</a:t>
            </a:r>
            <a:r>
              <a:rPr sz="2000" dirty="0">
                <a:latin typeface="Century Schoolbook"/>
                <a:cs typeface="Century Schoolbook"/>
              </a:rPr>
              <a:t> </a:t>
            </a:r>
            <a:r>
              <a:rPr sz="2000" spc="-10" dirty="0">
                <a:latin typeface="Century Schoolbook"/>
                <a:cs typeface="Century Schoolbook"/>
              </a:rPr>
              <a:t>тексте.</a:t>
            </a:r>
            <a:endParaRPr sz="2000" dirty="0">
              <a:latin typeface="Century Schoolbook"/>
              <a:cs typeface="Century Schoolbook"/>
            </a:endParaRPr>
          </a:p>
          <a:p>
            <a:pPr marL="293370" indent="-281305">
              <a:lnSpc>
                <a:spcPct val="100000"/>
              </a:lnSpc>
              <a:spcBef>
                <a:spcPts val="600"/>
              </a:spcBef>
              <a:buAutoNum type="arabicPeriod" startAt="4"/>
              <a:tabLst>
                <a:tab pos="294005" algn="l"/>
              </a:tabLst>
            </a:pPr>
            <a:r>
              <a:rPr sz="2000" spc="-10" dirty="0">
                <a:latin typeface="Century Schoolbook"/>
                <a:cs typeface="Century Schoolbook"/>
              </a:rPr>
              <a:t>Выявлять</a:t>
            </a:r>
            <a:r>
              <a:rPr sz="2000" spc="20" dirty="0">
                <a:latin typeface="Century Schoolbook"/>
                <a:cs typeface="Century Schoolbook"/>
              </a:rPr>
              <a:t> </a:t>
            </a:r>
            <a:r>
              <a:rPr sz="2000" spc="-5" dirty="0">
                <a:latin typeface="Century Schoolbook"/>
                <a:cs typeface="Century Schoolbook"/>
              </a:rPr>
              <a:t>связь</a:t>
            </a:r>
            <a:r>
              <a:rPr sz="2000" dirty="0">
                <a:latin typeface="Century Schoolbook"/>
                <a:cs typeface="Century Schoolbook"/>
              </a:rPr>
              <a:t> </a:t>
            </a:r>
            <a:r>
              <a:rPr sz="2000" spc="-5" dirty="0">
                <a:latin typeface="Century Schoolbook"/>
                <a:cs typeface="Century Schoolbook"/>
              </a:rPr>
              <a:t>между</a:t>
            </a:r>
            <a:r>
              <a:rPr sz="2000" spc="-20" dirty="0">
                <a:latin typeface="Century Schoolbook"/>
                <a:cs typeface="Century Schoolbook"/>
              </a:rPr>
              <a:t> </a:t>
            </a:r>
            <a:r>
              <a:rPr sz="2000" spc="-10" dirty="0">
                <a:latin typeface="Century Schoolbook"/>
                <a:cs typeface="Century Schoolbook"/>
              </a:rPr>
              <a:t>прочитанным</a:t>
            </a:r>
            <a:r>
              <a:rPr sz="2000" spc="40" dirty="0">
                <a:latin typeface="Century Schoolbook"/>
                <a:cs typeface="Century Schoolbook"/>
              </a:rPr>
              <a:t> </a:t>
            </a:r>
            <a:r>
              <a:rPr sz="2000" spc="-5" dirty="0">
                <a:latin typeface="Century Schoolbook"/>
                <a:cs typeface="Century Schoolbook"/>
              </a:rPr>
              <a:t>и</a:t>
            </a:r>
            <a:r>
              <a:rPr sz="2000" spc="-15" dirty="0">
                <a:latin typeface="Century Schoolbook"/>
                <a:cs typeface="Century Schoolbook"/>
              </a:rPr>
              <a:t> </a:t>
            </a:r>
            <a:r>
              <a:rPr sz="2000" dirty="0">
                <a:latin typeface="Century Schoolbook"/>
                <a:cs typeface="Century Schoolbook"/>
              </a:rPr>
              <a:t>современной</a:t>
            </a:r>
            <a:r>
              <a:rPr sz="2000" spc="-40" dirty="0">
                <a:latin typeface="Century Schoolbook"/>
                <a:cs typeface="Century Schoolbook"/>
              </a:rPr>
              <a:t> </a:t>
            </a:r>
            <a:r>
              <a:rPr sz="2000" spc="-10" dirty="0" err="1">
                <a:latin typeface="Century Schoolbook"/>
                <a:cs typeface="Century Schoolbook"/>
              </a:rPr>
              <a:t>реальностью</a:t>
            </a:r>
            <a:r>
              <a:rPr sz="2000" spc="-10" dirty="0" smtClean="0">
                <a:latin typeface="Century Schoolbook"/>
                <a:cs typeface="Century Schoolbook"/>
              </a:rPr>
              <a:t>.</a:t>
            </a:r>
            <a:endParaRPr sz="20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120 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spTree>
    <p:extLst>
      <p:ext uri="{BB962C8B-B14F-4D97-AF65-F5344CB8AC3E}">
        <p14:creationId xmlns:p14="http://schemas.microsoft.com/office/powerpoint/2010/main" val="41016174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120 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875152" y="1241351"/>
            <a:ext cx="12763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41731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120 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35133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120 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454070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120 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75344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120 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324678" y="2166460"/>
            <a:ext cx="4819674"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559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9677400" cy="672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4571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120 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1483360"/>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txBody>
                  <a:tcPr/>
                </a:tc>
                <a:tc>
                  <a:txBody>
                    <a:bodyPr/>
                    <a:lstStyle/>
                    <a:p>
                      <a:pPr algn="ctr"/>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pPr algn="ctr"/>
                      <a:endParaRPr lang="ru-RU">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pPr algn="ctr"/>
                      <a:endParaRPr lang="ru-RU">
                        <a:latin typeface="Arial" panose="020B0604020202020204" pitchFamily="34" charset="0"/>
                        <a:cs typeface="Arial" panose="020B0604020202020204" pitchFamily="34" charset="0"/>
                      </a:endParaRPr>
                    </a:p>
                  </a:txBody>
                  <a:tcPr/>
                </a:tc>
                <a:tc>
                  <a:txBody>
                    <a:bodyPr/>
                    <a:lstStyle/>
                    <a:p>
                      <a:pPr algn="ctr"/>
                      <a:endParaRPr lang="ru-RU">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3"/>
                <a:stretch>
                  <a:fillRect/>
                </a:stretch>
              </a:blipFill>
            </p:spPr>
            <p:txBody>
              <a:bodyPr/>
              <a:lstStyle/>
              <a:p>
                <a:r>
                  <a:rPr lang="ru-RU">
                    <a:noFill/>
                  </a:rPr>
                  <a:t> </a:t>
                </a:r>
              </a:p>
            </p:txBody>
          </p:sp>
        </mc:Fallback>
      </mc:AlternateContent>
      <p:sp>
        <p:nvSpPr>
          <p:cNvPr id="10" name="TextBox 9"/>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688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a:t>
            </a:r>
            <a:r>
              <a:rPr lang="ru-RU" dirty="0" smtClean="0">
                <a:latin typeface="Arial" panose="020B0604020202020204" pitchFamily="34" charset="0"/>
                <a:cs typeface="Arial" panose="020B0604020202020204" pitchFamily="34" charset="0"/>
              </a:rPr>
              <a:t>120 </a:t>
            </a:r>
            <a:r>
              <a:rPr lang="ru-RU" dirty="0">
                <a:latin typeface="Arial" panose="020B0604020202020204" pitchFamily="34" charset="0"/>
                <a:cs typeface="Arial" panose="020B0604020202020204" pitchFamily="34" charset="0"/>
              </a:rPr>
              <a:t>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1483360"/>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9" name="Прямоугольник 8"/>
          <p:cNvSpPr/>
          <p:nvPr/>
        </p:nvSpPr>
        <p:spPr>
          <a:xfrm>
            <a:off x="10726206" y="2997456"/>
            <a:ext cx="569387"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120</a:t>
            </a:r>
            <a:endParaRPr lang="ru-RU" dirty="0"/>
          </a:p>
        </p:txBody>
      </p:sp>
      <p:sp>
        <p:nvSpPr>
          <p:cNvPr id="20" name="Прямоугольник 19"/>
          <p:cNvSpPr/>
          <p:nvPr/>
        </p:nvSpPr>
        <p:spPr>
          <a:xfrm>
            <a:off x="10792881" y="3371251"/>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75</a:t>
            </a:r>
            <a:endParaRPr lang="ru-RU" dirty="0"/>
          </a:p>
        </p:txBody>
      </p:sp>
      <p:sp>
        <p:nvSpPr>
          <p:cNvPr id="21" name="Прямоугольник 20"/>
          <p:cNvSpPr/>
          <p:nvPr/>
        </p:nvSpPr>
        <p:spPr>
          <a:xfrm>
            <a:off x="10776385" y="3740583"/>
            <a:ext cx="552267"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110</a:t>
            </a:r>
            <a:endParaRPr lang="ru-RU" dirty="0"/>
          </a:p>
        </p:txBody>
      </p:sp>
      <mc:AlternateContent xmlns:mc="http://schemas.openxmlformats.org/markup-compatibility/2006" xmlns:a14="http://schemas.microsoft.com/office/drawing/2010/main">
        <mc:Choice Requires="a14">
          <p:sp>
            <p:nvSpPr>
              <p:cNvPr id="22" name="TextBox 21"/>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3"/>
                <a:stretch>
                  <a:fillRect/>
                </a:stretch>
              </a:blipFill>
            </p:spPr>
            <p:txBody>
              <a:bodyPr/>
              <a:lstStyle/>
              <a:p>
                <a:r>
                  <a:rPr lang="ru-RU">
                    <a:noFill/>
                  </a:rPr>
                  <a:t> </a:t>
                </a:r>
              </a:p>
            </p:txBody>
          </p:sp>
        </mc:Fallback>
      </mc:AlternateContent>
      <p:sp>
        <p:nvSpPr>
          <p:cNvPr id="23" name="TextBox 22"/>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4693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a:t>
            </a:r>
            <a:r>
              <a:rPr lang="ru-RU" dirty="0" smtClean="0">
                <a:latin typeface="Arial" panose="020B0604020202020204" pitchFamily="34" charset="0"/>
                <a:cs typeface="Arial" panose="020B0604020202020204" pitchFamily="34" charset="0"/>
              </a:rPr>
              <a:t>120 </a:t>
            </a:r>
            <a:r>
              <a:rPr lang="ru-RU" dirty="0">
                <a:latin typeface="Arial" panose="020B0604020202020204" pitchFamily="34" charset="0"/>
                <a:cs typeface="Arial" panose="020B0604020202020204" pitchFamily="34" charset="0"/>
              </a:rPr>
              <a:t>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2443838"/>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0923">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76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9" name="Прямоугольник 8"/>
          <p:cNvSpPr/>
          <p:nvPr/>
        </p:nvSpPr>
        <p:spPr>
          <a:xfrm>
            <a:off x="10726206" y="3133441"/>
            <a:ext cx="569387"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120</a:t>
            </a:r>
            <a:endParaRPr lang="ru-RU" dirty="0"/>
          </a:p>
        </p:txBody>
      </p:sp>
      <p:sp>
        <p:nvSpPr>
          <p:cNvPr id="20" name="Прямоугольник 19"/>
          <p:cNvSpPr/>
          <p:nvPr/>
        </p:nvSpPr>
        <p:spPr>
          <a:xfrm>
            <a:off x="10815363" y="3828453"/>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75</a:t>
            </a:r>
            <a:endParaRPr lang="ru-RU" dirty="0"/>
          </a:p>
        </p:txBody>
      </p:sp>
      <p:sp>
        <p:nvSpPr>
          <p:cNvPr id="21" name="Прямоугольник 20"/>
          <p:cNvSpPr/>
          <p:nvPr/>
        </p:nvSpPr>
        <p:spPr>
          <a:xfrm>
            <a:off x="10792880" y="4546797"/>
            <a:ext cx="552267"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110</a:t>
            </a:r>
            <a:endParaRPr lang="ru-RU" dirty="0"/>
          </a:p>
        </p:txBody>
      </p:sp>
      <p:sp>
        <p:nvSpPr>
          <p:cNvPr id="22" name="Прямоугольник 21"/>
          <p:cNvSpPr/>
          <p:nvPr/>
        </p:nvSpPr>
        <p:spPr>
          <a:xfrm>
            <a:off x="7087656" y="3148028"/>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80</a:t>
            </a:r>
            <a:endParaRPr lang="ru-RU" dirty="0"/>
          </a:p>
        </p:txBody>
      </p:sp>
      <p:sp>
        <p:nvSpPr>
          <p:cNvPr id="23" name="Прямоугольник 22"/>
          <p:cNvSpPr/>
          <p:nvPr/>
        </p:nvSpPr>
        <p:spPr>
          <a:xfrm>
            <a:off x="7130631" y="3864684"/>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50</a:t>
            </a:r>
            <a:endParaRPr lang="ru-RU" dirty="0"/>
          </a:p>
        </p:txBody>
      </p:sp>
      <p:sp>
        <p:nvSpPr>
          <p:cNvPr id="24" name="Прямоугольник 23"/>
          <p:cNvSpPr/>
          <p:nvPr/>
        </p:nvSpPr>
        <p:spPr>
          <a:xfrm>
            <a:off x="7130631" y="4527502"/>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55</a:t>
            </a:r>
            <a:endParaRPr lang="ru-RU" dirty="0"/>
          </a:p>
        </p:txBody>
      </p:sp>
      <mc:AlternateContent xmlns:mc="http://schemas.openxmlformats.org/markup-compatibility/2006" xmlns:a14="http://schemas.microsoft.com/office/drawing/2010/main">
        <mc:Choice Requires="a14">
          <p:sp>
            <p:nvSpPr>
              <p:cNvPr id="28" name="TextBox 27"/>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3"/>
                <a:stretch>
                  <a:fillRect/>
                </a:stretch>
              </a:blipFill>
            </p:spPr>
            <p:txBody>
              <a:bodyPr/>
              <a:lstStyle/>
              <a:p>
                <a:r>
                  <a:rPr lang="ru-RU">
                    <a:noFill/>
                  </a:rPr>
                  <a:t> </a:t>
                </a:r>
              </a:p>
            </p:txBody>
          </p:sp>
        </mc:Fallback>
      </mc:AlternateContent>
      <p:sp>
        <p:nvSpPr>
          <p:cNvPr id="29" name="TextBox 28"/>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8274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a:t>
            </a:r>
            <a:r>
              <a:rPr lang="ru-RU" dirty="0" smtClean="0">
                <a:latin typeface="Arial" panose="020B0604020202020204" pitchFamily="34" charset="0"/>
                <a:cs typeface="Arial" panose="020B0604020202020204" pitchFamily="34" charset="0"/>
              </a:rPr>
              <a:t>120 </a:t>
            </a:r>
            <a:r>
              <a:rPr lang="ru-RU" dirty="0">
                <a:latin typeface="Arial" panose="020B0604020202020204" pitchFamily="34" charset="0"/>
                <a:cs typeface="Arial" panose="020B0604020202020204" pitchFamily="34" charset="0"/>
              </a:rPr>
              <a:t>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2443838"/>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0923">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76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9" name="Прямоугольник 8"/>
          <p:cNvSpPr/>
          <p:nvPr/>
        </p:nvSpPr>
        <p:spPr>
          <a:xfrm>
            <a:off x="10726206" y="3133441"/>
            <a:ext cx="569387"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120</a:t>
            </a:r>
            <a:endParaRPr lang="ru-RU" dirty="0"/>
          </a:p>
        </p:txBody>
      </p:sp>
      <p:sp>
        <p:nvSpPr>
          <p:cNvPr id="20" name="Прямоугольник 19"/>
          <p:cNvSpPr/>
          <p:nvPr/>
        </p:nvSpPr>
        <p:spPr>
          <a:xfrm>
            <a:off x="10815363" y="3828453"/>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75</a:t>
            </a:r>
            <a:endParaRPr lang="ru-RU" dirty="0"/>
          </a:p>
        </p:txBody>
      </p:sp>
      <p:sp>
        <p:nvSpPr>
          <p:cNvPr id="21" name="Прямоугольник 20"/>
          <p:cNvSpPr/>
          <p:nvPr/>
        </p:nvSpPr>
        <p:spPr>
          <a:xfrm>
            <a:off x="10792880" y="4546797"/>
            <a:ext cx="552267"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110</a:t>
            </a:r>
            <a:endParaRPr lang="ru-RU" dirty="0"/>
          </a:p>
        </p:txBody>
      </p:sp>
      <p:sp>
        <p:nvSpPr>
          <p:cNvPr id="22" name="Прямоугольник 21"/>
          <p:cNvSpPr/>
          <p:nvPr/>
        </p:nvSpPr>
        <p:spPr>
          <a:xfrm>
            <a:off x="7087656" y="3148028"/>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80</a:t>
            </a:r>
            <a:endParaRPr lang="ru-RU" dirty="0"/>
          </a:p>
        </p:txBody>
      </p:sp>
      <p:sp>
        <p:nvSpPr>
          <p:cNvPr id="23" name="Прямоугольник 22"/>
          <p:cNvSpPr/>
          <p:nvPr/>
        </p:nvSpPr>
        <p:spPr>
          <a:xfrm>
            <a:off x="7130631" y="3864684"/>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50</a:t>
            </a:r>
            <a:endParaRPr lang="ru-RU" dirty="0"/>
          </a:p>
        </p:txBody>
      </p:sp>
      <p:sp>
        <p:nvSpPr>
          <p:cNvPr id="24" name="Прямоугольник 23"/>
          <p:cNvSpPr/>
          <p:nvPr/>
        </p:nvSpPr>
        <p:spPr>
          <a:xfrm>
            <a:off x="7130631" y="4527502"/>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55</a:t>
            </a:r>
            <a:endParaRPr lang="ru-RU" dirty="0"/>
          </a:p>
        </p:txBody>
      </p:sp>
      <mc:AlternateContent xmlns:mc="http://schemas.openxmlformats.org/markup-compatibility/2006" xmlns:a14="http://schemas.microsoft.com/office/drawing/2010/main">
        <mc:Choice Requires="a14">
          <p:sp>
            <p:nvSpPr>
              <p:cNvPr id="10" name="TextBox 9"/>
              <p:cNvSpPr txBox="1"/>
              <p:nvPr/>
            </p:nvSpPr>
            <p:spPr>
              <a:xfrm>
                <a:off x="8871809" y="3027226"/>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8871809" y="3027226"/>
                <a:ext cx="622286" cy="610936"/>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871809" y="3740195"/>
                <a:ext cx="494046"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75</m:t>
                          </m:r>
                        </m:num>
                        <m:den>
                          <m:r>
                            <a:rPr lang="ru-RU" b="0" i="1" smtClean="0">
                              <a:latin typeface="Cambria Math"/>
                            </a:rPr>
                            <m:t>50</m:t>
                          </m:r>
                        </m:den>
                      </m:f>
                    </m:oMath>
                  </m:oMathPara>
                </a14:m>
                <a:endParaRPr lang="ru-RU" dirty="0"/>
              </a:p>
            </p:txBody>
          </p:sp>
        </mc:Choice>
        <mc:Fallback xmlns="">
          <p:sp>
            <p:nvSpPr>
              <p:cNvPr id="26" name="TextBox 25"/>
              <p:cNvSpPr txBox="1">
                <a:spLocks noRot="1" noChangeAspect="1" noMove="1" noResize="1" noEditPoints="1" noAdjustHandles="1" noChangeArrowheads="1" noChangeShapeType="1" noTextEdit="1"/>
              </p:cNvSpPr>
              <p:nvPr/>
            </p:nvSpPr>
            <p:spPr>
              <a:xfrm>
                <a:off x="8871809" y="3740195"/>
                <a:ext cx="494046" cy="618311"/>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871809" y="4425995"/>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110</m:t>
                          </m:r>
                        </m:num>
                        <m:den>
                          <m:r>
                            <a:rPr lang="ru-RU" b="0" i="1" smtClean="0">
                              <a:latin typeface="Cambria Math"/>
                            </a:rPr>
                            <m:t>55</m:t>
                          </m:r>
                        </m:den>
                      </m:f>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8871809" y="4425995"/>
                <a:ext cx="622286" cy="610936"/>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6"/>
                <a:stretch>
                  <a:fillRect/>
                </a:stretch>
              </a:blipFill>
            </p:spPr>
            <p:txBody>
              <a:bodyPr/>
              <a:lstStyle/>
              <a:p>
                <a:r>
                  <a:rPr lang="ru-RU">
                    <a:noFill/>
                  </a:rPr>
                  <a:t> </a:t>
                </a:r>
              </a:p>
            </p:txBody>
          </p:sp>
        </mc:Fallback>
      </mc:AlternateContent>
      <p:sp>
        <p:nvSpPr>
          <p:cNvPr id="29" name="TextBox 28"/>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996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a:t>
            </a:r>
            <a:r>
              <a:rPr lang="ru-RU" dirty="0" smtClean="0">
                <a:latin typeface="Arial" panose="020B0604020202020204" pitchFamily="34" charset="0"/>
                <a:cs typeface="Arial" panose="020B0604020202020204" pitchFamily="34" charset="0"/>
              </a:rPr>
              <a:t>120 </a:t>
            </a:r>
            <a:r>
              <a:rPr lang="ru-RU" dirty="0">
                <a:latin typeface="Arial" panose="020B0604020202020204" pitchFamily="34" charset="0"/>
                <a:cs typeface="Arial" panose="020B0604020202020204" pitchFamily="34" charset="0"/>
              </a:rPr>
              <a:t>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2443838"/>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0923">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76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9" name="Прямоугольник 8"/>
          <p:cNvSpPr/>
          <p:nvPr/>
        </p:nvSpPr>
        <p:spPr>
          <a:xfrm>
            <a:off x="10726206" y="3133441"/>
            <a:ext cx="569387"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120</a:t>
            </a:r>
            <a:endParaRPr lang="ru-RU" dirty="0"/>
          </a:p>
        </p:txBody>
      </p:sp>
      <p:sp>
        <p:nvSpPr>
          <p:cNvPr id="20" name="Прямоугольник 19"/>
          <p:cNvSpPr/>
          <p:nvPr/>
        </p:nvSpPr>
        <p:spPr>
          <a:xfrm>
            <a:off x="10815363" y="3828453"/>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75</a:t>
            </a:r>
            <a:endParaRPr lang="ru-RU" dirty="0"/>
          </a:p>
        </p:txBody>
      </p:sp>
      <p:sp>
        <p:nvSpPr>
          <p:cNvPr id="21" name="Прямоугольник 20"/>
          <p:cNvSpPr/>
          <p:nvPr/>
        </p:nvSpPr>
        <p:spPr>
          <a:xfrm>
            <a:off x="10792880" y="4546797"/>
            <a:ext cx="552267"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110</a:t>
            </a:r>
            <a:endParaRPr lang="ru-RU" dirty="0"/>
          </a:p>
        </p:txBody>
      </p:sp>
      <p:sp>
        <p:nvSpPr>
          <p:cNvPr id="22" name="Прямоугольник 21"/>
          <p:cNvSpPr/>
          <p:nvPr/>
        </p:nvSpPr>
        <p:spPr>
          <a:xfrm>
            <a:off x="7087656" y="3148028"/>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80</a:t>
            </a:r>
            <a:endParaRPr lang="ru-RU" dirty="0"/>
          </a:p>
        </p:txBody>
      </p:sp>
      <p:sp>
        <p:nvSpPr>
          <p:cNvPr id="23" name="Прямоугольник 22"/>
          <p:cNvSpPr/>
          <p:nvPr/>
        </p:nvSpPr>
        <p:spPr>
          <a:xfrm>
            <a:off x="7130631" y="3864684"/>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50</a:t>
            </a:r>
            <a:endParaRPr lang="ru-RU" dirty="0"/>
          </a:p>
        </p:txBody>
      </p:sp>
      <p:sp>
        <p:nvSpPr>
          <p:cNvPr id="24" name="Прямоугольник 23"/>
          <p:cNvSpPr/>
          <p:nvPr/>
        </p:nvSpPr>
        <p:spPr>
          <a:xfrm>
            <a:off x="7130631" y="4527502"/>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55</a:t>
            </a:r>
            <a:endParaRPr lang="ru-RU" dirty="0"/>
          </a:p>
        </p:txBody>
      </p:sp>
      <mc:AlternateContent xmlns:mc="http://schemas.openxmlformats.org/markup-compatibility/2006" xmlns:a14="http://schemas.microsoft.com/office/drawing/2010/main">
        <mc:Choice Requires="a14">
          <p:sp>
            <p:nvSpPr>
              <p:cNvPr id="10" name="TextBox 9"/>
              <p:cNvSpPr txBox="1"/>
              <p:nvPr/>
            </p:nvSpPr>
            <p:spPr>
              <a:xfrm>
                <a:off x="8871809" y="3027226"/>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8871809" y="3027226"/>
                <a:ext cx="622286" cy="610936"/>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871809" y="3740195"/>
                <a:ext cx="494046"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75</m:t>
                          </m:r>
                        </m:num>
                        <m:den>
                          <m:r>
                            <a:rPr lang="ru-RU" b="0" i="1" smtClean="0">
                              <a:latin typeface="Cambria Math"/>
                            </a:rPr>
                            <m:t>50</m:t>
                          </m:r>
                        </m:den>
                      </m:f>
                    </m:oMath>
                  </m:oMathPara>
                </a14:m>
                <a:endParaRPr lang="ru-RU" dirty="0"/>
              </a:p>
            </p:txBody>
          </p:sp>
        </mc:Choice>
        <mc:Fallback xmlns="">
          <p:sp>
            <p:nvSpPr>
              <p:cNvPr id="26" name="TextBox 25"/>
              <p:cNvSpPr txBox="1">
                <a:spLocks noRot="1" noChangeAspect="1" noMove="1" noResize="1" noEditPoints="1" noAdjustHandles="1" noChangeArrowheads="1" noChangeShapeType="1" noTextEdit="1"/>
              </p:cNvSpPr>
              <p:nvPr/>
            </p:nvSpPr>
            <p:spPr>
              <a:xfrm>
                <a:off x="8871809" y="3740195"/>
                <a:ext cx="494046" cy="618311"/>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871809" y="4425995"/>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110</m:t>
                          </m:r>
                        </m:num>
                        <m:den>
                          <m:r>
                            <a:rPr lang="ru-RU" b="0" i="1" smtClean="0">
                              <a:latin typeface="Cambria Math"/>
                            </a:rPr>
                            <m:t>55</m:t>
                          </m:r>
                        </m:den>
                      </m:f>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8871809" y="4425995"/>
                <a:ext cx="622286" cy="610936"/>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6"/>
                <a:stretch>
                  <a:fillRect/>
                </a:stretch>
              </a:blipFill>
            </p:spPr>
            <p:txBody>
              <a:bodyPr/>
              <a:lstStyle/>
              <a:p>
                <a:r>
                  <a:rPr lang="ru-RU">
                    <a:noFill/>
                  </a:rPr>
                  <a:t> </a:t>
                </a:r>
              </a:p>
            </p:txBody>
          </p:sp>
        </mc:Fallback>
      </mc:AlternateContent>
      <p:sp>
        <p:nvSpPr>
          <p:cNvPr id="29" name="TextBox 28"/>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035561" y="5174218"/>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1) 120 + 75 + 110 = 305 (км) – весь путь</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1901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a:t>
            </a:r>
            <a:r>
              <a:rPr lang="ru-RU" dirty="0" smtClean="0">
                <a:latin typeface="Arial" panose="020B0604020202020204" pitchFamily="34" charset="0"/>
                <a:cs typeface="Arial" panose="020B0604020202020204" pitchFamily="34" charset="0"/>
              </a:rPr>
              <a:t>120 </a:t>
            </a:r>
            <a:r>
              <a:rPr lang="ru-RU" dirty="0">
                <a:latin typeface="Arial" panose="020B0604020202020204" pitchFamily="34" charset="0"/>
                <a:cs typeface="Arial" panose="020B0604020202020204" pitchFamily="34" charset="0"/>
              </a:rPr>
              <a:t>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2443838"/>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0923">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76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9" name="Прямоугольник 8"/>
          <p:cNvSpPr/>
          <p:nvPr/>
        </p:nvSpPr>
        <p:spPr>
          <a:xfrm>
            <a:off x="10726206" y="3133441"/>
            <a:ext cx="569387"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120</a:t>
            </a:r>
            <a:endParaRPr lang="ru-RU" dirty="0"/>
          </a:p>
        </p:txBody>
      </p:sp>
      <p:sp>
        <p:nvSpPr>
          <p:cNvPr id="20" name="Прямоугольник 19"/>
          <p:cNvSpPr/>
          <p:nvPr/>
        </p:nvSpPr>
        <p:spPr>
          <a:xfrm>
            <a:off x="10815363" y="3828453"/>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75</a:t>
            </a:r>
            <a:endParaRPr lang="ru-RU" dirty="0"/>
          </a:p>
        </p:txBody>
      </p:sp>
      <p:sp>
        <p:nvSpPr>
          <p:cNvPr id="21" name="Прямоугольник 20"/>
          <p:cNvSpPr/>
          <p:nvPr/>
        </p:nvSpPr>
        <p:spPr>
          <a:xfrm>
            <a:off x="10792880" y="4546797"/>
            <a:ext cx="552267"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110</a:t>
            </a:r>
            <a:endParaRPr lang="ru-RU" dirty="0"/>
          </a:p>
        </p:txBody>
      </p:sp>
      <p:sp>
        <p:nvSpPr>
          <p:cNvPr id="22" name="Прямоугольник 21"/>
          <p:cNvSpPr/>
          <p:nvPr/>
        </p:nvSpPr>
        <p:spPr>
          <a:xfrm>
            <a:off x="7087656" y="3148028"/>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80</a:t>
            </a:r>
            <a:endParaRPr lang="ru-RU" dirty="0"/>
          </a:p>
        </p:txBody>
      </p:sp>
      <p:sp>
        <p:nvSpPr>
          <p:cNvPr id="23" name="Прямоугольник 22"/>
          <p:cNvSpPr/>
          <p:nvPr/>
        </p:nvSpPr>
        <p:spPr>
          <a:xfrm>
            <a:off x="7130631" y="3864684"/>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50</a:t>
            </a:r>
            <a:endParaRPr lang="ru-RU" dirty="0"/>
          </a:p>
        </p:txBody>
      </p:sp>
      <p:sp>
        <p:nvSpPr>
          <p:cNvPr id="24" name="Прямоугольник 23"/>
          <p:cNvSpPr/>
          <p:nvPr/>
        </p:nvSpPr>
        <p:spPr>
          <a:xfrm>
            <a:off x="7130631" y="4527502"/>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55</a:t>
            </a:r>
            <a:endParaRPr lang="ru-RU" dirty="0"/>
          </a:p>
        </p:txBody>
      </p:sp>
      <mc:AlternateContent xmlns:mc="http://schemas.openxmlformats.org/markup-compatibility/2006" xmlns:a14="http://schemas.microsoft.com/office/drawing/2010/main">
        <mc:Choice Requires="a14">
          <p:sp>
            <p:nvSpPr>
              <p:cNvPr id="10" name="TextBox 9"/>
              <p:cNvSpPr txBox="1"/>
              <p:nvPr/>
            </p:nvSpPr>
            <p:spPr>
              <a:xfrm>
                <a:off x="8871809" y="3027226"/>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8871809" y="3027226"/>
                <a:ext cx="622286" cy="610936"/>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871809" y="3740195"/>
                <a:ext cx="494046"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75</m:t>
                          </m:r>
                        </m:num>
                        <m:den>
                          <m:r>
                            <a:rPr lang="ru-RU" b="0" i="1" smtClean="0">
                              <a:latin typeface="Cambria Math"/>
                            </a:rPr>
                            <m:t>50</m:t>
                          </m:r>
                        </m:den>
                      </m:f>
                    </m:oMath>
                  </m:oMathPara>
                </a14:m>
                <a:endParaRPr lang="ru-RU" dirty="0"/>
              </a:p>
            </p:txBody>
          </p:sp>
        </mc:Choice>
        <mc:Fallback xmlns="">
          <p:sp>
            <p:nvSpPr>
              <p:cNvPr id="26" name="TextBox 25"/>
              <p:cNvSpPr txBox="1">
                <a:spLocks noRot="1" noChangeAspect="1" noMove="1" noResize="1" noEditPoints="1" noAdjustHandles="1" noChangeArrowheads="1" noChangeShapeType="1" noTextEdit="1"/>
              </p:cNvSpPr>
              <p:nvPr/>
            </p:nvSpPr>
            <p:spPr>
              <a:xfrm>
                <a:off x="8871809" y="3740195"/>
                <a:ext cx="494046" cy="618311"/>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871809" y="4425995"/>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110</m:t>
                          </m:r>
                        </m:num>
                        <m:den>
                          <m:r>
                            <a:rPr lang="ru-RU" b="0" i="1" smtClean="0">
                              <a:latin typeface="Cambria Math"/>
                            </a:rPr>
                            <m:t>55</m:t>
                          </m:r>
                        </m:den>
                      </m:f>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8871809" y="4425995"/>
                <a:ext cx="622286" cy="610936"/>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6"/>
                <a:stretch>
                  <a:fillRect/>
                </a:stretch>
              </a:blipFill>
            </p:spPr>
            <p:txBody>
              <a:bodyPr/>
              <a:lstStyle/>
              <a:p>
                <a:r>
                  <a:rPr lang="ru-RU">
                    <a:noFill/>
                  </a:rPr>
                  <a:t> </a:t>
                </a:r>
              </a:p>
            </p:txBody>
          </p:sp>
        </mc:Fallback>
      </mc:AlternateContent>
      <p:sp>
        <p:nvSpPr>
          <p:cNvPr id="29" name="TextBox 28"/>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035561" y="5174218"/>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1) 120 + 75 + 110 = 305 (км) – весь путь</a:t>
            </a:r>
            <a:endParaRPr lang="ru-RU" sz="2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035561" y="5703246"/>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2)                                                                                     - всё время</a:t>
            </a:r>
            <a:endParaRPr lang="ru-RU"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5443065" y="5638576"/>
                <a:ext cx="5386411"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r>
                        <a:rPr lang="ru-RU" b="0" i="1" smtClean="0">
                          <a:latin typeface="Cambria Math"/>
                        </a:rPr>
                        <m:t>+</m:t>
                      </m:r>
                      <m:f>
                        <m:fPr>
                          <m:ctrlPr>
                            <a:rPr lang="ru-RU" b="0" i="1" smtClean="0">
                              <a:latin typeface="Cambria Math"/>
                            </a:rPr>
                          </m:ctrlPr>
                        </m:fPr>
                        <m:num>
                          <m:r>
                            <a:rPr lang="ru-RU" b="0" i="1" smtClean="0">
                              <a:latin typeface="Cambria Math"/>
                            </a:rPr>
                            <m:t>75</m:t>
                          </m:r>
                        </m:num>
                        <m:den>
                          <m:r>
                            <a:rPr lang="ru-RU" b="0" i="1" smtClean="0">
                              <a:latin typeface="Cambria Math"/>
                            </a:rPr>
                            <m:t>50</m:t>
                          </m:r>
                        </m:den>
                      </m:f>
                      <m:r>
                        <a:rPr lang="ru-RU" b="0" i="1" smtClean="0">
                          <a:latin typeface="Cambria Math"/>
                        </a:rPr>
                        <m:t>+</m:t>
                      </m:r>
                      <m:f>
                        <m:fPr>
                          <m:ctrlPr>
                            <a:rPr lang="ru-RU" b="0" i="1" smtClean="0">
                              <a:latin typeface="Cambria Math"/>
                            </a:rPr>
                          </m:ctrlPr>
                        </m:fPr>
                        <m:num>
                          <m:r>
                            <a:rPr lang="ru-RU" b="0" i="1" smtClean="0">
                              <a:latin typeface="Cambria Math"/>
                            </a:rPr>
                            <m:t>110</m:t>
                          </m:r>
                        </m:num>
                        <m:den>
                          <m:r>
                            <a:rPr lang="ru-RU" b="0" i="1" smtClean="0">
                              <a:latin typeface="Cambria Math"/>
                            </a:rPr>
                            <m:t>55</m:t>
                          </m:r>
                        </m:den>
                      </m:f>
                      <m:r>
                        <a:rPr lang="ru-RU" b="0" i="1" smtClean="0">
                          <a:latin typeface="Cambria Math"/>
                        </a:rPr>
                        <m:t>=</m:t>
                      </m:r>
                      <m:f>
                        <m:fPr>
                          <m:ctrlPr>
                            <a:rPr lang="ru-RU" b="0" i="1" smtClean="0">
                              <a:latin typeface="Cambria Math"/>
                            </a:rPr>
                          </m:ctrlPr>
                        </m:fPr>
                        <m:num>
                          <m:r>
                            <a:rPr lang="ru-RU" b="0" i="1" smtClean="0">
                              <a:latin typeface="Cambria Math"/>
                            </a:rPr>
                            <m:t>3</m:t>
                          </m:r>
                        </m:num>
                        <m:den>
                          <m:r>
                            <a:rPr lang="ru-RU" b="0" i="1" smtClean="0">
                              <a:latin typeface="Cambria Math"/>
                            </a:rPr>
                            <m:t>2</m:t>
                          </m:r>
                        </m:den>
                      </m:f>
                      <m:r>
                        <a:rPr lang="ru-RU" b="0" i="1" smtClean="0">
                          <a:latin typeface="Cambria Math"/>
                        </a:rPr>
                        <m:t>+</m:t>
                      </m:r>
                      <m:f>
                        <m:fPr>
                          <m:ctrlPr>
                            <a:rPr lang="ru-RU" b="0" i="1" smtClean="0">
                              <a:latin typeface="Cambria Math"/>
                            </a:rPr>
                          </m:ctrlPr>
                        </m:fPr>
                        <m:num>
                          <m:r>
                            <a:rPr lang="ru-RU" b="0" i="1" smtClean="0">
                              <a:latin typeface="Cambria Math"/>
                            </a:rPr>
                            <m:t>3</m:t>
                          </m:r>
                        </m:num>
                        <m:den>
                          <m:r>
                            <a:rPr lang="ru-RU" b="0" i="1" smtClean="0">
                              <a:latin typeface="Cambria Math"/>
                            </a:rPr>
                            <m:t>2</m:t>
                          </m:r>
                        </m:den>
                      </m:f>
                      <m:r>
                        <a:rPr lang="ru-RU" b="0" i="1" smtClean="0">
                          <a:latin typeface="Cambria Math"/>
                        </a:rPr>
                        <m:t>+2=1,5+1,5+2=5(ч)</m:t>
                      </m:r>
                    </m:oMath>
                  </m:oMathPara>
                </a14:m>
                <a:endParaRPr lang="ru-RU" dirty="0"/>
              </a:p>
            </p:txBody>
          </p:sp>
        </mc:Choice>
        <mc:Fallback xmlns="">
          <p:sp>
            <p:nvSpPr>
              <p:cNvPr id="32" name="TextBox 31"/>
              <p:cNvSpPr txBox="1">
                <a:spLocks noRot="1" noChangeAspect="1" noMove="1" noResize="1" noEditPoints="1" noAdjustHandles="1" noChangeArrowheads="1" noChangeShapeType="1" noTextEdit="1"/>
              </p:cNvSpPr>
              <p:nvPr/>
            </p:nvSpPr>
            <p:spPr>
              <a:xfrm>
                <a:off x="5443065" y="5638576"/>
                <a:ext cx="5386411" cy="618374"/>
              </a:xfrm>
              <a:prstGeom prst="rect">
                <a:avLst/>
              </a:prstGeom>
              <a:blipFill rotWithShape="1">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8618076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a:t>
            </a:r>
            <a:r>
              <a:rPr lang="ru-RU" dirty="0" smtClean="0">
                <a:latin typeface="Arial" panose="020B0604020202020204" pitchFamily="34" charset="0"/>
                <a:cs typeface="Arial" panose="020B0604020202020204" pitchFamily="34" charset="0"/>
              </a:rPr>
              <a:t>120 </a:t>
            </a:r>
            <a:r>
              <a:rPr lang="ru-RU" dirty="0">
                <a:latin typeface="Arial" panose="020B0604020202020204" pitchFamily="34" charset="0"/>
                <a:cs typeface="Arial" panose="020B0604020202020204" pitchFamily="34" charset="0"/>
              </a:rPr>
              <a:t>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2443838"/>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0923">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76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9" name="Прямоугольник 8"/>
          <p:cNvSpPr/>
          <p:nvPr/>
        </p:nvSpPr>
        <p:spPr>
          <a:xfrm>
            <a:off x="10726206" y="3133441"/>
            <a:ext cx="569387"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120</a:t>
            </a:r>
            <a:endParaRPr lang="ru-RU" dirty="0"/>
          </a:p>
        </p:txBody>
      </p:sp>
      <p:sp>
        <p:nvSpPr>
          <p:cNvPr id="20" name="Прямоугольник 19"/>
          <p:cNvSpPr/>
          <p:nvPr/>
        </p:nvSpPr>
        <p:spPr>
          <a:xfrm>
            <a:off x="10815363" y="3828453"/>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75</a:t>
            </a:r>
            <a:endParaRPr lang="ru-RU" dirty="0"/>
          </a:p>
        </p:txBody>
      </p:sp>
      <p:sp>
        <p:nvSpPr>
          <p:cNvPr id="21" name="Прямоугольник 20"/>
          <p:cNvSpPr/>
          <p:nvPr/>
        </p:nvSpPr>
        <p:spPr>
          <a:xfrm>
            <a:off x="10792880" y="4546797"/>
            <a:ext cx="552267"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110</a:t>
            </a:r>
            <a:endParaRPr lang="ru-RU" dirty="0"/>
          </a:p>
        </p:txBody>
      </p:sp>
      <p:sp>
        <p:nvSpPr>
          <p:cNvPr id="22" name="Прямоугольник 21"/>
          <p:cNvSpPr/>
          <p:nvPr/>
        </p:nvSpPr>
        <p:spPr>
          <a:xfrm>
            <a:off x="7087656" y="3148028"/>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80</a:t>
            </a:r>
            <a:endParaRPr lang="ru-RU" dirty="0"/>
          </a:p>
        </p:txBody>
      </p:sp>
      <p:sp>
        <p:nvSpPr>
          <p:cNvPr id="23" name="Прямоугольник 22"/>
          <p:cNvSpPr/>
          <p:nvPr/>
        </p:nvSpPr>
        <p:spPr>
          <a:xfrm>
            <a:off x="7130631" y="3864684"/>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50</a:t>
            </a:r>
            <a:endParaRPr lang="ru-RU" dirty="0"/>
          </a:p>
        </p:txBody>
      </p:sp>
      <p:sp>
        <p:nvSpPr>
          <p:cNvPr id="24" name="Прямоугольник 23"/>
          <p:cNvSpPr/>
          <p:nvPr/>
        </p:nvSpPr>
        <p:spPr>
          <a:xfrm>
            <a:off x="7130631" y="4527502"/>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55</a:t>
            </a:r>
            <a:endParaRPr lang="ru-RU" dirty="0"/>
          </a:p>
        </p:txBody>
      </p:sp>
      <mc:AlternateContent xmlns:mc="http://schemas.openxmlformats.org/markup-compatibility/2006" xmlns:a14="http://schemas.microsoft.com/office/drawing/2010/main">
        <mc:Choice Requires="a14">
          <p:sp>
            <p:nvSpPr>
              <p:cNvPr id="10" name="TextBox 9"/>
              <p:cNvSpPr txBox="1"/>
              <p:nvPr/>
            </p:nvSpPr>
            <p:spPr>
              <a:xfrm>
                <a:off x="8871809" y="3027226"/>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8871809" y="3027226"/>
                <a:ext cx="622286" cy="610936"/>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871809" y="3740195"/>
                <a:ext cx="494046"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75</m:t>
                          </m:r>
                        </m:num>
                        <m:den>
                          <m:r>
                            <a:rPr lang="ru-RU" b="0" i="1" smtClean="0">
                              <a:latin typeface="Cambria Math"/>
                            </a:rPr>
                            <m:t>50</m:t>
                          </m:r>
                        </m:den>
                      </m:f>
                    </m:oMath>
                  </m:oMathPara>
                </a14:m>
                <a:endParaRPr lang="ru-RU" dirty="0"/>
              </a:p>
            </p:txBody>
          </p:sp>
        </mc:Choice>
        <mc:Fallback xmlns="">
          <p:sp>
            <p:nvSpPr>
              <p:cNvPr id="26" name="TextBox 25"/>
              <p:cNvSpPr txBox="1">
                <a:spLocks noRot="1" noChangeAspect="1" noMove="1" noResize="1" noEditPoints="1" noAdjustHandles="1" noChangeArrowheads="1" noChangeShapeType="1" noTextEdit="1"/>
              </p:cNvSpPr>
              <p:nvPr/>
            </p:nvSpPr>
            <p:spPr>
              <a:xfrm>
                <a:off x="8871809" y="3740195"/>
                <a:ext cx="494046" cy="618311"/>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871809" y="4425995"/>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110</m:t>
                          </m:r>
                        </m:num>
                        <m:den>
                          <m:r>
                            <a:rPr lang="ru-RU" b="0" i="1" smtClean="0">
                              <a:latin typeface="Cambria Math"/>
                            </a:rPr>
                            <m:t>55</m:t>
                          </m:r>
                        </m:den>
                      </m:f>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8871809" y="4425995"/>
                <a:ext cx="622286" cy="610936"/>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6"/>
                <a:stretch>
                  <a:fillRect/>
                </a:stretch>
              </a:blipFill>
            </p:spPr>
            <p:txBody>
              <a:bodyPr/>
              <a:lstStyle/>
              <a:p>
                <a:r>
                  <a:rPr lang="ru-RU">
                    <a:noFill/>
                  </a:rPr>
                  <a:t> </a:t>
                </a:r>
              </a:p>
            </p:txBody>
          </p:sp>
        </mc:Fallback>
      </mc:AlternateContent>
      <p:sp>
        <p:nvSpPr>
          <p:cNvPr id="29" name="TextBox 28"/>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035561" y="5174218"/>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1) 120 + 75 + 110 = 305 (км) – весь путь</a:t>
            </a:r>
            <a:endParaRPr lang="ru-RU" sz="2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035561" y="5703246"/>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2)                                                                                     - всё время</a:t>
            </a:r>
            <a:endParaRPr lang="ru-RU"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5443065" y="5638576"/>
                <a:ext cx="5386411"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r>
                        <a:rPr lang="ru-RU" b="0" i="1" smtClean="0">
                          <a:latin typeface="Cambria Math"/>
                        </a:rPr>
                        <m:t>+</m:t>
                      </m:r>
                      <m:f>
                        <m:fPr>
                          <m:ctrlPr>
                            <a:rPr lang="ru-RU" b="0" i="1" smtClean="0">
                              <a:latin typeface="Cambria Math"/>
                            </a:rPr>
                          </m:ctrlPr>
                        </m:fPr>
                        <m:num>
                          <m:r>
                            <a:rPr lang="ru-RU" b="0" i="1" smtClean="0">
                              <a:latin typeface="Cambria Math"/>
                            </a:rPr>
                            <m:t>75</m:t>
                          </m:r>
                        </m:num>
                        <m:den>
                          <m:r>
                            <a:rPr lang="ru-RU" b="0" i="1" smtClean="0">
                              <a:latin typeface="Cambria Math"/>
                            </a:rPr>
                            <m:t>50</m:t>
                          </m:r>
                        </m:den>
                      </m:f>
                      <m:r>
                        <a:rPr lang="ru-RU" b="0" i="1" smtClean="0">
                          <a:latin typeface="Cambria Math"/>
                        </a:rPr>
                        <m:t>+</m:t>
                      </m:r>
                      <m:f>
                        <m:fPr>
                          <m:ctrlPr>
                            <a:rPr lang="ru-RU" b="0" i="1" smtClean="0">
                              <a:latin typeface="Cambria Math"/>
                            </a:rPr>
                          </m:ctrlPr>
                        </m:fPr>
                        <m:num>
                          <m:r>
                            <a:rPr lang="ru-RU" b="0" i="1" smtClean="0">
                              <a:latin typeface="Cambria Math"/>
                            </a:rPr>
                            <m:t>110</m:t>
                          </m:r>
                        </m:num>
                        <m:den>
                          <m:r>
                            <a:rPr lang="ru-RU" b="0" i="1" smtClean="0">
                              <a:latin typeface="Cambria Math"/>
                            </a:rPr>
                            <m:t>55</m:t>
                          </m:r>
                        </m:den>
                      </m:f>
                      <m:r>
                        <a:rPr lang="ru-RU" b="0" i="1" smtClean="0">
                          <a:latin typeface="Cambria Math"/>
                        </a:rPr>
                        <m:t>=</m:t>
                      </m:r>
                      <m:f>
                        <m:fPr>
                          <m:ctrlPr>
                            <a:rPr lang="ru-RU" b="0" i="1" smtClean="0">
                              <a:latin typeface="Cambria Math"/>
                            </a:rPr>
                          </m:ctrlPr>
                        </m:fPr>
                        <m:num>
                          <m:r>
                            <a:rPr lang="ru-RU" b="0" i="1" smtClean="0">
                              <a:latin typeface="Cambria Math"/>
                            </a:rPr>
                            <m:t>3</m:t>
                          </m:r>
                        </m:num>
                        <m:den>
                          <m:r>
                            <a:rPr lang="ru-RU" b="0" i="1" smtClean="0">
                              <a:latin typeface="Cambria Math"/>
                            </a:rPr>
                            <m:t>2</m:t>
                          </m:r>
                        </m:den>
                      </m:f>
                      <m:r>
                        <a:rPr lang="ru-RU" b="0" i="1" smtClean="0">
                          <a:latin typeface="Cambria Math"/>
                        </a:rPr>
                        <m:t>+</m:t>
                      </m:r>
                      <m:f>
                        <m:fPr>
                          <m:ctrlPr>
                            <a:rPr lang="ru-RU" b="0" i="1" smtClean="0">
                              <a:latin typeface="Cambria Math"/>
                            </a:rPr>
                          </m:ctrlPr>
                        </m:fPr>
                        <m:num>
                          <m:r>
                            <a:rPr lang="ru-RU" b="0" i="1" smtClean="0">
                              <a:latin typeface="Cambria Math"/>
                            </a:rPr>
                            <m:t>3</m:t>
                          </m:r>
                        </m:num>
                        <m:den>
                          <m:r>
                            <a:rPr lang="ru-RU" b="0" i="1" smtClean="0">
                              <a:latin typeface="Cambria Math"/>
                            </a:rPr>
                            <m:t>2</m:t>
                          </m:r>
                        </m:den>
                      </m:f>
                      <m:r>
                        <a:rPr lang="ru-RU" b="0" i="1" smtClean="0">
                          <a:latin typeface="Cambria Math"/>
                        </a:rPr>
                        <m:t>+2=1,5+1,5+2=5(ч)</m:t>
                      </m:r>
                    </m:oMath>
                  </m:oMathPara>
                </a14:m>
                <a:endParaRPr lang="ru-RU" dirty="0"/>
              </a:p>
            </p:txBody>
          </p:sp>
        </mc:Choice>
        <mc:Fallback xmlns="">
          <p:sp>
            <p:nvSpPr>
              <p:cNvPr id="32" name="TextBox 31"/>
              <p:cNvSpPr txBox="1">
                <a:spLocks noRot="1" noChangeAspect="1" noMove="1" noResize="1" noEditPoints="1" noAdjustHandles="1" noChangeArrowheads="1" noChangeShapeType="1" noTextEdit="1"/>
              </p:cNvSpPr>
              <p:nvPr/>
            </p:nvSpPr>
            <p:spPr>
              <a:xfrm>
                <a:off x="5443065" y="5638576"/>
                <a:ext cx="5386411" cy="618374"/>
              </a:xfrm>
              <a:prstGeom prst="rect">
                <a:avLst/>
              </a:prstGeom>
              <a:blipFill rotWithShape="1">
                <a:blip r:embed="rId7"/>
                <a:stretch>
                  <a:fillRect/>
                </a:stretch>
              </a:blipFill>
            </p:spPr>
            <p:txBody>
              <a:bodyPr/>
              <a:lstStyle/>
              <a:p>
                <a:r>
                  <a:rPr lang="ru-RU">
                    <a:noFill/>
                  </a:rPr>
                  <a:t> </a:t>
                </a:r>
              </a:p>
            </p:txBody>
          </p:sp>
        </mc:Fallback>
      </mc:AlternateContent>
      <p:sp>
        <p:nvSpPr>
          <p:cNvPr id="33" name="TextBox 32"/>
          <p:cNvSpPr txBox="1"/>
          <p:nvPr/>
        </p:nvSpPr>
        <p:spPr>
          <a:xfrm>
            <a:off x="5035561" y="6336268"/>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3) 305 : 5 = 61(км/ч) – средняя скорость</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7923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8106" y="212648"/>
            <a:ext cx="10023894" cy="707886"/>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ВСЕРОССИЙСКИЕ ПРОВЕРОЧНЫЕ РАБОТЫ. 7 КЛАСС</a:t>
            </a:r>
          </a:p>
          <a:p>
            <a:r>
              <a:rPr lang="ru-RU" sz="2000" b="1" dirty="0" smtClean="0">
                <a:latin typeface="Arial" panose="020B0604020202020204" pitchFamily="34" charset="0"/>
                <a:cs typeface="Arial" panose="020B0604020202020204" pitchFamily="34" charset="0"/>
              </a:rPr>
              <a:t>МАТЕМАТИКА</a:t>
            </a:r>
            <a:endParaRPr lang="ru-RU"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8" y="920534"/>
            <a:ext cx="633329" cy="5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98497" y="920534"/>
            <a:ext cx="11044362"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Первый участок пути протяженностью </a:t>
            </a:r>
            <a:r>
              <a:rPr lang="ru-RU" dirty="0" smtClean="0">
                <a:latin typeface="Arial" panose="020B0604020202020204" pitchFamily="34" charset="0"/>
                <a:cs typeface="Arial" panose="020B0604020202020204" pitchFamily="34" charset="0"/>
              </a:rPr>
              <a:t>120 </a:t>
            </a:r>
            <a:r>
              <a:rPr lang="ru-RU" dirty="0">
                <a:latin typeface="Arial" panose="020B0604020202020204" pitchFamily="34" charset="0"/>
                <a:cs typeface="Arial" panose="020B0604020202020204" pitchFamily="34" charset="0"/>
              </a:rPr>
              <a:t>км автомобиль проехал со скоростью 80 км/ч, следующие 75 км — со скоростью 50 км/ч, а последние 110 км — со скоростью 55 км/ч. Найдите среднюю скорость автомобиля на протяжении всего пути. Запишите решение и ответ. </a:t>
            </a:r>
          </a:p>
        </p:txBody>
      </p:sp>
      <p:cxnSp>
        <p:nvCxnSpPr>
          <p:cNvPr id="38" name="Прямая соединительная линия 37"/>
          <p:cNvCxnSpPr/>
          <p:nvPr/>
        </p:nvCxnSpPr>
        <p:spPr>
          <a:xfrm>
            <a:off x="5953125" y="1241351"/>
            <a:ext cx="119835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Прямая соединительная линия 5"/>
          <p:cNvCxnSpPr/>
          <p:nvPr/>
        </p:nvCxnSpPr>
        <p:spPr>
          <a:xfrm>
            <a:off x="979302" y="1241351"/>
            <a:ext cx="22401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Прямая соединительная линия 7"/>
          <p:cNvCxnSpPr/>
          <p:nvPr/>
        </p:nvCxnSpPr>
        <p:spPr>
          <a:xfrm>
            <a:off x="5144352" y="1241351"/>
            <a:ext cx="7308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0504302" y="1253977"/>
            <a:ext cx="12114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007877" y="1536626"/>
            <a:ext cx="5256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465452" y="1536626"/>
            <a:ext cx="195522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8144727" y="1241351"/>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1963002"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735027" y="1520677"/>
            <a:ext cx="224704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097227" y="1520677"/>
            <a:ext cx="1913673" cy="2525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flipV="1">
            <a:off x="979302" y="1831238"/>
            <a:ext cx="5097648" cy="1262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265168" y="2166460"/>
            <a:ext cx="4464078" cy="2031325"/>
          </a:xfrm>
          <a:prstGeom prst="rect">
            <a:avLst/>
          </a:prstGeom>
        </p:spPr>
        <p:txBody>
          <a:bodyPr wrap="square">
            <a:spAutoFit/>
          </a:bodyPr>
          <a:lstStyle/>
          <a:p>
            <a:pPr>
              <a:defRPr/>
            </a:pPr>
            <a:r>
              <a:rPr lang="ru-RU" b="1" i="1" dirty="0">
                <a:latin typeface="Arial" panose="020B0604020202020204" pitchFamily="34" charset="0"/>
                <a:cs typeface="Arial" panose="020B0604020202020204" pitchFamily="34" charset="0"/>
              </a:rPr>
              <a:t>Тонкие вопросы:</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 какому типу относится задача?</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известно в задаче?</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Что необходимо найти?</a:t>
            </a:r>
          </a:p>
          <a:p>
            <a:pPr marL="457200" indent="-457200">
              <a:buFont typeface="Arial" panose="020B0604020202020204" pitchFamily="34" charset="0"/>
              <a:buChar char="•"/>
              <a:defRPr/>
            </a:pPr>
            <a:r>
              <a:rPr lang="ru-RU" dirty="0">
                <a:latin typeface="Arial" panose="020B0604020202020204" pitchFamily="34" charset="0"/>
                <a:cs typeface="Arial" panose="020B0604020202020204" pitchFamily="34" charset="0"/>
              </a:rPr>
              <a:t>Какова зависимость между </a:t>
            </a:r>
            <a:r>
              <a:rPr lang="en-US" b="1" i="1" dirty="0">
                <a:latin typeface="Arial" panose="020B0604020202020204" pitchFamily="34" charset="0"/>
                <a:cs typeface="Arial" panose="020B0604020202020204" pitchFamily="34" charset="0"/>
              </a:rPr>
              <a:t>S, v, t</a:t>
            </a:r>
            <a:r>
              <a:rPr lang="ru-RU" b="1" i="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Что такое средняя скорость?</a:t>
            </a:r>
          </a:p>
          <a:p>
            <a:pPr marL="457200" indent="-457200">
              <a:buFont typeface="Arial" panose="020B0604020202020204" pitchFamily="34" charset="0"/>
              <a:buChar char="•"/>
              <a:defRPr/>
            </a:pPr>
            <a:r>
              <a:rPr lang="ru-RU" dirty="0" smtClean="0">
                <a:latin typeface="Arial" panose="020B0604020202020204" pitchFamily="34" charset="0"/>
                <a:cs typeface="Arial" panose="020B0604020202020204" pitchFamily="34" charset="0"/>
              </a:rPr>
              <a:t>Как найти среднюю скорость?</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076950" y="2161221"/>
            <a:ext cx="4738413" cy="369332"/>
          </a:xfrm>
          <a:prstGeom prst="rect">
            <a:avLst/>
          </a:prstGeom>
        </p:spPr>
        <p:txBody>
          <a:bodyPr wrap="none">
            <a:spAutoFit/>
          </a:bodyPr>
          <a:lstStyle/>
          <a:p>
            <a:r>
              <a:rPr lang="ru-RU" altLang="ru-RU" b="1" i="1" dirty="0" smtClean="0">
                <a:latin typeface="Arial" panose="020B0604020202020204" pitchFamily="34" charset="0"/>
                <a:cs typeface="Arial" panose="020B0604020202020204" pitchFamily="34" charset="0"/>
              </a:rPr>
              <a:t>Прием составления таблицы к задаче</a:t>
            </a:r>
            <a:endParaRPr lang="ru-RU" altLang="ru-RU" b="1" i="1"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nvPr>
        </p:nvGraphicFramePr>
        <p:xfrm>
          <a:off x="5033403" y="2632987"/>
          <a:ext cx="7072872" cy="2443838"/>
        </p:xfrm>
        <a:graphic>
          <a:graphicData uri="http://schemas.openxmlformats.org/drawingml/2006/table">
            <a:tbl>
              <a:tblPr firstRow="1" bandRow="1">
                <a:tableStyleId>{5940675A-B579-460E-94D1-54222C63F5DA}</a:tableStyleId>
              </a:tblPr>
              <a:tblGrid>
                <a:gridCol w="1380237">
                  <a:extLst>
                    <a:ext uri="{9D8B030D-6E8A-4147-A177-3AD203B41FA5}">
                      <a16:colId xmlns:a16="http://schemas.microsoft.com/office/drawing/2014/main" xmlns="" val="20000"/>
                    </a:ext>
                  </a:extLst>
                </a:gridCol>
                <a:gridCol w="1969556">
                  <a:extLst>
                    <a:ext uri="{9D8B030D-6E8A-4147-A177-3AD203B41FA5}">
                      <a16:colId xmlns:a16="http://schemas.microsoft.com/office/drawing/2014/main" xmlns="" val="20001"/>
                    </a:ext>
                  </a:extLst>
                </a:gridCol>
                <a:gridCol w="1764800">
                  <a:extLst>
                    <a:ext uri="{9D8B030D-6E8A-4147-A177-3AD203B41FA5}">
                      <a16:colId xmlns:a16="http://schemas.microsoft.com/office/drawing/2014/main" xmlns="" val="20002"/>
                    </a:ext>
                  </a:extLst>
                </a:gridCol>
                <a:gridCol w="1958279">
                  <a:extLst>
                    <a:ext uri="{9D8B030D-6E8A-4147-A177-3AD203B41FA5}">
                      <a16:colId xmlns:a16="http://schemas.microsoft.com/office/drawing/2014/main" xmlns="" val="20003"/>
                    </a:ext>
                  </a:extLst>
                </a:gridCol>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Скорость,</a:t>
                      </a:r>
                      <a:r>
                        <a:rPr lang="ru-RU" baseline="0" dirty="0" smtClean="0">
                          <a:latin typeface="Arial" panose="020B0604020202020204" pitchFamily="34" charset="0"/>
                          <a:cs typeface="Arial" panose="020B0604020202020204" pitchFamily="34" charset="0"/>
                        </a:rPr>
                        <a:t> км/ч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Время, ч</a:t>
                      </a:r>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Расстояние, км</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0923">
                <a:tc>
                  <a:txBody>
                    <a:bodyPr/>
                    <a:lstStyle/>
                    <a:p>
                      <a:r>
                        <a:rPr lang="en-US" dirty="0" smtClean="0">
                          <a:latin typeface="Arial" panose="020B0604020202020204" pitchFamily="34" charset="0"/>
                          <a:cs typeface="Arial" panose="020B0604020202020204" pitchFamily="34" charset="0"/>
                        </a:rPr>
                        <a:t>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76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III</a:t>
                      </a:r>
                      <a:r>
                        <a:rPr lang="ru-RU" dirty="0" smtClean="0">
                          <a:latin typeface="Arial" panose="020B0604020202020204" pitchFamily="34" charset="0"/>
                          <a:cs typeface="Arial" panose="020B0604020202020204" pitchFamily="34" charset="0"/>
                        </a:rPr>
                        <a:t> участок</a:t>
                      </a:r>
                      <a:endParaRPr lang="ru-RU" dirty="0">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a:latin typeface="Arial" panose="020B0604020202020204" pitchFamily="34" charset="0"/>
                        <a:cs typeface="Arial" panose="020B0604020202020204" pitchFamily="34" charset="0"/>
                      </a:endParaRPr>
                    </a:p>
                  </a:txBody>
                  <a:tcPr/>
                </a:tc>
                <a:tc>
                  <a:txBody>
                    <a:bodyPr/>
                    <a:lstStyle/>
                    <a:p>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9" name="Прямоугольник 8"/>
          <p:cNvSpPr/>
          <p:nvPr/>
        </p:nvSpPr>
        <p:spPr>
          <a:xfrm>
            <a:off x="10726206" y="3133441"/>
            <a:ext cx="569387"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120</a:t>
            </a:r>
            <a:endParaRPr lang="ru-RU" dirty="0"/>
          </a:p>
        </p:txBody>
      </p:sp>
      <p:sp>
        <p:nvSpPr>
          <p:cNvPr id="20" name="Прямоугольник 19"/>
          <p:cNvSpPr/>
          <p:nvPr/>
        </p:nvSpPr>
        <p:spPr>
          <a:xfrm>
            <a:off x="10815363" y="3828453"/>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75</a:t>
            </a:r>
            <a:endParaRPr lang="ru-RU" dirty="0"/>
          </a:p>
        </p:txBody>
      </p:sp>
      <p:sp>
        <p:nvSpPr>
          <p:cNvPr id="21" name="Прямоугольник 20"/>
          <p:cNvSpPr/>
          <p:nvPr/>
        </p:nvSpPr>
        <p:spPr>
          <a:xfrm>
            <a:off x="10792880" y="4546797"/>
            <a:ext cx="552267"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110</a:t>
            </a:r>
            <a:endParaRPr lang="ru-RU" dirty="0"/>
          </a:p>
        </p:txBody>
      </p:sp>
      <p:sp>
        <p:nvSpPr>
          <p:cNvPr id="22" name="Прямоугольник 21"/>
          <p:cNvSpPr/>
          <p:nvPr/>
        </p:nvSpPr>
        <p:spPr>
          <a:xfrm>
            <a:off x="7087656" y="3148028"/>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80</a:t>
            </a:r>
            <a:endParaRPr lang="ru-RU" dirty="0"/>
          </a:p>
        </p:txBody>
      </p:sp>
      <p:sp>
        <p:nvSpPr>
          <p:cNvPr id="23" name="Прямоугольник 22"/>
          <p:cNvSpPr/>
          <p:nvPr/>
        </p:nvSpPr>
        <p:spPr>
          <a:xfrm>
            <a:off x="7130631" y="3864684"/>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50</a:t>
            </a:r>
            <a:endParaRPr lang="ru-RU" dirty="0"/>
          </a:p>
        </p:txBody>
      </p:sp>
      <p:sp>
        <p:nvSpPr>
          <p:cNvPr id="24" name="Прямоугольник 23"/>
          <p:cNvSpPr/>
          <p:nvPr/>
        </p:nvSpPr>
        <p:spPr>
          <a:xfrm>
            <a:off x="7130631" y="4527502"/>
            <a:ext cx="441146"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55</a:t>
            </a:r>
            <a:endParaRPr lang="ru-RU" dirty="0"/>
          </a:p>
        </p:txBody>
      </p:sp>
      <mc:AlternateContent xmlns:mc="http://schemas.openxmlformats.org/markup-compatibility/2006" xmlns:a14="http://schemas.microsoft.com/office/drawing/2010/main">
        <mc:Choice Requires="a14">
          <p:sp>
            <p:nvSpPr>
              <p:cNvPr id="10" name="TextBox 9"/>
              <p:cNvSpPr txBox="1"/>
              <p:nvPr/>
            </p:nvSpPr>
            <p:spPr>
              <a:xfrm>
                <a:off x="8871809" y="3027226"/>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8871809" y="3027226"/>
                <a:ext cx="622286" cy="610936"/>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871809" y="3740195"/>
                <a:ext cx="494046"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75</m:t>
                          </m:r>
                        </m:num>
                        <m:den>
                          <m:r>
                            <a:rPr lang="ru-RU" b="0" i="1" smtClean="0">
                              <a:latin typeface="Cambria Math"/>
                            </a:rPr>
                            <m:t>50</m:t>
                          </m:r>
                        </m:den>
                      </m:f>
                    </m:oMath>
                  </m:oMathPara>
                </a14:m>
                <a:endParaRPr lang="ru-RU" dirty="0"/>
              </a:p>
            </p:txBody>
          </p:sp>
        </mc:Choice>
        <mc:Fallback xmlns="">
          <p:sp>
            <p:nvSpPr>
              <p:cNvPr id="26" name="TextBox 25"/>
              <p:cNvSpPr txBox="1">
                <a:spLocks noRot="1" noChangeAspect="1" noMove="1" noResize="1" noEditPoints="1" noAdjustHandles="1" noChangeArrowheads="1" noChangeShapeType="1" noTextEdit="1"/>
              </p:cNvSpPr>
              <p:nvPr/>
            </p:nvSpPr>
            <p:spPr>
              <a:xfrm>
                <a:off x="8871809" y="3740195"/>
                <a:ext cx="494046" cy="618311"/>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871809" y="4425995"/>
                <a:ext cx="6222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110</m:t>
                          </m:r>
                        </m:num>
                        <m:den>
                          <m:r>
                            <a:rPr lang="ru-RU" b="0" i="1" smtClean="0">
                              <a:latin typeface="Cambria Math"/>
                            </a:rPr>
                            <m:t>55</m:t>
                          </m:r>
                        </m:den>
                      </m:f>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8871809" y="4425995"/>
                <a:ext cx="622286" cy="610936"/>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371185" y="5019020"/>
                <a:ext cx="1715341" cy="884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a:rPr>
                          </m:ctrlPr>
                        </m:sSubPr>
                        <m:e>
                          <m:r>
                            <a:rPr lang="en-US" sz="2400" b="0" i="1" smtClean="0">
                              <a:latin typeface="Cambria Math"/>
                            </a:rPr>
                            <m:t>𝑣</m:t>
                          </m:r>
                        </m:e>
                        <m:sub>
                          <m:r>
                            <a:rPr lang="ru-RU" sz="2400" b="0" i="1" smtClean="0">
                              <a:latin typeface="Cambria Math"/>
                            </a:rPr>
                            <m:t>ср.</m:t>
                          </m:r>
                        </m:sub>
                      </m:sSub>
                      <m:r>
                        <a:rPr lang="ru-RU" sz="2400" b="0" i="1" smtClean="0">
                          <a:latin typeface="Cambria Math"/>
                        </a:rPr>
                        <m:t>=</m:t>
                      </m:r>
                      <m:f>
                        <m:fPr>
                          <m:ctrlPr>
                            <a:rPr lang="ru-RU" sz="2400" b="0" i="1" smtClean="0">
                              <a:latin typeface="Cambria Math"/>
                            </a:rPr>
                          </m:ctrlPr>
                        </m:fPr>
                        <m:num>
                          <m:sSub>
                            <m:sSubPr>
                              <m:ctrlPr>
                                <a:rPr lang="ru-RU" sz="2400" b="0" i="1" smtClean="0">
                                  <a:latin typeface="Cambria Math"/>
                                </a:rPr>
                              </m:ctrlPr>
                            </m:sSubPr>
                            <m:e>
                              <m:r>
                                <a:rPr lang="en-US" sz="2400" b="0" i="1" smtClean="0">
                                  <a:latin typeface="Cambria Math"/>
                                </a:rPr>
                                <m:t>𝑆</m:t>
                              </m:r>
                            </m:e>
                            <m:sub>
                              <m:r>
                                <a:rPr lang="ru-RU" sz="2400" b="0" i="1" smtClean="0">
                                  <a:latin typeface="Cambria Math"/>
                                </a:rPr>
                                <m:t>общ.</m:t>
                              </m:r>
                            </m:sub>
                          </m:sSub>
                        </m:num>
                        <m:den>
                          <m:sSub>
                            <m:sSubPr>
                              <m:ctrlPr>
                                <a:rPr lang="ru-RU" sz="2400" b="0" i="1" smtClean="0">
                                  <a:latin typeface="Cambria Math"/>
                                </a:rPr>
                              </m:ctrlPr>
                            </m:sSubPr>
                            <m:e>
                              <m:r>
                                <a:rPr lang="en-US" sz="2400" b="0" i="1" smtClean="0">
                                  <a:latin typeface="Cambria Math"/>
                                </a:rPr>
                                <m:t>𝑡</m:t>
                              </m:r>
                            </m:e>
                            <m:sub>
                              <m:r>
                                <a:rPr lang="ru-RU" sz="2400" b="0" i="1" smtClean="0">
                                  <a:latin typeface="Cambria Math"/>
                                </a:rPr>
                                <m:t>общ.</m:t>
                              </m:r>
                            </m:sub>
                          </m:sSub>
                        </m:den>
                      </m:f>
                    </m:oMath>
                  </m:oMathPara>
                </a14:m>
                <a:endParaRPr lang="ru-RU"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371185" y="5019020"/>
                <a:ext cx="1715341" cy="884281"/>
              </a:xfrm>
              <a:prstGeom prst="rect">
                <a:avLst/>
              </a:prstGeom>
              <a:blipFill rotWithShape="1">
                <a:blip r:embed="rId6"/>
                <a:stretch>
                  <a:fillRect/>
                </a:stretch>
              </a:blipFill>
            </p:spPr>
            <p:txBody>
              <a:bodyPr/>
              <a:lstStyle/>
              <a:p>
                <a:r>
                  <a:rPr lang="ru-RU">
                    <a:noFill/>
                  </a:rPr>
                  <a:t> </a:t>
                </a:r>
              </a:p>
            </p:txBody>
          </p:sp>
        </mc:Fallback>
      </mc:AlternateContent>
      <p:sp>
        <p:nvSpPr>
          <p:cNvPr id="29" name="TextBox 28"/>
          <p:cNvSpPr txBox="1"/>
          <p:nvPr/>
        </p:nvSpPr>
        <p:spPr>
          <a:xfrm>
            <a:off x="1562648" y="4476750"/>
            <a:ext cx="1332416"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S = v • t</a:t>
            </a:r>
            <a:endParaRPr lang="ru-RU" sz="28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035561" y="5174218"/>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1) 120 + 75 + 110 = 305 (км) – весь путь</a:t>
            </a:r>
            <a:endParaRPr lang="ru-RU" sz="2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035561" y="5703246"/>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2)                                                                                     - всё время</a:t>
            </a:r>
            <a:endParaRPr lang="ru-RU"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5443065" y="5638576"/>
                <a:ext cx="5386411"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b="0" i="1" smtClean="0">
                              <a:latin typeface="Cambria Math"/>
                            </a:rPr>
                            <m:t>120</m:t>
                          </m:r>
                        </m:num>
                        <m:den>
                          <m:r>
                            <a:rPr lang="ru-RU" b="0" i="1" smtClean="0">
                              <a:latin typeface="Cambria Math"/>
                            </a:rPr>
                            <m:t>80</m:t>
                          </m:r>
                        </m:den>
                      </m:f>
                      <m:r>
                        <a:rPr lang="ru-RU" b="0" i="1" smtClean="0">
                          <a:latin typeface="Cambria Math"/>
                        </a:rPr>
                        <m:t>+</m:t>
                      </m:r>
                      <m:f>
                        <m:fPr>
                          <m:ctrlPr>
                            <a:rPr lang="ru-RU" b="0" i="1" smtClean="0">
                              <a:latin typeface="Cambria Math"/>
                            </a:rPr>
                          </m:ctrlPr>
                        </m:fPr>
                        <m:num>
                          <m:r>
                            <a:rPr lang="ru-RU" b="0" i="1" smtClean="0">
                              <a:latin typeface="Cambria Math"/>
                            </a:rPr>
                            <m:t>75</m:t>
                          </m:r>
                        </m:num>
                        <m:den>
                          <m:r>
                            <a:rPr lang="ru-RU" b="0" i="1" smtClean="0">
                              <a:latin typeface="Cambria Math"/>
                            </a:rPr>
                            <m:t>50</m:t>
                          </m:r>
                        </m:den>
                      </m:f>
                      <m:r>
                        <a:rPr lang="ru-RU" b="0" i="1" smtClean="0">
                          <a:latin typeface="Cambria Math"/>
                        </a:rPr>
                        <m:t>+</m:t>
                      </m:r>
                      <m:f>
                        <m:fPr>
                          <m:ctrlPr>
                            <a:rPr lang="ru-RU" b="0" i="1" smtClean="0">
                              <a:latin typeface="Cambria Math"/>
                            </a:rPr>
                          </m:ctrlPr>
                        </m:fPr>
                        <m:num>
                          <m:r>
                            <a:rPr lang="ru-RU" b="0" i="1" smtClean="0">
                              <a:latin typeface="Cambria Math"/>
                            </a:rPr>
                            <m:t>110</m:t>
                          </m:r>
                        </m:num>
                        <m:den>
                          <m:r>
                            <a:rPr lang="ru-RU" b="0" i="1" smtClean="0">
                              <a:latin typeface="Cambria Math"/>
                            </a:rPr>
                            <m:t>55</m:t>
                          </m:r>
                        </m:den>
                      </m:f>
                      <m:r>
                        <a:rPr lang="ru-RU" b="0" i="1" smtClean="0">
                          <a:latin typeface="Cambria Math"/>
                        </a:rPr>
                        <m:t>=</m:t>
                      </m:r>
                      <m:f>
                        <m:fPr>
                          <m:ctrlPr>
                            <a:rPr lang="ru-RU" b="0" i="1" smtClean="0">
                              <a:latin typeface="Cambria Math"/>
                            </a:rPr>
                          </m:ctrlPr>
                        </m:fPr>
                        <m:num>
                          <m:r>
                            <a:rPr lang="ru-RU" b="0" i="1" smtClean="0">
                              <a:latin typeface="Cambria Math"/>
                            </a:rPr>
                            <m:t>3</m:t>
                          </m:r>
                        </m:num>
                        <m:den>
                          <m:r>
                            <a:rPr lang="ru-RU" b="0" i="1" smtClean="0">
                              <a:latin typeface="Cambria Math"/>
                            </a:rPr>
                            <m:t>2</m:t>
                          </m:r>
                        </m:den>
                      </m:f>
                      <m:r>
                        <a:rPr lang="ru-RU" b="0" i="1" smtClean="0">
                          <a:latin typeface="Cambria Math"/>
                        </a:rPr>
                        <m:t>+</m:t>
                      </m:r>
                      <m:f>
                        <m:fPr>
                          <m:ctrlPr>
                            <a:rPr lang="ru-RU" b="0" i="1" smtClean="0">
                              <a:latin typeface="Cambria Math"/>
                            </a:rPr>
                          </m:ctrlPr>
                        </m:fPr>
                        <m:num>
                          <m:r>
                            <a:rPr lang="ru-RU" b="0" i="1" smtClean="0">
                              <a:latin typeface="Cambria Math"/>
                            </a:rPr>
                            <m:t>3</m:t>
                          </m:r>
                        </m:num>
                        <m:den>
                          <m:r>
                            <a:rPr lang="ru-RU" b="0" i="1" smtClean="0">
                              <a:latin typeface="Cambria Math"/>
                            </a:rPr>
                            <m:t>2</m:t>
                          </m:r>
                        </m:den>
                      </m:f>
                      <m:r>
                        <a:rPr lang="ru-RU" b="0" i="1" smtClean="0">
                          <a:latin typeface="Cambria Math"/>
                        </a:rPr>
                        <m:t>+2=1,5+1,5+2=5(ч)</m:t>
                      </m:r>
                    </m:oMath>
                  </m:oMathPara>
                </a14:m>
                <a:endParaRPr lang="ru-RU" dirty="0"/>
              </a:p>
            </p:txBody>
          </p:sp>
        </mc:Choice>
        <mc:Fallback xmlns="">
          <p:sp>
            <p:nvSpPr>
              <p:cNvPr id="32" name="TextBox 31"/>
              <p:cNvSpPr txBox="1">
                <a:spLocks noRot="1" noChangeAspect="1" noMove="1" noResize="1" noEditPoints="1" noAdjustHandles="1" noChangeArrowheads="1" noChangeShapeType="1" noTextEdit="1"/>
              </p:cNvSpPr>
              <p:nvPr/>
            </p:nvSpPr>
            <p:spPr>
              <a:xfrm>
                <a:off x="5443065" y="5638576"/>
                <a:ext cx="5386411" cy="618374"/>
              </a:xfrm>
              <a:prstGeom prst="rect">
                <a:avLst/>
              </a:prstGeom>
              <a:blipFill rotWithShape="1">
                <a:blip r:embed="rId7"/>
                <a:stretch>
                  <a:fillRect/>
                </a:stretch>
              </a:blipFill>
            </p:spPr>
            <p:txBody>
              <a:bodyPr/>
              <a:lstStyle/>
              <a:p>
                <a:r>
                  <a:rPr lang="ru-RU">
                    <a:noFill/>
                  </a:rPr>
                  <a:t> </a:t>
                </a:r>
              </a:p>
            </p:txBody>
          </p:sp>
        </mc:Fallback>
      </mc:AlternateContent>
      <p:sp>
        <p:nvSpPr>
          <p:cNvPr id="33" name="TextBox 32"/>
          <p:cNvSpPr txBox="1"/>
          <p:nvPr/>
        </p:nvSpPr>
        <p:spPr>
          <a:xfrm>
            <a:off x="5035561" y="6336268"/>
            <a:ext cx="708024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3) 305 : 5 = 61(км/ч) – средняя скорость</a:t>
            </a:r>
            <a:endParaRPr lang="ru-RU" sz="20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71238" y="6366986"/>
            <a:ext cx="4557912"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Ответ: 61 км/ч</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1681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457200"/>
            <a:ext cx="11506200" cy="5924551"/>
          </a:xfrm>
        </p:spPr>
        <p:txBody>
          <a:bodyPr rtlCol="0">
            <a:normAutofit lnSpcReduction="10000"/>
          </a:bodyPr>
          <a:lstStyle/>
          <a:p>
            <a:pPr marL="0" indent="355600">
              <a:buNone/>
              <a:defRPr/>
            </a:pPr>
            <a:r>
              <a:rPr lang="ru-RU" dirty="0"/>
              <a:t>Исаак Ньютон </a:t>
            </a:r>
            <a:r>
              <a:rPr lang="ru-RU" dirty="0" smtClean="0"/>
              <a:t>– </a:t>
            </a:r>
            <a:r>
              <a:rPr lang="ru-RU" dirty="0"/>
              <a:t>известный английский ученый, математик и физик, ко­торый жил в 18 веке. Легенда гласит, что Ньютон отдыхал в саду, когда ему упало яблоко на голову - и его тут же озарило идеей закона тяготения. Откуда взялась эта легенда и как все было на самом деле? Оказывается, выяснить, соответствует ли истине байка о Ньютоне и яблоке, пытались многие ученые и историки. И вот что они узнали: рассказ о яблоке есть в мемуарах Уильяма </a:t>
            </a:r>
            <a:r>
              <a:rPr lang="ru-RU" dirty="0" err="1"/>
              <a:t>Стакли</a:t>
            </a:r>
            <a:r>
              <a:rPr lang="ru-RU" dirty="0"/>
              <a:t> — друга Ньютона. Он пишет о том, как в 1725 году был в гостях у сэра Ньютона, они пили чай в саду, в тени яблоневых деревьев. Именно тогда Ньютон поведал ему, что идея о тяготении посети­ла его на этом самом месте, где ученый сидел, погрузившись в раздумья, и была вызвана падением яблока. Это навело Ньютона на мысль, что, очевид­но, земля притягивает к себе все предметы. То есть Ньютон просто увидел падающее яблоко. Так оно было или нет, но эта история видоизменилась, пошла в народ, и появилось выражение «</a:t>
            </a:r>
            <a:r>
              <a:rPr lang="ru-RU" dirty="0" err="1"/>
              <a:t>ньютоново</a:t>
            </a:r>
            <a:r>
              <a:rPr lang="ru-RU" dirty="0"/>
              <a:t> яблоко», то есть </a:t>
            </a:r>
            <a:r>
              <a:rPr lang="ru-RU" dirty="0" smtClean="0"/>
              <a:t>случай</a:t>
            </a:r>
            <a:r>
              <a:rPr lang="ru-RU" dirty="0"/>
              <a:t>, натолкнувший человека на открытие или изобретение.</a:t>
            </a:r>
          </a:p>
          <a:p>
            <a:pPr>
              <a:defRPr/>
            </a:pPr>
            <a:endParaRPr lang="ru-RU" dirty="0"/>
          </a:p>
        </p:txBody>
      </p:sp>
    </p:spTree>
    <p:extLst>
      <p:ext uri="{BB962C8B-B14F-4D97-AF65-F5344CB8AC3E}">
        <p14:creationId xmlns:p14="http://schemas.microsoft.com/office/powerpoint/2010/main" val="125672857"/>
      </p:ext>
    </p:extLst>
  </p:cSld>
  <p:clrMapOvr>
    <a:masterClrMapping/>
  </p:clrMapOvr>
  <p:transition spd="slow">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1" y="549276"/>
            <a:ext cx="9752014" cy="5832475"/>
          </a:xfrm>
        </p:spPr>
        <p:txBody>
          <a:bodyPr rtlCol="0">
            <a:normAutofit lnSpcReduction="10000"/>
          </a:bodyPr>
          <a:lstStyle/>
          <a:p>
            <a:pPr marL="0" indent="0">
              <a:buNone/>
              <a:defRPr/>
            </a:pPr>
            <a:r>
              <a:rPr lang="ru-RU" dirty="0" smtClean="0"/>
              <a:t>1. Этот </a:t>
            </a:r>
            <a:r>
              <a:rPr lang="ru-RU" dirty="0"/>
              <a:t>текст о	</a:t>
            </a:r>
          </a:p>
          <a:p>
            <a:pPr marL="0" indent="0">
              <a:buNone/>
              <a:defRPr/>
            </a:pPr>
            <a:r>
              <a:rPr lang="ru-RU" dirty="0" smtClean="0"/>
              <a:t>2. Закон </a:t>
            </a:r>
            <a:r>
              <a:rPr lang="ru-RU" dirty="0"/>
              <a:t>всемирного тяготения открыл</a:t>
            </a:r>
          </a:p>
          <a:p>
            <a:pPr marL="630238" indent="-363538">
              <a:buNone/>
              <a:defRPr/>
            </a:pPr>
            <a:r>
              <a:rPr lang="ru-RU" dirty="0"/>
              <a:t>а)	</a:t>
            </a:r>
            <a:r>
              <a:rPr lang="ru-RU" dirty="0" err="1"/>
              <a:t>Стакли</a:t>
            </a:r>
            <a:r>
              <a:rPr lang="ru-RU" dirty="0"/>
              <a:t>;</a:t>
            </a:r>
          </a:p>
          <a:p>
            <a:pPr marL="630238" indent="-363538">
              <a:buNone/>
              <a:defRPr/>
            </a:pPr>
            <a:r>
              <a:rPr lang="ru-RU" dirty="0"/>
              <a:t>б)	Ньютон</a:t>
            </a:r>
            <a:r>
              <a:rPr lang="ru-RU" dirty="0" smtClean="0"/>
              <a:t>;</a:t>
            </a:r>
            <a:endParaRPr lang="ru-RU" dirty="0"/>
          </a:p>
          <a:p>
            <a:pPr marL="630238" indent="-363538">
              <a:buNone/>
              <a:defRPr/>
            </a:pPr>
            <a:r>
              <a:rPr lang="ru-RU" dirty="0"/>
              <a:t>в)	Архимед</a:t>
            </a:r>
            <a:r>
              <a:rPr lang="ru-RU" dirty="0" smtClean="0"/>
              <a:t>.</a:t>
            </a:r>
            <a:endParaRPr lang="ru-RU" dirty="0"/>
          </a:p>
          <a:p>
            <a:pPr marL="0" indent="0">
              <a:buNone/>
              <a:defRPr/>
            </a:pPr>
            <a:r>
              <a:rPr lang="ru-RU" dirty="0" smtClean="0"/>
              <a:t>3. Рассказ </a:t>
            </a:r>
            <a:r>
              <a:rPr lang="ru-RU" dirty="0"/>
              <a:t>о падающем яблоке - это</a:t>
            </a:r>
          </a:p>
          <a:p>
            <a:pPr marL="630238" indent="-363538">
              <a:buNone/>
              <a:defRPr/>
            </a:pPr>
            <a:r>
              <a:rPr lang="ru-RU" dirty="0"/>
              <a:t>а)	быль;</a:t>
            </a:r>
          </a:p>
          <a:p>
            <a:pPr marL="630238" indent="-363538">
              <a:buNone/>
              <a:defRPr/>
            </a:pPr>
            <a:r>
              <a:rPr lang="ru-RU" dirty="0"/>
              <a:t>б)	притча;</a:t>
            </a:r>
          </a:p>
          <a:p>
            <a:pPr marL="630238" indent="-363538">
              <a:buNone/>
              <a:defRPr/>
            </a:pPr>
            <a:r>
              <a:rPr lang="ru-RU" dirty="0"/>
              <a:t>в)	легенда.</a:t>
            </a:r>
          </a:p>
          <a:p>
            <a:pPr marL="0" indent="0">
              <a:buNone/>
              <a:defRPr/>
            </a:pPr>
            <a:r>
              <a:rPr lang="ru-RU" dirty="0" smtClean="0"/>
              <a:t>4. «</a:t>
            </a:r>
            <a:r>
              <a:rPr lang="ru-RU" dirty="0" err="1" smtClean="0"/>
              <a:t>Ньютоново</a:t>
            </a:r>
            <a:r>
              <a:rPr lang="ru-RU" dirty="0" smtClean="0"/>
              <a:t> </a:t>
            </a:r>
            <a:r>
              <a:rPr lang="ru-RU" dirty="0"/>
              <a:t>яблоко» </a:t>
            </a:r>
            <a:r>
              <a:rPr lang="ru-RU" dirty="0" smtClean="0"/>
              <a:t> – </a:t>
            </a:r>
            <a:endParaRPr lang="ru-RU" dirty="0"/>
          </a:p>
          <a:p>
            <a:pPr marL="0" indent="0">
              <a:buNone/>
              <a:defRPr/>
            </a:pPr>
            <a:r>
              <a:rPr lang="ru-RU" dirty="0" smtClean="0"/>
              <a:t>5. Подумайте</a:t>
            </a:r>
            <a:r>
              <a:rPr lang="ru-RU" dirty="0"/>
              <a:t>, </a:t>
            </a:r>
            <a:r>
              <a:rPr lang="ru-RU" dirty="0" smtClean="0"/>
              <a:t>смог </a:t>
            </a:r>
            <a:r>
              <a:rPr lang="ru-RU" dirty="0"/>
              <a:t>ли быть открыт </a:t>
            </a:r>
            <a:r>
              <a:rPr lang="ru-RU" dirty="0" smtClean="0"/>
              <a:t>закон всемирного </a:t>
            </a:r>
            <a:r>
              <a:rPr lang="ru-RU" dirty="0"/>
              <a:t>тяготения, если бы не яблоко?</a:t>
            </a:r>
          </a:p>
          <a:p>
            <a:pPr>
              <a:defRPr/>
            </a:pPr>
            <a:endParaRPr lang="ru-RU" dirty="0"/>
          </a:p>
        </p:txBody>
      </p:sp>
      <p:pic>
        <p:nvPicPr>
          <p:cNvPr id="430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757" y="1371600"/>
            <a:ext cx="3970393" cy="296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43423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4543425" y="2987675"/>
            <a:ext cx="184150" cy="641350"/>
          </a:xfrm>
          <a:prstGeom prst="rect">
            <a:avLst/>
          </a:prstGeom>
          <a:noFill/>
          <a:ln w="9525">
            <a:noFill/>
            <a:miter lim="800000"/>
            <a:headEnd/>
            <a:tailEnd/>
          </a:ln>
        </p:spPr>
        <p:txBody>
          <a:bodyPr wrap="none" anchor="ctr">
            <a:spAutoFit/>
          </a:bodyPr>
          <a:lstStyle/>
          <a:p>
            <a:pPr eaLnBrk="0" hangingPunct="0"/>
            <a:r>
              <a:rPr lang="ru-RU"/>
              <a:t/>
            </a:r>
            <a:br>
              <a:rPr lang="ru-RU"/>
            </a:br>
            <a:endParaRPr lang="ru-RU"/>
          </a:p>
        </p:txBody>
      </p:sp>
      <p:graphicFrame>
        <p:nvGraphicFramePr>
          <p:cNvPr id="11269" name="Group 5"/>
          <p:cNvGraphicFramePr>
            <a:graphicFrameLocks noGrp="1"/>
          </p:cNvGraphicFramePr>
          <p:nvPr>
            <p:ph sz="half" idx="1"/>
            <p:extLst>
              <p:ext uri="{D42A27DB-BD31-4B8C-83A1-F6EECF244321}">
                <p14:modId xmlns:p14="http://schemas.microsoft.com/office/powerpoint/2010/main" val="4237881932"/>
              </p:ext>
            </p:extLst>
          </p:nvPr>
        </p:nvGraphicFramePr>
        <p:xfrm>
          <a:off x="838200" y="533400"/>
          <a:ext cx="10286999" cy="5852160"/>
        </p:xfrm>
        <a:graphic>
          <a:graphicData uri="http://schemas.openxmlformats.org/drawingml/2006/table">
            <a:tbl>
              <a:tblPr/>
              <a:tblGrid>
                <a:gridCol w="5144436">
                  <a:extLst>
                    <a:ext uri="{9D8B030D-6E8A-4147-A177-3AD203B41FA5}">
                      <a16:colId xmlns:a16="http://schemas.microsoft.com/office/drawing/2014/main" xmlns="" val="20000"/>
                    </a:ext>
                  </a:extLst>
                </a:gridCol>
                <a:gridCol w="5142563">
                  <a:extLst>
                    <a:ext uri="{9D8B030D-6E8A-4147-A177-3AD203B41FA5}">
                      <a16:colId xmlns:a16="http://schemas.microsoft.com/office/drawing/2014/main" xmlns="" val="20001"/>
                    </a:ext>
                  </a:extLst>
                </a:gridCol>
              </a:tblGrid>
              <a:tr h="520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3300"/>
                          </a:solidFill>
                          <a:effectLst>
                            <a:outerShdw blurRad="38100" dist="38100" dir="2700000" algn="tl">
                              <a:srgbClr val="000000"/>
                            </a:outerShdw>
                          </a:effectLst>
                          <a:latin typeface="Arial" charset="0"/>
                          <a:cs typeface="Times New Roman" pitchFamily="18" charset="0"/>
                        </a:rPr>
                        <a:t>PIRLS</a:t>
                      </a:r>
                      <a:endParaRPr kumimoji="0" lang="en-US" sz="3200" b="1" i="0" u="none" strike="noStrike" cap="none" normalizeH="0" baseline="0" dirty="0" smtClean="0">
                        <a:ln>
                          <a:noFill/>
                        </a:ln>
                        <a:solidFill>
                          <a:srgbClr val="FF3300"/>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3300"/>
                          </a:solidFill>
                          <a:effectLst>
                            <a:outerShdw blurRad="38100" dist="38100" dir="2700000" algn="tl">
                              <a:srgbClr val="000000"/>
                            </a:outerShdw>
                          </a:effectLst>
                          <a:latin typeface="Arial" charset="0"/>
                          <a:cs typeface="Times New Roman" pitchFamily="18" charset="0"/>
                        </a:rPr>
                        <a:t>PISA</a:t>
                      </a:r>
                      <a:endParaRPr kumimoji="0" lang="en-US" sz="3200" b="1" i="0" u="none" strike="noStrike" cap="none" normalizeH="0" baseline="0" smtClean="0">
                        <a:ln>
                          <a:noFill/>
                        </a:ln>
                        <a:solidFill>
                          <a:srgbClr val="FF3300"/>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0"/>
                  </a:ext>
                </a:extLst>
              </a:tr>
              <a:tr h="3730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способность</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a16="http://schemas.microsoft.com/office/drawing/2014/main" xmlns="" val="10001"/>
                  </a:ext>
                </a:extLst>
              </a:tr>
              <a:tr h="3746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понимать</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a16="http://schemas.microsoft.com/office/drawing/2014/main" xmlns="" val="10002"/>
                  </a:ext>
                </a:extLst>
              </a:tr>
              <a:tr h="3730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и использовать</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a16="http://schemas.microsoft.com/office/drawing/2014/main" xmlns="" val="10003"/>
                  </a:ext>
                </a:extLst>
              </a:tr>
              <a:tr h="3730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письменные тексты</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a16="http://schemas.microsoft.com/office/drawing/2014/main" xmlns="" val="10004"/>
                  </a:ext>
                </a:extLst>
              </a:tr>
              <a:tr h="3746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2"/>
                          </a:solidFill>
                          <a:effectLst/>
                          <a:latin typeface="Arial" charset="0"/>
                          <a:cs typeface="Times New Roman" pitchFamily="18" charset="0"/>
                        </a:rPr>
                        <a:t>строить свои смыслы на основе разнообразных текстов</a:t>
                      </a:r>
                      <a:endParaRPr kumimoji="0" lang="ru-RU" sz="2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размышлять о них</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425450">
                <a:tc vMerge="1">
                  <a:txBody>
                    <a:bodyPr/>
                    <a:lstStyle/>
                    <a:p>
                      <a:endParaRPr lang="ru-RU"/>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и заниматься чтением </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3746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8000"/>
                          </a:solidFill>
                          <a:effectLst>
                            <a:outerShdw blurRad="38100" dist="38100" dir="2700000" algn="tl">
                              <a:srgbClr val="000000"/>
                            </a:outerShdw>
                          </a:effectLst>
                          <a:latin typeface="Arial" charset="0"/>
                          <a:cs typeface="Times New Roman" pitchFamily="18" charset="0"/>
                        </a:rPr>
                        <a:t>ДЛЯ ТОГО, ЧТОБЫ</a:t>
                      </a:r>
                      <a:endParaRPr kumimoji="0" lang="ru-RU" sz="2200" b="1" i="0" u="none" strike="noStrike" cap="none" normalizeH="0" baseline="0" smtClean="0">
                        <a:ln>
                          <a:noFill/>
                        </a:ln>
                        <a:solidFill>
                          <a:srgbClr val="008000"/>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a16="http://schemas.microsoft.com/office/drawing/2014/main" xmlns="" val="10007"/>
                  </a:ext>
                </a:extLst>
              </a:tr>
              <a:tr h="623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учиться</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расширять свои знания и возможности</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участвовать в читательских сообществах в школе и в обыденной жизни</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участвовать в социальной жизни</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373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2"/>
                          </a:solidFill>
                          <a:effectLst/>
                          <a:latin typeface="Arial" charset="0"/>
                          <a:cs typeface="Times New Roman" pitchFamily="18" charset="0"/>
                        </a:rPr>
                        <a:t>получать удовольствие</a:t>
                      </a:r>
                      <a:endParaRPr kumimoji="0" lang="ru-RU" sz="22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2"/>
                          </a:solidFill>
                          <a:effectLst/>
                          <a:latin typeface="Arial" charset="0"/>
                          <a:cs typeface="Times New Roman" pitchFamily="18" charset="0"/>
                        </a:rPr>
                        <a:t>достигать своих целей</a:t>
                      </a:r>
                      <a:endParaRPr kumimoji="0" lang="ru-RU" sz="2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54040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86910"/>
            <a:ext cx="10820400" cy="977180"/>
          </a:xfrm>
          <a:prstGeom prst="rect">
            <a:avLst/>
          </a:prstGeom>
        </p:spPr>
        <p:txBody>
          <a:bodyPr vert="horz" wrap="square" lIns="0" tIns="113591" rIns="0" bIns="0" rtlCol="0" anchor="ctr">
            <a:spAutoFit/>
          </a:bodyPr>
          <a:lstStyle/>
          <a:p>
            <a:pPr marL="2225664" marR="4860" indent="-2214122">
              <a:lnSpc>
                <a:spcPts val="3310"/>
              </a:lnSpc>
              <a:spcBef>
                <a:spcPts val="894"/>
              </a:spcBef>
            </a:pPr>
            <a:r>
              <a:rPr sz="3600" b="1" spc="-14" dirty="0">
                <a:solidFill>
                  <a:srgbClr val="660066"/>
                </a:solidFill>
              </a:rPr>
              <a:t>Разработка </a:t>
            </a:r>
            <a:r>
              <a:rPr sz="3600" b="1" spc="-5" dirty="0">
                <a:solidFill>
                  <a:srgbClr val="660066"/>
                </a:solidFill>
              </a:rPr>
              <a:t>национального </a:t>
            </a:r>
            <a:r>
              <a:rPr sz="3600" b="1" spc="-10" dirty="0">
                <a:solidFill>
                  <a:srgbClr val="660066"/>
                </a:solidFill>
              </a:rPr>
              <a:t>инструментария  </a:t>
            </a:r>
            <a:r>
              <a:rPr sz="3600" b="1" spc="-5" dirty="0">
                <a:solidFill>
                  <a:srgbClr val="660066"/>
                </a:solidFill>
              </a:rPr>
              <a:t>по </a:t>
            </a:r>
            <a:r>
              <a:rPr sz="3600" b="1" spc="-19" dirty="0">
                <a:solidFill>
                  <a:srgbClr val="660066"/>
                </a:solidFill>
              </a:rPr>
              <a:t>методологии</a:t>
            </a:r>
            <a:r>
              <a:rPr sz="3600" b="1" spc="-43" dirty="0">
                <a:solidFill>
                  <a:srgbClr val="660066"/>
                </a:solidFill>
              </a:rPr>
              <a:t> </a:t>
            </a:r>
            <a:r>
              <a:rPr sz="3600" b="1" spc="-14" dirty="0">
                <a:solidFill>
                  <a:srgbClr val="660066"/>
                </a:solidFill>
              </a:rPr>
              <a:t>PISA</a:t>
            </a:r>
          </a:p>
        </p:txBody>
      </p:sp>
      <p:sp>
        <p:nvSpPr>
          <p:cNvPr id="3" name="object 3"/>
          <p:cNvSpPr/>
          <p:nvPr/>
        </p:nvSpPr>
        <p:spPr>
          <a:xfrm>
            <a:off x="675689" y="3318080"/>
            <a:ext cx="2370475" cy="2370475"/>
          </a:xfrm>
          <a:prstGeom prst="rect">
            <a:avLst/>
          </a:prstGeom>
          <a:blipFill>
            <a:blip r:embed="rId2" cstate="print"/>
            <a:stretch>
              <a:fillRect/>
            </a:stretch>
          </a:blipFill>
        </p:spPr>
        <p:txBody>
          <a:bodyPr wrap="square" lIns="0" tIns="0" rIns="0" bIns="0" rtlCol="0"/>
          <a:lstStyle/>
          <a:p>
            <a:endParaRPr sz="1722"/>
          </a:p>
        </p:txBody>
      </p:sp>
      <p:sp>
        <p:nvSpPr>
          <p:cNvPr id="4" name="object 4"/>
          <p:cNvSpPr txBox="1"/>
          <p:nvPr/>
        </p:nvSpPr>
        <p:spPr>
          <a:xfrm>
            <a:off x="1042000" y="3753252"/>
            <a:ext cx="1633406" cy="1417765"/>
          </a:xfrm>
          <a:prstGeom prst="rect">
            <a:avLst/>
          </a:prstGeom>
        </p:spPr>
        <p:txBody>
          <a:bodyPr vert="horz" wrap="square" lIns="0" tIns="50418" rIns="0" bIns="0" rtlCol="0">
            <a:spAutoFit/>
          </a:bodyPr>
          <a:lstStyle/>
          <a:p>
            <a:pPr marL="11541" marR="4860" indent="-1215" algn="ctr">
              <a:lnSpc>
                <a:spcPct val="86000"/>
              </a:lnSpc>
              <a:spcBef>
                <a:spcPts val="397"/>
              </a:spcBef>
            </a:pPr>
            <a:r>
              <a:rPr sz="1818" b="1" spc="-206" dirty="0">
                <a:solidFill>
                  <a:srgbClr val="FFFFFF"/>
                </a:solidFill>
                <a:latin typeface="Arial"/>
                <a:cs typeface="Arial"/>
              </a:rPr>
              <a:t>Национальный  </a:t>
            </a:r>
            <a:r>
              <a:rPr sz="1818" b="1" spc="-187" dirty="0">
                <a:solidFill>
                  <a:srgbClr val="FFFFFF"/>
                </a:solidFill>
                <a:latin typeface="Arial"/>
                <a:cs typeface="Arial"/>
              </a:rPr>
              <a:t>инст</a:t>
            </a:r>
            <a:r>
              <a:rPr sz="1818" b="1" spc="-195" dirty="0">
                <a:solidFill>
                  <a:srgbClr val="FFFFFF"/>
                </a:solidFill>
                <a:latin typeface="Arial"/>
                <a:cs typeface="Arial"/>
              </a:rPr>
              <a:t>р</a:t>
            </a:r>
            <a:r>
              <a:rPr sz="1818" b="1" spc="-210" dirty="0">
                <a:solidFill>
                  <a:srgbClr val="FFFFFF"/>
                </a:solidFill>
                <a:latin typeface="Arial"/>
                <a:cs typeface="Arial"/>
              </a:rPr>
              <a:t>умен</a:t>
            </a:r>
            <a:r>
              <a:rPr sz="1818" b="1" spc="-172" dirty="0">
                <a:solidFill>
                  <a:srgbClr val="FFFFFF"/>
                </a:solidFill>
                <a:latin typeface="Arial"/>
                <a:cs typeface="Arial"/>
              </a:rPr>
              <a:t>та</a:t>
            </a:r>
            <a:r>
              <a:rPr sz="1818" b="1" spc="-195" dirty="0">
                <a:solidFill>
                  <a:srgbClr val="FFFFFF"/>
                </a:solidFill>
                <a:latin typeface="Arial"/>
                <a:cs typeface="Arial"/>
              </a:rPr>
              <a:t>р</a:t>
            </a:r>
            <a:r>
              <a:rPr sz="1818" b="1" spc="-206" dirty="0">
                <a:solidFill>
                  <a:srgbClr val="FFFFFF"/>
                </a:solidFill>
                <a:latin typeface="Arial"/>
                <a:cs typeface="Arial"/>
              </a:rPr>
              <a:t>и</a:t>
            </a:r>
            <a:r>
              <a:rPr sz="1818" b="1" spc="-201" dirty="0">
                <a:solidFill>
                  <a:srgbClr val="FFFFFF"/>
                </a:solidFill>
                <a:latin typeface="Arial"/>
                <a:cs typeface="Arial"/>
              </a:rPr>
              <a:t>й</a:t>
            </a:r>
            <a:r>
              <a:rPr sz="1818" b="1" spc="-91" dirty="0">
                <a:solidFill>
                  <a:srgbClr val="FFFFFF"/>
                </a:solidFill>
                <a:latin typeface="Arial"/>
                <a:cs typeface="Arial"/>
              </a:rPr>
              <a:t>,  </a:t>
            </a:r>
            <a:r>
              <a:rPr sz="1818" b="1" spc="-201" dirty="0">
                <a:solidFill>
                  <a:srgbClr val="FFFFFF"/>
                </a:solidFill>
                <a:latin typeface="Arial"/>
                <a:cs typeface="Arial"/>
              </a:rPr>
              <a:t>разработанный  </a:t>
            </a:r>
            <a:r>
              <a:rPr sz="1818" b="1" spc="-206" dirty="0">
                <a:solidFill>
                  <a:srgbClr val="FFFFFF"/>
                </a:solidFill>
                <a:latin typeface="Arial"/>
                <a:cs typeface="Arial"/>
              </a:rPr>
              <a:t>по</a:t>
            </a:r>
            <a:r>
              <a:rPr sz="1818" b="1" spc="-139" dirty="0">
                <a:solidFill>
                  <a:srgbClr val="FFFFFF"/>
                </a:solidFill>
                <a:latin typeface="Arial"/>
                <a:cs typeface="Arial"/>
              </a:rPr>
              <a:t> </a:t>
            </a:r>
            <a:r>
              <a:rPr sz="1818" b="1" spc="-195" dirty="0">
                <a:solidFill>
                  <a:srgbClr val="FFFFFF"/>
                </a:solidFill>
                <a:latin typeface="Arial"/>
                <a:cs typeface="Arial"/>
              </a:rPr>
              <a:t>методологии</a:t>
            </a:r>
            <a:endParaRPr sz="1818">
              <a:latin typeface="Arial"/>
              <a:cs typeface="Arial"/>
            </a:endParaRPr>
          </a:p>
          <a:p>
            <a:pPr marL="2430" algn="ctr">
              <a:lnSpc>
                <a:spcPts val="3166"/>
              </a:lnSpc>
            </a:pPr>
            <a:r>
              <a:rPr sz="3061" b="1" spc="-325" dirty="0">
                <a:solidFill>
                  <a:srgbClr val="FFFFFF"/>
                </a:solidFill>
                <a:latin typeface="Arial"/>
                <a:cs typeface="Arial"/>
              </a:rPr>
              <a:t>PISA</a:t>
            </a:r>
            <a:endParaRPr sz="3061">
              <a:latin typeface="Arial"/>
              <a:cs typeface="Arial"/>
            </a:endParaRPr>
          </a:p>
        </p:txBody>
      </p:sp>
      <p:sp>
        <p:nvSpPr>
          <p:cNvPr id="5" name="object 5"/>
          <p:cNvSpPr/>
          <p:nvPr/>
        </p:nvSpPr>
        <p:spPr>
          <a:xfrm>
            <a:off x="2786666" y="4773022"/>
            <a:ext cx="1058404" cy="962185"/>
          </a:xfrm>
          <a:prstGeom prst="rect">
            <a:avLst/>
          </a:prstGeom>
          <a:blipFill>
            <a:blip r:embed="rId3" cstate="print"/>
            <a:stretch>
              <a:fillRect/>
            </a:stretch>
          </a:blipFill>
        </p:spPr>
        <p:txBody>
          <a:bodyPr wrap="square" lIns="0" tIns="0" rIns="0" bIns="0" rtlCol="0"/>
          <a:lstStyle/>
          <a:p>
            <a:endParaRPr sz="1722"/>
          </a:p>
        </p:txBody>
      </p:sp>
      <p:sp>
        <p:nvSpPr>
          <p:cNvPr id="6" name="object 6"/>
          <p:cNvSpPr/>
          <p:nvPr/>
        </p:nvSpPr>
        <p:spPr>
          <a:xfrm>
            <a:off x="3789672" y="5090834"/>
            <a:ext cx="2049745" cy="1565738"/>
          </a:xfrm>
          <a:prstGeom prst="rect">
            <a:avLst/>
          </a:prstGeom>
          <a:blipFill>
            <a:blip r:embed="rId4" cstate="print"/>
            <a:stretch>
              <a:fillRect/>
            </a:stretch>
          </a:blipFill>
        </p:spPr>
        <p:txBody>
          <a:bodyPr wrap="square" lIns="0" tIns="0" rIns="0" bIns="0" rtlCol="0"/>
          <a:lstStyle/>
          <a:p>
            <a:endParaRPr sz="1722"/>
          </a:p>
        </p:txBody>
      </p:sp>
      <p:sp>
        <p:nvSpPr>
          <p:cNvPr id="7" name="object 7"/>
          <p:cNvSpPr txBox="1"/>
          <p:nvPr/>
        </p:nvSpPr>
        <p:spPr>
          <a:xfrm>
            <a:off x="4003247" y="5471433"/>
            <a:ext cx="1558084" cy="679117"/>
          </a:xfrm>
          <a:prstGeom prst="rect">
            <a:avLst/>
          </a:prstGeom>
        </p:spPr>
        <p:txBody>
          <a:bodyPr vert="horz" wrap="square" lIns="0" tIns="12149" rIns="0" bIns="0" rtlCol="0">
            <a:spAutoFit/>
          </a:bodyPr>
          <a:lstStyle/>
          <a:p>
            <a:pPr algn="ctr">
              <a:lnSpc>
                <a:spcPts val="2640"/>
              </a:lnSpc>
              <a:spcBef>
                <a:spcPts val="96"/>
              </a:spcBef>
            </a:pPr>
            <a:r>
              <a:rPr sz="2296" b="1" spc="-5" dirty="0">
                <a:solidFill>
                  <a:srgbClr val="FFFFFF"/>
                </a:solidFill>
                <a:latin typeface="Calibri"/>
                <a:cs typeface="Calibri"/>
              </a:rPr>
              <a:t>Создание</a:t>
            </a:r>
            <a:endParaRPr sz="2296">
              <a:latin typeface="Calibri"/>
              <a:cs typeface="Calibri"/>
            </a:endParaRPr>
          </a:p>
          <a:p>
            <a:pPr algn="ctr">
              <a:lnSpc>
                <a:spcPts val="2640"/>
              </a:lnSpc>
            </a:pPr>
            <a:r>
              <a:rPr sz="2296" b="1" spc="-10" dirty="0">
                <a:solidFill>
                  <a:srgbClr val="FFFFFF"/>
                </a:solidFill>
                <a:latin typeface="Calibri"/>
                <a:cs typeface="Calibri"/>
              </a:rPr>
              <a:t>тренажеров</a:t>
            </a:r>
            <a:endParaRPr sz="2296">
              <a:latin typeface="Calibri"/>
              <a:cs typeface="Calibri"/>
            </a:endParaRPr>
          </a:p>
        </p:txBody>
      </p:sp>
      <p:sp>
        <p:nvSpPr>
          <p:cNvPr id="8" name="object 8"/>
          <p:cNvSpPr/>
          <p:nvPr/>
        </p:nvSpPr>
        <p:spPr>
          <a:xfrm>
            <a:off x="2713773" y="3044003"/>
            <a:ext cx="1163369" cy="1055488"/>
          </a:xfrm>
          <a:prstGeom prst="rect">
            <a:avLst/>
          </a:prstGeom>
          <a:blipFill>
            <a:blip r:embed="rId5" cstate="print"/>
            <a:stretch>
              <a:fillRect/>
            </a:stretch>
          </a:blipFill>
        </p:spPr>
        <p:txBody>
          <a:bodyPr wrap="square" lIns="0" tIns="0" rIns="0" bIns="0" rtlCol="0"/>
          <a:lstStyle/>
          <a:p>
            <a:endParaRPr sz="1722"/>
          </a:p>
        </p:txBody>
      </p:sp>
      <p:sp>
        <p:nvSpPr>
          <p:cNvPr id="9" name="object 9"/>
          <p:cNvSpPr/>
          <p:nvPr/>
        </p:nvSpPr>
        <p:spPr>
          <a:xfrm>
            <a:off x="3836322" y="1906875"/>
            <a:ext cx="1950612" cy="1673619"/>
          </a:xfrm>
          <a:prstGeom prst="rect">
            <a:avLst/>
          </a:prstGeom>
          <a:blipFill>
            <a:blip r:embed="rId6" cstate="print"/>
            <a:stretch>
              <a:fillRect/>
            </a:stretch>
          </a:blipFill>
        </p:spPr>
        <p:txBody>
          <a:bodyPr wrap="square" lIns="0" tIns="0" rIns="0" bIns="0" rtlCol="0"/>
          <a:lstStyle/>
          <a:p>
            <a:endParaRPr sz="1722"/>
          </a:p>
        </p:txBody>
      </p:sp>
      <p:sp>
        <p:nvSpPr>
          <p:cNvPr id="10" name="object 10"/>
          <p:cNvSpPr txBox="1"/>
          <p:nvPr/>
        </p:nvSpPr>
        <p:spPr>
          <a:xfrm>
            <a:off x="4048684" y="1991188"/>
            <a:ext cx="1462109" cy="1341809"/>
          </a:xfrm>
          <a:prstGeom prst="rect">
            <a:avLst/>
          </a:prstGeom>
        </p:spPr>
        <p:txBody>
          <a:bodyPr vert="horz" wrap="square" lIns="0" tIns="41306" rIns="0" bIns="0" rtlCol="0">
            <a:spAutoFit/>
          </a:bodyPr>
          <a:lstStyle/>
          <a:p>
            <a:pPr marL="32194" marR="4860" indent="-20653" algn="just">
              <a:lnSpc>
                <a:spcPct val="91700"/>
              </a:lnSpc>
              <a:spcBef>
                <a:spcPts val="325"/>
              </a:spcBef>
            </a:pPr>
            <a:r>
              <a:rPr sz="2296" b="1" dirty="0">
                <a:solidFill>
                  <a:srgbClr val="FFFFFF"/>
                </a:solidFill>
                <a:latin typeface="Calibri"/>
                <a:cs typeface="Calibri"/>
              </a:rPr>
              <a:t>В</a:t>
            </a:r>
            <a:r>
              <a:rPr sz="2296" b="1" spc="-14" dirty="0">
                <a:solidFill>
                  <a:srgbClr val="FFFFFF"/>
                </a:solidFill>
                <a:latin typeface="Calibri"/>
                <a:cs typeface="Calibri"/>
              </a:rPr>
              <a:t>к</a:t>
            </a:r>
            <a:r>
              <a:rPr sz="2296" b="1" spc="5" dirty="0">
                <a:solidFill>
                  <a:srgbClr val="FFFFFF"/>
                </a:solidFill>
                <a:latin typeface="Calibri"/>
                <a:cs typeface="Calibri"/>
              </a:rPr>
              <a:t>л</a:t>
            </a:r>
            <a:r>
              <a:rPr sz="2296" b="1" spc="-10" dirty="0">
                <a:solidFill>
                  <a:srgbClr val="FFFFFF"/>
                </a:solidFill>
                <a:latin typeface="Calibri"/>
                <a:cs typeface="Calibri"/>
              </a:rPr>
              <a:t>ю</a:t>
            </a:r>
            <a:r>
              <a:rPr sz="2296" b="1" spc="-5" dirty="0">
                <a:solidFill>
                  <a:srgbClr val="FFFFFF"/>
                </a:solidFill>
                <a:latin typeface="Calibri"/>
                <a:cs typeface="Calibri"/>
              </a:rPr>
              <a:t>че</a:t>
            </a:r>
            <a:r>
              <a:rPr sz="2296" b="1" spc="5" dirty="0">
                <a:solidFill>
                  <a:srgbClr val="FFFFFF"/>
                </a:solidFill>
                <a:latin typeface="Calibri"/>
                <a:cs typeface="Calibri"/>
              </a:rPr>
              <a:t>ни</a:t>
            </a:r>
            <a:r>
              <a:rPr sz="2296" b="1" dirty="0">
                <a:solidFill>
                  <a:srgbClr val="FFFFFF"/>
                </a:solidFill>
                <a:latin typeface="Calibri"/>
                <a:cs typeface="Calibri"/>
              </a:rPr>
              <a:t>е  </a:t>
            </a:r>
            <a:r>
              <a:rPr sz="2296" b="1" spc="-5" dirty="0">
                <a:solidFill>
                  <a:srgbClr val="FFFFFF"/>
                </a:solidFill>
                <a:latin typeface="Calibri"/>
                <a:cs typeface="Calibri"/>
              </a:rPr>
              <a:t>заданий </a:t>
            </a:r>
            <a:r>
              <a:rPr sz="2296" b="1" dirty="0">
                <a:solidFill>
                  <a:srgbClr val="FFFFFF"/>
                </a:solidFill>
                <a:latin typeface="Calibri"/>
                <a:cs typeface="Calibri"/>
              </a:rPr>
              <a:t>в  </a:t>
            </a:r>
            <a:r>
              <a:rPr sz="2296" b="1" spc="-5" dirty="0">
                <a:solidFill>
                  <a:srgbClr val="FFFFFF"/>
                </a:solidFill>
                <a:latin typeface="Calibri"/>
                <a:cs typeface="Calibri"/>
              </a:rPr>
              <a:t>различные  </a:t>
            </a:r>
            <a:r>
              <a:rPr sz="2296" b="1" spc="-10" dirty="0">
                <a:solidFill>
                  <a:srgbClr val="FFFFFF"/>
                </a:solidFill>
                <a:latin typeface="Calibri"/>
                <a:cs typeface="Calibri"/>
              </a:rPr>
              <a:t>предметы</a:t>
            </a:r>
            <a:endParaRPr sz="2296">
              <a:latin typeface="Calibri"/>
              <a:cs typeface="Calibri"/>
            </a:endParaRPr>
          </a:p>
        </p:txBody>
      </p:sp>
      <p:sp>
        <p:nvSpPr>
          <p:cNvPr id="11" name="object 11"/>
          <p:cNvSpPr/>
          <p:nvPr/>
        </p:nvSpPr>
        <p:spPr>
          <a:xfrm>
            <a:off x="3037417" y="4009105"/>
            <a:ext cx="749338" cy="743507"/>
          </a:xfrm>
          <a:prstGeom prst="rect">
            <a:avLst/>
          </a:prstGeom>
          <a:blipFill>
            <a:blip r:embed="rId7" cstate="print"/>
            <a:stretch>
              <a:fillRect/>
            </a:stretch>
          </a:blipFill>
        </p:spPr>
        <p:txBody>
          <a:bodyPr wrap="square" lIns="0" tIns="0" rIns="0" bIns="0" rtlCol="0"/>
          <a:lstStyle/>
          <a:p>
            <a:endParaRPr sz="1722"/>
          </a:p>
        </p:txBody>
      </p:sp>
      <p:sp>
        <p:nvSpPr>
          <p:cNvPr id="12" name="object 12"/>
          <p:cNvSpPr/>
          <p:nvPr/>
        </p:nvSpPr>
        <p:spPr>
          <a:xfrm>
            <a:off x="3772177" y="3510518"/>
            <a:ext cx="2078903" cy="1568653"/>
          </a:xfrm>
          <a:prstGeom prst="rect">
            <a:avLst/>
          </a:prstGeom>
          <a:blipFill>
            <a:blip r:embed="rId8" cstate="print"/>
            <a:stretch>
              <a:fillRect/>
            </a:stretch>
          </a:blipFill>
        </p:spPr>
        <p:txBody>
          <a:bodyPr wrap="square" lIns="0" tIns="0" rIns="0" bIns="0" rtlCol="0"/>
          <a:lstStyle/>
          <a:p>
            <a:endParaRPr sz="1722"/>
          </a:p>
        </p:txBody>
      </p:sp>
      <p:sp>
        <p:nvSpPr>
          <p:cNvPr id="13" name="object 13"/>
          <p:cNvSpPr txBox="1"/>
          <p:nvPr/>
        </p:nvSpPr>
        <p:spPr>
          <a:xfrm>
            <a:off x="3984538" y="3731335"/>
            <a:ext cx="1590278" cy="1009644"/>
          </a:xfrm>
          <a:prstGeom prst="rect">
            <a:avLst/>
          </a:prstGeom>
        </p:spPr>
        <p:txBody>
          <a:bodyPr vert="horz" wrap="square" lIns="0" tIns="47380" rIns="0" bIns="0" rtlCol="0">
            <a:spAutoFit/>
          </a:bodyPr>
          <a:lstStyle/>
          <a:p>
            <a:pPr marL="82005" marR="4860" indent="-70463" algn="just">
              <a:lnSpc>
                <a:spcPts val="2525"/>
              </a:lnSpc>
              <a:spcBef>
                <a:spcPts val="373"/>
              </a:spcBef>
            </a:pPr>
            <a:r>
              <a:rPr sz="2296" b="1" dirty="0">
                <a:solidFill>
                  <a:srgbClr val="FFFFFF"/>
                </a:solidFill>
                <a:latin typeface="Calibri"/>
                <a:cs typeface="Calibri"/>
              </a:rPr>
              <a:t>Пр</a:t>
            </a:r>
            <a:r>
              <a:rPr sz="2296" b="1" spc="5" dirty="0">
                <a:solidFill>
                  <a:srgbClr val="FFFFFF"/>
                </a:solidFill>
                <a:latin typeface="Calibri"/>
                <a:cs typeface="Calibri"/>
              </a:rPr>
              <a:t>о</a:t>
            </a:r>
            <a:r>
              <a:rPr sz="2296" b="1" spc="-14" dirty="0">
                <a:solidFill>
                  <a:srgbClr val="FFFFFF"/>
                </a:solidFill>
                <a:latin typeface="Calibri"/>
                <a:cs typeface="Calibri"/>
              </a:rPr>
              <a:t>в</a:t>
            </a:r>
            <a:r>
              <a:rPr sz="2296" b="1" spc="-33" dirty="0">
                <a:solidFill>
                  <a:srgbClr val="FFFFFF"/>
                </a:solidFill>
                <a:latin typeface="Calibri"/>
                <a:cs typeface="Calibri"/>
              </a:rPr>
              <a:t>ед</a:t>
            </a:r>
            <a:r>
              <a:rPr sz="2296" b="1" spc="-10" dirty="0">
                <a:solidFill>
                  <a:srgbClr val="FFFFFF"/>
                </a:solidFill>
                <a:latin typeface="Calibri"/>
                <a:cs typeface="Calibri"/>
              </a:rPr>
              <a:t>е</a:t>
            </a:r>
            <a:r>
              <a:rPr sz="2296" b="1" spc="5" dirty="0">
                <a:solidFill>
                  <a:srgbClr val="FFFFFF"/>
                </a:solidFill>
                <a:latin typeface="Calibri"/>
                <a:cs typeface="Calibri"/>
              </a:rPr>
              <a:t>н</a:t>
            </a:r>
            <a:r>
              <a:rPr sz="2296" b="1" dirty="0">
                <a:solidFill>
                  <a:srgbClr val="FFFFFF"/>
                </a:solidFill>
                <a:latin typeface="Calibri"/>
                <a:cs typeface="Calibri"/>
              </a:rPr>
              <a:t>ие  </a:t>
            </a:r>
            <a:r>
              <a:rPr sz="2296" b="1" spc="-5" dirty="0">
                <a:solidFill>
                  <a:srgbClr val="FFFFFF"/>
                </a:solidFill>
                <a:latin typeface="Calibri"/>
                <a:cs typeface="Calibri"/>
              </a:rPr>
              <a:t>оценочных  </a:t>
            </a:r>
            <a:r>
              <a:rPr sz="2296" b="1" spc="-14" dirty="0">
                <a:solidFill>
                  <a:srgbClr val="FFFFFF"/>
                </a:solidFill>
                <a:latin typeface="Calibri"/>
                <a:cs typeface="Calibri"/>
              </a:rPr>
              <a:t>процедур</a:t>
            </a:r>
            <a:endParaRPr sz="2296">
              <a:latin typeface="Calibri"/>
              <a:cs typeface="Calibri"/>
            </a:endParaRPr>
          </a:p>
        </p:txBody>
      </p:sp>
      <p:sp>
        <p:nvSpPr>
          <p:cNvPr id="14" name="object 14"/>
          <p:cNvSpPr/>
          <p:nvPr/>
        </p:nvSpPr>
        <p:spPr>
          <a:xfrm>
            <a:off x="6046433" y="1947696"/>
            <a:ext cx="3262683" cy="1559906"/>
          </a:xfrm>
          <a:prstGeom prst="rect">
            <a:avLst/>
          </a:prstGeom>
          <a:blipFill>
            <a:blip r:embed="rId9" cstate="print"/>
            <a:stretch>
              <a:fillRect/>
            </a:stretch>
          </a:blipFill>
        </p:spPr>
        <p:txBody>
          <a:bodyPr wrap="square" lIns="0" tIns="0" rIns="0" bIns="0" rtlCol="0"/>
          <a:lstStyle/>
          <a:p>
            <a:endParaRPr sz="1722"/>
          </a:p>
        </p:txBody>
      </p:sp>
      <p:sp>
        <p:nvSpPr>
          <p:cNvPr id="15" name="object 15"/>
          <p:cNvSpPr/>
          <p:nvPr/>
        </p:nvSpPr>
        <p:spPr>
          <a:xfrm>
            <a:off x="5958962" y="2099313"/>
            <a:ext cx="2711613" cy="1288744"/>
          </a:xfrm>
          <a:prstGeom prst="rect">
            <a:avLst/>
          </a:prstGeom>
          <a:blipFill>
            <a:blip r:embed="rId10" cstate="print"/>
            <a:stretch>
              <a:fillRect/>
            </a:stretch>
          </a:blipFill>
        </p:spPr>
        <p:txBody>
          <a:bodyPr wrap="square" lIns="0" tIns="0" rIns="0" bIns="0" rtlCol="0"/>
          <a:lstStyle/>
          <a:p>
            <a:endParaRPr sz="1722"/>
          </a:p>
        </p:txBody>
      </p:sp>
      <p:sp>
        <p:nvSpPr>
          <p:cNvPr id="16" name="object 16"/>
          <p:cNvSpPr/>
          <p:nvPr/>
        </p:nvSpPr>
        <p:spPr>
          <a:xfrm>
            <a:off x="6095636" y="1981591"/>
            <a:ext cx="3163548" cy="1449352"/>
          </a:xfrm>
          <a:custGeom>
            <a:avLst/>
            <a:gdLst/>
            <a:ahLst/>
            <a:cxnLst/>
            <a:rect l="l" t="t" r="r" b="b"/>
            <a:pathLst>
              <a:path w="3307079" h="1515110">
                <a:moveTo>
                  <a:pt x="2549271" y="0"/>
                </a:moveTo>
                <a:lnTo>
                  <a:pt x="2549271" y="189356"/>
                </a:lnTo>
                <a:lnTo>
                  <a:pt x="0" y="189356"/>
                </a:lnTo>
                <a:lnTo>
                  <a:pt x="0" y="1325626"/>
                </a:lnTo>
                <a:lnTo>
                  <a:pt x="2549271" y="1325626"/>
                </a:lnTo>
                <a:lnTo>
                  <a:pt x="2549271" y="1515110"/>
                </a:lnTo>
                <a:lnTo>
                  <a:pt x="3306826" y="757554"/>
                </a:lnTo>
                <a:lnTo>
                  <a:pt x="2549271" y="0"/>
                </a:lnTo>
                <a:close/>
              </a:path>
            </a:pathLst>
          </a:custGeom>
          <a:solidFill>
            <a:srgbClr val="E8D0D0">
              <a:alpha val="90194"/>
            </a:srgbClr>
          </a:solidFill>
        </p:spPr>
        <p:txBody>
          <a:bodyPr wrap="square" lIns="0" tIns="0" rIns="0" bIns="0" rtlCol="0"/>
          <a:lstStyle/>
          <a:p>
            <a:endParaRPr sz="1722"/>
          </a:p>
        </p:txBody>
      </p:sp>
      <p:sp>
        <p:nvSpPr>
          <p:cNvPr id="17" name="object 17"/>
          <p:cNvSpPr/>
          <p:nvPr/>
        </p:nvSpPr>
        <p:spPr>
          <a:xfrm>
            <a:off x="6095636" y="1981591"/>
            <a:ext cx="3163548" cy="1449352"/>
          </a:xfrm>
          <a:custGeom>
            <a:avLst/>
            <a:gdLst/>
            <a:ahLst/>
            <a:cxnLst/>
            <a:rect l="l" t="t" r="r" b="b"/>
            <a:pathLst>
              <a:path w="3307079" h="1515110">
                <a:moveTo>
                  <a:pt x="0" y="189356"/>
                </a:moveTo>
                <a:lnTo>
                  <a:pt x="2549271" y="189356"/>
                </a:lnTo>
                <a:lnTo>
                  <a:pt x="2549271" y="0"/>
                </a:lnTo>
                <a:lnTo>
                  <a:pt x="3306826" y="757554"/>
                </a:lnTo>
                <a:lnTo>
                  <a:pt x="2549271" y="1515110"/>
                </a:lnTo>
                <a:lnTo>
                  <a:pt x="2549271" y="1325626"/>
                </a:lnTo>
                <a:lnTo>
                  <a:pt x="0" y="1325626"/>
                </a:lnTo>
                <a:lnTo>
                  <a:pt x="0" y="189356"/>
                </a:lnTo>
                <a:close/>
              </a:path>
            </a:pathLst>
          </a:custGeom>
          <a:ln w="9525">
            <a:solidFill>
              <a:srgbClr val="E8D0D0"/>
            </a:solidFill>
          </a:ln>
        </p:spPr>
        <p:txBody>
          <a:bodyPr wrap="square" lIns="0" tIns="0" rIns="0" bIns="0" rtlCol="0"/>
          <a:lstStyle/>
          <a:p>
            <a:endParaRPr sz="1722"/>
          </a:p>
        </p:txBody>
      </p:sp>
      <p:sp>
        <p:nvSpPr>
          <p:cNvPr id="18" name="object 18"/>
          <p:cNvSpPr txBox="1"/>
          <p:nvPr/>
        </p:nvSpPr>
        <p:spPr>
          <a:xfrm>
            <a:off x="6093449" y="2370838"/>
            <a:ext cx="2401211" cy="632953"/>
          </a:xfrm>
          <a:prstGeom prst="rect">
            <a:avLst/>
          </a:prstGeom>
        </p:spPr>
        <p:txBody>
          <a:bodyPr vert="horz" wrap="square" lIns="0" tIns="31587" rIns="0" bIns="0" rtlCol="0">
            <a:spAutoFit/>
          </a:bodyPr>
          <a:lstStyle/>
          <a:p>
            <a:pPr marL="122703" marR="295824" indent="-111162">
              <a:lnSpc>
                <a:spcPts val="1473"/>
              </a:lnSpc>
              <a:spcBef>
                <a:spcPts val="249"/>
              </a:spcBef>
              <a:buFont typeface="Calibri"/>
              <a:buChar char="•"/>
              <a:tabLst>
                <a:tab pos="123311" algn="l"/>
              </a:tabLst>
            </a:pPr>
            <a:r>
              <a:rPr sz="1339" b="1" spc="-10" dirty="0">
                <a:latin typeface="Calibri"/>
                <a:cs typeface="Calibri"/>
              </a:rPr>
              <a:t>Внедрение новых учебно-  </a:t>
            </a:r>
            <a:r>
              <a:rPr sz="1339" b="1" spc="-14" dirty="0">
                <a:latin typeface="Calibri"/>
                <a:cs typeface="Calibri"/>
              </a:rPr>
              <a:t>методических</a:t>
            </a:r>
            <a:r>
              <a:rPr sz="1339" b="1" spc="38" dirty="0">
                <a:latin typeface="Calibri"/>
                <a:cs typeface="Calibri"/>
              </a:rPr>
              <a:t> </a:t>
            </a:r>
            <a:r>
              <a:rPr sz="1339" b="1" spc="-10" dirty="0">
                <a:latin typeface="Calibri"/>
                <a:cs typeface="Calibri"/>
              </a:rPr>
              <a:t>материалов</a:t>
            </a:r>
            <a:endParaRPr sz="1339">
              <a:latin typeface="Calibri"/>
              <a:cs typeface="Calibri"/>
            </a:endParaRPr>
          </a:p>
          <a:p>
            <a:pPr marL="122703" indent="-111162">
              <a:spcBef>
                <a:spcPts val="81"/>
              </a:spcBef>
              <a:buFont typeface="Calibri"/>
              <a:buChar char="•"/>
              <a:tabLst>
                <a:tab pos="123311" algn="l"/>
              </a:tabLst>
            </a:pPr>
            <a:r>
              <a:rPr sz="1339" b="1" spc="-10" dirty="0">
                <a:latin typeface="Calibri"/>
                <a:cs typeface="Calibri"/>
              </a:rPr>
              <a:t>Изменение учебного</a:t>
            </a:r>
            <a:r>
              <a:rPr sz="1339" b="1" spc="29" dirty="0">
                <a:latin typeface="Calibri"/>
                <a:cs typeface="Calibri"/>
              </a:rPr>
              <a:t> </a:t>
            </a:r>
            <a:r>
              <a:rPr sz="1339" b="1" spc="-10" dirty="0">
                <a:latin typeface="Calibri"/>
                <a:cs typeface="Calibri"/>
              </a:rPr>
              <a:t>процесса</a:t>
            </a:r>
            <a:endParaRPr sz="1339">
              <a:latin typeface="Calibri"/>
              <a:cs typeface="Calibri"/>
            </a:endParaRPr>
          </a:p>
        </p:txBody>
      </p:sp>
      <p:sp>
        <p:nvSpPr>
          <p:cNvPr id="19" name="object 19"/>
          <p:cNvSpPr/>
          <p:nvPr/>
        </p:nvSpPr>
        <p:spPr>
          <a:xfrm>
            <a:off x="9271210" y="1959358"/>
            <a:ext cx="2309245" cy="1539496"/>
          </a:xfrm>
          <a:prstGeom prst="rect">
            <a:avLst/>
          </a:prstGeom>
          <a:blipFill>
            <a:blip r:embed="rId11" cstate="print"/>
            <a:stretch>
              <a:fillRect/>
            </a:stretch>
          </a:blipFill>
        </p:spPr>
        <p:txBody>
          <a:bodyPr wrap="square" lIns="0" tIns="0" rIns="0" bIns="0" rtlCol="0"/>
          <a:lstStyle/>
          <a:p>
            <a:endParaRPr sz="1722"/>
          </a:p>
        </p:txBody>
      </p:sp>
      <p:sp>
        <p:nvSpPr>
          <p:cNvPr id="20" name="object 20"/>
          <p:cNvSpPr txBox="1"/>
          <p:nvPr/>
        </p:nvSpPr>
        <p:spPr>
          <a:xfrm>
            <a:off x="9436070" y="2162366"/>
            <a:ext cx="1968106" cy="1050264"/>
          </a:xfrm>
          <a:prstGeom prst="rect">
            <a:avLst/>
          </a:prstGeom>
        </p:spPr>
        <p:txBody>
          <a:bodyPr vert="horz" wrap="square" lIns="0" tIns="26727" rIns="0" bIns="0" rtlCol="0">
            <a:spAutoFit/>
          </a:bodyPr>
          <a:lstStyle/>
          <a:p>
            <a:pPr marL="12149" marR="4860" indent="-2430" algn="ctr">
              <a:lnSpc>
                <a:spcPct val="92200"/>
              </a:lnSpc>
              <a:spcBef>
                <a:spcPts val="210"/>
              </a:spcBef>
            </a:pPr>
            <a:r>
              <a:rPr sz="1339" b="1" spc="-10" dirty="0">
                <a:solidFill>
                  <a:srgbClr val="FFFFFF"/>
                </a:solidFill>
                <a:latin typeface="Calibri"/>
                <a:cs typeface="Calibri"/>
              </a:rPr>
              <a:t>Подготовка </a:t>
            </a:r>
            <a:r>
              <a:rPr sz="1339" b="1" spc="-14" dirty="0">
                <a:solidFill>
                  <a:srgbClr val="FFFFFF"/>
                </a:solidFill>
                <a:latin typeface="Calibri"/>
                <a:cs typeface="Calibri"/>
              </a:rPr>
              <a:t>учителей  Подготока </a:t>
            </a:r>
            <a:r>
              <a:rPr sz="1339" b="1" spc="-10" dirty="0">
                <a:solidFill>
                  <a:srgbClr val="FFFFFF"/>
                </a:solidFill>
                <a:latin typeface="Calibri"/>
                <a:cs typeface="Calibri"/>
              </a:rPr>
              <a:t>разработчиков  учебных</a:t>
            </a:r>
            <a:r>
              <a:rPr sz="1339" b="1" spc="38" dirty="0">
                <a:solidFill>
                  <a:srgbClr val="FFFFFF"/>
                </a:solidFill>
                <a:latin typeface="Calibri"/>
                <a:cs typeface="Calibri"/>
              </a:rPr>
              <a:t> </a:t>
            </a:r>
            <a:r>
              <a:rPr sz="1339" b="1" spc="-5" dirty="0">
                <a:solidFill>
                  <a:srgbClr val="FFFFFF"/>
                </a:solidFill>
                <a:latin typeface="Calibri"/>
                <a:cs typeface="Calibri"/>
              </a:rPr>
              <a:t>заданий</a:t>
            </a:r>
            <a:endParaRPr sz="1339">
              <a:latin typeface="Calibri"/>
              <a:cs typeface="Calibri"/>
            </a:endParaRPr>
          </a:p>
          <a:p>
            <a:pPr marL="131207" marR="122096" indent="-4252" algn="ctr">
              <a:lnSpc>
                <a:spcPts val="1473"/>
              </a:lnSpc>
              <a:spcBef>
                <a:spcPts val="598"/>
              </a:spcBef>
            </a:pPr>
            <a:r>
              <a:rPr sz="1339" b="1" spc="-5" dirty="0">
                <a:solidFill>
                  <a:srgbClr val="FFFFFF"/>
                </a:solidFill>
                <a:latin typeface="Calibri"/>
                <a:cs typeface="Calibri"/>
              </a:rPr>
              <a:t>Создание </a:t>
            </a:r>
            <a:r>
              <a:rPr sz="1339" b="1" spc="-10" dirty="0">
                <a:solidFill>
                  <a:srgbClr val="FFFFFF"/>
                </a:solidFill>
                <a:latin typeface="Calibri"/>
                <a:cs typeface="Calibri"/>
              </a:rPr>
              <a:t>учебно-  </a:t>
            </a:r>
            <a:r>
              <a:rPr sz="1339" b="1" spc="-14" dirty="0">
                <a:solidFill>
                  <a:srgbClr val="FFFFFF"/>
                </a:solidFill>
                <a:latin typeface="Calibri"/>
                <a:cs typeface="Calibri"/>
              </a:rPr>
              <a:t>методических</a:t>
            </a:r>
            <a:r>
              <a:rPr sz="1339" b="1" spc="5" dirty="0">
                <a:solidFill>
                  <a:srgbClr val="FFFFFF"/>
                </a:solidFill>
                <a:latin typeface="Calibri"/>
                <a:cs typeface="Calibri"/>
              </a:rPr>
              <a:t> </a:t>
            </a:r>
            <a:r>
              <a:rPr sz="1339" b="1" spc="-10" dirty="0">
                <a:solidFill>
                  <a:srgbClr val="FFFFFF"/>
                </a:solidFill>
                <a:latin typeface="Calibri"/>
                <a:cs typeface="Calibri"/>
              </a:rPr>
              <a:t>пособий</a:t>
            </a:r>
            <a:endParaRPr sz="1339">
              <a:latin typeface="Calibri"/>
              <a:cs typeface="Calibri"/>
            </a:endParaRPr>
          </a:p>
        </p:txBody>
      </p:sp>
      <p:sp>
        <p:nvSpPr>
          <p:cNvPr id="21" name="object 21"/>
          <p:cNvSpPr/>
          <p:nvPr/>
        </p:nvSpPr>
        <p:spPr>
          <a:xfrm>
            <a:off x="5976456" y="3667966"/>
            <a:ext cx="3262683" cy="1556991"/>
          </a:xfrm>
          <a:prstGeom prst="rect">
            <a:avLst/>
          </a:prstGeom>
          <a:blipFill>
            <a:blip r:embed="rId12" cstate="print"/>
            <a:stretch>
              <a:fillRect/>
            </a:stretch>
          </a:blipFill>
        </p:spPr>
        <p:txBody>
          <a:bodyPr wrap="square" lIns="0" tIns="0" rIns="0" bIns="0" rtlCol="0"/>
          <a:lstStyle/>
          <a:p>
            <a:endParaRPr sz="1722"/>
          </a:p>
        </p:txBody>
      </p:sp>
      <p:sp>
        <p:nvSpPr>
          <p:cNvPr id="22" name="object 22"/>
          <p:cNvSpPr/>
          <p:nvPr/>
        </p:nvSpPr>
        <p:spPr>
          <a:xfrm>
            <a:off x="5886068" y="3944960"/>
            <a:ext cx="2697035" cy="1037994"/>
          </a:xfrm>
          <a:prstGeom prst="rect">
            <a:avLst/>
          </a:prstGeom>
          <a:blipFill>
            <a:blip r:embed="rId13" cstate="print"/>
            <a:stretch>
              <a:fillRect/>
            </a:stretch>
          </a:blipFill>
        </p:spPr>
        <p:txBody>
          <a:bodyPr wrap="square" lIns="0" tIns="0" rIns="0" bIns="0" rtlCol="0"/>
          <a:lstStyle/>
          <a:p>
            <a:endParaRPr sz="1722"/>
          </a:p>
        </p:txBody>
      </p:sp>
      <p:sp>
        <p:nvSpPr>
          <p:cNvPr id="23" name="object 23"/>
          <p:cNvSpPr/>
          <p:nvPr/>
        </p:nvSpPr>
        <p:spPr>
          <a:xfrm>
            <a:off x="6024564" y="3700039"/>
            <a:ext cx="3163548" cy="1449352"/>
          </a:xfrm>
          <a:custGeom>
            <a:avLst/>
            <a:gdLst/>
            <a:ahLst/>
            <a:cxnLst/>
            <a:rect l="l" t="t" r="r" b="b"/>
            <a:pathLst>
              <a:path w="3307079" h="1515110">
                <a:moveTo>
                  <a:pt x="2549271" y="0"/>
                </a:moveTo>
                <a:lnTo>
                  <a:pt x="2549271" y="189484"/>
                </a:lnTo>
                <a:lnTo>
                  <a:pt x="0" y="189484"/>
                </a:lnTo>
                <a:lnTo>
                  <a:pt x="0" y="1325753"/>
                </a:lnTo>
                <a:lnTo>
                  <a:pt x="2549271" y="1325753"/>
                </a:lnTo>
                <a:lnTo>
                  <a:pt x="2549271" y="1515110"/>
                </a:lnTo>
                <a:lnTo>
                  <a:pt x="3306826" y="757555"/>
                </a:lnTo>
                <a:lnTo>
                  <a:pt x="2549271" y="0"/>
                </a:lnTo>
                <a:close/>
              </a:path>
            </a:pathLst>
          </a:custGeom>
          <a:solidFill>
            <a:srgbClr val="E8D0D0">
              <a:alpha val="90194"/>
            </a:srgbClr>
          </a:solidFill>
        </p:spPr>
        <p:txBody>
          <a:bodyPr wrap="square" lIns="0" tIns="0" rIns="0" bIns="0" rtlCol="0"/>
          <a:lstStyle/>
          <a:p>
            <a:endParaRPr sz="1722"/>
          </a:p>
        </p:txBody>
      </p:sp>
      <p:sp>
        <p:nvSpPr>
          <p:cNvPr id="24" name="object 24"/>
          <p:cNvSpPr/>
          <p:nvPr/>
        </p:nvSpPr>
        <p:spPr>
          <a:xfrm>
            <a:off x="6024564" y="3700039"/>
            <a:ext cx="3163548" cy="1449352"/>
          </a:xfrm>
          <a:custGeom>
            <a:avLst/>
            <a:gdLst/>
            <a:ahLst/>
            <a:cxnLst/>
            <a:rect l="l" t="t" r="r" b="b"/>
            <a:pathLst>
              <a:path w="3307079" h="1515110">
                <a:moveTo>
                  <a:pt x="0" y="189484"/>
                </a:moveTo>
                <a:lnTo>
                  <a:pt x="2549271" y="189484"/>
                </a:lnTo>
                <a:lnTo>
                  <a:pt x="2549271" y="0"/>
                </a:lnTo>
                <a:lnTo>
                  <a:pt x="3306826" y="757555"/>
                </a:lnTo>
                <a:lnTo>
                  <a:pt x="2549271" y="1515110"/>
                </a:lnTo>
                <a:lnTo>
                  <a:pt x="2549271" y="1325753"/>
                </a:lnTo>
                <a:lnTo>
                  <a:pt x="0" y="1325753"/>
                </a:lnTo>
                <a:lnTo>
                  <a:pt x="0" y="189484"/>
                </a:lnTo>
                <a:close/>
              </a:path>
            </a:pathLst>
          </a:custGeom>
          <a:ln w="9525">
            <a:solidFill>
              <a:srgbClr val="E8D0D0"/>
            </a:solidFill>
          </a:ln>
        </p:spPr>
        <p:txBody>
          <a:bodyPr wrap="square" lIns="0" tIns="0" rIns="0" bIns="0" rtlCol="0"/>
          <a:lstStyle/>
          <a:p>
            <a:endParaRPr sz="1722"/>
          </a:p>
        </p:txBody>
      </p:sp>
      <p:sp>
        <p:nvSpPr>
          <p:cNvPr id="25" name="object 25"/>
          <p:cNvSpPr txBox="1"/>
          <p:nvPr/>
        </p:nvSpPr>
        <p:spPr>
          <a:xfrm>
            <a:off x="6022378" y="3995450"/>
            <a:ext cx="2387240" cy="832391"/>
          </a:xfrm>
          <a:prstGeom prst="rect">
            <a:avLst/>
          </a:prstGeom>
        </p:spPr>
        <p:txBody>
          <a:bodyPr vert="horz" wrap="square" lIns="0" tIns="11541" rIns="0" bIns="0" rtlCol="0">
            <a:spAutoFit/>
          </a:bodyPr>
          <a:lstStyle/>
          <a:p>
            <a:pPr marL="122703" indent="-111162">
              <a:lnSpc>
                <a:spcPts val="1550"/>
              </a:lnSpc>
              <a:spcBef>
                <a:spcPts val="91"/>
              </a:spcBef>
              <a:buFont typeface="Calibri"/>
              <a:buChar char="•"/>
              <a:tabLst>
                <a:tab pos="123311" algn="l"/>
              </a:tabLst>
            </a:pPr>
            <a:r>
              <a:rPr sz="1339" b="1" spc="-10" dirty="0">
                <a:latin typeface="Calibri"/>
                <a:cs typeface="Calibri"/>
              </a:rPr>
              <a:t>Внедрение </a:t>
            </a:r>
            <a:r>
              <a:rPr sz="1339" b="1" spc="-14" dirty="0">
                <a:latin typeface="Calibri"/>
                <a:cs typeface="Calibri"/>
              </a:rPr>
              <a:t>формирующего</a:t>
            </a:r>
            <a:r>
              <a:rPr sz="1339" b="1" spc="96" dirty="0">
                <a:latin typeface="Calibri"/>
                <a:cs typeface="Calibri"/>
              </a:rPr>
              <a:t> </a:t>
            </a:r>
            <a:r>
              <a:rPr sz="1339" b="1" spc="-5" dirty="0">
                <a:latin typeface="Calibri"/>
                <a:cs typeface="Calibri"/>
              </a:rPr>
              <a:t>и</a:t>
            </a:r>
            <a:endParaRPr sz="1339">
              <a:latin typeface="Calibri"/>
              <a:cs typeface="Calibri"/>
            </a:endParaRPr>
          </a:p>
          <a:p>
            <a:pPr marL="122703">
              <a:lnSpc>
                <a:spcPts val="1550"/>
              </a:lnSpc>
            </a:pPr>
            <a:r>
              <a:rPr sz="1339" b="1" spc="-10" dirty="0">
                <a:latin typeface="Calibri"/>
                <a:cs typeface="Calibri"/>
              </a:rPr>
              <a:t>диагностического</a:t>
            </a:r>
            <a:r>
              <a:rPr sz="1339" b="1" dirty="0">
                <a:latin typeface="Calibri"/>
                <a:cs typeface="Calibri"/>
              </a:rPr>
              <a:t> </a:t>
            </a:r>
            <a:r>
              <a:rPr sz="1339" b="1" spc="-5" dirty="0">
                <a:latin typeface="Calibri"/>
                <a:cs typeface="Calibri"/>
              </a:rPr>
              <a:t>оценивания</a:t>
            </a:r>
            <a:endParaRPr sz="1339">
              <a:latin typeface="Calibri"/>
              <a:cs typeface="Calibri"/>
            </a:endParaRPr>
          </a:p>
          <a:p>
            <a:pPr marL="122703" marR="43128" indent="-111162">
              <a:lnSpc>
                <a:spcPts val="1473"/>
              </a:lnSpc>
              <a:spcBef>
                <a:spcPts val="249"/>
              </a:spcBef>
              <a:buFont typeface="Calibri"/>
              <a:buChar char="•"/>
              <a:tabLst>
                <a:tab pos="123311" algn="l"/>
              </a:tabLst>
            </a:pPr>
            <a:r>
              <a:rPr sz="1339" b="1" spc="-10" dirty="0">
                <a:latin typeface="Calibri"/>
                <a:cs typeface="Calibri"/>
              </a:rPr>
              <a:t>Проведение мониторинговых  </a:t>
            </a:r>
            <a:r>
              <a:rPr sz="1339" b="1" spc="-14" dirty="0">
                <a:latin typeface="Calibri"/>
                <a:cs typeface="Calibri"/>
              </a:rPr>
              <a:t>исследований</a:t>
            </a:r>
            <a:endParaRPr sz="1339">
              <a:latin typeface="Calibri"/>
              <a:cs typeface="Calibri"/>
            </a:endParaRPr>
          </a:p>
        </p:txBody>
      </p:sp>
      <p:sp>
        <p:nvSpPr>
          <p:cNvPr id="26" name="object 26"/>
          <p:cNvSpPr/>
          <p:nvPr/>
        </p:nvSpPr>
        <p:spPr>
          <a:xfrm>
            <a:off x="9271211" y="3472614"/>
            <a:ext cx="2350064" cy="1542411"/>
          </a:xfrm>
          <a:prstGeom prst="rect">
            <a:avLst/>
          </a:prstGeom>
          <a:blipFill>
            <a:blip r:embed="rId14" cstate="print"/>
            <a:stretch>
              <a:fillRect/>
            </a:stretch>
          </a:blipFill>
        </p:spPr>
        <p:txBody>
          <a:bodyPr wrap="square" lIns="0" tIns="0" rIns="0" bIns="0" rtlCol="0"/>
          <a:lstStyle/>
          <a:p>
            <a:endParaRPr sz="1722"/>
          </a:p>
        </p:txBody>
      </p:sp>
      <p:sp>
        <p:nvSpPr>
          <p:cNvPr id="27" name="object 27"/>
          <p:cNvSpPr txBox="1"/>
          <p:nvPr/>
        </p:nvSpPr>
        <p:spPr>
          <a:xfrm>
            <a:off x="9433156" y="3584990"/>
            <a:ext cx="1970535" cy="1241551"/>
          </a:xfrm>
          <a:prstGeom prst="rect">
            <a:avLst/>
          </a:prstGeom>
        </p:spPr>
        <p:txBody>
          <a:bodyPr vert="horz" wrap="square" lIns="0" tIns="26727" rIns="0" bIns="0" rtlCol="0">
            <a:spAutoFit/>
          </a:bodyPr>
          <a:lstStyle/>
          <a:p>
            <a:pPr marL="12149" marR="4860" algn="ctr">
              <a:lnSpc>
                <a:spcPct val="92200"/>
              </a:lnSpc>
              <a:spcBef>
                <a:spcPts val="210"/>
              </a:spcBef>
            </a:pPr>
            <a:r>
              <a:rPr sz="1339" b="1" spc="-10" dirty="0">
                <a:solidFill>
                  <a:srgbClr val="FFFFFF"/>
                </a:solidFill>
                <a:latin typeface="Calibri"/>
                <a:cs typeface="Calibri"/>
              </a:rPr>
              <a:t>Подготовка</a:t>
            </a:r>
            <a:r>
              <a:rPr sz="1339" b="1" spc="-72" dirty="0">
                <a:solidFill>
                  <a:srgbClr val="FFFFFF"/>
                </a:solidFill>
                <a:latin typeface="Calibri"/>
                <a:cs typeface="Calibri"/>
              </a:rPr>
              <a:t> </a:t>
            </a:r>
            <a:r>
              <a:rPr sz="1339" b="1" spc="-10" dirty="0">
                <a:solidFill>
                  <a:srgbClr val="FFFFFF"/>
                </a:solidFill>
                <a:latin typeface="Calibri"/>
                <a:cs typeface="Calibri"/>
              </a:rPr>
              <a:t>специалистов:  разработчиков </a:t>
            </a:r>
            <a:r>
              <a:rPr sz="1339" b="1" spc="-5" dirty="0">
                <a:solidFill>
                  <a:srgbClr val="FFFFFF"/>
                </a:solidFill>
                <a:latin typeface="Calibri"/>
                <a:cs typeface="Calibri"/>
              </a:rPr>
              <a:t>заданий,  </a:t>
            </a:r>
            <a:r>
              <a:rPr sz="1339" b="1" spc="-14" dirty="0">
                <a:solidFill>
                  <a:srgbClr val="FFFFFF"/>
                </a:solidFill>
                <a:latin typeface="Calibri"/>
                <a:cs typeface="Calibri"/>
              </a:rPr>
              <a:t>психометриков</a:t>
            </a:r>
            <a:endParaRPr sz="1339">
              <a:latin typeface="Calibri"/>
              <a:cs typeface="Calibri"/>
            </a:endParaRPr>
          </a:p>
          <a:p>
            <a:pPr marL="99619" marR="91116" algn="ctr">
              <a:lnSpc>
                <a:spcPct val="91500"/>
              </a:lnSpc>
              <a:spcBef>
                <a:spcPts val="574"/>
              </a:spcBef>
            </a:pPr>
            <a:r>
              <a:rPr sz="1339" b="1" spc="-10" dirty="0">
                <a:solidFill>
                  <a:srgbClr val="FFFFFF"/>
                </a:solidFill>
                <a:latin typeface="Calibri"/>
                <a:cs typeface="Calibri"/>
              </a:rPr>
              <a:t>Введение </a:t>
            </a:r>
            <a:r>
              <a:rPr sz="1339" b="1" spc="-5" dirty="0">
                <a:solidFill>
                  <a:srgbClr val="FFFFFF"/>
                </a:solidFill>
                <a:latin typeface="Calibri"/>
                <a:cs typeface="Calibri"/>
              </a:rPr>
              <a:t>в штат</a:t>
            </a:r>
            <a:r>
              <a:rPr sz="1339" b="1" spc="-24" dirty="0">
                <a:solidFill>
                  <a:srgbClr val="FFFFFF"/>
                </a:solidFill>
                <a:latin typeface="Calibri"/>
                <a:cs typeface="Calibri"/>
              </a:rPr>
              <a:t> </a:t>
            </a:r>
            <a:r>
              <a:rPr sz="1339" b="1" spc="-19" dirty="0">
                <a:solidFill>
                  <a:srgbClr val="FFFFFF"/>
                </a:solidFill>
                <a:latin typeface="Calibri"/>
                <a:cs typeface="Calibri"/>
              </a:rPr>
              <a:t>школы  </a:t>
            </a:r>
            <a:r>
              <a:rPr sz="1339" b="1" spc="-10" dirty="0">
                <a:solidFill>
                  <a:srgbClr val="FFFFFF"/>
                </a:solidFill>
                <a:latin typeface="Calibri"/>
                <a:cs typeface="Calibri"/>
              </a:rPr>
              <a:t>специалиста по  диагностике</a:t>
            </a:r>
            <a:endParaRPr sz="1339">
              <a:latin typeface="Calibri"/>
              <a:cs typeface="Calibri"/>
            </a:endParaRPr>
          </a:p>
        </p:txBody>
      </p:sp>
      <p:sp>
        <p:nvSpPr>
          <p:cNvPr id="28" name="object 28"/>
          <p:cNvSpPr/>
          <p:nvPr/>
        </p:nvSpPr>
        <p:spPr>
          <a:xfrm>
            <a:off x="5985203" y="4980037"/>
            <a:ext cx="3262683" cy="1556991"/>
          </a:xfrm>
          <a:prstGeom prst="rect">
            <a:avLst/>
          </a:prstGeom>
          <a:blipFill>
            <a:blip r:embed="rId15" cstate="print"/>
            <a:stretch>
              <a:fillRect/>
            </a:stretch>
          </a:blipFill>
        </p:spPr>
        <p:txBody>
          <a:bodyPr wrap="square" lIns="0" tIns="0" rIns="0" bIns="0" rtlCol="0"/>
          <a:lstStyle/>
          <a:p>
            <a:endParaRPr sz="1722"/>
          </a:p>
        </p:txBody>
      </p:sp>
      <p:sp>
        <p:nvSpPr>
          <p:cNvPr id="29" name="object 29"/>
          <p:cNvSpPr/>
          <p:nvPr/>
        </p:nvSpPr>
        <p:spPr>
          <a:xfrm>
            <a:off x="5897730" y="5257031"/>
            <a:ext cx="2909882" cy="1037993"/>
          </a:xfrm>
          <a:prstGeom prst="rect">
            <a:avLst/>
          </a:prstGeom>
          <a:blipFill>
            <a:blip r:embed="rId16" cstate="print"/>
            <a:stretch>
              <a:fillRect/>
            </a:stretch>
          </a:blipFill>
        </p:spPr>
        <p:txBody>
          <a:bodyPr wrap="square" lIns="0" tIns="0" rIns="0" bIns="0" rtlCol="0"/>
          <a:lstStyle/>
          <a:p>
            <a:endParaRPr sz="1722"/>
          </a:p>
        </p:txBody>
      </p:sp>
      <p:sp>
        <p:nvSpPr>
          <p:cNvPr id="30" name="object 30"/>
          <p:cNvSpPr/>
          <p:nvPr/>
        </p:nvSpPr>
        <p:spPr>
          <a:xfrm>
            <a:off x="6033676" y="5012353"/>
            <a:ext cx="3163548" cy="1449960"/>
          </a:xfrm>
          <a:custGeom>
            <a:avLst/>
            <a:gdLst/>
            <a:ahLst/>
            <a:cxnLst/>
            <a:rect l="l" t="t" r="r" b="b"/>
            <a:pathLst>
              <a:path w="3307079" h="1515745">
                <a:moveTo>
                  <a:pt x="2549144" y="0"/>
                </a:moveTo>
                <a:lnTo>
                  <a:pt x="2549144" y="189356"/>
                </a:lnTo>
                <a:lnTo>
                  <a:pt x="0" y="189356"/>
                </a:lnTo>
                <a:lnTo>
                  <a:pt x="0" y="1325752"/>
                </a:lnTo>
                <a:lnTo>
                  <a:pt x="2549144" y="1325752"/>
                </a:lnTo>
                <a:lnTo>
                  <a:pt x="2549144" y="1515135"/>
                </a:lnTo>
                <a:lnTo>
                  <a:pt x="3306699" y="757580"/>
                </a:lnTo>
                <a:lnTo>
                  <a:pt x="2549144" y="0"/>
                </a:lnTo>
                <a:close/>
              </a:path>
            </a:pathLst>
          </a:custGeom>
          <a:solidFill>
            <a:srgbClr val="E8D0D0">
              <a:alpha val="90194"/>
            </a:srgbClr>
          </a:solidFill>
        </p:spPr>
        <p:txBody>
          <a:bodyPr wrap="square" lIns="0" tIns="0" rIns="0" bIns="0" rtlCol="0"/>
          <a:lstStyle/>
          <a:p>
            <a:endParaRPr sz="1722"/>
          </a:p>
        </p:txBody>
      </p:sp>
      <p:sp>
        <p:nvSpPr>
          <p:cNvPr id="31" name="object 31"/>
          <p:cNvSpPr/>
          <p:nvPr/>
        </p:nvSpPr>
        <p:spPr>
          <a:xfrm>
            <a:off x="6033676" y="5012353"/>
            <a:ext cx="3163548" cy="1449960"/>
          </a:xfrm>
          <a:custGeom>
            <a:avLst/>
            <a:gdLst/>
            <a:ahLst/>
            <a:cxnLst/>
            <a:rect l="l" t="t" r="r" b="b"/>
            <a:pathLst>
              <a:path w="3307079" h="1515745">
                <a:moveTo>
                  <a:pt x="0" y="189356"/>
                </a:moveTo>
                <a:lnTo>
                  <a:pt x="2549144" y="189356"/>
                </a:lnTo>
                <a:lnTo>
                  <a:pt x="2549144" y="0"/>
                </a:lnTo>
                <a:lnTo>
                  <a:pt x="3306699" y="757580"/>
                </a:lnTo>
                <a:lnTo>
                  <a:pt x="2549144" y="1515135"/>
                </a:lnTo>
                <a:lnTo>
                  <a:pt x="2549144" y="1325752"/>
                </a:lnTo>
                <a:lnTo>
                  <a:pt x="0" y="1325752"/>
                </a:lnTo>
                <a:lnTo>
                  <a:pt x="0" y="189356"/>
                </a:lnTo>
                <a:close/>
              </a:path>
            </a:pathLst>
          </a:custGeom>
          <a:ln w="9525">
            <a:solidFill>
              <a:srgbClr val="E8D0D0"/>
            </a:solidFill>
          </a:ln>
        </p:spPr>
        <p:txBody>
          <a:bodyPr wrap="square" lIns="0" tIns="0" rIns="0" bIns="0" rtlCol="0"/>
          <a:lstStyle/>
          <a:p>
            <a:endParaRPr sz="1722"/>
          </a:p>
        </p:txBody>
      </p:sp>
      <p:sp>
        <p:nvSpPr>
          <p:cNvPr id="32" name="object 32"/>
          <p:cNvSpPr txBox="1"/>
          <p:nvPr/>
        </p:nvSpPr>
        <p:spPr>
          <a:xfrm>
            <a:off x="6031368" y="5527414"/>
            <a:ext cx="2595592" cy="608977"/>
          </a:xfrm>
          <a:prstGeom prst="rect">
            <a:avLst/>
          </a:prstGeom>
        </p:spPr>
        <p:txBody>
          <a:bodyPr vert="horz" wrap="square" lIns="0" tIns="31587" rIns="0" bIns="0" rtlCol="0">
            <a:spAutoFit/>
          </a:bodyPr>
          <a:lstStyle/>
          <a:p>
            <a:pPr marL="122703" marR="4860" indent="-111162">
              <a:lnSpc>
                <a:spcPts val="1473"/>
              </a:lnSpc>
              <a:spcBef>
                <a:spcPts val="249"/>
              </a:spcBef>
              <a:buFont typeface="Calibri"/>
              <a:buChar char="•"/>
              <a:tabLst>
                <a:tab pos="123311" algn="l"/>
              </a:tabLst>
            </a:pPr>
            <a:r>
              <a:rPr sz="1339" b="1" spc="-10" dirty="0">
                <a:latin typeface="Calibri"/>
                <a:cs typeface="Calibri"/>
              </a:rPr>
              <a:t>Формирование функциональной  </a:t>
            </a:r>
            <a:r>
              <a:rPr sz="1339" b="1" spc="-5" dirty="0">
                <a:latin typeface="Calibri"/>
                <a:cs typeface="Calibri"/>
              </a:rPr>
              <a:t>грамотности </a:t>
            </a:r>
            <a:r>
              <a:rPr sz="1339" b="1" spc="-10" dirty="0">
                <a:latin typeface="Calibri"/>
                <a:cs typeface="Calibri"/>
              </a:rPr>
              <a:t>по  индивидуальной</a:t>
            </a:r>
            <a:r>
              <a:rPr sz="1339" b="1" spc="24" dirty="0">
                <a:latin typeface="Calibri"/>
                <a:cs typeface="Calibri"/>
              </a:rPr>
              <a:t> </a:t>
            </a:r>
            <a:r>
              <a:rPr sz="1339" b="1" spc="-5" dirty="0">
                <a:latin typeface="Calibri"/>
                <a:cs typeface="Calibri"/>
              </a:rPr>
              <a:t>траектории</a:t>
            </a:r>
            <a:endParaRPr sz="1339">
              <a:latin typeface="Calibri"/>
              <a:cs typeface="Calibri"/>
            </a:endParaRPr>
          </a:p>
        </p:txBody>
      </p:sp>
      <p:sp>
        <p:nvSpPr>
          <p:cNvPr id="33" name="object 33"/>
          <p:cNvSpPr/>
          <p:nvPr/>
        </p:nvSpPr>
        <p:spPr>
          <a:xfrm>
            <a:off x="9271211" y="4988784"/>
            <a:ext cx="2294666" cy="1539496"/>
          </a:xfrm>
          <a:prstGeom prst="rect">
            <a:avLst/>
          </a:prstGeom>
          <a:blipFill>
            <a:blip r:embed="rId17" cstate="print"/>
            <a:stretch>
              <a:fillRect/>
            </a:stretch>
          </a:blipFill>
        </p:spPr>
        <p:txBody>
          <a:bodyPr wrap="square" lIns="0" tIns="0" rIns="0" bIns="0" rtlCol="0"/>
          <a:lstStyle/>
          <a:p>
            <a:endParaRPr sz="1722"/>
          </a:p>
        </p:txBody>
      </p:sp>
      <p:sp>
        <p:nvSpPr>
          <p:cNvPr id="34" name="object 34"/>
          <p:cNvSpPr txBox="1"/>
          <p:nvPr/>
        </p:nvSpPr>
        <p:spPr>
          <a:xfrm>
            <a:off x="9517711" y="5158260"/>
            <a:ext cx="1802275" cy="1123157"/>
          </a:xfrm>
          <a:prstGeom prst="rect">
            <a:avLst/>
          </a:prstGeom>
        </p:spPr>
        <p:txBody>
          <a:bodyPr vert="horz" wrap="square" lIns="0" tIns="29157" rIns="0" bIns="0" rtlCol="0">
            <a:spAutoFit/>
          </a:bodyPr>
          <a:lstStyle/>
          <a:p>
            <a:pPr marL="181017" marR="171906" algn="ctr">
              <a:lnSpc>
                <a:spcPts val="1492"/>
              </a:lnSpc>
              <a:spcBef>
                <a:spcPts val="230"/>
              </a:spcBef>
            </a:pPr>
            <a:r>
              <a:rPr sz="1339" b="1" spc="-10" dirty="0">
                <a:solidFill>
                  <a:srgbClr val="FFFFFF"/>
                </a:solidFill>
                <a:latin typeface="Calibri"/>
                <a:cs typeface="Calibri"/>
              </a:rPr>
              <a:t>Наличие</a:t>
            </a:r>
            <a:r>
              <a:rPr sz="1339" b="1" spc="-48" dirty="0">
                <a:solidFill>
                  <a:srgbClr val="FFFFFF"/>
                </a:solidFill>
                <a:latin typeface="Calibri"/>
                <a:cs typeface="Calibri"/>
              </a:rPr>
              <a:t> </a:t>
            </a:r>
            <a:r>
              <a:rPr sz="1339" b="1" spc="-10" dirty="0">
                <a:solidFill>
                  <a:srgbClr val="FFFFFF"/>
                </a:solidFill>
                <a:latin typeface="Calibri"/>
                <a:cs typeface="Calibri"/>
              </a:rPr>
              <a:t>цифровых  устройств</a:t>
            </a:r>
            <a:endParaRPr sz="1339">
              <a:latin typeface="Calibri"/>
              <a:cs typeface="Calibri"/>
            </a:endParaRPr>
          </a:p>
          <a:p>
            <a:pPr algn="ctr">
              <a:spcBef>
                <a:spcPts val="411"/>
              </a:spcBef>
            </a:pPr>
            <a:r>
              <a:rPr sz="1339" b="1" spc="-10" dirty="0">
                <a:solidFill>
                  <a:srgbClr val="FFFFFF"/>
                </a:solidFill>
                <a:latin typeface="Calibri"/>
                <a:cs typeface="Calibri"/>
              </a:rPr>
              <a:t>Доступ </a:t>
            </a:r>
            <a:r>
              <a:rPr sz="1339" b="1" spc="-5" dirty="0">
                <a:solidFill>
                  <a:srgbClr val="FFFFFF"/>
                </a:solidFill>
                <a:latin typeface="Calibri"/>
                <a:cs typeface="Calibri"/>
              </a:rPr>
              <a:t>в</a:t>
            </a:r>
            <a:r>
              <a:rPr sz="1339" b="1" spc="10" dirty="0">
                <a:solidFill>
                  <a:srgbClr val="FFFFFF"/>
                </a:solidFill>
                <a:latin typeface="Calibri"/>
                <a:cs typeface="Calibri"/>
              </a:rPr>
              <a:t> </a:t>
            </a:r>
            <a:r>
              <a:rPr sz="1339" b="1" spc="-10" dirty="0">
                <a:solidFill>
                  <a:srgbClr val="FFFFFF"/>
                </a:solidFill>
                <a:latin typeface="Calibri"/>
                <a:cs typeface="Calibri"/>
              </a:rPr>
              <a:t>интернет</a:t>
            </a:r>
            <a:endParaRPr sz="1339">
              <a:latin typeface="Calibri"/>
              <a:cs typeface="Calibri"/>
            </a:endParaRPr>
          </a:p>
          <a:p>
            <a:pPr marL="12149" marR="4860" algn="ctr">
              <a:lnSpc>
                <a:spcPts val="1473"/>
              </a:lnSpc>
              <a:spcBef>
                <a:spcPts val="598"/>
              </a:spcBef>
            </a:pPr>
            <a:r>
              <a:rPr sz="1339" b="1" spc="-5" dirty="0">
                <a:solidFill>
                  <a:srgbClr val="FFFFFF"/>
                </a:solidFill>
                <a:latin typeface="Calibri"/>
                <a:cs typeface="Calibri"/>
              </a:rPr>
              <a:t>Качество</a:t>
            </a:r>
            <a:r>
              <a:rPr sz="1339" b="1" spc="-62" dirty="0">
                <a:solidFill>
                  <a:srgbClr val="FFFFFF"/>
                </a:solidFill>
                <a:latin typeface="Calibri"/>
                <a:cs typeface="Calibri"/>
              </a:rPr>
              <a:t> </a:t>
            </a:r>
            <a:r>
              <a:rPr sz="1339" b="1" spc="-10" dirty="0">
                <a:solidFill>
                  <a:srgbClr val="FFFFFF"/>
                </a:solidFill>
                <a:latin typeface="Calibri"/>
                <a:cs typeface="Calibri"/>
              </a:rPr>
              <a:t>программного  обеспечения</a:t>
            </a:r>
            <a:endParaRPr sz="1339">
              <a:latin typeface="Calibri"/>
              <a:cs typeface="Calibri"/>
            </a:endParaRPr>
          </a:p>
        </p:txBody>
      </p:sp>
      <p:sp>
        <p:nvSpPr>
          <p:cNvPr id="35" name="object 35"/>
          <p:cNvSpPr/>
          <p:nvPr/>
        </p:nvSpPr>
        <p:spPr>
          <a:xfrm>
            <a:off x="3501015" y="1160453"/>
            <a:ext cx="2901134" cy="871797"/>
          </a:xfrm>
          <a:prstGeom prst="rect">
            <a:avLst/>
          </a:prstGeom>
          <a:blipFill>
            <a:blip r:embed="rId18" cstate="print"/>
            <a:stretch>
              <a:fillRect/>
            </a:stretch>
          </a:blipFill>
        </p:spPr>
        <p:txBody>
          <a:bodyPr wrap="square" lIns="0" tIns="0" rIns="0" bIns="0" rtlCol="0"/>
          <a:lstStyle/>
          <a:p>
            <a:endParaRPr sz="1722"/>
          </a:p>
        </p:txBody>
      </p:sp>
      <p:sp>
        <p:nvSpPr>
          <p:cNvPr id="36" name="object 36"/>
          <p:cNvSpPr txBox="1"/>
          <p:nvPr/>
        </p:nvSpPr>
        <p:spPr>
          <a:xfrm>
            <a:off x="4020984" y="1234076"/>
            <a:ext cx="1917081" cy="575298"/>
          </a:xfrm>
          <a:prstGeom prst="rect">
            <a:avLst/>
          </a:prstGeom>
        </p:spPr>
        <p:txBody>
          <a:bodyPr vert="horz" wrap="square" lIns="0" tIns="10934" rIns="0" bIns="0" rtlCol="0">
            <a:spAutoFit/>
          </a:bodyPr>
          <a:lstStyle/>
          <a:p>
            <a:pPr algn="ctr">
              <a:lnSpc>
                <a:spcPts val="2205"/>
              </a:lnSpc>
              <a:spcBef>
                <a:spcPts val="86"/>
              </a:spcBef>
            </a:pPr>
            <a:r>
              <a:rPr sz="1913" b="1" spc="-14" dirty="0">
                <a:solidFill>
                  <a:srgbClr val="FFFFFF"/>
                </a:solidFill>
                <a:latin typeface="Calibri"/>
                <a:cs typeface="Calibri"/>
              </a:rPr>
              <a:t>ЦЕЛЬ</a:t>
            </a:r>
            <a:endParaRPr sz="1913">
              <a:latin typeface="Calibri"/>
              <a:cs typeface="Calibri"/>
            </a:endParaRPr>
          </a:p>
          <a:p>
            <a:pPr algn="ctr">
              <a:lnSpc>
                <a:spcPts val="2205"/>
              </a:lnSpc>
            </a:pPr>
            <a:r>
              <a:rPr sz="1913" b="1" spc="-14" dirty="0">
                <a:solidFill>
                  <a:srgbClr val="FFFFFF"/>
                </a:solidFill>
                <a:latin typeface="Calibri"/>
                <a:cs typeface="Calibri"/>
              </a:rPr>
              <a:t>ИСПОЛЬЗОВАНИЯ</a:t>
            </a:r>
            <a:endParaRPr sz="1913">
              <a:latin typeface="Calibri"/>
              <a:cs typeface="Calibri"/>
            </a:endParaRPr>
          </a:p>
        </p:txBody>
      </p:sp>
      <p:sp>
        <p:nvSpPr>
          <p:cNvPr id="37" name="object 37"/>
          <p:cNvSpPr/>
          <p:nvPr/>
        </p:nvSpPr>
        <p:spPr>
          <a:xfrm>
            <a:off x="6028939" y="1169200"/>
            <a:ext cx="2901133" cy="810568"/>
          </a:xfrm>
          <a:prstGeom prst="rect">
            <a:avLst/>
          </a:prstGeom>
          <a:blipFill>
            <a:blip r:embed="rId19" cstate="print"/>
            <a:stretch>
              <a:fillRect/>
            </a:stretch>
          </a:blipFill>
        </p:spPr>
        <p:txBody>
          <a:bodyPr wrap="square" lIns="0" tIns="0" rIns="0" bIns="0" rtlCol="0"/>
          <a:lstStyle/>
          <a:p>
            <a:endParaRPr sz="1722"/>
          </a:p>
        </p:txBody>
      </p:sp>
      <p:sp>
        <p:nvSpPr>
          <p:cNvPr id="38" name="object 38"/>
          <p:cNvSpPr txBox="1"/>
          <p:nvPr/>
        </p:nvSpPr>
        <p:spPr>
          <a:xfrm>
            <a:off x="7068755" y="1367590"/>
            <a:ext cx="875928" cy="305417"/>
          </a:xfrm>
          <a:prstGeom prst="rect">
            <a:avLst/>
          </a:prstGeom>
        </p:spPr>
        <p:txBody>
          <a:bodyPr vert="horz" wrap="square" lIns="0" tIns="10934" rIns="0" bIns="0" rtlCol="0">
            <a:spAutoFit/>
          </a:bodyPr>
          <a:lstStyle/>
          <a:p>
            <a:pPr marL="12149">
              <a:spcBef>
                <a:spcPts val="86"/>
              </a:spcBef>
            </a:pPr>
            <a:r>
              <a:rPr sz="1913" b="1" spc="-10" dirty="0">
                <a:solidFill>
                  <a:srgbClr val="FFFFFF"/>
                </a:solidFill>
                <a:latin typeface="Calibri"/>
                <a:cs typeface="Calibri"/>
              </a:rPr>
              <a:t>ЭФФ</a:t>
            </a:r>
            <a:r>
              <a:rPr sz="1913" b="1" spc="-24" dirty="0">
                <a:solidFill>
                  <a:srgbClr val="FFFFFF"/>
                </a:solidFill>
                <a:latin typeface="Calibri"/>
                <a:cs typeface="Calibri"/>
              </a:rPr>
              <a:t>ЕК</a:t>
            </a:r>
            <a:r>
              <a:rPr sz="1913" b="1" spc="-5" dirty="0">
                <a:solidFill>
                  <a:srgbClr val="FFFFFF"/>
                </a:solidFill>
                <a:latin typeface="Calibri"/>
                <a:cs typeface="Calibri"/>
              </a:rPr>
              <a:t>Т</a:t>
            </a:r>
            <a:endParaRPr sz="1913">
              <a:latin typeface="Calibri"/>
              <a:cs typeface="Calibri"/>
            </a:endParaRPr>
          </a:p>
        </p:txBody>
      </p:sp>
      <p:sp>
        <p:nvSpPr>
          <p:cNvPr id="39" name="object 39"/>
          <p:cNvSpPr/>
          <p:nvPr/>
        </p:nvSpPr>
        <p:spPr>
          <a:xfrm>
            <a:off x="8556862" y="1160453"/>
            <a:ext cx="2901133" cy="871797"/>
          </a:xfrm>
          <a:prstGeom prst="rect">
            <a:avLst/>
          </a:prstGeom>
          <a:blipFill>
            <a:blip r:embed="rId18" cstate="print"/>
            <a:stretch>
              <a:fillRect/>
            </a:stretch>
          </a:blipFill>
        </p:spPr>
        <p:txBody>
          <a:bodyPr wrap="square" lIns="0" tIns="0" rIns="0" bIns="0" rtlCol="0"/>
          <a:lstStyle/>
          <a:p>
            <a:endParaRPr sz="1722"/>
          </a:p>
        </p:txBody>
      </p:sp>
      <p:sp>
        <p:nvSpPr>
          <p:cNvPr id="40" name="object 40"/>
          <p:cNvSpPr txBox="1"/>
          <p:nvPr/>
        </p:nvSpPr>
        <p:spPr>
          <a:xfrm>
            <a:off x="9078287" y="1234076"/>
            <a:ext cx="1913437" cy="575298"/>
          </a:xfrm>
          <a:prstGeom prst="rect">
            <a:avLst/>
          </a:prstGeom>
        </p:spPr>
        <p:txBody>
          <a:bodyPr vert="horz" wrap="square" lIns="0" tIns="10934" rIns="0" bIns="0" rtlCol="0">
            <a:spAutoFit/>
          </a:bodyPr>
          <a:lstStyle/>
          <a:p>
            <a:pPr algn="ctr">
              <a:lnSpc>
                <a:spcPts val="2205"/>
              </a:lnSpc>
              <a:spcBef>
                <a:spcPts val="86"/>
              </a:spcBef>
            </a:pPr>
            <a:r>
              <a:rPr sz="1913" b="1" spc="-19" dirty="0">
                <a:solidFill>
                  <a:srgbClr val="FFFFFF"/>
                </a:solidFill>
                <a:latin typeface="Calibri"/>
                <a:cs typeface="Calibri"/>
              </a:rPr>
              <a:t>УСЛОВИЯ</a:t>
            </a:r>
            <a:endParaRPr sz="1913">
              <a:latin typeface="Calibri"/>
              <a:cs typeface="Calibri"/>
            </a:endParaRPr>
          </a:p>
          <a:p>
            <a:pPr algn="ctr">
              <a:lnSpc>
                <a:spcPts val="2205"/>
              </a:lnSpc>
            </a:pPr>
            <a:r>
              <a:rPr sz="1913" b="1" spc="-5" dirty="0">
                <a:solidFill>
                  <a:srgbClr val="FFFFFF"/>
                </a:solidFill>
                <a:latin typeface="Calibri"/>
                <a:cs typeface="Calibri"/>
              </a:rPr>
              <a:t>ИС</a:t>
            </a:r>
            <a:r>
              <a:rPr sz="1913" b="1" spc="-14" dirty="0">
                <a:solidFill>
                  <a:srgbClr val="FFFFFF"/>
                </a:solidFill>
                <a:latin typeface="Calibri"/>
                <a:cs typeface="Calibri"/>
              </a:rPr>
              <a:t>П</a:t>
            </a:r>
            <a:r>
              <a:rPr sz="1913" b="1" spc="-62" dirty="0">
                <a:solidFill>
                  <a:srgbClr val="FFFFFF"/>
                </a:solidFill>
                <a:latin typeface="Calibri"/>
                <a:cs typeface="Calibri"/>
              </a:rPr>
              <a:t>О</a:t>
            </a:r>
            <a:r>
              <a:rPr sz="1913" b="1" spc="-5" dirty="0">
                <a:solidFill>
                  <a:srgbClr val="FFFFFF"/>
                </a:solidFill>
                <a:latin typeface="Calibri"/>
                <a:cs typeface="Calibri"/>
              </a:rPr>
              <a:t>ЛЬЗО</a:t>
            </a:r>
            <a:r>
              <a:rPr sz="1913" b="1" spc="-24" dirty="0">
                <a:solidFill>
                  <a:srgbClr val="FFFFFF"/>
                </a:solidFill>
                <a:latin typeface="Calibri"/>
                <a:cs typeface="Calibri"/>
              </a:rPr>
              <a:t>В</a:t>
            </a:r>
            <a:r>
              <a:rPr sz="1913" b="1" spc="-14" dirty="0">
                <a:solidFill>
                  <a:srgbClr val="FFFFFF"/>
                </a:solidFill>
                <a:latin typeface="Calibri"/>
                <a:cs typeface="Calibri"/>
              </a:rPr>
              <a:t>АН</a:t>
            </a:r>
            <a:r>
              <a:rPr sz="1913" b="1" spc="-5" dirty="0">
                <a:solidFill>
                  <a:srgbClr val="FFFFFF"/>
                </a:solidFill>
                <a:latin typeface="Calibri"/>
                <a:cs typeface="Calibri"/>
              </a:rPr>
              <a:t>ИЯ</a:t>
            </a:r>
            <a:endParaRPr sz="1913">
              <a:latin typeface="Calibri"/>
              <a:cs typeface="Calibri"/>
            </a:endParaRPr>
          </a:p>
        </p:txBody>
      </p:sp>
    </p:spTree>
    <p:extLst>
      <p:ext uri="{BB962C8B-B14F-4D97-AF65-F5344CB8AC3E}">
        <p14:creationId xmlns:p14="http://schemas.microsoft.com/office/powerpoint/2010/main" val="18075085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33400" y="304800"/>
            <a:ext cx="11353800" cy="6096000"/>
          </a:xfrm>
          <a:prstGeom prst="rect">
            <a:avLst/>
          </a:prstGeom>
        </p:spPr>
      </p:pic>
    </p:spTree>
    <p:extLst>
      <p:ext uri="{BB962C8B-B14F-4D97-AF65-F5344CB8AC3E}">
        <p14:creationId xmlns:p14="http://schemas.microsoft.com/office/powerpoint/2010/main" val="17024163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189520"/>
            <a:ext cx="11430000" cy="6439880"/>
          </a:xfrm>
          <a:prstGeom prst="rect">
            <a:avLst/>
          </a:prstGeom>
        </p:spPr>
      </p:pic>
    </p:spTree>
    <p:extLst>
      <p:ext uri="{BB962C8B-B14F-4D97-AF65-F5344CB8AC3E}">
        <p14:creationId xmlns:p14="http://schemas.microsoft.com/office/powerpoint/2010/main" val="383937188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0360" y="1911249"/>
            <a:ext cx="4672430" cy="4587996"/>
            <a:chOff x="0" y="1997963"/>
            <a:chExt cx="4884420" cy="4796155"/>
          </a:xfrm>
        </p:grpSpPr>
        <p:pic>
          <p:nvPicPr>
            <p:cNvPr id="3" name="object 3"/>
            <p:cNvPicPr/>
            <p:nvPr/>
          </p:nvPicPr>
          <p:blipFill>
            <a:blip r:embed="rId2" cstate="print"/>
            <a:stretch>
              <a:fillRect/>
            </a:stretch>
          </p:blipFill>
          <p:spPr>
            <a:xfrm>
              <a:off x="0" y="1997963"/>
              <a:ext cx="2510028" cy="3790188"/>
            </a:xfrm>
            <a:prstGeom prst="rect">
              <a:avLst/>
            </a:prstGeom>
          </p:spPr>
        </p:pic>
        <p:pic>
          <p:nvPicPr>
            <p:cNvPr id="4" name="object 4"/>
            <p:cNvPicPr/>
            <p:nvPr/>
          </p:nvPicPr>
          <p:blipFill>
            <a:blip r:embed="rId3" cstate="print"/>
            <a:stretch>
              <a:fillRect/>
            </a:stretch>
          </p:blipFill>
          <p:spPr>
            <a:xfrm>
              <a:off x="2339339" y="2862071"/>
              <a:ext cx="2545080" cy="3931920"/>
            </a:xfrm>
            <a:prstGeom prst="rect">
              <a:avLst/>
            </a:prstGeom>
          </p:spPr>
        </p:pic>
      </p:grpSp>
      <p:sp>
        <p:nvSpPr>
          <p:cNvPr id="5" name="object 5"/>
          <p:cNvSpPr txBox="1"/>
          <p:nvPr/>
        </p:nvSpPr>
        <p:spPr>
          <a:xfrm>
            <a:off x="802328" y="1380055"/>
            <a:ext cx="1681395" cy="247231"/>
          </a:xfrm>
          <a:prstGeom prst="rect">
            <a:avLst/>
          </a:prstGeom>
        </p:spPr>
        <p:txBody>
          <a:bodyPr vert="horz" wrap="square" lIns="0" tIns="11541" rIns="0" bIns="0" rtlCol="0">
            <a:spAutoFit/>
          </a:bodyPr>
          <a:lstStyle/>
          <a:p>
            <a:pPr marL="12149">
              <a:spcBef>
                <a:spcPts val="91"/>
              </a:spcBef>
            </a:pPr>
            <a:r>
              <a:rPr sz="1531" spc="-10" dirty="0">
                <a:latin typeface="Calibri"/>
                <a:cs typeface="Calibri"/>
              </a:rPr>
              <a:t>Демоверсия</a:t>
            </a:r>
            <a:r>
              <a:rPr sz="1531" dirty="0">
                <a:latin typeface="Calibri"/>
                <a:cs typeface="Calibri"/>
              </a:rPr>
              <a:t> </a:t>
            </a:r>
            <a:r>
              <a:rPr sz="1531" spc="-5" dirty="0">
                <a:latin typeface="Calibri"/>
                <a:cs typeface="Calibri"/>
              </a:rPr>
              <a:t>5</a:t>
            </a:r>
            <a:r>
              <a:rPr sz="1531" spc="-33" dirty="0">
                <a:latin typeface="Calibri"/>
                <a:cs typeface="Calibri"/>
              </a:rPr>
              <a:t> </a:t>
            </a:r>
            <a:r>
              <a:rPr sz="1531" spc="-5" dirty="0">
                <a:latin typeface="Calibri"/>
                <a:cs typeface="Calibri"/>
              </a:rPr>
              <a:t>класс</a:t>
            </a:r>
            <a:endParaRPr sz="1531" dirty="0">
              <a:latin typeface="Calibri"/>
              <a:cs typeface="Calibri"/>
            </a:endParaRPr>
          </a:p>
        </p:txBody>
      </p:sp>
      <p:sp>
        <p:nvSpPr>
          <p:cNvPr id="6" name="object 6"/>
          <p:cNvSpPr txBox="1"/>
          <p:nvPr/>
        </p:nvSpPr>
        <p:spPr>
          <a:xfrm>
            <a:off x="2961729" y="2000543"/>
            <a:ext cx="1856337" cy="425045"/>
          </a:xfrm>
          <a:prstGeom prst="rect">
            <a:avLst/>
          </a:prstGeom>
        </p:spPr>
        <p:txBody>
          <a:bodyPr vert="horz" wrap="square" lIns="0" tIns="12756" rIns="0" bIns="0" rtlCol="0">
            <a:spAutoFit/>
          </a:bodyPr>
          <a:lstStyle/>
          <a:p>
            <a:pPr marL="114199" marR="4860" indent="-102050">
              <a:spcBef>
                <a:spcPts val="100"/>
              </a:spcBef>
            </a:pPr>
            <a:r>
              <a:rPr sz="1339" spc="-5" dirty="0">
                <a:latin typeface="Calibri"/>
                <a:cs typeface="Calibri"/>
              </a:rPr>
              <a:t>Характеристики</a:t>
            </a:r>
            <a:r>
              <a:rPr sz="1339" dirty="0">
                <a:latin typeface="Calibri"/>
                <a:cs typeface="Calibri"/>
              </a:rPr>
              <a:t> </a:t>
            </a:r>
            <a:r>
              <a:rPr sz="1339" spc="-5" dirty="0">
                <a:latin typeface="Calibri"/>
                <a:cs typeface="Calibri"/>
              </a:rPr>
              <a:t>заданий </a:t>
            </a:r>
            <a:r>
              <a:rPr sz="1339" spc="-297" dirty="0">
                <a:latin typeface="Calibri"/>
                <a:cs typeface="Calibri"/>
              </a:rPr>
              <a:t> </a:t>
            </a:r>
            <a:r>
              <a:rPr sz="1339" dirty="0">
                <a:latin typeface="Calibri"/>
                <a:cs typeface="Calibri"/>
              </a:rPr>
              <a:t>и</a:t>
            </a:r>
            <a:r>
              <a:rPr sz="1339" spc="-19" dirty="0">
                <a:latin typeface="Calibri"/>
                <a:cs typeface="Calibri"/>
              </a:rPr>
              <a:t> </a:t>
            </a:r>
            <a:r>
              <a:rPr sz="1339" spc="-10" dirty="0">
                <a:latin typeface="Calibri"/>
                <a:cs typeface="Calibri"/>
              </a:rPr>
              <a:t>система</a:t>
            </a:r>
            <a:r>
              <a:rPr sz="1339" spc="-14" dirty="0">
                <a:latin typeface="Calibri"/>
                <a:cs typeface="Calibri"/>
              </a:rPr>
              <a:t> </a:t>
            </a:r>
            <a:r>
              <a:rPr sz="1339" dirty="0">
                <a:latin typeface="Calibri"/>
                <a:cs typeface="Calibri"/>
              </a:rPr>
              <a:t>оценивания</a:t>
            </a:r>
            <a:endParaRPr sz="1339">
              <a:latin typeface="Calibri"/>
              <a:cs typeface="Calibri"/>
            </a:endParaRPr>
          </a:p>
        </p:txBody>
      </p:sp>
      <p:grpSp>
        <p:nvGrpSpPr>
          <p:cNvPr id="7" name="object 7"/>
          <p:cNvGrpSpPr/>
          <p:nvPr/>
        </p:nvGrpSpPr>
        <p:grpSpPr>
          <a:xfrm>
            <a:off x="4844535" y="1752600"/>
            <a:ext cx="4687009" cy="4037048"/>
            <a:chOff x="4643628" y="1709927"/>
            <a:chExt cx="4899660" cy="4220210"/>
          </a:xfrm>
        </p:grpSpPr>
        <p:pic>
          <p:nvPicPr>
            <p:cNvPr id="8" name="object 8"/>
            <p:cNvPicPr/>
            <p:nvPr/>
          </p:nvPicPr>
          <p:blipFill>
            <a:blip r:embed="rId4" cstate="print"/>
            <a:stretch>
              <a:fillRect/>
            </a:stretch>
          </p:blipFill>
          <p:spPr>
            <a:xfrm>
              <a:off x="4643628" y="1709927"/>
              <a:ext cx="2481072" cy="3790188"/>
            </a:xfrm>
            <a:prstGeom prst="rect">
              <a:avLst/>
            </a:prstGeom>
          </p:spPr>
        </p:pic>
        <p:pic>
          <p:nvPicPr>
            <p:cNvPr id="9" name="object 9"/>
            <p:cNvPicPr/>
            <p:nvPr/>
          </p:nvPicPr>
          <p:blipFill>
            <a:blip r:embed="rId5" cstate="print"/>
            <a:stretch>
              <a:fillRect/>
            </a:stretch>
          </p:blipFill>
          <p:spPr>
            <a:xfrm>
              <a:off x="6947916" y="1997963"/>
              <a:ext cx="2595372" cy="3931920"/>
            </a:xfrm>
            <a:prstGeom prst="rect">
              <a:avLst/>
            </a:prstGeom>
          </p:spPr>
        </p:pic>
      </p:grpSp>
      <p:sp>
        <p:nvSpPr>
          <p:cNvPr id="10" name="object 10"/>
          <p:cNvSpPr txBox="1"/>
          <p:nvPr/>
        </p:nvSpPr>
        <p:spPr>
          <a:xfrm>
            <a:off x="5122925" y="990219"/>
            <a:ext cx="3851778" cy="540856"/>
          </a:xfrm>
          <a:prstGeom prst="rect">
            <a:avLst/>
          </a:prstGeom>
        </p:spPr>
        <p:txBody>
          <a:bodyPr vert="horz" wrap="square" lIns="0" tIns="60137" rIns="0" bIns="0" rtlCol="0">
            <a:spAutoFit/>
          </a:bodyPr>
          <a:lstStyle/>
          <a:p>
            <a:pPr marL="12149">
              <a:spcBef>
                <a:spcPts val="474"/>
              </a:spcBef>
            </a:pPr>
            <a:r>
              <a:rPr sz="1531" spc="-10" dirty="0">
                <a:latin typeface="Calibri"/>
                <a:cs typeface="Calibri"/>
              </a:rPr>
              <a:t>Демоверсия</a:t>
            </a:r>
            <a:r>
              <a:rPr sz="1531" spc="5" dirty="0">
                <a:latin typeface="Calibri"/>
                <a:cs typeface="Calibri"/>
              </a:rPr>
              <a:t> </a:t>
            </a:r>
            <a:r>
              <a:rPr sz="1531" spc="-5" dirty="0">
                <a:latin typeface="Calibri"/>
                <a:cs typeface="Calibri"/>
              </a:rPr>
              <a:t>7</a:t>
            </a:r>
            <a:r>
              <a:rPr sz="1531" spc="-29" dirty="0">
                <a:latin typeface="Calibri"/>
                <a:cs typeface="Calibri"/>
              </a:rPr>
              <a:t> </a:t>
            </a:r>
            <a:r>
              <a:rPr sz="1531" spc="-5" dirty="0">
                <a:latin typeface="Calibri"/>
                <a:cs typeface="Calibri"/>
              </a:rPr>
              <a:t>класс</a:t>
            </a:r>
            <a:endParaRPr sz="1531" dirty="0">
              <a:latin typeface="Calibri"/>
              <a:cs typeface="Calibri"/>
            </a:endParaRPr>
          </a:p>
          <a:p>
            <a:pPr marL="2690964">
              <a:spcBef>
                <a:spcPts val="340"/>
              </a:spcBef>
            </a:pPr>
            <a:r>
              <a:rPr sz="1339" spc="-5" dirty="0">
                <a:latin typeface="Calibri"/>
                <a:cs typeface="Calibri"/>
              </a:rPr>
              <a:t>Характеристики</a:t>
            </a:r>
            <a:endParaRPr sz="1339" dirty="0">
              <a:latin typeface="Calibri"/>
              <a:cs typeface="Calibri"/>
            </a:endParaRPr>
          </a:p>
        </p:txBody>
      </p:sp>
      <p:sp>
        <p:nvSpPr>
          <p:cNvPr id="11" name="object 11"/>
          <p:cNvSpPr txBox="1"/>
          <p:nvPr/>
        </p:nvSpPr>
        <p:spPr>
          <a:xfrm>
            <a:off x="7506963" y="1515684"/>
            <a:ext cx="1650415" cy="425045"/>
          </a:xfrm>
          <a:prstGeom prst="rect">
            <a:avLst/>
          </a:prstGeom>
        </p:spPr>
        <p:txBody>
          <a:bodyPr vert="horz" wrap="square" lIns="0" tIns="12756" rIns="0" bIns="0" rtlCol="0">
            <a:spAutoFit/>
          </a:bodyPr>
          <a:lstStyle/>
          <a:p>
            <a:pPr algn="ctr">
              <a:spcBef>
                <a:spcPts val="100"/>
              </a:spcBef>
            </a:pPr>
            <a:r>
              <a:rPr sz="1339" spc="-5" dirty="0">
                <a:latin typeface="Calibri"/>
                <a:cs typeface="Calibri"/>
              </a:rPr>
              <a:t>заданий</a:t>
            </a:r>
            <a:endParaRPr sz="1339" dirty="0">
              <a:latin typeface="Calibri"/>
              <a:cs typeface="Calibri"/>
            </a:endParaRPr>
          </a:p>
          <a:p>
            <a:pPr algn="ctr">
              <a:lnSpc>
                <a:spcPct val="100000"/>
              </a:lnSpc>
            </a:pPr>
            <a:r>
              <a:rPr sz="1339" dirty="0">
                <a:latin typeface="Calibri"/>
                <a:cs typeface="Calibri"/>
              </a:rPr>
              <a:t>и</a:t>
            </a:r>
            <a:r>
              <a:rPr sz="1339" spc="-10" dirty="0">
                <a:latin typeface="Calibri"/>
                <a:cs typeface="Calibri"/>
              </a:rPr>
              <a:t> система </a:t>
            </a:r>
            <a:r>
              <a:rPr sz="1339" spc="-5" dirty="0">
                <a:latin typeface="Calibri"/>
                <a:cs typeface="Calibri"/>
              </a:rPr>
              <a:t>оценивания</a:t>
            </a:r>
            <a:endParaRPr sz="1339" dirty="0">
              <a:latin typeface="Calibri"/>
              <a:cs typeface="Calibri"/>
            </a:endParaRPr>
          </a:p>
        </p:txBody>
      </p:sp>
      <p:pic>
        <p:nvPicPr>
          <p:cNvPr id="12" name="object 12"/>
          <p:cNvPicPr/>
          <p:nvPr/>
        </p:nvPicPr>
        <p:blipFill>
          <a:blip r:embed="rId6" cstate="print"/>
          <a:stretch>
            <a:fillRect/>
          </a:stretch>
        </p:blipFill>
        <p:spPr>
          <a:xfrm>
            <a:off x="9293079" y="2876350"/>
            <a:ext cx="2482729" cy="3796258"/>
          </a:xfrm>
          <a:prstGeom prst="rect">
            <a:avLst/>
          </a:prstGeom>
        </p:spPr>
      </p:pic>
      <p:sp>
        <p:nvSpPr>
          <p:cNvPr id="13" name="object 13"/>
          <p:cNvSpPr txBox="1"/>
          <p:nvPr/>
        </p:nvSpPr>
        <p:spPr>
          <a:xfrm>
            <a:off x="9698727" y="1582455"/>
            <a:ext cx="1986329" cy="630642"/>
          </a:xfrm>
          <a:prstGeom prst="rect">
            <a:avLst/>
          </a:prstGeom>
        </p:spPr>
        <p:txBody>
          <a:bodyPr vert="horz" wrap="square" lIns="0" tIns="12149" rIns="0" bIns="0" rtlCol="0">
            <a:spAutoFit/>
          </a:bodyPr>
          <a:lstStyle/>
          <a:p>
            <a:pPr algn="ctr">
              <a:spcBef>
                <a:spcPts val="96"/>
              </a:spcBef>
            </a:pPr>
            <a:r>
              <a:rPr sz="2009" spc="-5" dirty="0">
                <a:latin typeface="Calibri"/>
                <a:cs typeface="Calibri"/>
              </a:rPr>
              <a:t>Основные</a:t>
            </a:r>
            <a:endParaRPr sz="2009" dirty="0">
              <a:latin typeface="Calibri"/>
              <a:cs typeface="Calibri"/>
            </a:endParaRPr>
          </a:p>
          <a:p>
            <a:pPr algn="ctr">
              <a:spcBef>
                <a:spcPts val="5"/>
              </a:spcBef>
            </a:pPr>
            <a:r>
              <a:rPr sz="2009" spc="-24" dirty="0">
                <a:latin typeface="Calibri"/>
                <a:cs typeface="Calibri"/>
              </a:rPr>
              <a:t>подходы</a:t>
            </a:r>
            <a:r>
              <a:rPr sz="2009" spc="-14" dirty="0">
                <a:latin typeface="Calibri"/>
                <a:cs typeface="Calibri"/>
              </a:rPr>
              <a:t> </a:t>
            </a:r>
            <a:r>
              <a:rPr sz="2009" dirty="0">
                <a:latin typeface="Calibri"/>
                <a:cs typeface="Calibri"/>
              </a:rPr>
              <a:t>к</a:t>
            </a:r>
            <a:r>
              <a:rPr sz="2009" spc="-29" dirty="0">
                <a:latin typeface="Calibri"/>
                <a:cs typeface="Calibri"/>
              </a:rPr>
              <a:t> </a:t>
            </a:r>
            <a:r>
              <a:rPr sz="2009" spc="-10" dirty="0">
                <a:latin typeface="Calibri"/>
                <a:cs typeface="Calibri"/>
              </a:rPr>
              <a:t>оценке</a:t>
            </a:r>
            <a:endParaRPr sz="2009" dirty="0">
              <a:latin typeface="Calibri"/>
              <a:cs typeface="Calibri"/>
            </a:endParaRPr>
          </a:p>
        </p:txBody>
      </p:sp>
      <p:sp>
        <p:nvSpPr>
          <p:cNvPr id="14" name="object 14"/>
          <p:cNvSpPr txBox="1">
            <a:spLocks noGrp="1"/>
          </p:cNvSpPr>
          <p:nvPr>
            <p:ph type="title"/>
          </p:nvPr>
        </p:nvSpPr>
        <p:spPr>
          <a:xfrm>
            <a:off x="457200" y="269612"/>
            <a:ext cx="11506199" cy="444880"/>
          </a:xfrm>
          <a:prstGeom prst="rect">
            <a:avLst/>
          </a:prstGeom>
        </p:spPr>
        <p:txBody>
          <a:bodyPr vert="horz" wrap="square" lIns="0" tIns="103265" rIns="0" bIns="0" rtlCol="0">
            <a:spAutoFit/>
          </a:bodyPr>
          <a:lstStyle/>
          <a:p>
            <a:pPr marL="4152467" marR="4860" indent="-4140925">
              <a:lnSpc>
                <a:spcPts val="2937"/>
              </a:lnSpc>
              <a:spcBef>
                <a:spcPts val="813"/>
              </a:spcBef>
            </a:pPr>
            <a:r>
              <a:rPr sz="2200" b="1" dirty="0">
                <a:latin typeface="Century Schoolbook" panose="02040604050505020304" pitchFamily="18" charset="0"/>
              </a:rPr>
              <a:t>Пять</a:t>
            </a:r>
            <a:r>
              <a:rPr sz="2200" b="1" spc="-10" dirty="0">
                <a:latin typeface="Century Schoolbook" panose="02040604050505020304" pitchFamily="18" charset="0"/>
              </a:rPr>
              <a:t> документов</a:t>
            </a:r>
            <a:r>
              <a:rPr sz="2200" b="1" spc="19" dirty="0">
                <a:latin typeface="Century Schoolbook" panose="02040604050505020304" pitchFamily="18" charset="0"/>
              </a:rPr>
              <a:t> </a:t>
            </a:r>
            <a:r>
              <a:rPr sz="2200" b="1" dirty="0">
                <a:latin typeface="Century Schoolbook" panose="02040604050505020304" pitchFamily="18" charset="0"/>
              </a:rPr>
              <a:t>по</a:t>
            </a:r>
            <a:r>
              <a:rPr sz="2200" b="1" spc="5" dirty="0">
                <a:latin typeface="Century Schoolbook" panose="02040604050505020304" pitchFamily="18" charset="0"/>
              </a:rPr>
              <a:t> </a:t>
            </a:r>
            <a:r>
              <a:rPr sz="2200" b="1" spc="-14" dirty="0">
                <a:latin typeface="Century Schoolbook" panose="02040604050505020304" pitchFamily="18" charset="0"/>
              </a:rPr>
              <a:t>каждой</a:t>
            </a:r>
            <a:r>
              <a:rPr sz="2200" b="1" spc="5" dirty="0">
                <a:latin typeface="Century Schoolbook" panose="02040604050505020304" pitchFamily="18" charset="0"/>
              </a:rPr>
              <a:t> </a:t>
            </a:r>
            <a:r>
              <a:rPr sz="2200" b="1" spc="-5" dirty="0">
                <a:latin typeface="Century Schoolbook" panose="02040604050505020304" pitchFamily="18" charset="0"/>
              </a:rPr>
              <a:t>составляющей</a:t>
            </a:r>
            <a:r>
              <a:rPr sz="2200" b="1" dirty="0">
                <a:latin typeface="Century Schoolbook" panose="02040604050505020304" pitchFamily="18" charset="0"/>
              </a:rPr>
              <a:t> </a:t>
            </a:r>
            <a:r>
              <a:rPr sz="2200" b="1" spc="-5" dirty="0">
                <a:latin typeface="Century Schoolbook" panose="02040604050505020304" pitchFamily="18" charset="0"/>
              </a:rPr>
              <a:t>функциональной </a:t>
            </a:r>
            <a:r>
              <a:rPr sz="2200" b="1" spc="-674" dirty="0">
                <a:latin typeface="Century Schoolbook" panose="02040604050505020304" pitchFamily="18" charset="0"/>
              </a:rPr>
              <a:t> </a:t>
            </a:r>
            <a:r>
              <a:rPr sz="2200" b="1" dirty="0">
                <a:latin typeface="Century Schoolbook" panose="02040604050505020304" pitchFamily="18" charset="0"/>
              </a:rPr>
              <a:t>грамотности</a:t>
            </a:r>
          </a:p>
        </p:txBody>
      </p:sp>
    </p:spTree>
    <p:extLst>
      <p:ext uri="{BB962C8B-B14F-4D97-AF65-F5344CB8AC3E}">
        <p14:creationId xmlns:p14="http://schemas.microsoft.com/office/powerpoint/2010/main" val="18512777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205649"/>
            <a:ext cx="6934200" cy="505267"/>
          </a:xfrm>
          <a:prstGeom prst="rect">
            <a:avLst/>
          </a:prstGeom>
        </p:spPr>
        <p:txBody>
          <a:bodyPr vert="horz" wrap="square" lIns="0" tIns="12700" rIns="0" bIns="0" rtlCol="0">
            <a:spAutoFit/>
          </a:bodyPr>
          <a:lstStyle/>
          <a:p>
            <a:pPr marL="12700">
              <a:lnSpc>
                <a:spcPct val="100000"/>
              </a:lnSpc>
              <a:spcBef>
                <a:spcPts val="100"/>
              </a:spcBef>
            </a:pPr>
            <a:r>
              <a:rPr sz="3200" b="0" spc="-5" dirty="0">
                <a:solidFill>
                  <a:srgbClr val="252525"/>
                </a:solidFill>
                <a:latin typeface="Century Schoolbook"/>
                <a:cs typeface="Century Schoolbook"/>
              </a:rPr>
              <a:t>Читательская</a:t>
            </a:r>
            <a:r>
              <a:rPr sz="3200" b="0" spc="-25" dirty="0">
                <a:solidFill>
                  <a:srgbClr val="252525"/>
                </a:solidFill>
                <a:latin typeface="Century Schoolbook"/>
                <a:cs typeface="Century Schoolbook"/>
              </a:rPr>
              <a:t> </a:t>
            </a:r>
            <a:r>
              <a:rPr sz="3200" b="0" spc="-5" dirty="0">
                <a:solidFill>
                  <a:srgbClr val="252525"/>
                </a:solidFill>
                <a:latin typeface="Century Schoolbook"/>
                <a:cs typeface="Century Schoolbook"/>
              </a:rPr>
              <a:t>грамотность</a:t>
            </a:r>
            <a:r>
              <a:rPr sz="3200" b="0" spc="15" dirty="0">
                <a:solidFill>
                  <a:srgbClr val="252525"/>
                </a:solidFill>
                <a:latin typeface="Century Schoolbook"/>
                <a:cs typeface="Century Schoolbook"/>
              </a:rPr>
              <a:t> </a:t>
            </a:r>
            <a:r>
              <a:rPr sz="3200" b="0" dirty="0">
                <a:solidFill>
                  <a:srgbClr val="252525"/>
                </a:solidFill>
                <a:latin typeface="Century Schoolbook"/>
                <a:cs typeface="Century Schoolbook"/>
              </a:rPr>
              <a:t>7</a:t>
            </a:r>
            <a:r>
              <a:rPr sz="3200" b="0" spc="-10" dirty="0">
                <a:solidFill>
                  <a:srgbClr val="252525"/>
                </a:solidFill>
                <a:latin typeface="Century Schoolbook"/>
                <a:cs typeface="Century Schoolbook"/>
              </a:rPr>
              <a:t> </a:t>
            </a:r>
            <a:r>
              <a:rPr sz="3200" b="0" spc="-5" dirty="0">
                <a:solidFill>
                  <a:srgbClr val="252525"/>
                </a:solidFill>
                <a:latin typeface="Century Schoolbook"/>
                <a:cs typeface="Century Schoolbook"/>
              </a:rPr>
              <a:t>класс</a:t>
            </a:r>
          </a:p>
        </p:txBody>
      </p:sp>
      <p:pic>
        <p:nvPicPr>
          <p:cNvPr id="5" name="object 5"/>
          <p:cNvPicPr/>
          <p:nvPr/>
        </p:nvPicPr>
        <p:blipFill>
          <a:blip r:embed="rId2" cstate="print"/>
          <a:stretch>
            <a:fillRect/>
          </a:stretch>
        </p:blipFill>
        <p:spPr>
          <a:xfrm>
            <a:off x="76200" y="769366"/>
            <a:ext cx="3967251" cy="5326634"/>
          </a:xfrm>
          <a:prstGeom prst="rect">
            <a:avLst/>
          </a:prstGeom>
        </p:spPr>
      </p:pic>
      <p:pic>
        <p:nvPicPr>
          <p:cNvPr id="6" name="object 6"/>
          <p:cNvPicPr/>
          <p:nvPr/>
        </p:nvPicPr>
        <p:blipFill>
          <a:blip r:embed="rId3" cstate="print"/>
          <a:stretch>
            <a:fillRect/>
          </a:stretch>
        </p:blipFill>
        <p:spPr>
          <a:xfrm>
            <a:off x="7239000" y="0"/>
            <a:ext cx="4832477" cy="4812538"/>
          </a:xfrm>
          <a:prstGeom prst="rect">
            <a:avLst/>
          </a:prstGeom>
        </p:spPr>
      </p:pic>
      <p:pic>
        <p:nvPicPr>
          <p:cNvPr id="7" name="object 5"/>
          <p:cNvPicPr/>
          <p:nvPr/>
        </p:nvPicPr>
        <p:blipFill>
          <a:blip r:embed="rId4" cstate="print"/>
          <a:stretch>
            <a:fillRect/>
          </a:stretch>
        </p:blipFill>
        <p:spPr>
          <a:xfrm>
            <a:off x="3886200" y="2514600"/>
            <a:ext cx="4099780" cy="411480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306" y="482346"/>
            <a:ext cx="7625080" cy="57404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252525"/>
                </a:solidFill>
                <a:latin typeface="Century Schoolbook"/>
                <a:cs typeface="Century Schoolbook"/>
              </a:rPr>
              <a:t>Читательская</a:t>
            </a:r>
            <a:r>
              <a:rPr b="0" spc="-30" dirty="0">
                <a:solidFill>
                  <a:srgbClr val="252525"/>
                </a:solidFill>
                <a:latin typeface="Century Schoolbook"/>
                <a:cs typeface="Century Schoolbook"/>
              </a:rPr>
              <a:t> </a:t>
            </a:r>
            <a:r>
              <a:rPr b="0" dirty="0">
                <a:solidFill>
                  <a:srgbClr val="252525"/>
                </a:solidFill>
                <a:latin typeface="Century Schoolbook"/>
                <a:cs typeface="Century Schoolbook"/>
              </a:rPr>
              <a:t>грамотность</a:t>
            </a:r>
            <a:r>
              <a:rPr b="0" spc="-10" dirty="0">
                <a:solidFill>
                  <a:srgbClr val="252525"/>
                </a:solidFill>
                <a:latin typeface="Century Schoolbook"/>
                <a:cs typeface="Century Schoolbook"/>
              </a:rPr>
              <a:t> </a:t>
            </a:r>
            <a:r>
              <a:rPr b="0" dirty="0">
                <a:solidFill>
                  <a:srgbClr val="252525"/>
                </a:solidFill>
                <a:latin typeface="Century Schoolbook"/>
                <a:cs typeface="Century Schoolbook"/>
              </a:rPr>
              <a:t>7</a:t>
            </a:r>
            <a:r>
              <a:rPr b="0" spc="-15" dirty="0">
                <a:solidFill>
                  <a:srgbClr val="252525"/>
                </a:solidFill>
                <a:latin typeface="Century Schoolbook"/>
                <a:cs typeface="Century Schoolbook"/>
              </a:rPr>
              <a:t> </a:t>
            </a:r>
            <a:r>
              <a:rPr b="0" spc="-5" dirty="0">
                <a:solidFill>
                  <a:srgbClr val="252525"/>
                </a:solidFill>
                <a:latin typeface="Century Schoolbook"/>
                <a:cs typeface="Century Schoolbook"/>
              </a:rPr>
              <a:t>класс</a:t>
            </a:r>
          </a:p>
        </p:txBody>
      </p:sp>
      <p:pic>
        <p:nvPicPr>
          <p:cNvPr id="4" name="object 4"/>
          <p:cNvPicPr/>
          <p:nvPr/>
        </p:nvPicPr>
        <p:blipFill>
          <a:blip r:embed="rId2" cstate="print"/>
          <a:stretch>
            <a:fillRect/>
          </a:stretch>
        </p:blipFill>
        <p:spPr>
          <a:xfrm>
            <a:off x="8842375" y="527215"/>
            <a:ext cx="2704211" cy="660869"/>
          </a:xfrm>
          <a:prstGeom prst="rect">
            <a:avLst/>
          </a:prstGeom>
        </p:spPr>
      </p:pic>
      <p:pic>
        <p:nvPicPr>
          <p:cNvPr id="5" name="object 5"/>
          <p:cNvPicPr/>
          <p:nvPr/>
        </p:nvPicPr>
        <p:blipFill>
          <a:blip r:embed="rId3" cstate="print"/>
          <a:stretch>
            <a:fillRect/>
          </a:stretch>
        </p:blipFill>
        <p:spPr>
          <a:xfrm>
            <a:off x="417741" y="1521777"/>
            <a:ext cx="5678297" cy="4731893"/>
          </a:xfrm>
          <a:prstGeom prst="rect">
            <a:avLst/>
          </a:prstGeom>
        </p:spPr>
      </p:pic>
      <p:pic>
        <p:nvPicPr>
          <p:cNvPr id="6" name="object 6"/>
          <p:cNvPicPr/>
          <p:nvPr/>
        </p:nvPicPr>
        <p:blipFill>
          <a:blip r:embed="rId4" cstate="print"/>
          <a:stretch>
            <a:fillRect/>
          </a:stretch>
        </p:blipFill>
        <p:spPr>
          <a:xfrm>
            <a:off x="6310121" y="1600708"/>
            <a:ext cx="5510022" cy="3634486"/>
          </a:xfrm>
          <a:prstGeom prst="rect">
            <a:avLst/>
          </a:prstGeom>
        </p:spPr>
      </p:pic>
      <p:sp>
        <p:nvSpPr>
          <p:cNvPr id="7" name="object 7"/>
          <p:cNvSpPr txBox="1"/>
          <p:nvPr/>
        </p:nvSpPr>
        <p:spPr>
          <a:xfrm>
            <a:off x="3835400" y="1929129"/>
            <a:ext cx="1961514" cy="574675"/>
          </a:xfrm>
          <a:prstGeom prst="rect">
            <a:avLst/>
          </a:prstGeom>
        </p:spPr>
        <p:txBody>
          <a:bodyPr vert="horz" wrap="square" lIns="0" tIns="12700" rIns="0" bIns="0" rtlCol="0">
            <a:spAutoFit/>
          </a:bodyPr>
          <a:lstStyle/>
          <a:p>
            <a:pPr marL="12700">
              <a:lnSpc>
                <a:spcPct val="100000"/>
              </a:lnSpc>
              <a:spcBef>
                <a:spcPts val="100"/>
              </a:spcBef>
            </a:pPr>
            <a:r>
              <a:rPr sz="1800" spc="-10" dirty="0" err="1" smtClean="0">
                <a:solidFill>
                  <a:srgbClr val="C00000"/>
                </a:solidFill>
                <a:latin typeface="Franklin Gothic Book"/>
                <a:cs typeface="Franklin Gothic Book"/>
              </a:rPr>
              <a:t>Средний</a:t>
            </a:r>
            <a:r>
              <a:rPr lang="en-US" dirty="0">
                <a:latin typeface="Franklin Gothic Book"/>
                <a:cs typeface="Franklin Gothic Book"/>
              </a:rPr>
              <a:t> </a:t>
            </a:r>
            <a:r>
              <a:rPr sz="1800" spc="-5" dirty="0" err="1" smtClean="0">
                <a:solidFill>
                  <a:srgbClr val="C00000"/>
                </a:solidFill>
                <a:latin typeface="Franklin Gothic Book"/>
                <a:cs typeface="Franklin Gothic Book"/>
              </a:rPr>
              <a:t>уровень</a:t>
            </a:r>
            <a:r>
              <a:rPr sz="1800" spc="-60" dirty="0" smtClean="0">
                <a:solidFill>
                  <a:srgbClr val="C00000"/>
                </a:solidFill>
                <a:latin typeface="Franklin Gothic Book"/>
                <a:cs typeface="Franklin Gothic Book"/>
              </a:rPr>
              <a:t> </a:t>
            </a:r>
            <a:r>
              <a:rPr sz="1800" spc="-5" dirty="0">
                <a:solidFill>
                  <a:srgbClr val="C00000"/>
                </a:solidFill>
                <a:latin typeface="Franklin Gothic Book"/>
                <a:cs typeface="Franklin Gothic Book"/>
              </a:rPr>
              <a:t>сложности</a:t>
            </a:r>
            <a:endParaRPr sz="1800" dirty="0">
              <a:latin typeface="Franklin Gothic Book"/>
              <a:cs typeface="Franklin Gothic Book"/>
            </a:endParaRPr>
          </a:p>
        </p:txBody>
      </p:sp>
      <p:sp>
        <p:nvSpPr>
          <p:cNvPr id="8" name="object 8"/>
          <p:cNvSpPr txBox="1"/>
          <p:nvPr/>
        </p:nvSpPr>
        <p:spPr>
          <a:xfrm>
            <a:off x="3801712" y="2977183"/>
            <a:ext cx="1960880" cy="574675"/>
          </a:xfrm>
          <a:prstGeom prst="rect">
            <a:avLst/>
          </a:prstGeom>
        </p:spPr>
        <p:txBody>
          <a:bodyPr vert="horz" wrap="square" lIns="0" tIns="12700" rIns="0" bIns="0" rtlCol="0">
            <a:spAutoFit/>
          </a:bodyPr>
          <a:lstStyle/>
          <a:p>
            <a:pPr marL="12700">
              <a:lnSpc>
                <a:spcPct val="100000"/>
              </a:lnSpc>
              <a:spcBef>
                <a:spcPts val="100"/>
              </a:spcBef>
            </a:pPr>
            <a:r>
              <a:rPr sz="1800" spc="-10" dirty="0" err="1" smtClean="0">
                <a:solidFill>
                  <a:srgbClr val="C00000"/>
                </a:solidFill>
                <a:latin typeface="Franklin Gothic Book"/>
                <a:cs typeface="Franklin Gothic Book"/>
              </a:rPr>
              <a:t>Низкий</a:t>
            </a:r>
            <a:r>
              <a:rPr lang="en-US" dirty="0">
                <a:latin typeface="Franklin Gothic Book"/>
                <a:cs typeface="Franklin Gothic Book"/>
              </a:rPr>
              <a:t> </a:t>
            </a:r>
            <a:r>
              <a:rPr sz="1800" spc="-5" dirty="0" err="1" smtClean="0">
                <a:solidFill>
                  <a:srgbClr val="C00000"/>
                </a:solidFill>
                <a:latin typeface="Franklin Gothic Book"/>
                <a:cs typeface="Franklin Gothic Book"/>
              </a:rPr>
              <a:t>уровень</a:t>
            </a:r>
            <a:r>
              <a:rPr sz="1800" spc="-70" dirty="0" smtClean="0">
                <a:solidFill>
                  <a:srgbClr val="C00000"/>
                </a:solidFill>
                <a:latin typeface="Franklin Gothic Book"/>
                <a:cs typeface="Franklin Gothic Book"/>
              </a:rPr>
              <a:t> </a:t>
            </a:r>
            <a:r>
              <a:rPr sz="1800" spc="-5" dirty="0">
                <a:solidFill>
                  <a:srgbClr val="C00000"/>
                </a:solidFill>
                <a:latin typeface="Franklin Gothic Book"/>
                <a:cs typeface="Franklin Gothic Book"/>
              </a:rPr>
              <a:t>сложности</a:t>
            </a:r>
            <a:endParaRPr sz="1800" dirty="0">
              <a:latin typeface="Franklin Gothic Book"/>
              <a:cs typeface="Franklin Gothic Book"/>
            </a:endParaRPr>
          </a:p>
        </p:txBody>
      </p:sp>
      <p:sp>
        <p:nvSpPr>
          <p:cNvPr id="9" name="object 9"/>
          <p:cNvSpPr txBox="1"/>
          <p:nvPr/>
        </p:nvSpPr>
        <p:spPr>
          <a:xfrm>
            <a:off x="9595499" y="5201506"/>
            <a:ext cx="1961514" cy="574675"/>
          </a:xfrm>
          <a:prstGeom prst="rect">
            <a:avLst/>
          </a:prstGeom>
        </p:spPr>
        <p:txBody>
          <a:bodyPr vert="horz" wrap="square" lIns="0" tIns="12700" rIns="0" bIns="0" rtlCol="0">
            <a:spAutoFit/>
          </a:bodyPr>
          <a:lstStyle/>
          <a:p>
            <a:pPr marL="12700">
              <a:lnSpc>
                <a:spcPct val="100000"/>
              </a:lnSpc>
              <a:spcBef>
                <a:spcPts val="100"/>
              </a:spcBef>
            </a:pPr>
            <a:r>
              <a:rPr sz="1800" spc="-10" dirty="0" err="1" smtClean="0">
                <a:solidFill>
                  <a:srgbClr val="C00000"/>
                </a:solidFill>
                <a:latin typeface="Franklin Gothic Book"/>
                <a:cs typeface="Franklin Gothic Book"/>
              </a:rPr>
              <a:t>Высокий</a:t>
            </a:r>
            <a:r>
              <a:rPr lang="en-US" dirty="0">
                <a:latin typeface="Franklin Gothic Book"/>
                <a:cs typeface="Franklin Gothic Book"/>
              </a:rPr>
              <a:t> </a:t>
            </a:r>
            <a:r>
              <a:rPr sz="1800" spc="-5" dirty="0" err="1" smtClean="0">
                <a:solidFill>
                  <a:srgbClr val="C00000"/>
                </a:solidFill>
                <a:latin typeface="Franklin Gothic Book"/>
                <a:cs typeface="Franklin Gothic Book"/>
              </a:rPr>
              <a:t>уровень</a:t>
            </a:r>
            <a:r>
              <a:rPr sz="1800" spc="-60" dirty="0" smtClean="0">
                <a:solidFill>
                  <a:srgbClr val="C00000"/>
                </a:solidFill>
                <a:latin typeface="Franklin Gothic Book"/>
                <a:cs typeface="Franklin Gothic Book"/>
              </a:rPr>
              <a:t> </a:t>
            </a:r>
            <a:r>
              <a:rPr sz="1800" spc="-5" dirty="0">
                <a:solidFill>
                  <a:srgbClr val="C00000"/>
                </a:solidFill>
                <a:latin typeface="Franklin Gothic Book"/>
                <a:cs typeface="Franklin Gothic Book"/>
              </a:rPr>
              <a:t>сложности</a:t>
            </a:r>
            <a:endParaRPr sz="1800" dirty="0">
              <a:latin typeface="Franklin Gothic Book"/>
              <a:cs typeface="Franklin Gothic Book"/>
            </a:endParaRPr>
          </a:p>
        </p:txBody>
      </p:sp>
    </p:spTree>
    <p:extLst>
      <p:ext uri="{BB962C8B-B14F-4D97-AF65-F5344CB8AC3E}">
        <p14:creationId xmlns:p14="http://schemas.microsoft.com/office/powerpoint/2010/main" val="303439193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304800"/>
            <a:ext cx="8153400" cy="966247"/>
          </a:xfrm>
          <a:prstGeom prst="rect">
            <a:avLst/>
          </a:prstGeom>
        </p:spPr>
        <p:txBody>
          <a:bodyPr vert="horz" wrap="square" lIns="0" tIns="12149" rIns="0" bIns="0" rtlCol="0">
            <a:spAutoFit/>
          </a:bodyPr>
          <a:lstStyle/>
          <a:p>
            <a:pPr algn="ctr">
              <a:spcBef>
                <a:spcPts val="96"/>
              </a:spcBef>
            </a:pPr>
            <a:r>
              <a:rPr sz="3444" b="1" spc="-5" dirty="0">
                <a:latin typeface="Century Schoolbook" panose="02040604050505020304" pitchFamily="18" charset="0"/>
              </a:rPr>
              <a:t>Описание</a:t>
            </a:r>
            <a:r>
              <a:rPr sz="3444" b="1" spc="-33" dirty="0">
                <a:latin typeface="Century Schoolbook" panose="02040604050505020304" pitchFamily="18" charset="0"/>
              </a:rPr>
              <a:t> </a:t>
            </a:r>
            <a:r>
              <a:rPr sz="3444" b="1" dirty="0">
                <a:latin typeface="Century Schoolbook" panose="02040604050505020304" pitchFamily="18" charset="0"/>
              </a:rPr>
              <a:t>заданий</a:t>
            </a:r>
            <a:r>
              <a:rPr sz="3444" b="1" spc="-38" dirty="0">
                <a:latin typeface="Century Schoolbook" panose="02040604050505020304" pitchFamily="18" charset="0"/>
              </a:rPr>
              <a:t> </a:t>
            </a:r>
            <a:r>
              <a:rPr sz="3444" b="1" spc="-24" dirty="0">
                <a:latin typeface="Century Schoolbook" panose="02040604050505020304" pitchFamily="18" charset="0"/>
              </a:rPr>
              <a:t>блока</a:t>
            </a:r>
            <a:endParaRPr sz="3444" b="1" dirty="0">
              <a:latin typeface="Century Schoolbook" panose="02040604050505020304" pitchFamily="18" charset="0"/>
            </a:endParaRPr>
          </a:p>
          <a:p>
            <a:pPr algn="ctr">
              <a:spcBef>
                <a:spcPts val="5"/>
              </a:spcBef>
            </a:pPr>
            <a:r>
              <a:rPr sz="3444" b="1" spc="-10" dirty="0">
                <a:latin typeface="Century Schoolbook" panose="02040604050505020304" pitchFamily="18" charset="0"/>
              </a:rPr>
              <a:t>«Читательская</a:t>
            </a:r>
            <a:r>
              <a:rPr sz="3444" b="1" spc="-72" dirty="0">
                <a:latin typeface="Century Schoolbook" panose="02040604050505020304" pitchFamily="18" charset="0"/>
              </a:rPr>
              <a:t> </a:t>
            </a:r>
            <a:r>
              <a:rPr sz="3444" b="1" spc="-5" dirty="0">
                <a:latin typeface="Century Schoolbook" panose="02040604050505020304" pitchFamily="18" charset="0"/>
              </a:rPr>
              <a:t>грамотность»</a:t>
            </a:r>
            <a:endParaRPr sz="3444" b="1" dirty="0">
              <a:latin typeface="Century Schoolbook" panose="02040604050505020304" pitchFamily="18" charset="0"/>
            </a:endParaRPr>
          </a:p>
        </p:txBody>
      </p:sp>
      <p:sp>
        <p:nvSpPr>
          <p:cNvPr id="3" name="object 3"/>
          <p:cNvSpPr txBox="1"/>
          <p:nvPr/>
        </p:nvSpPr>
        <p:spPr>
          <a:xfrm>
            <a:off x="1028700" y="1600200"/>
            <a:ext cx="10515600" cy="4552585"/>
          </a:xfrm>
          <a:prstGeom prst="rect">
            <a:avLst/>
          </a:prstGeom>
        </p:spPr>
        <p:txBody>
          <a:bodyPr vert="horz" wrap="square" lIns="0" tIns="12756" rIns="0" bIns="0" rtlCol="0">
            <a:spAutoFit/>
          </a:bodyPr>
          <a:lstStyle/>
          <a:p>
            <a:pPr marL="386332" marR="4860" indent="-374791">
              <a:spcBef>
                <a:spcPts val="100"/>
              </a:spcBef>
              <a:buFont typeface="Microsoft Sans Serif"/>
              <a:buChar char="•"/>
              <a:tabLst>
                <a:tab pos="386940" algn="l"/>
              </a:tabLst>
            </a:pPr>
            <a:r>
              <a:rPr sz="2800" spc="-5" dirty="0">
                <a:latin typeface="Century Schoolbook" panose="02040604050505020304" pitchFamily="18" charset="0"/>
                <a:cs typeface="Calibri"/>
              </a:rPr>
              <a:t>Комплексные </a:t>
            </a:r>
            <a:r>
              <a:rPr sz="2800" dirty="0">
                <a:latin typeface="Century Schoolbook" panose="02040604050505020304" pitchFamily="18" charset="0"/>
                <a:cs typeface="Calibri"/>
              </a:rPr>
              <a:t>задания, </a:t>
            </a:r>
            <a:r>
              <a:rPr sz="2800" spc="-5" dirty="0">
                <a:latin typeface="Century Schoolbook" panose="02040604050505020304" pitchFamily="18" charset="0"/>
                <a:cs typeface="Calibri"/>
              </a:rPr>
              <a:t>объединённые общей </a:t>
            </a:r>
            <a:r>
              <a:rPr sz="2800" spc="-10" dirty="0">
                <a:latin typeface="Century Schoolbook" panose="02040604050505020304" pitchFamily="18" charset="0"/>
                <a:cs typeface="Calibri"/>
              </a:rPr>
              <a:t>темой </a:t>
            </a:r>
            <a:r>
              <a:rPr sz="2800" dirty="0">
                <a:latin typeface="Century Schoolbook" panose="02040604050505020304" pitchFamily="18" charset="0"/>
                <a:cs typeface="Calibri"/>
              </a:rPr>
              <a:t>или </a:t>
            </a:r>
            <a:r>
              <a:rPr sz="2800" spc="-531" dirty="0">
                <a:latin typeface="Century Schoolbook" panose="02040604050505020304" pitchFamily="18" charset="0"/>
                <a:cs typeface="Calibri"/>
              </a:rPr>
              <a:t> </a:t>
            </a:r>
            <a:r>
              <a:rPr sz="2800" spc="-5" dirty="0">
                <a:latin typeface="Century Schoolbook" panose="02040604050505020304" pitchFamily="18" charset="0"/>
                <a:cs typeface="Calibri"/>
              </a:rPr>
              <a:t>проблемой</a:t>
            </a:r>
            <a:endParaRPr sz="2800" dirty="0">
              <a:latin typeface="Century Schoolbook" panose="02040604050505020304" pitchFamily="18" charset="0"/>
              <a:cs typeface="Calibri"/>
            </a:endParaRPr>
          </a:p>
          <a:p>
            <a:pPr marL="386332" marR="324981" indent="-374791">
              <a:lnSpc>
                <a:spcPct val="100400"/>
              </a:lnSpc>
              <a:spcBef>
                <a:spcPts val="574"/>
              </a:spcBef>
              <a:buFont typeface="Microsoft Sans Serif"/>
              <a:buChar char="•"/>
              <a:tabLst>
                <a:tab pos="386940" algn="l"/>
              </a:tabLst>
            </a:pPr>
            <a:r>
              <a:rPr sz="2800" spc="-5" dirty="0">
                <a:latin typeface="Century Schoolbook" panose="02040604050505020304" pitchFamily="18" charset="0"/>
                <a:cs typeface="Calibri"/>
              </a:rPr>
              <a:t>Каждый </a:t>
            </a:r>
            <a:r>
              <a:rPr sz="2800" spc="-14" dirty="0">
                <a:latin typeface="Century Schoolbook" panose="02040604050505020304" pitchFamily="18" charset="0"/>
                <a:cs typeface="Calibri"/>
              </a:rPr>
              <a:t>блок </a:t>
            </a:r>
            <a:r>
              <a:rPr sz="2800" dirty="0">
                <a:latin typeface="Century Schoolbook" panose="02040604050505020304" pitchFamily="18" charset="0"/>
                <a:cs typeface="Calibri"/>
              </a:rPr>
              <a:t>включает </a:t>
            </a:r>
            <a:r>
              <a:rPr sz="2800" spc="-24" dirty="0">
                <a:latin typeface="Century Schoolbook" panose="02040604050505020304" pitchFamily="18" charset="0"/>
                <a:cs typeface="Calibri"/>
              </a:rPr>
              <a:t>текст, </a:t>
            </a:r>
            <a:r>
              <a:rPr sz="2800" spc="5" dirty="0">
                <a:latin typeface="Century Schoolbook" panose="02040604050505020304" pitchFamily="18" charset="0"/>
                <a:cs typeface="Calibri"/>
              </a:rPr>
              <a:t>в </a:t>
            </a:r>
            <a:r>
              <a:rPr sz="2800" spc="-14" dirty="0">
                <a:latin typeface="Century Schoolbook" panose="02040604050505020304" pitchFamily="18" charset="0"/>
                <a:cs typeface="Calibri"/>
              </a:rPr>
              <a:t>котором </a:t>
            </a:r>
            <a:r>
              <a:rPr sz="2800" spc="-5" dirty="0">
                <a:latin typeface="Century Schoolbook" panose="02040604050505020304" pitchFamily="18" charset="0"/>
                <a:cs typeface="Calibri"/>
              </a:rPr>
              <a:t>представлена </a:t>
            </a:r>
            <a:r>
              <a:rPr sz="2800" spc="-531" dirty="0">
                <a:latin typeface="Century Schoolbook" panose="02040604050505020304" pitchFamily="18" charset="0"/>
                <a:cs typeface="Calibri"/>
              </a:rPr>
              <a:t> </a:t>
            </a:r>
            <a:r>
              <a:rPr sz="2800" spc="-10" dirty="0">
                <a:latin typeface="Century Schoolbook" panose="02040604050505020304" pitchFamily="18" charset="0"/>
                <a:cs typeface="Calibri"/>
              </a:rPr>
              <a:t>некоторая </a:t>
            </a:r>
            <a:r>
              <a:rPr sz="2800" dirty="0">
                <a:latin typeface="Century Schoolbook" panose="02040604050505020304" pitchFamily="18" charset="0"/>
                <a:cs typeface="Calibri"/>
              </a:rPr>
              <a:t>ситуация, и </a:t>
            </a:r>
            <a:r>
              <a:rPr sz="2800" spc="-14" dirty="0">
                <a:latin typeface="Century Schoolbook" panose="02040604050505020304" pitchFamily="18" charset="0"/>
                <a:cs typeface="Calibri"/>
              </a:rPr>
              <a:t>от </a:t>
            </a:r>
            <a:r>
              <a:rPr sz="2800" dirty="0">
                <a:latin typeface="Century Schoolbook" panose="02040604050505020304" pitchFamily="18" charset="0"/>
                <a:cs typeface="Calibri"/>
              </a:rPr>
              <a:t>7 </a:t>
            </a:r>
            <a:r>
              <a:rPr sz="2800" spc="-10" dirty="0">
                <a:latin typeface="Century Schoolbook" panose="02040604050505020304" pitchFamily="18" charset="0"/>
                <a:cs typeface="Calibri"/>
              </a:rPr>
              <a:t>до </a:t>
            </a:r>
            <a:r>
              <a:rPr sz="2800" dirty="0">
                <a:latin typeface="Century Schoolbook" panose="02040604050505020304" pitchFamily="18" charset="0"/>
                <a:cs typeface="Calibri"/>
              </a:rPr>
              <a:t>10 вопросов </a:t>
            </a:r>
            <a:r>
              <a:rPr sz="2800" spc="-10" dirty="0">
                <a:latin typeface="Century Schoolbook" panose="02040604050505020304" pitchFamily="18" charset="0"/>
                <a:cs typeface="Calibri"/>
              </a:rPr>
              <a:t>различной </a:t>
            </a:r>
            <a:r>
              <a:rPr sz="2800" spc="-5" dirty="0">
                <a:latin typeface="Century Schoolbook" panose="02040604050505020304" pitchFamily="18" charset="0"/>
                <a:cs typeface="Calibri"/>
              </a:rPr>
              <a:t> </a:t>
            </a:r>
            <a:r>
              <a:rPr sz="2800" spc="-14" dirty="0">
                <a:latin typeface="Century Schoolbook" panose="02040604050505020304" pitchFamily="18" charset="0"/>
                <a:cs typeface="Calibri"/>
              </a:rPr>
              <a:t>трудности</a:t>
            </a:r>
            <a:endParaRPr sz="2800" dirty="0">
              <a:latin typeface="Century Schoolbook" panose="02040604050505020304" pitchFamily="18" charset="0"/>
              <a:cs typeface="Calibri"/>
            </a:endParaRPr>
          </a:p>
          <a:p>
            <a:pPr marL="386332" marR="211997" indent="-374791">
              <a:lnSpc>
                <a:spcPct val="100499"/>
              </a:lnSpc>
              <a:spcBef>
                <a:spcPts val="560"/>
              </a:spcBef>
              <a:buFont typeface="Microsoft Sans Serif"/>
              <a:buChar char="•"/>
              <a:tabLst>
                <a:tab pos="386940" algn="l"/>
              </a:tabLst>
            </a:pPr>
            <a:r>
              <a:rPr sz="2800" dirty="0">
                <a:latin typeface="Century Schoolbook" panose="02040604050505020304" pitchFamily="18" charset="0"/>
                <a:cs typeface="Calibri"/>
              </a:rPr>
              <a:t>Задания не </a:t>
            </a:r>
            <a:r>
              <a:rPr sz="2800" spc="-5" dirty="0">
                <a:latin typeface="Century Schoolbook" panose="02040604050505020304" pitchFamily="18" charset="0"/>
                <a:cs typeface="Calibri"/>
              </a:rPr>
              <a:t>типичны </a:t>
            </a:r>
            <a:r>
              <a:rPr sz="2800" dirty="0">
                <a:latin typeface="Century Schoolbook" panose="02040604050505020304" pitchFamily="18" charset="0"/>
                <a:cs typeface="Calibri"/>
              </a:rPr>
              <a:t>для </a:t>
            </a:r>
            <a:r>
              <a:rPr sz="2800" spc="-5" dirty="0">
                <a:latin typeface="Century Schoolbook" panose="02040604050505020304" pitchFamily="18" charset="0"/>
                <a:cs typeface="Calibri"/>
              </a:rPr>
              <a:t>российской </a:t>
            </a:r>
            <a:r>
              <a:rPr sz="2800" spc="-14" dirty="0">
                <a:latin typeface="Century Schoolbook" panose="02040604050505020304" pitchFamily="18" charset="0"/>
                <a:cs typeface="Calibri"/>
              </a:rPr>
              <a:t>школы, </a:t>
            </a:r>
            <a:r>
              <a:rPr sz="2800" dirty="0">
                <a:latin typeface="Century Schoolbook" panose="02040604050505020304" pitchFamily="18" charset="0"/>
                <a:cs typeface="Calibri"/>
              </a:rPr>
              <a:t>а </a:t>
            </a:r>
            <a:r>
              <a:rPr sz="2800" spc="-10" dirty="0">
                <a:latin typeface="Century Schoolbook" panose="02040604050505020304" pitchFamily="18" charset="0"/>
                <a:cs typeface="Calibri"/>
              </a:rPr>
              <a:t>близки </a:t>
            </a:r>
            <a:r>
              <a:rPr sz="2800" dirty="0">
                <a:latin typeface="Century Schoolbook" panose="02040604050505020304" pitchFamily="18" charset="0"/>
                <a:cs typeface="Calibri"/>
              </a:rPr>
              <a:t>к </a:t>
            </a:r>
            <a:r>
              <a:rPr sz="2800" spc="-531" dirty="0">
                <a:latin typeface="Century Schoolbook" panose="02040604050505020304" pitchFamily="18" charset="0"/>
                <a:cs typeface="Calibri"/>
              </a:rPr>
              <a:t> </a:t>
            </a:r>
            <a:r>
              <a:rPr sz="2800" dirty="0">
                <a:latin typeface="Century Schoolbook" panose="02040604050505020304" pitchFamily="18" charset="0"/>
                <a:cs typeface="Calibri"/>
              </a:rPr>
              <a:t>реальным</a:t>
            </a:r>
            <a:r>
              <a:rPr sz="2800" spc="-24" dirty="0">
                <a:latin typeface="Century Schoolbook" panose="02040604050505020304" pitchFamily="18" charset="0"/>
                <a:cs typeface="Calibri"/>
              </a:rPr>
              <a:t> </a:t>
            </a:r>
            <a:r>
              <a:rPr sz="2800" spc="-5" dirty="0">
                <a:latin typeface="Century Schoolbook" panose="02040604050505020304" pitchFamily="18" charset="0"/>
                <a:cs typeface="Calibri"/>
              </a:rPr>
              <a:t>проблемным</a:t>
            </a:r>
            <a:r>
              <a:rPr sz="2800" spc="-10" dirty="0">
                <a:latin typeface="Century Schoolbook" panose="02040604050505020304" pitchFamily="18" charset="0"/>
                <a:cs typeface="Calibri"/>
              </a:rPr>
              <a:t> </a:t>
            </a:r>
            <a:r>
              <a:rPr sz="2800" dirty="0">
                <a:latin typeface="Century Schoolbook" panose="02040604050505020304" pitchFamily="18" charset="0"/>
                <a:cs typeface="Calibri"/>
              </a:rPr>
              <a:t>ситуациям</a:t>
            </a:r>
          </a:p>
          <a:p>
            <a:pPr marL="386332" indent="-374791">
              <a:spcBef>
                <a:spcPts val="588"/>
              </a:spcBef>
              <a:buFont typeface="Microsoft Sans Serif"/>
              <a:buChar char="•"/>
              <a:tabLst>
                <a:tab pos="386940" algn="l"/>
              </a:tabLst>
            </a:pPr>
            <a:r>
              <a:rPr sz="2800" dirty="0">
                <a:latin typeface="Century Schoolbook" panose="02040604050505020304" pitchFamily="18" charset="0"/>
                <a:cs typeface="Calibri"/>
              </a:rPr>
              <a:t>Для</a:t>
            </a:r>
            <a:r>
              <a:rPr sz="2800" spc="-33" dirty="0">
                <a:latin typeface="Century Schoolbook" panose="02040604050505020304" pitchFamily="18" charset="0"/>
                <a:cs typeface="Calibri"/>
              </a:rPr>
              <a:t> </a:t>
            </a:r>
            <a:r>
              <a:rPr sz="2800" dirty="0">
                <a:latin typeface="Century Schoolbook" panose="02040604050505020304" pitchFamily="18" charset="0"/>
                <a:cs typeface="Calibri"/>
              </a:rPr>
              <a:t>решения</a:t>
            </a:r>
            <a:r>
              <a:rPr sz="2800" spc="-19" dirty="0">
                <a:latin typeface="Century Schoolbook" panose="02040604050505020304" pitchFamily="18" charset="0"/>
                <a:cs typeface="Calibri"/>
              </a:rPr>
              <a:t> </a:t>
            </a:r>
            <a:r>
              <a:rPr sz="2800" spc="-5" dirty="0">
                <a:latin typeface="Century Schoolbook" panose="02040604050505020304" pitchFamily="18" charset="0"/>
                <a:cs typeface="Calibri"/>
              </a:rPr>
              <a:t>проблемы</a:t>
            </a:r>
            <a:r>
              <a:rPr sz="2800" spc="-10" dirty="0">
                <a:latin typeface="Century Schoolbook" panose="02040604050505020304" pitchFamily="18" charset="0"/>
                <a:cs typeface="Calibri"/>
              </a:rPr>
              <a:t> </a:t>
            </a:r>
            <a:r>
              <a:rPr sz="2800" dirty="0">
                <a:latin typeface="Century Schoolbook" panose="02040604050505020304" pitchFamily="18" charset="0"/>
                <a:cs typeface="Calibri"/>
              </a:rPr>
              <a:t>не</a:t>
            </a:r>
            <a:r>
              <a:rPr sz="2800" spc="-5" dirty="0">
                <a:latin typeface="Century Schoolbook" panose="02040604050505020304" pitchFamily="18" charset="0"/>
                <a:cs typeface="Calibri"/>
              </a:rPr>
              <a:t> </a:t>
            </a:r>
            <a:r>
              <a:rPr sz="2800" spc="-10" dirty="0">
                <a:latin typeface="Century Schoolbook" panose="02040604050505020304" pitchFamily="18" charset="0"/>
                <a:cs typeface="Calibri"/>
              </a:rPr>
              <a:t>требуется </a:t>
            </a:r>
            <a:r>
              <a:rPr sz="2800" dirty="0">
                <a:latin typeface="Century Schoolbook" panose="02040604050505020304" pitchFamily="18" charset="0"/>
                <a:cs typeface="Calibri"/>
              </a:rPr>
              <a:t>специальных</a:t>
            </a:r>
          </a:p>
          <a:p>
            <a:pPr marL="386332" marR="64996">
              <a:spcBef>
                <a:spcPts val="10"/>
              </a:spcBef>
            </a:pPr>
            <a:r>
              <a:rPr sz="2800" spc="-5" dirty="0">
                <a:latin typeface="Century Schoolbook" panose="02040604050505020304" pitchFamily="18" charset="0"/>
                <a:cs typeface="Calibri"/>
              </a:rPr>
              <a:t>предметных </a:t>
            </a:r>
            <a:r>
              <a:rPr sz="2800" dirty="0">
                <a:latin typeface="Century Schoolbook" panose="02040604050505020304" pitchFamily="18" charset="0"/>
                <a:cs typeface="Calibri"/>
              </a:rPr>
              <a:t>знаний, но </a:t>
            </a:r>
            <a:r>
              <a:rPr sz="2800" spc="-14" dirty="0">
                <a:latin typeface="Century Schoolbook" panose="02040604050505020304" pitchFamily="18" charset="0"/>
                <a:cs typeface="Calibri"/>
              </a:rPr>
              <a:t>необходима </a:t>
            </a:r>
            <a:r>
              <a:rPr sz="2800" spc="-5" dirty="0">
                <a:latin typeface="Century Schoolbook" panose="02040604050505020304" pitchFamily="18" charset="0"/>
                <a:cs typeface="Calibri"/>
              </a:rPr>
              <a:t>сформированность </a:t>
            </a:r>
            <a:r>
              <a:rPr sz="2800" spc="-531" dirty="0">
                <a:latin typeface="Century Schoolbook" panose="02040604050505020304" pitchFamily="18" charset="0"/>
                <a:cs typeface="Calibri"/>
              </a:rPr>
              <a:t> </a:t>
            </a:r>
            <a:r>
              <a:rPr sz="2800" spc="-5" dirty="0">
                <a:latin typeface="Century Schoolbook" panose="02040604050505020304" pitchFamily="18" charset="0"/>
                <a:cs typeface="Calibri"/>
              </a:rPr>
              <a:t>общеучебных</a:t>
            </a:r>
            <a:r>
              <a:rPr sz="2800" dirty="0">
                <a:latin typeface="Century Schoolbook" panose="02040604050505020304" pitchFamily="18" charset="0"/>
                <a:cs typeface="Calibri"/>
              </a:rPr>
              <a:t> </a:t>
            </a:r>
            <a:r>
              <a:rPr sz="2800" spc="5" dirty="0">
                <a:latin typeface="Century Schoolbook" panose="02040604050505020304" pitchFamily="18" charset="0"/>
                <a:cs typeface="Calibri"/>
              </a:rPr>
              <a:t>и</a:t>
            </a:r>
            <a:r>
              <a:rPr sz="2800" spc="-14" dirty="0">
                <a:latin typeface="Century Schoolbook" panose="02040604050505020304" pitchFamily="18" charset="0"/>
                <a:cs typeface="Calibri"/>
              </a:rPr>
              <a:t> </a:t>
            </a:r>
            <a:r>
              <a:rPr sz="2800" spc="-5" dirty="0">
                <a:latin typeface="Century Schoolbook" panose="02040604050505020304" pitchFamily="18" charset="0"/>
                <a:cs typeface="Calibri"/>
              </a:rPr>
              <a:t>интеллектуальных</a:t>
            </a:r>
            <a:r>
              <a:rPr sz="2800" spc="-38" dirty="0">
                <a:latin typeface="Century Schoolbook" panose="02040604050505020304" pitchFamily="18" charset="0"/>
                <a:cs typeface="Calibri"/>
              </a:rPr>
              <a:t> </a:t>
            </a:r>
            <a:r>
              <a:rPr sz="2800" spc="-5" dirty="0">
                <a:latin typeface="Century Schoolbook" panose="02040604050505020304" pitchFamily="18" charset="0"/>
                <a:cs typeface="Calibri"/>
              </a:rPr>
              <a:t>умений</a:t>
            </a:r>
            <a:endParaRPr sz="2800" dirty="0">
              <a:latin typeface="Century Schoolbook" panose="02040604050505020304" pitchFamily="18" charset="0"/>
              <a:cs typeface="Calibri"/>
            </a:endParaRPr>
          </a:p>
        </p:txBody>
      </p:sp>
    </p:spTree>
    <p:extLst>
      <p:ext uri="{BB962C8B-B14F-4D97-AF65-F5344CB8AC3E}">
        <p14:creationId xmlns:p14="http://schemas.microsoft.com/office/powerpoint/2010/main" val="45847714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209135"/>
            <a:ext cx="10397821" cy="897952"/>
          </a:xfrm>
          <a:prstGeom prst="rect">
            <a:avLst/>
          </a:prstGeom>
        </p:spPr>
        <p:txBody>
          <a:bodyPr vert="horz" wrap="square" lIns="0" tIns="121172" rIns="0" bIns="0" rtlCol="0">
            <a:spAutoFit/>
          </a:bodyPr>
          <a:lstStyle/>
          <a:p>
            <a:pPr marL="71438" marR="4860" indent="15875">
              <a:spcBef>
                <a:spcPts val="96"/>
              </a:spcBef>
            </a:pPr>
            <a:r>
              <a:rPr sz="2800" dirty="0"/>
              <a:t>Блок заданий </a:t>
            </a:r>
            <a:r>
              <a:rPr sz="2800" spc="-5" dirty="0"/>
              <a:t>по </a:t>
            </a:r>
            <a:r>
              <a:rPr sz="2800" spc="-19" dirty="0"/>
              <a:t>читательской </a:t>
            </a:r>
            <a:r>
              <a:rPr sz="2800" spc="-5" dirty="0"/>
              <a:t>грамотности </a:t>
            </a:r>
            <a:r>
              <a:rPr sz="2800" dirty="0"/>
              <a:t> </a:t>
            </a:r>
            <a:r>
              <a:rPr sz="2800" spc="-5" dirty="0"/>
              <a:t>для</a:t>
            </a:r>
            <a:r>
              <a:rPr sz="2800" spc="-14" dirty="0"/>
              <a:t> </a:t>
            </a:r>
            <a:r>
              <a:rPr sz="2800" spc="-10" dirty="0"/>
              <a:t>5-ого</a:t>
            </a:r>
            <a:r>
              <a:rPr sz="2800" dirty="0"/>
              <a:t> </a:t>
            </a:r>
            <a:r>
              <a:rPr sz="2800" spc="-5" dirty="0"/>
              <a:t>класса:</a:t>
            </a:r>
            <a:r>
              <a:rPr sz="2800" spc="-24" dirty="0"/>
              <a:t> </a:t>
            </a:r>
            <a:r>
              <a:rPr sz="2800" dirty="0"/>
              <a:t>«Необычный</a:t>
            </a:r>
            <a:r>
              <a:rPr sz="2800" spc="-14" dirty="0"/>
              <a:t> </a:t>
            </a:r>
            <a:r>
              <a:rPr sz="2800" spc="-10" dirty="0"/>
              <a:t>путешественник»</a:t>
            </a:r>
            <a:endParaRPr sz="2800" dirty="0"/>
          </a:p>
        </p:txBody>
      </p:sp>
      <p:grpSp>
        <p:nvGrpSpPr>
          <p:cNvPr id="3" name="object 3"/>
          <p:cNvGrpSpPr/>
          <p:nvPr/>
        </p:nvGrpSpPr>
        <p:grpSpPr>
          <a:xfrm>
            <a:off x="605712" y="1132754"/>
            <a:ext cx="11170218" cy="5720872"/>
            <a:chOff x="204215" y="1184147"/>
            <a:chExt cx="11677015" cy="5980430"/>
          </a:xfrm>
        </p:grpSpPr>
        <p:pic>
          <p:nvPicPr>
            <p:cNvPr id="4" name="object 4"/>
            <p:cNvPicPr/>
            <p:nvPr/>
          </p:nvPicPr>
          <p:blipFill>
            <a:blip r:embed="rId2" cstate="print"/>
            <a:stretch>
              <a:fillRect/>
            </a:stretch>
          </p:blipFill>
          <p:spPr>
            <a:xfrm>
              <a:off x="204215" y="1391411"/>
              <a:ext cx="2696845" cy="3729228"/>
            </a:xfrm>
            <a:prstGeom prst="rect">
              <a:avLst/>
            </a:prstGeom>
          </p:spPr>
        </p:pic>
        <p:pic>
          <p:nvPicPr>
            <p:cNvPr id="5" name="object 5"/>
            <p:cNvPicPr/>
            <p:nvPr/>
          </p:nvPicPr>
          <p:blipFill>
            <a:blip r:embed="rId3" cstate="print"/>
            <a:stretch>
              <a:fillRect/>
            </a:stretch>
          </p:blipFill>
          <p:spPr>
            <a:xfrm>
              <a:off x="2878836" y="3793235"/>
              <a:ext cx="2346960" cy="3371086"/>
            </a:xfrm>
            <a:prstGeom prst="rect">
              <a:avLst/>
            </a:prstGeom>
          </p:spPr>
        </p:pic>
        <p:pic>
          <p:nvPicPr>
            <p:cNvPr id="6" name="object 6"/>
            <p:cNvPicPr/>
            <p:nvPr/>
          </p:nvPicPr>
          <p:blipFill>
            <a:blip r:embed="rId4" cstate="print"/>
            <a:stretch>
              <a:fillRect/>
            </a:stretch>
          </p:blipFill>
          <p:spPr>
            <a:xfrm>
              <a:off x="4828031" y="1184147"/>
              <a:ext cx="2346960" cy="3055620"/>
            </a:xfrm>
            <a:prstGeom prst="rect">
              <a:avLst/>
            </a:prstGeom>
          </p:spPr>
        </p:pic>
        <p:pic>
          <p:nvPicPr>
            <p:cNvPr id="7" name="object 7"/>
            <p:cNvPicPr/>
            <p:nvPr/>
          </p:nvPicPr>
          <p:blipFill>
            <a:blip r:embed="rId5" cstate="print"/>
            <a:stretch>
              <a:fillRect/>
            </a:stretch>
          </p:blipFill>
          <p:spPr>
            <a:xfrm>
              <a:off x="6184392" y="3588989"/>
              <a:ext cx="2810204" cy="3575332"/>
            </a:xfrm>
            <a:prstGeom prst="rect">
              <a:avLst/>
            </a:prstGeom>
          </p:spPr>
        </p:pic>
        <p:pic>
          <p:nvPicPr>
            <p:cNvPr id="8" name="object 8"/>
            <p:cNvPicPr/>
            <p:nvPr/>
          </p:nvPicPr>
          <p:blipFill>
            <a:blip r:embed="rId6" cstate="print"/>
            <a:stretch>
              <a:fillRect/>
            </a:stretch>
          </p:blipFill>
          <p:spPr>
            <a:xfrm>
              <a:off x="8892539" y="1188716"/>
              <a:ext cx="2988563" cy="4134615"/>
            </a:xfrm>
            <a:prstGeom prst="rect">
              <a:avLst/>
            </a:prstGeom>
          </p:spPr>
        </p:pic>
      </p:grpSp>
    </p:spTree>
    <p:extLst>
      <p:ext uri="{BB962C8B-B14F-4D97-AF65-F5344CB8AC3E}">
        <p14:creationId xmlns:p14="http://schemas.microsoft.com/office/powerpoint/2010/main" val="98463149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3461" y="879452"/>
            <a:ext cx="9206364" cy="663817"/>
          </a:xfrm>
          <a:prstGeom prst="rect">
            <a:avLst/>
          </a:prstGeom>
        </p:spPr>
        <p:txBody>
          <a:bodyPr vert="horz" wrap="square" lIns="0" tIns="15793" rIns="0" bIns="0" rtlCol="0">
            <a:spAutoFit/>
          </a:bodyPr>
          <a:lstStyle/>
          <a:p>
            <a:pPr marL="12149" marR="4860">
              <a:spcBef>
                <a:spcPts val="124"/>
              </a:spcBef>
            </a:pPr>
            <a:r>
              <a:rPr sz="2105" spc="19" dirty="0">
                <a:latin typeface="Times New Roman"/>
                <a:cs typeface="Times New Roman"/>
              </a:rPr>
              <a:t>В</a:t>
            </a:r>
            <a:r>
              <a:rPr sz="2105" spc="14" dirty="0">
                <a:latin typeface="Times New Roman"/>
                <a:cs typeface="Times New Roman"/>
              </a:rPr>
              <a:t> интервью</a:t>
            </a:r>
            <a:r>
              <a:rPr sz="2105" spc="43" dirty="0">
                <a:latin typeface="Times New Roman"/>
                <a:cs typeface="Times New Roman"/>
              </a:rPr>
              <a:t> </a:t>
            </a:r>
            <a:r>
              <a:rPr sz="2105" spc="10" dirty="0">
                <a:latin typeface="Times New Roman"/>
                <a:cs typeface="Times New Roman"/>
              </a:rPr>
              <a:t>Н.</a:t>
            </a:r>
            <a:r>
              <a:rPr sz="2105" spc="19" dirty="0">
                <a:latin typeface="Times New Roman"/>
                <a:cs typeface="Times New Roman"/>
              </a:rPr>
              <a:t> </a:t>
            </a:r>
            <a:r>
              <a:rPr sz="2105" spc="14" dirty="0">
                <a:latin typeface="Times New Roman"/>
                <a:cs typeface="Times New Roman"/>
              </a:rPr>
              <a:t>Ванье </a:t>
            </a:r>
            <a:r>
              <a:rPr sz="2105" spc="10" dirty="0">
                <a:latin typeface="Times New Roman"/>
                <a:cs typeface="Times New Roman"/>
              </a:rPr>
              <a:t>описывает</a:t>
            </a:r>
            <a:r>
              <a:rPr sz="2105" spc="-10" dirty="0">
                <a:latin typeface="Times New Roman"/>
                <a:cs typeface="Times New Roman"/>
              </a:rPr>
              <a:t> </a:t>
            </a:r>
            <a:r>
              <a:rPr sz="2105" spc="14" dirty="0">
                <a:latin typeface="Times New Roman"/>
                <a:cs typeface="Times New Roman"/>
              </a:rPr>
              <a:t>веерный</a:t>
            </a:r>
            <a:r>
              <a:rPr sz="2105" spc="19" dirty="0">
                <a:latin typeface="Times New Roman"/>
                <a:cs typeface="Times New Roman"/>
              </a:rPr>
              <a:t> </a:t>
            </a:r>
            <a:r>
              <a:rPr sz="2105" spc="24" dirty="0">
                <a:latin typeface="Times New Roman"/>
                <a:cs typeface="Times New Roman"/>
              </a:rPr>
              <a:t>способ</a:t>
            </a:r>
            <a:r>
              <a:rPr sz="2105" spc="19" dirty="0">
                <a:latin typeface="Times New Roman"/>
                <a:cs typeface="Times New Roman"/>
              </a:rPr>
              <a:t> </a:t>
            </a:r>
            <a:r>
              <a:rPr sz="2105" spc="14" dirty="0">
                <a:latin typeface="Times New Roman"/>
                <a:cs typeface="Times New Roman"/>
              </a:rPr>
              <a:t>расстановки</a:t>
            </a:r>
            <a:r>
              <a:rPr sz="2105" spc="29" dirty="0">
                <a:latin typeface="Times New Roman"/>
                <a:cs typeface="Times New Roman"/>
              </a:rPr>
              <a:t> </a:t>
            </a:r>
            <a:r>
              <a:rPr sz="2105" spc="14" dirty="0">
                <a:latin typeface="Times New Roman"/>
                <a:cs typeface="Times New Roman"/>
              </a:rPr>
              <a:t>собак</a:t>
            </a:r>
            <a:r>
              <a:rPr sz="2105" spc="10" dirty="0">
                <a:latin typeface="Times New Roman"/>
                <a:cs typeface="Times New Roman"/>
              </a:rPr>
              <a:t> </a:t>
            </a:r>
            <a:r>
              <a:rPr sz="2105" spc="14" dirty="0">
                <a:latin typeface="Times New Roman"/>
                <a:cs typeface="Times New Roman"/>
              </a:rPr>
              <a:t>в</a:t>
            </a:r>
            <a:r>
              <a:rPr sz="2105" spc="24" dirty="0">
                <a:latin typeface="Times New Roman"/>
                <a:cs typeface="Times New Roman"/>
              </a:rPr>
              <a:t> </a:t>
            </a:r>
            <a:r>
              <a:rPr sz="2105" spc="5" dirty="0">
                <a:latin typeface="Times New Roman"/>
                <a:cs typeface="Times New Roman"/>
              </a:rPr>
              <a:t>упряжке. </a:t>
            </a:r>
            <a:r>
              <a:rPr sz="2105" spc="-512" dirty="0">
                <a:latin typeface="Times New Roman"/>
                <a:cs typeface="Times New Roman"/>
              </a:rPr>
              <a:t> </a:t>
            </a:r>
            <a:r>
              <a:rPr sz="2105" dirty="0">
                <a:latin typeface="Times New Roman"/>
                <a:cs typeface="Times New Roman"/>
              </a:rPr>
              <a:t>Отметьте</a:t>
            </a:r>
            <a:r>
              <a:rPr sz="2105" spc="10" dirty="0">
                <a:latin typeface="Times New Roman"/>
                <a:cs typeface="Times New Roman"/>
              </a:rPr>
              <a:t> рисунок,</a:t>
            </a:r>
            <a:r>
              <a:rPr sz="2105" spc="24" dirty="0">
                <a:latin typeface="Times New Roman"/>
                <a:cs typeface="Times New Roman"/>
              </a:rPr>
              <a:t> </a:t>
            </a:r>
            <a:r>
              <a:rPr sz="2105" spc="10" dirty="0">
                <a:latin typeface="Times New Roman"/>
                <a:cs typeface="Times New Roman"/>
              </a:rPr>
              <a:t>на</a:t>
            </a:r>
            <a:r>
              <a:rPr sz="2105" spc="14" dirty="0">
                <a:latin typeface="Times New Roman"/>
                <a:cs typeface="Times New Roman"/>
              </a:rPr>
              <a:t> </a:t>
            </a:r>
            <a:r>
              <a:rPr sz="2105" spc="-19" dirty="0">
                <a:latin typeface="Times New Roman"/>
                <a:cs typeface="Times New Roman"/>
              </a:rPr>
              <a:t>котором</a:t>
            </a:r>
            <a:r>
              <a:rPr sz="2105" spc="53" dirty="0">
                <a:latin typeface="Times New Roman"/>
                <a:cs typeface="Times New Roman"/>
              </a:rPr>
              <a:t> </a:t>
            </a:r>
            <a:r>
              <a:rPr sz="2105" spc="10" dirty="0">
                <a:latin typeface="Times New Roman"/>
                <a:cs typeface="Times New Roman"/>
              </a:rPr>
              <a:t>изображен</a:t>
            </a:r>
            <a:r>
              <a:rPr sz="2105" spc="14" dirty="0">
                <a:latin typeface="Times New Roman"/>
                <a:cs typeface="Times New Roman"/>
              </a:rPr>
              <a:t> именно</a:t>
            </a:r>
            <a:r>
              <a:rPr sz="2105" spc="5" dirty="0">
                <a:latin typeface="Times New Roman"/>
                <a:cs typeface="Times New Roman"/>
              </a:rPr>
              <a:t> </a:t>
            </a:r>
            <a:r>
              <a:rPr sz="2105" dirty="0">
                <a:latin typeface="Times New Roman"/>
                <a:cs typeface="Times New Roman"/>
              </a:rPr>
              <a:t>этот</a:t>
            </a:r>
            <a:r>
              <a:rPr sz="2105" spc="10" dirty="0">
                <a:latin typeface="Times New Roman"/>
                <a:cs typeface="Times New Roman"/>
              </a:rPr>
              <a:t> </a:t>
            </a:r>
            <a:r>
              <a:rPr sz="2105" spc="19" dirty="0">
                <a:latin typeface="Times New Roman"/>
                <a:cs typeface="Times New Roman"/>
              </a:rPr>
              <a:t>способ.</a:t>
            </a:r>
            <a:endParaRPr sz="2105">
              <a:latin typeface="Times New Roman"/>
              <a:cs typeface="Times New Roman"/>
            </a:endParaRPr>
          </a:p>
        </p:txBody>
      </p:sp>
      <p:pic>
        <p:nvPicPr>
          <p:cNvPr id="3" name="object 3"/>
          <p:cNvPicPr/>
          <p:nvPr/>
        </p:nvPicPr>
        <p:blipFill>
          <a:blip r:embed="rId2" cstate="print"/>
          <a:stretch>
            <a:fillRect/>
          </a:stretch>
        </p:blipFill>
        <p:spPr>
          <a:xfrm>
            <a:off x="1260289" y="1781500"/>
            <a:ext cx="2054120" cy="1192527"/>
          </a:xfrm>
          <a:prstGeom prst="rect">
            <a:avLst/>
          </a:prstGeom>
        </p:spPr>
      </p:pic>
      <p:pic>
        <p:nvPicPr>
          <p:cNvPr id="4" name="object 4"/>
          <p:cNvPicPr/>
          <p:nvPr/>
        </p:nvPicPr>
        <p:blipFill>
          <a:blip r:embed="rId3" cstate="print"/>
          <a:stretch>
            <a:fillRect/>
          </a:stretch>
        </p:blipFill>
        <p:spPr>
          <a:xfrm>
            <a:off x="3382928" y="1752343"/>
            <a:ext cx="2113892" cy="1252298"/>
          </a:xfrm>
          <a:prstGeom prst="rect">
            <a:avLst/>
          </a:prstGeom>
        </p:spPr>
      </p:pic>
      <p:pic>
        <p:nvPicPr>
          <p:cNvPr id="5" name="object 5"/>
          <p:cNvPicPr/>
          <p:nvPr/>
        </p:nvPicPr>
        <p:blipFill>
          <a:blip r:embed="rId4" cstate="print"/>
          <a:stretch>
            <a:fillRect/>
          </a:stretch>
        </p:blipFill>
        <p:spPr>
          <a:xfrm>
            <a:off x="1239879" y="3418673"/>
            <a:ext cx="2054120" cy="1055488"/>
          </a:xfrm>
          <a:prstGeom prst="rect">
            <a:avLst/>
          </a:prstGeom>
        </p:spPr>
      </p:pic>
      <p:pic>
        <p:nvPicPr>
          <p:cNvPr id="6" name="object 6"/>
          <p:cNvPicPr/>
          <p:nvPr/>
        </p:nvPicPr>
        <p:blipFill>
          <a:blip r:embed="rId5" cstate="print"/>
          <a:stretch>
            <a:fillRect/>
          </a:stretch>
        </p:blipFill>
        <p:spPr>
          <a:xfrm>
            <a:off x="3365435" y="3367647"/>
            <a:ext cx="2075988" cy="1089019"/>
          </a:xfrm>
          <a:prstGeom prst="rect">
            <a:avLst/>
          </a:prstGeom>
        </p:spPr>
      </p:pic>
      <p:sp>
        <p:nvSpPr>
          <p:cNvPr id="7" name="object 7"/>
          <p:cNvSpPr txBox="1"/>
          <p:nvPr/>
        </p:nvSpPr>
        <p:spPr>
          <a:xfrm>
            <a:off x="1335612" y="3016136"/>
            <a:ext cx="220500" cy="340496"/>
          </a:xfrm>
          <a:prstGeom prst="rect">
            <a:avLst/>
          </a:prstGeom>
        </p:spPr>
        <p:txBody>
          <a:bodyPr vert="horz" wrap="square" lIns="0" tIns="16401" rIns="0" bIns="0" rtlCol="0">
            <a:spAutoFit/>
          </a:bodyPr>
          <a:lstStyle/>
          <a:p>
            <a:pPr marL="12149">
              <a:spcBef>
                <a:spcPts val="129"/>
              </a:spcBef>
            </a:pPr>
            <a:r>
              <a:rPr sz="2105" spc="19" dirty="0">
                <a:latin typeface="Times New Roman"/>
                <a:cs typeface="Times New Roman"/>
              </a:rPr>
              <a:t>А</a:t>
            </a:r>
            <a:endParaRPr sz="2105">
              <a:latin typeface="Times New Roman"/>
              <a:cs typeface="Times New Roman"/>
            </a:endParaRPr>
          </a:p>
        </p:txBody>
      </p:sp>
      <p:sp>
        <p:nvSpPr>
          <p:cNvPr id="8" name="object 8"/>
          <p:cNvSpPr txBox="1"/>
          <p:nvPr/>
        </p:nvSpPr>
        <p:spPr>
          <a:xfrm>
            <a:off x="3427637" y="2999249"/>
            <a:ext cx="180410" cy="340496"/>
          </a:xfrm>
          <a:prstGeom prst="rect">
            <a:avLst/>
          </a:prstGeom>
        </p:spPr>
        <p:txBody>
          <a:bodyPr vert="horz" wrap="square" lIns="0" tIns="16401" rIns="0" bIns="0" rtlCol="0">
            <a:spAutoFit/>
          </a:bodyPr>
          <a:lstStyle/>
          <a:p>
            <a:pPr marL="12149">
              <a:spcBef>
                <a:spcPts val="129"/>
              </a:spcBef>
            </a:pPr>
            <a:r>
              <a:rPr sz="2105" spc="14" dirty="0">
                <a:latin typeface="Times New Roman"/>
                <a:cs typeface="Times New Roman"/>
              </a:rPr>
              <a:t>Б</a:t>
            </a:r>
            <a:endParaRPr sz="2105">
              <a:latin typeface="Times New Roman"/>
              <a:cs typeface="Times New Roman"/>
            </a:endParaRPr>
          </a:p>
        </p:txBody>
      </p:sp>
      <p:sp>
        <p:nvSpPr>
          <p:cNvPr id="9" name="object 9"/>
          <p:cNvSpPr txBox="1"/>
          <p:nvPr/>
        </p:nvSpPr>
        <p:spPr>
          <a:xfrm>
            <a:off x="1239685" y="4528467"/>
            <a:ext cx="205314" cy="339882"/>
          </a:xfrm>
          <a:prstGeom prst="rect">
            <a:avLst/>
          </a:prstGeom>
        </p:spPr>
        <p:txBody>
          <a:bodyPr vert="horz" wrap="square" lIns="0" tIns="15793" rIns="0" bIns="0" rtlCol="0">
            <a:spAutoFit/>
          </a:bodyPr>
          <a:lstStyle/>
          <a:p>
            <a:pPr marL="12149">
              <a:spcBef>
                <a:spcPts val="124"/>
              </a:spcBef>
            </a:pPr>
            <a:r>
              <a:rPr sz="2105" spc="19" dirty="0">
                <a:latin typeface="Times New Roman"/>
                <a:cs typeface="Times New Roman"/>
              </a:rPr>
              <a:t>В</a:t>
            </a:r>
            <a:endParaRPr sz="2105">
              <a:latin typeface="Times New Roman"/>
              <a:cs typeface="Times New Roman"/>
            </a:endParaRPr>
          </a:p>
        </p:txBody>
      </p:sp>
      <p:sp>
        <p:nvSpPr>
          <p:cNvPr id="10" name="object 10"/>
          <p:cNvSpPr txBox="1"/>
          <p:nvPr/>
        </p:nvSpPr>
        <p:spPr>
          <a:xfrm>
            <a:off x="3415124" y="4492871"/>
            <a:ext cx="181625" cy="339882"/>
          </a:xfrm>
          <a:prstGeom prst="rect">
            <a:avLst/>
          </a:prstGeom>
        </p:spPr>
        <p:txBody>
          <a:bodyPr vert="horz" wrap="square" lIns="0" tIns="15793" rIns="0" bIns="0" rtlCol="0">
            <a:spAutoFit/>
          </a:bodyPr>
          <a:lstStyle/>
          <a:p>
            <a:pPr marL="12149">
              <a:spcBef>
                <a:spcPts val="124"/>
              </a:spcBef>
            </a:pPr>
            <a:r>
              <a:rPr sz="2105" spc="14" dirty="0">
                <a:latin typeface="Times New Roman"/>
                <a:cs typeface="Times New Roman"/>
              </a:rPr>
              <a:t>Г</a:t>
            </a:r>
            <a:endParaRPr sz="2105">
              <a:latin typeface="Times New Roman"/>
              <a:cs typeface="Times New Roman"/>
            </a:endParaRPr>
          </a:p>
        </p:txBody>
      </p:sp>
      <p:sp>
        <p:nvSpPr>
          <p:cNvPr id="11" name="object 11"/>
          <p:cNvSpPr/>
          <p:nvPr/>
        </p:nvSpPr>
        <p:spPr>
          <a:xfrm>
            <a:off x="5498278" y="1571569"/>
            <a:ext cx="6236522" cy="3656790"/>
          </a:xfrm>
          <a:custGeom>
            <a:avLst/>
            <a:gdLst/>
            <a:ahLst/>
            <a:cxnLst/>
            <a:rect l="l" t="t" r="r" b="b"/>
            <a:pathLst>
              <a:path w="5945505" h="3822700">
                <a:moveTo>
                  <a:pt x="5945124" y="0"/>
                </a:moveTo>
                <a:lnTo>
                  <a:pt x="0" y="0"/>
                </a:lnTo>
                <a:lnTo>
                  <a:pt x="0" y="3822191"/>
                </a:lnTo>
                <a:lnTo>
                  <a:pt x="5945124" y="3822191"/>
                </a:lnTo>
                <a:lnTo>
                  <a:pt x="5945124" y="0"/>
                </a:lnTo>
                <a:close/>
              </a:path>
            </a:pathLst>
          </a:custGeom>
          <a:solidFill>
            <a:srgbClr val="FFFFFF"/>
          </a:solidFill>
        </p:spPr>
        <p:txBody>
          <a:bodyPr wrap="square" lIns="0" tIns="0" rIns="0" bIns="0" rtlCol="0"/>
          <a:lstStyle/>
          <a:p>
            <a:endParaRPr sz="1722"/>
          </a:p>
        </p:txBody>
      </p:sp>
      <p:sp>
        <p:nvSpPr>
          <p:cNvPr id="12" name="object 12"/>
          <p:cNvSpPr txBox="1"/>
          <p:nvPr/>
        </p:nvSpPr>
        <p:spPr>
          <a:xfrm>
            <a:off x="9642236" y="1869336"/>
            <a:ext cx="1467576" cy="285877"/>
          </a:xfrm>
          <a:prstGeom prst="rect">
            <a:avLst/>
          </a:prstGeom>
        </p:spPr>
        <p:txBody>
          <a:bodyPr vert="horz" wrap="square" lIns="0" tIns="13364" rIns="0" bIns="0" rtlCol="0">
            <a:spAutoFit/>
          </a:bodyPr>
          <a:lstStyle/>
          <a:p>
            <a:pPr marL="12149">
              <a:spcBef>
                <a:spcPts val="105"/>
              </a:spcBef>
              <a:tabLst>
                <a:tab pos="307973" algn="l"/>
                <a:tab pos="1123158" algn="l"/>
              </a:tabLst>
            </a:pPr>
            <a:r>
              <a:rPr sz="1770" spc="10" dirty="0">
                <a:latin typeface="Times New Roman"/>
                <a:cs typeface="Times New Roman"/>
              </a:rPr>
              <a:t>4</a:t>
            </a:r>
            <a:r>
              <a:rPr sz="1770" dirty="0">
                <a:latin typeface="Times New Roman"/>
                <a:cs typeface="Times New Roman"/>
              </a:rPr>
              <a:t>.	</a:t>
            </a:r>
            <a:r>
              <a:rPr sz="1770" spc="5" dirty="0">
                <a:latin typeface="Times New Roman"/>
                <a:cs typeface="Times New Roman"/>
              </a:rPr>
              <a:t>Чтение</a:t>
            </a:r>
            <a:r>
              <a:rPr sz="1770" dirty="0">
                <a:latin typeface="Times New Roman"/>
                <a:cs typeface="Times New Roman"/>
              </a:rPr>
              <a:t>	для</a:t>
            </a:r>
            <a:endParaRPr sz="1770">
              <a:latin typeface="Times New Roman"/>
              <a:cs typeface="Times New Roman"/>
            </a:endParaRPr>
          </a:p>
        </p:txBody>
      </p:sp>
      <p:sp>
        <p:nvSpPr>
          <p:cNvPr id="13" name="object 13"/>
          <p:cNvSpPr txBox="1"/>
          <p:nvPr/>
        </p:nvSpPr>
        <p:spPr>
          <a:xfrm>
            <a:off x="5574452" y="1596717"/>
            <a:ext cx="3590579" cy="1103024"/>
          </a:xfrm>
          <a:prstGeom prst="rect">
            <a:avLst/>
          </a:prstGeom>
        </p:spPr>
        <p:txBody>
          <a:bodyPr vert="horz" wrap="square" lIns="0" tIns="13364" rIns="0" bIns="0" rtlCol="0">
            <a:spAutoFit/>
          </a:bodyPr>
          <a:lstStyle/>
          <a:p>
            <a:pPr marL="12149">
              <a:spcBef>
                <a:spcPts val="105"/>
              </a:spcBef>
            </a:pPr>
            <a:r>
              <a:rPr sz="1770" b="1" dirty="0">
                <a:latin typeface="Times New Roman"/>
                <a:cs typeface="Times New Roman"/>
              </a:rPr>
              <a:t>Характеристики</a:t>
            </a:r>
            <a:r>
              <a:rPr sz="1770" b="1" spc="19" dirty="0">
                <a:latin typeface="Times New Roman"/>
                <a:cs typeface="Times New Roman"/>
              </a:rPr>
              <a:t> </a:t>
            </a:r>
            <a:r>
              <a:rPr sz="1770" b="1" dirty="0">
                <a:latin typeface="Times New Roman"/>
                <a:cs typeface="Times New Roman"/>
              </a:rPr>
              <a:t>задания:</a:t>
            </a:r>
            <a:endParaRPr sz="1770" dirty="0">
              <a:latin typeface="Times New Roman"/>
              <a:cs typeface="Times New Roman"/>
            </a:endParaRPr>
          </a:p>
          <a:p>
            <a:pPr marL="12149">
              <a:spcBef>
                <a:spcPts val="24"/>
              </a:spcBef>
              <a:tabLst>
                <a:tab pos="1846012" algn="l"/>
                <a:tab pos="2766286" algn="l"/>
              </a:tabLst>
            </a:pPr>
            <a:r>
              <a:rPr sz="1770" b="1" spc="-5" dirty="0">
                <a:latin typeface="Times New Roman"/>
                <a:cs typeface="Times New Roman"/>
              </a:rPr>
              <a:t>Содержательная	</a:t>
            </a:r>
            <a:r>
              <a:rPr sz="1770" b="1" dirty="0">
                <a:latin typeface="Times New Roman"/>
                <a:cs typeface="Times New Roman"/>
              </a:rPr>
              <a:t>область	оценки:</a:t>
            </a:r>
            <a:endParaRPr sz="1770" dirty="0">
              <a:latin typeface="Times New Roman"/>
              <a:cs typeface="Times New Roman"/>
            </a:endParaRPr>
          </a:p>
          <a:p>
            <a:pPr marL="12149">
              <a:spcBef>
                <a:spcPts val="10"/>
              </a:spcBef>
            </a:pPr>
            <a:r>
              <a:rPr sz="1770" dirty="0">
                <a:latin typeface="Times New Roman"/>
                <a:cs typeface="Times New Roman"/>
              </a:rPr>
              <a:t>получения</a:t>
            </a:r>
            <a:r>
              <a:rPr sz="1770" spc="-5" dirty="0">
                <a:latin typeface="Times New Roman"/>
                <a:cs typeface="Times New Roman"/>
              </a:rPr>
              <a:t> </a:t>
            </a:r>
            <a:r>
              <a:rPr sz="1770" dirty="0">
                <a:latin typeface="Times New Roman"/>
                <a:cs typeface="Times New Roman"/>
              </a:rPr>
              <a:t>образования</a:t>
            </a:r>
          </a:p>
          <a:p>
            <a:pPr marL="236295">
              <a:spcBef>
                <a:spcPts val="24"/>
              </a:spcBef>
            </a:pPr>
            <a:r>
              <a:rPr sz="1770" spc="5" dirty="0">
                <a:latin typeface="Times New Roman"/>
                <a:cs typeface="Times New Roman"/>
              </a:rPr>
              <a:t>4.1</a:t>
            </a:r>
            <a:r>
              <a:rPr sz="1770" spc="-19" dirty="0">
                <a:latin typeface="Times New Roman"/>
                <a:cs typeface="Times New Roman"/>
              </a:rPr>
              <a:t> </a:t>
            </a:r>
            <a:r>
              <a:rPr sz="1770" dirty="0">
                <a:latin typeface="Times New Roman"/>
                <a:cs typeface="Times New Roman"/>
              </a:rPr>
              <a:t>Человек</a:t>
            </a:r>
            <a:r>
              <a:rPr sz="1770" spc="-10" dirty="0">
                <a:latin typeface="Times New Roman"/>
                <a:cs typeface="Times New Roman"/>
              </a:rPr>
              <a:t> </a:t>
            </a:r>
            <a:r>
              <a:rPr sz="1770" spc="5" dirty="0">
                <a:latin typeface="Times New Roman"/>
                <a:cs typeface="Times New Roman"/>
              </a:rPr>
              <a:t>и</a:t>
            </a:r>
            <a:r>
              <a:rPr sz="1770" spc="-5" dirty="0">
                <a:latin typeface="Times New Roman"/>
                <a:cs typeface="Times New Roman"/>
              </a:rPr>
              <a:t> природа</a:t>
            </a:r>
            <a:endParaRPr sz="1770" dirty="0">
              <a:latin typeface="Times New Roman"/>
              <a:cs typeface="Times New Roman"/>
            </a:endParaRPr>
          </a:p>
        </p:txBody>
      </p:sp>
      <p:sp>
        <p:nvSpPr>
          <p:cNvPr id="14" name="object 14"/>
          <p:cNvSpPr txBox="1"/>
          <p:nvPr/>
        </p:nvSpPr>
        <p:spPr>
          <a:xfrm>
            <a:off x="5574452" y="2684277"/>
            <a:ext cx="5535603" cy="832347"/>
          </a:xfrm>
          <a:prstGeom prst="rect">
            <a:avLst/>
          </a:prstGeom>
        </p:spPr>
        <p:txBody>
          <a:bodyPr vert="horz" wrap="square" lIns="0" tIns="9719" rIns="0" bIns="0" rtlCol="0">
            <a:spAutoFit/>
          </a:bodyPr>
          <a:lstStyle/>
          <a:p>
            <a:pPr marL="12149" marR="4860">
              <a:lnSpc>
                <a:spcPct val="101200"/>
              </a:lnSpc>
              <a:spcBef>
                <a:spcPts val="77"/>
              </a:spcBef>
            </a:pPr>
            <a:r>
              <a:rPr sz="1770" b="1" spc="-5" dirty="0">
                <a:latin typeface="Times New Roman"/>
                <a:cs typeface="Times New Roman"/>
              </a:rPr>
              <a:t>Компетентностная</a:t>
            </a:r>
            <a:r>
              <a:rPr sz="1770" b="1" spc="43" dirty="0">
                <a:latin typeface="Times New Roman"/>
                <a:cs typeface="Times New Roman"/>
              </a:rPr>
              <a:t> </a:t>
            </a:r>
            <a:r>
              <a:rPr sz="1770" b="1" dirty="0">
                <a:latin typeface="Times New Roman"/>
                <a:cs typeface="Times New Roman"/>
              </a:rPr>
              <a:t>область</a:t>
            </a:r>
            <a:r>
              <a:rPr sz="1770" b="1" spc="24" dirty="0">
                <a:latin typeface="Times New Roman"/>
                <a:cs typeface="Times New Roman"/>
              </a:rPr>
              <a:t> </a:t>
            </a:r>
            <a:r>
              <a:rPr sz="1770" b="1" dirty="0">
                <a:latin typeface="Times New Roman"/>
                <a:cs typeface="Times New Roman"/>
              </a:rPr>
              <a:t>оценки:</a:t>
            </a:r>
            <a:r>
              <a:rPr sz="1770" b="1" spc="29" dirty="0">
                <a:latin typeface="Times New Roman"/>
                <a:cs typeface="Times New Roman"/>
              </a:rPr>
              <a:t> </a:t>
            </a:r>
            <a:r>
              <a:rPr sz="1770" spc="-5" dirty="0">
                <a:latin typeface="Times New Roman"/>
                <a:cs typeface="Times New Roman"/>
              </a:rPr>
              <a:t>интегрировать</a:t>
            </a:r>
            <a:r>
              <a:rPr sz="1770" spc="38" dirty="0">
                <a:latin typeface="Times New Roman"/>
                <a:cs typeface="Times New Roman"/>
              </a:rPr>
              <a:t> </a:t>
            </a:r>
            <a:r>
              <a:rPr sz="1770" spc="5" dirty="0">
                <a:latin typeface="Times New Roman"/>
                <a:cs typeface="Times New Roman"/>
              </a:rPr>
              <a:t>и </a:t>
            </a:r>
            <a:r>
              <a:rPr sz="1770" spc="-430" dirty="0">
                <a:latin typeface="Times New Roman"/>
                <a:cs typeface="Times New Roman"/>
              </a:rPr>
              <a:t> </a:t>
            </a:r>
            <a:r>
              <a:rPr sz="1770" spc="-5" dirty="0">
                <a:latin typeface="Times New Roman"/>
                <a:cs typeface="Times New Roman"/>
              </a:rPr>
              <a:t>интерпретировать</a:t>
            </a:r>
            <a:r>
              <a:rPr sz="1770" spc="5" dirty="0">
                <a:latin typeface="Times New Roman"/>
                <a:cs typeface="Times New Roman"/>
              </a:rPr>
              <a:t> </a:t>
            </a:r>
            <a:r>
              <a:rPr sz="1770" dirty="0">
                <a:latin typeface="Times New Roman"/>
                <a:cs typeface="Times New Roman"/>
              </a:rPr>
              <a:t>информацию</a:t>
            </a:r>
          </a:p>
          <a:p>
            <a:pPr marL="12149">
              <a:spcBef>
                <a:spcPts val="14"/>
              </a:spcBef>
            </a:pPr>
            <a:r>
              <a:rPr sz="1770" b="1" spc="-14" dirty="0">
                <a:latin typeface="Times New Roman"/>
                <a:cs typeface="Times New Roman"/>
              </a:rPr>
              <a:t>Контекст:</a:t>
            </a:r>
            <a:r>
              <a:rPr sz="1770" b="1" spc="-10" dirty="0">
                <a:latin typeface="Times New Roman"/>
                <a:cs typeface="Times New Roman"/>
              </a:rPr>
              <a:t> </a:t>
            </a:r>
            <a:r>
              <a:rPr sz="1770" spc="-5" dirty="0">
                <a:latin typeface="Times New Roman"/>
                <a:cs typeface="Times New Roman"/>
              </a:rPr>
              <a:t>образовательный</a:t>
            </a:r>
            <a:endParaRPr sz="1770" dirty="0">
              <a:latin typeface="Times New Roman"/>
              <a:cs typeface="Times New Roman"/>
            </a:endParaRPr>
          </a:p>
        </p:txBody>
      </p:sp>
      <p:sp>
        <p:nvSpPr>
          <p:cNvPr id="15" name="object 15"/>
          <p:cNvSpPr txBox="1"/>
          <p:nvPr/>
        </p:nvSpPr>
        <p:spPr>
          <a:xfrm>
            <a:off x="5574452" y="3501041"/>
            <a:ext cx="5536818" cy="1645947"/>
          </a:xfrm>
          <a:prstGeom prst="rect">
            <a:avLst/>
          </a:prstGeom>
        </p:spPr>
        <p:txBody>
          <a:bodyPr vert="horz" wrap="square" lIns="0" tIns="11541" rIns="0" bIns="0" rtlCol="0">
            <a:spAutoFit/>
          </a:bodyPr>
          <a:lstStyle/>
          <a:p>
            <a:pPr marL="12149" marR="6074">
              <a:lnSpc>
                <a:spcPct val="100499"/>
              </a:lnSpc>
              <a:spcBef>
                <a:spcPts val="91"/>
              </a:spcBef>
              <a:tabLst>
                <a:tab pos="705846" algn="l"/>
                <a:tab pos="1734851" algn="l"/>
                <a:tab pos="3008048" algn="l"/>
                <a:tab pos="4532725" algn="l"/>
              </a:tabLst>
            </a:pPr>
            <a:r>
              <a:rPr sz="1770" b="1" spc="-38" dirty="0">
                <a:latin typeface="Times New Roman"/>
                <a:cs typeface="Times New Roman"/>
              </a:rPr>
              <a:t>Т</a:t>
            </a:r>
            <a:r>
              <a:rPr sz="1770" b="1" dirty="0">
                <a:latin typeface="Times New Roman"/>
                <a:cs typeface="Times New Roman"/>
              </a:rPr>
              <a:t>и</a:t>
            </a:r>
            <a:r>
              <a:rPr sz="1770" b="1" spc="5" dirty="0">
                <a:latin typeface="Times New Roman"/>
                <a:cs typeface="Times New Roman"/>
              </a:rPr>
              <a:t>п</a:t>
            </a:r>
            <a:r>
              <a:rPr sz="1770" b="1" dirty="0">
                <a:latin typeface="Times New Roman"/>
                <a:cs typeface="Times New Roman"/>
              </a:rPr>
              <a:t>	</a:t>
            </a:r>
            <a:r>
              <a:rPr sz="1770" b="1" spc="5" dirty="0">
                <a:latin typeface="Times New Roman"/>
                <a:cs typeface="Times New Roman"/>
              </a:rPr>
              <a:t>т</a:t>
            </a:r>
            <a:r>
              <a:rPr sz="1770" b="1" dirty="0">
                <a:latin typeface="Times New Roman"/>
                <a:cs typeface="Times New Roman"/>
              </a:rPr>
              <a:t>е</a:t>
            </a:r>
            <a:r>
              <a:rPr sz="1770" b="1" spc="-43" dirty="0">
                <a:latin typeface="Times New Roman"/>
                <a:cs typeface="Times New Roman"/>
              </a:rPr>
              <a:t>к</a:t>
            </a:r>
            <a:r>
              <a:rPr sz="1770" b="1" dirty="0">
                <a:latin typeface="Times New Roman"/>
                <a:cs typeface="Times New Roman"/>
              </a:rPr>
              <a:t>с</a:t>
            </a:r>
            <a:r>
              <a:rPr sz="1770" b="1" spc="33" dirty="0">
                <a:latin typeface="Times New Roman"/>
                <a:cs typeface="Times New Roman"/>
              </a:rPr>
              <a:t>т</a:t>
            </a:r>
            <a:r>
              <a:rPr sz="1770" b="1" spc="10" dirty="0">
                <a:latin typeface="Times New Roman"/>
                <a:cs typeface="Times New Roman"/>
              </a:rPr>
              <a:t>а</a:t>
            </a:r>
            <a:r>
              <a:rPr sz="1770" b="1" dirty="0">
                <a:latin typeface="Times New Roman"/>
                <a:cs typeface="Times New Roman"/>
              </a:rPr>
              <a:t>:	</a:t>
            </a:r>
            <a:r>
              <a:rPr sz="1770" dirty="0">
                <a:latin typeface="Times New Roman"/>
                <a:cs typeface="Times New Roman"/>
              </a:rPr>
              <a:t>с</a:t>
            </a:r>
            <a:r>
              <a:rPr sz="1770" spc="53" dirty="0">
                <a:latin typeface="Times New Roman"/>
                <a:cs typeface="Times New Roman"/>
              </a:rPr>
              <a:t>о</a:t>
            </a:r>
            <a:r>
              <a:rPr sz="1770" dirty="0">
                <a:latin typeface="Times New Roman"/>
                <a:cs typeface="Times New Roman"/>
              </a:rPr>
              <a:t>с</a:t>
            </a:r>
            <a:r>
              <a:rPr sz="1770" spc="14" dirty="0">
                <a:latin typeface="Times New Roman"/>
                <a:cs typeface="Times New Roman"/>
              </a:rPr>
              <a:t>т</a:t>
            </a:r>
            <a:r>
              <a:rPr sz="1770" dirty="0">
                <a:latin typeface="Times New Roman"/>
                <a:cs typeface="Times New Roman"/>
              </a:rPr>
              <a:t>авн</a:t>
            </a:r>
            <a:r>
              <a:rPr sz="1770" spc="10" dirty="0">
                <a:latin typeface="Times New Roman"/>
                <a:cs typeface="Times New Roman"/>
              </a:rPr>
              <a:t>о</a:t>
            </a:r>
            <a:r>
              <a:rPr sz="1770" spc="5" dirty="0">
                <a:latin typeface="Times New Roman"/>
                <a:cs typeface="Times New Roman"/>
              </a:rPr>
              <a:t>й</a:t>
            </a:r>
            <a:r>
              <a:rPr sz="1770" dirty="0">
                <a:latin typeface="Times New Roman"/>
                <a:cs typeface="Times New Roman"/>
              </a:rPr>
              <a:t>	(</a:t>
            </a:r>
            <a:r>
              <a:rPr sz="1770" spc="10" dirty="0">
                <a:latin typeface="Times New Roman"/>
                <a:cs typeface="Times New Roman"/>
              </a:rPr>
              <a:t>о</a:t>
            </a:r>
            <a:r>
              <a:rPr sz="1770" spc="-43" dirty="0">
                <a:latin typeface="Times New Roman"/>
                <a:cs typeface="Times New Roman"/>
              </a:rPr>
              <a:t>б</a:t>
            </a:r>
            <a:r>
              <a:rPr sz="1770" spc="-5" dirty="0">
                <a:latin typeface="Times New Roman"/>
                <a:cs typeface="Times New Roman"/>
              </a:rPr>
              <a:t>ъя</a:t>
            </a:r>
            <a:r>
              <a:rPr sz="1770" spc="-33" dirty="0">
                <a:latin typeface="Times New Roman"/>
                <a:cs typeface="Times New Roman"/>
              </a:rPr>
              <a:t>в</a:t>
            </a:r>
            <a:r>
              <a:rPr sz="1770" dirty="0">
                <a:latin typeface="Times New Roman"/>
                <a:cs typeface="Times New Roman"/>
              </a:rPr>
              <a:t>ле</a:t>
            </a:r>
            <a:r>
              <a:rPr sz="1770" spc="10" dirty="0">
                <a:latin typeface="Times New Roman"/>
                <a:cs typeface="Times New Roman"/>
              </a:rPr>
              <a:t>н</a:t>
            </a:r>
            <a:r>
              <a:rPr sz="1770" spc="-5" dirty="0">
                <a:latin typeface="Times New Roman"/>
                <a:cs typeface="Times New Roman"/>
              </a:rPr>
              <a:t>ие</a:t>
            </a:r>
            <a:r>
              <a:rPr sz="1770" dirty="0">
                <a:latin typeface="Times New Roman"/>
                <a:cs typeface="Times New Roman"/>
              </a:rPr>
              <a:t>,	инт</a:t>
            </a:r>
            <a:r>
              <a:rPr sz="1770" spc="5" dirty="0">
                <a:latin typeface="Times New Roman"/>
                <a:cs typeface="Times New Roman"/>
              </a:rPr>
              <a:t>ер</a:t>
            </a:r>
            <a:r>
              <a:rPr sz="1770" spc="-5" dirty="0">
                <a:latin typeface="Times New Roman"/>
                <a:cs typeface="Times New Roman"/>
              </a:rPr>
              <a:t>вью,  </a:t>
            </a:r>
            <a:r>
              <a:rPr sz="1770" spc="5" dirty="0">
                <a:latin typeface="Times New Roman"/>
                <a:cs typeface="Times New Roman"/>
              </a:rPr>
              <a:t>аннотация,</a:t>
            </a:r>
            <a:r>
              <a:rPr sz="1770" dirty="0">
                <a:latin typeface="Times New Roman"/>
                <a:cs typeface="Times New Roman"/>
              </a:rPr>
              <a:t> </a:t>
            </a:r>
            <a:r>
              <a:rPr sz="1770" spc="5" dirty="0">
                <a:latin typeface="Times New Roman"/>
                <a:cs typeface="Times New Roman"/>
              </a:rPr>
              <a:t>отзыв</a:t>
            </a:r>
            <a:r>
              <a:rPr sz="1770" dirty="0">
                <a:latin typeface="Times New Roman"/>
                <a:cs typeface="Times New Roman"/>
              </a:rPr>
              <a:t> </a:t>
            </a:r>
            <a:r>
              <a:rPr sz="1770" spc="5" dirty="0">
                <a:latin typeface="Times New Roman"/>
                <a:cs typeface="Times New Roman"/>
              </a:rPr>
              <a:t>о</a:t>
            </a:r>
            <a:r>
              <a:rPr sz="1770" spc="10" dirty="0">
                <a:latin typeface="Times New Roman"/>
                <a:cs typeface="Times New Roman"/>
              </a:rPr>
              <a:t> </a:t>
            </a:r>
            <a:r>
              <a:rPr sz="1770" dirty="0">
                <a:latin typeface="Times New Roman"/>
                <a:cs typeface="Times New Roman"/>
              </a:rPr>
              <a:t>книге)</a:t>
            </a:r>
            <a:endParaRPr sz="1770">
              <a:latin typeface="Times New Roman"/>
              <a:cs typeface="Times New Roman"/>
            </a:endParaRPr>
          </a:p>
          <a:p>
            <a:pPr marL="12149">
              <a:spcBef>
                <a:spcPts val="24"/>
              </a:spcBef>
            </a:pPr>
            <a:r>
              <a:rPr sz="1770" b="1" spc="-29" dirty="0">
                <a:latin typeface="Times New Roman"/>
                <a:cs typeface="Times New Roman"/>
              </a:rPr>
              <a:t>Уровень</a:t>
            </a:r>
            <a:r>
              <a:rPr sz="1770" b="1" spc="14" dirty="0">
                <a:latin typeface="Times New Roman"/>
                <a:cs typeface="Times New Roman"/>
              </a:rPr>
              <a:t> </a:t>
            </a:r>
            <a:r>
              <a:rPr sz="1770" b="1" spc="-5" dirty="0">
                <a:latin typeface="Times New Roman"/>
                <a:cs typeface="Times New Roman"/>
              </a:rPr>
              <a:t>сложности</a:t>
            </a:r>
            <a:r>
              <a:rPr sz="1770" b="1" spc="29" dirty="0">
                <a:latin typeface="Times New Roman"/>
                <a:cs typeface="Times New Roman"/>
              </a:rPr>
              <a:t> </a:t>
            </a:r>
            <a:r>
              <a:rPr sz="1770" b="1" dirty="0">
                <a:latin typeface="Times New Roman"/>
                <a:cs typeface="Times New Roman"/>
              </a:rPr>
              <a:t>задания:</a:t>
            </a:r>
            <a:r>
              <a:rPr sz="1770" b="1" spc="33" dirty="0">
                <a:latin typeface="Times New Roman"/>
                <a:cs typeface="Times New Roman"/>
              </a:rPr>
              <a:t> </a:t>
            </a:r>
            <a:r>
              <a:rPr sz="1770" dirty="0">
                <a:latin typeface="Times New Roman"/>
                <a:cs typeface="Times New Roman"/>
              </a:rPr>
              <a:t>средний</a:t>
            </a:r>
            <a:endParaRPr sz="1770">
              <a:latin typeface="Times New Roman"/>
              <a:cs typeface="Times New Roman"/>
            </a:endParaRPr>
          </a:p>
          <a:p>
            <a:pPr marL="12149">
              <a:spcBef>
                <a:spcPts val="14"/>
              </a:spcBef>
            </a:pPr>
            <a:r>
              <a:rPr sz="1770" b="1" spc="-10" dirty="0">
                <a:latin typeface="Times New Roman"/>
                <a:cs typeface="Times New Roman"/>
              </a:rPr>
              <a:t>Формат</a:t>
            </a:r>
            <a:r>
              <a:rPr sz="1770" b="1" spc="5" dirty="0">
                <a:latin typeface="Times New Roman"/>
                <a:cs typeface="Times New Roman"/>
              </a:rPr>
              <a:t> ответа:</a:t>
            </a:r>
            <a:r>
              <a:rPr sz="1770" b="1" spc="-10" dirty="0">
                <a:latin typeface="Times New Roman"/>
                <a:cs typeface="Times New Roman"/>
              </a:rPr>
              <a:t> </a:t>
            </a:r>
            <a:r>
              <a:rPr sz="1770" dirty="0">
                <a:latin typeface="Times New Roman"/>
                <a:cs typeface="Times New Roman"/>
              </a:rPr>
              <a:t>задание</a:t>
            </a:r>
            <a:r>
              <a:rPr sz="1770" spc="24" dirty="0">
                <a:latin typeface="Times New Roman"/>
                <a:cs typeface="Times New Roman"/>
              </a:rPr>
              <a:t> </a:t>
            </a:r>
            <a:r>
              <a:rPr sz="1770" dirty="0">
                <a:latin typeface="Times New Roman"/>
                <a:cs typeface="Times New Roman"/>
              </a:rPr>
              <a:t>с </a:t>
            </a:r>
            <a:r>
              <a:rPr sz="1770" spc="-5" dirty="0">
                <a:latin typeface="Times New Roman"/>
                <a:cs typeface="Times New Roman"/>
              </a:rPr>
              <a:t>выбором</a:t>
            </a:r>
            <a:r>
              <a:rPr sz="1770" spc="5" dirty="0">
                <a:latin typeface="Times New Roman"/>
                <a:cs typeface="Times New Roman"/>
              </a:rPr>
              <a:t> </a:t>
            </a:r>
            <a:r>
              <a:rPr sz="1770" dirty="0">
                <a:latin typeface="Times New Roman"/>
                <a:cs typeface="Times New Roman"/>
              </a:rPr>
              <a:t>ответа</a:t>
            </a:r>
            <a:endParaRPr sz="1770">
              <a:latin typeface="Times New Roman"/>
              <a:cs typeface="Times New Roman"/>
            </a:endParaRPr>
          </a:p>
          <a:p>
            <a:pPr marL="12149" marR="4860">
              <a:lnSpc>
                <a:spcPct val="100499"/>
              </a:lnSpc>
              <a:spcBef>
                <a:spcPts val="14"/>
              </a:spcBef>
            </a:pPr>
            <a:r>
              <a:rPr sz="1770" b="1" spc="-5" dirty="0">
                <a:latin typeface="Times New Roman"/>
                <a:cs typeface="Times New Roman"/>
              </a:rPr>
              <a:t>Объект</a:t>
            </a:r>
            <a:r>
              <a:rPr sz="1770" b="1" spc="230" dirty="0">
                <a:latin typeface="Times New Roman"/>
                <a:cs typeface="Times New Roman"/>
              </a:rPr>
              <a:t> </a:t>
            </a:r>
            <a:r>
              <a:rPr sz="1770" b="1" spc="5" dirty="0">
                <a:latin typeface="Times New Roman"/>
                <a:cs typeface="Times New Roman"/>
              </a:rPr>
              <a:t>оценки:</a:t>
            </a:r>
            <a:r>
              <a:rPr sz="1770" b="1" spc="230" dirty="0">
                <a:latin typeface="Times New Roman"/>
                <a:cs typeface="Times New Roman"/>
              </a:rPr>
              <a:t> </a:t>
            </a:r>
            <a:r>
              <a:rPr sz="1770" spc="5" dirty="0">
                <a:latin typeface="Times New Roman"/>
                <a:cs typeface="Times New Roman"/>
              </a:rPr>
              <a:t>соотносить</a:t>
            </a:r>
            <a:r>
              <a:rPr sz="1770" spc="234" dirty="0">
                <a:latin typeface="Times New Roman"/>
                <a:cs typeface="Times New Roman"/>
              </a:rPr>
              <a:t> </a:t>
            </a:r>
            <a:r>
              <a:rPr sz="1770" dirty="0">
                <a:latin typeface="Times New Roman"/>
                <a:cs typeface="Times New Roman"/>
              </a:rPr>
              <a:t>визуальное</a:t>
            </a:r>
            <a:r>
              <a:rPr sz="1770" spc="230" dirty="0">
                <a:latin typeface="Times New Roman"/>
                <a:cs typeface="Times New Roman"/>
              </a:rPr>
              <a:t> </a:t>
            </a:r>
            <a:r>
              <a:rPr sz="1770" dirty="0">
                <a:latin typeface="Times New Roman"/>
                <a:cs typeface="Times New Roman"/>
              </a:rPr>
              <a:t>изображение</a:t>
            </a:r>
            <a:r>
              <a:rPr sz="1770" spc="234" dirty="0">
                <a:latin typeface="Times New Roman"/>
                <a:cs typeface="Times New Roman"/>
              </a:rPr>
              <a:t> </a:t>
            </a:r>
            <a:r>
              <a:rPr sz="1770" dirty="0">
                <a:latin typeface="Times New Roman"/>
                <a:cs typeface="Times New Roman"/>
              </a:rPr>
              <a:t>с </a:t>
            </a:r>
            <a:r>
              <a:rPr sz="1770" spc="-430" dirty="0">
                <a:latin typeface="Times New Roman"/>
                <a:cs typeface="Times New Roman"/>
              </a:rPr>
              <a:t> </a:t>
            </a:r>
            <a:r>
              <a:rPr sz="1770" spc="5" dirty="0">
                <a:latin typeface="Times New Roman"/>
                <a:cs typeface="Times New Roman"/>
              </a:rPr>
              <a:t>вербальным</a:t>
            </a:r>
            <a:r>
              <a:rPr sz="1770" dirty="0">
                <a:latin typeface="Times New Roman"/>
                <a:cs typeface="Times New Roman"/>
              </a:rPr>
              <a:t> </a:t>
            </a:r>
            <a:r>
              <a:rPr sz="1770" spc="-10" dirty="0">
                <a:latin typeface="Times New Roman"/>
                <a:cs typeface="Times New Roman"/>
              </a:rPr>
              <a:t>текстом</a:t>
            </a:r>
            <a:endParaRPr sz="1770">
              <a:latin typeface="Times New Roman"/>
              <a:cs typeface="Times New Roman"/>
            </a:endParaRPr>
          </a:p>
        </p:txBody>
      </p:sp>
      <p:sp>
        <p:nvSpPr>
          <p:cNvPr id="16" name="object 16"/>
          <p:cNvSpPr txBox="1">
            <a:spLocks noGrp="1"/>
          </p:cNvSpPr>
          <p:nvPr>
            <p:ph type="title"/>
          </p:nvPr>
        </p:nvSpPr>
        <p:spPr>
          <a:xfrm>
            <a:off x="2784794" y="142056"/>
            <a:ext cx="7835031" cy="541542"/>
          </a:xfrm>
          <a:prstGeom prst="rect">
            <a:avLst/>
          </a:prstGeom>
        </p:spPr>
        <p:txBody>
          <a:bodyPr vert="horz" wrap="square" lIns="0" tIns="11541" rIns="0" bIns="0" rtlCol="0">
            <a:spAutoFit/>
          </a:bodyPr>
          <a:lstStyle/>
          <a:p>
            <a:pPr marL="12149">
              <a:spcBef>
                <a:spcPts val="91"/>
              </a:spcBef>
            </a:pPr>
            <a:r>
              <a:rPr sz="3826" b="1" spc="-5" dirty="0">
                <a:latin typeface="Century Schoolbook" panose="02040604050505020304" pitchFamily="18" charset="0"/>
              </a:rPr>
              <a:t>Пример</a:t>
            </a:r>
            <a:r>
              <a:rPr sz="3826" b="1" spc="-14" dirty="0">
                <a:latin typeface="Century Schoolbook" panose="02040604050505020304" pitchFamily="18" charset="0"/>
              </a:rPr>
              <a:t> </a:t>
            </a:r>
            <a:r>
              <a:rPr sz="3826" b="1" spc="-5" dirty="0">
                <a:latin typeface="Century Schoolbook" panose="02040604050505020304" pitchFamily="18" charset="0"/>
              </a:rPr>
              <a:t>задания для</a:t>
            </a:r>
            <a:r>
              <a:rPr sz="3826" b="1" spc="-14" dirty="0">
                <a:latin typeface="Century Schoolbook" panose="02040604050505020304" pitchFamily="18" charset="0"/>
              </a:rPr>
              <a:t> </a:t>
            </a:r>
            <a:r>
              <a:rPr sz="3826" b="1" spc="-5" dirty="0">
                <a:latin typeface="Century Schoolbook" panose="02040604050505020304" pitchFamily="18" charset="0"/>
              </a:rPr>
              <a:t>5</a:t>
            </a:r>
            <a:r>
              <a:rPr sz="3826" b="1" spc="-33" dirty="0">
                <a:latin typeface="Century Schoolbook" panose="02040604050505020304" pitchFamily="18" charset="0"/>
              </a:rPr>
              <a:t> </a:t>
            </a:r>
            <a:r>
              <a:rPr sz="3826" b="1" spc="-10" dirty="0">
                <a:latin typeface="Century Schoolbook" panose="02040604050505020304" pitchFamily="18" charset="0"/>
              </a:rPr>
              <a:t>класса</a:t>
            </a:r>
            <a:endParaRPr sz="3826" b="1" dirty="0">
              <a:latin typeface="Century Schoolbook" panose="02040604050505020304" pitchFamily="18" charset="0"/>
            </a:endParaRPr>
          </a:p>
        </p:txBody>
      </p:sp>
      <p:sp>
        <p:nvSpPr>
          <p:cNvPr id="17" name="object 17"/>
          <p:cNvSpPr/>
          <p:nvPr/>
        </p:nvSpPr>
        <p:spPr>
          <a:xfrm>
            <a:off x="994959" y="5207462"/>
            <a:ext cx="10399376" cy="1404402"/>
          </a:xfrm>
          <a:custGeom>
            <a:avLst/>
            <a:gdLst/>
            <a:ahLst/>
            <a:cxnLst/>
            <a:rect l="l" t="t" r="r" b="b"/>
            <a:pathLst>
              <a:path w="10871200" h="1468120">
                <a:moveTo>
                  <a:pt x="10870692" y="0"/>
                </a:moveTo>
                <a:lnTo>
                  <a:pt x="0" y="0"/>
                </a:lnTo>
                <a:lnTo>
                  <a:pt x="0" y="1467612"/>
                </a:lnTo>
                <a:lnTo>
                  <a:pt x="10870692" y="1467612"/>
                </a:lnTo>
                <a:lnTo>
                  <a:pt x="10870692" y="0"/>
                </a:lnTo>
                <a:close/>
              </a:path>
            </a:pathLst>
          </a:custGeom>
          <a:solidFill>
            <a:srgbClr val="FFFFFF"/>
          </a:solidFill>
        </p:spPr>
        <p:txBody>
          <a:bodyPr wrap="square" lIns="0" tIns="0" rIns="0" bIns="0" rtlCol="0"/>
          <a:lstStyle/>
          <a:p>
            <a:endParaRPr sz="1722"/>
          </a:p>
        </p:txBody>
      </p:sp>
      <p:sp>
        <p:nvSpPr>
          <p:cNvPr id="18" name="object 18"/>
          <p:cNvSpPr txBox="1"/>
          <p:nvPr/>
        </p:nvSpPr>
        <p:spPr>
          <a:xfrm>
            <a:off x="1069991" y="5224714"/>
            <a:ext cx="9730585" cy="1328472"/>
          </a:xfrm>
          <a:prstGeom prst="rect">
            <a:avLst/>
          </a:prstGeom>
        </p:spPr>
        <p:txBody>
          <a:bodyPr vert="horz" wrap="square" lIns="0" tIns="15793" rIns="0" bIns="0" rtlCol="0">
            <a:spAutoFit/>
          </a:bodyPr>
          <a:lstStyle/>
          <a:p>
            <a:pPr marL="12149">
              <a:spcBef>
                <a:spcPts val="124"/>
              </a:spcBef>
            </a:pPr>
            <a:r>
              <a:rPr sz="2105" i="1" spc="14" dirty="0" err="1">
                <a:solidFill>
                  <a:srgbClr val="161616"/>
                </a:solidFill>
                <a:latin typeface="Calibri"/>
                <a:cs typeface="Calibri"/>
              </a:rPr>
              <a:t>Часто</a:t>
            </a:r>
            <a:r>
              <a:rPr sz="2105" i="1" spc="5" dirty="0">
                <a:solidFill>
                  <a:srgbClr val="161616"/>
                </a:solidFill>
                <a:latin typeface="Calibri"/>
                <a:cs typeface="Calibri"/>
              </a:rPr>
              <a:t> </a:t>
            </a:r>
            <a:r>
              <a:rPr sz="2105" i="1" spc="10" dirty="0" err="1" smtClean="0">
                <a:solidFill>
                  <a:srgbClr val="161616"/>
                </a:solidFill>
                <a:latin typeface="Calibri"/>
                <a:cs typeface="Calibri"/>
              </a:rPr>
              <a:t>использую</a:t>
            </a:r>
            <a:r>
              <a:rPr sz="2105" i="1" spc="10" dirty="0" smtClean="0">
                <a:solidFill>
                  <a:srgbClr val="161616"/>
                </a:solidFill>
                <a:latin typeface="Calibri"/>
                <a:cs typeface="Calibri"/>
              </a:rPr>
              <a:t> </a:t>
            </a:r>
            <a:r>
              <a:rPr sz="2105" i="1" spc="14" dirty="0">
                <a:solidFill>
                  <a:srgbClr val="161616"/>
                </a:solidFill>
                <a:latin typeface="Calibri"/>
                <a:cs typeface="Calibri"/>
              </a:rPr>
              <a:t>веерный</a:t>
            </a:r>
            <a:r>
              <a:rPr sz="2105" i="1" spc="5" dirty="0">
                <a:solidFill>
                  <a:srgbClr val="161616"/>
                </a:solidFill>
                <a:latin typeface="Calibri"/>
                <a:cs typeface="Calibri"/>
              </a:rPr>
              <a:t> </a:t>
            </a:r>
            <a:r>
              <a:rPr sz="2105" i="1" spc="10" dirty="0">
                <a:solidFill>
                  <a:srgbClr val="161616"/>
                </a:solidFill>
                <a:latin typeface="Calibri"/>
                <a:cs typeface="Calibri"/>
              </a:rPr>
              <a:t>способ</a:t>
            </a:r>
            <a:r>
              <a:rPr sz="2105" i="1" spc="19" dirty="0">
                <a:solidFill>
                  <a:srgbClr val="161616"/>
                </a:solidFill>
                <a:latin typeface="Calibri"/>
                <a:cs typeface="Calibri"/>
              </a:rPr>
              <a:t> </a:t>
            </a:r>
            <a:r>
              <a:rPr sz="2105" i="1" spc="10" dirty="0">
                <a:solidFill>
                  <a:srgbClr val="161616"/>
                </a:solidFill>
                <a:latin typeface="Calibri"/>
                <a:cs typeface="Calibri"/>
              </a:rPr>
              <a:t>расстановки</a:t>
            </a:r>
            <a:r>
              <a:rPr sz="2105" i="1" spc="38" dirty="0">
                <a:solidFill>
                  <a:srgbClr val="161616"/>
                </a:solidFill>
                <a:latin typeface="Calibri"/>
                <a:cs typeface="Calibri"/>
              </a:rPr>
              <a:t> </a:t>
            </a:r>
            <a:r>
              <a:rPr sz="2105" i="1" spc="10" dirty="0">
                <a:solidFill>
                  <a:srgbClr val="161616"/>
                </a:solidFill>
                <a:latin typeface="Calibri"/>
                <a:cs typeface="Calibri"/>
              </a:rPr>
              <a:t>собак </a:t>
            </a:r>
            <a:r>
              <a:rPr sz="2105" i="1" spc="14" dirty="0">
                <a:solidFill>
                  <a:srgbClr val="161616"/>
                </a:solidFill>
                <a:latin typeface="Calibri"/>
                <a:cs typeface="Calibri"/>
              </a:rPr>
              <a:t>в </a:t>
            </a:r>
            <a:r>
              <a:rPr sz="2105" i="1" spc="5" dirty="0">
                <a:solidFill>
                  <a:srgbClr val="161616"/>
                </a:solidFill>
                <a:latin typeface="Calibri"/>
                <a:cs typeface="Calibri"/>
              </a:rPr>
              <a:t>упряжке:</a:t>
            </a:r>
            <a:r>
              <a:rPr sz="2105" i="1" spc="24" dirty="0">
                <a:solidFill>
                  <a:srgbClr val="161616"/>
                </a:solidFill>
                <a:latin typeface="Calibri"/>
                <a:cs typeface="Calibri"/>
              </a:rPr>
              <a:t> </a:t>
            </a:r>
            <a:r>
              <a:rPr sz="2105" i="1" spc="5" dirty="0">
                <a:solidFill>
                  <a:srgbClr val="161616"/>
                </a:solidFill>
                <a:latin typeface="Calibri"/>
                <a:cs typeface="Calibri"/>
              </a:rPr>
              <a:t>каждая</a:t>
            </a:r>
            <a:r>
              <a:rPr sz="2105" i="1" spc="10" dirty="0">
                <a:solidFill>
                  <a:srgbClr val="161616"/>
                </a:solidFill>
                <a:latin typeface="Calibri"/>
                <a:cs typeface="Calibri"/>
              </a:rPr>
              <a:t> </a:t>
            </a:r>
            <a:r>
              <a:rPr sz="2105" i="1" spc="5" dirty="0">
                <a:solidFill>
                  <a:srgbClr val="161616"/>
                </a:solidFill>
                <a:latin typeface="Calibri"/>
                <a:cs typeface="Calibri"/>
              </a:rPr>
              <a:t>собака</a:t>
            </a:r>
            <a:endParaRPr sz="2105" dirty="0">
              <a:latin typeface="Calibri"/>
              <a:cs typeface="Calibri"/>
            </a:endParaRPr>
          </a:p>
          <a:p>
            <a:pPr marL="12149" marR="4860">
              <a:lnSpc>
                <a:spcPts val="2573"/>
              </a:lnSpc>
              <a:spcBef>
                <a:spcPts val="81"/>
              </a:spcBef>
            </a:pPr>
            <a:r>
              <a:rPr sz="2105" i="1" spc="14" dirty="0">
                <a:solidFill>
                  <a:srgbClr val="161616"/>
                </a:solidFill>
                <a:latin typeface="Calibri"/>
                <a:cs typeface="Calibri"/>
              </a:rPr>
              <a:t>напрямую</a:t>
            </a:r>
            <a:r>
              <a:rPr sz="2105" i="1" spc="10" dirty="0">
                <a:solidFill>
                  <a:srgbClr val="161616"/>
                </a:solidFill>
                <a:latin typeface="Calibri"/>
                <a:cs typeface="Calibri"/>
              </a:rPr>
              <a:t> связана</a:t>
            </a:r>
            <a:r>
              <a:rPr sz="2105" i="1" spc="24" dirty="0">
                <a:solidFill>
                  <a:srgbClr val="161616"/>
                </a:solidFill>
                <a:latin typeface="Calibri"/>
                <a:cs typeface="Calibri"/>
              </a:rPr>
              <a:t> </a:t>
            </a:r>
            <a:r>
              <a:rPr sz="2105" i="1" spc="10" dirty="0">
                <a:solidFill>
                  <a:srgbClr val="161616"/>
                </a:solidFill>
                <a:latin typeface="Calibri"/>
                <a:cs typeface="Calibri"/>
              </a:rPr>
              <a:t>с</a:t>
            </a:r>
            <a:r>
              <a:rPr sz="2105" i="1" spc="14" dirty="0">
                <a:solidFill>
                  <a:srgbClr val="161616"/>
                </a:solidFill>
                <a:latin typeface="Calibri"/>
                <a:cs typeface="Calibri"/>
              </a:rPr>
              <a:t> </a:t>
            </a:r>
            <a:r>
              <a:rPr sz="2105" i="1" spc="10" dirty="0">
                <a:solidFill>
                  <a:srgbClr val="161616"/>
                </a:solidFill>
                <a:latin typeface="Calibri"/>
                <a:cs typeface="Calibri"/>
              </a:rPr>
              <a:t>санями</a:t>
            </a:r>
            <a:r>
              <a:rPr sz="2105" i="1" spc="19" dirty="0">
                <a:solidFill>
                  <a:srgbClr val="161616"/>
                </a:solidFill>
                <a:latin typeface="Calibri"/>
                <a:cs typeface="Calibri"/>
              </a:rPr>
              <a:t> </a:t>
            </a:r>
            <a:r>
              <a:rPr sz="2105" i="1" spc="5" dirty="0">
                <a:solidFill>
                  <a:srgbClr val="161616"/>
                </a:solidFill>
                <a:latin typeface="Calibri"/>
                <a:cs typeface="Calibri"/>
              </a:rPr>
              <a:t>шлейкой,</a:t>
            </a:r>
            <a:r>
              <a:rPr sz="2105" i="1" spc="14" dirty="0">
                <a:solidFill>
                  <a:srgbClr val="161616"/>
                </a:solidFill>
                <a:latin typeface="Calibri"/>
                <a:cs typeface="Calibri"/>
              </a:rPr>
              <a:t> </a:t>
            </a:r>
            <a:r>
              <a:rPr sz="2105" i="1" spc="10" dirty="0">
                <a:solidFill>
                  <a:srgbClr val="161616"/>
                </a:solidFill>
                <a:latin typeface="Calibri"/>
                <a:cs typeface="Calibri"/>
              </a:rPr>
              <a:t>все шлейки</a:t>
            </a:r>
            <a:r>
              <a:rPr sz="2105" i="1" spc="14" dirty="0">
                <a:solidFill>
                  <a:srgbClr val="161616"/>
                </a:solidFill>
                <a:latin typeface="Calibri"/>
                <a:cs typeface="Calibri"/>
              </a:rPr>
              <a:t> </a:t>
            </a:r>
            <a:r>
              <a:rPr sz="2105" i="1" spc="5" dirty="0">
                <a:solidFill>
                  <a:srgbClr val="161616"/>
                </a:solidFill>
                <a:latin typeface="Calibri"/>
                <a:cs typeface="Calibri"/>
              </a:rPr>
              <a:t>одинаковой</a:t>
            </a:r>
            <a:r>
              <a:rPr sz="2105" i="1" spc="33" dirty="0">
                <a:solidFill>
                  <a:srgbClr val="161616"/>
                </a:solidFill>
                <a:latin typeface="Calibri"/>
                <a:cs typeface="Calibri"/>
              </a:rPr>
              <a:t> </a:t>
            </a:r>
            <a:r>
              <a:rPr sz="2105" i="1" spc="14" dirty="0">
                <a:solidFill>
                  <a:srgbClr val="161616"/>
                </a:solidFill>
                <a:latin typeface="Calibri"/>
                <a:cs typeface="Calibri"/>
              </a:rPr>
              <a:t>длины.</a:t>
            </a:r>
            <a:r>
              <a:rPr sz="2105" i="1" dirty="0">
                <a:solidFill>
                  <a:srgbClr val="161616"/>
                </a:solidFill>
                <a:latin typeface="Calibri"/>
                <a:cs typeface="Calibri"/>
              </a:rPr>
              <a:t> </a:t>
            </a:r>
            <a:r>
              <a:rPr sz="2105" i="1" spc="19" dirty="0">
                <a:solidFill>
                  <a:srgbClr val="161616"/>
                </a:solidFill>
                <a:latin typeface="Calibri"/>
                <a:cs typeface="Calibri"/>
              </a:rPr>
              <a:t>Этот</a:t>
            </a:r>
            <a:r>
              <a:rPr sz="2105" i="1" spc="29" dirty="0">
                <a:solidFill>
                  <a:srgbClr val="161616"/>
                </a:solidFill>
                <a:latin typeface="Calibri"/>
                <a:cs typeface="Calibri"/>
              </a:rPr>
              <a:t> </a:t>
            </a:r>
            <a:r>
              <a:rPr sz="2105" i="1" spc="10" dirty="0">
                <a:solidFill>
                  <a:srgbClr val="161616"/>
                </a:solidFill>
                <a:latin typeface="Calibri"/>
                <a:cs typeface="Calibri"/>
              </a:rPr>
              <a:t>способ </a:t>
            </a:r>
            <a:r>
              <a:rPr sz="2105" i="1" spc="-463" dirty="0">
                <a:solidFill>
                  <a:srgbClr val="161616"/>
                </a:solidFill>
                <a:latin typeface="Calibri"/>
                <a:cs typeface="Calibri"/>
              </a:rPr>
              <a:t> </a:t>
            </a:r>
            <a:r>
              <a:rPr sz="2105" i="1" spc="14" dirty="0">
                <a:solidFill>
                  <a:srgbClr val="161616"/>
                </a:solidFill>
                <a:latin typeface="Calibri"/>
                <a:cs typeface="Calibri"/>
              </a:rPr>
              <a:t>даёт</a:t>
            </a:r>
            <a:r>
              <a:rPr sz="2105" i="1" dirty="0">
                <a:solidFill>
                  <a:srgbClr val="161616"/>
                </a:solidFill>
                <a:latin typeface="Calibri"/>
                <a:cs typeface="Calibri"/>
              </a:rPr>
              <a:t> </a:t>
            </a:r>
            <a:r>
              <a:rPr sz="2105" i="1" spc="10" dirty="0">
                <a:solidFill>
                  <a:srgbClr val="161616"/>
                </a:solidFill>
                <a:latin typeface="Calibri"/>
                <a:cs typeface="Calibri"/>
              </a:rPr>
              <a:t>большую </a:t>
            </a:r>
            <a:r>
              <a:rPr sz="2105" i="1" spc="14" dirty="0">
                <a:solidFill>
                  <a:srgbClr val="161616"/>
                </a:solidFill>
                <a:latin typeface="Calibri"/>
                <a:cs typeface="Calibri"/>
              </a:rPr>
              <a:t>подвижность</a:t>
            </a:r>
            <a:r>
              <a:rPr sz="2105" i="1" spc="38" dirty="0">
                <a:solidFill>
                  <a:srgbClr val="161616"/>
                </a:solidFill>
                <a:latin typeface="Calibri"/>
                <a:cs typeface="Calibri"/>
              </a:rPr>
              <a:t> </a:t>
            </a:r>
            <a:r>
              <a:rPr sz="2105" i="1" spc="5" dirty="0">
                <a:solidFill>
                  <a:srgbClr val="161616"/>
                </a:solidFill>
                <a:latin typeface="Calibri"/>
                <a:cs typeface="Calibri"/>
              </a:rPr>
              <a:t>собакам</a:t>
            </a:r>
            <a:r>
              <a:rPr sz="2105" i="1" spc="19" dirty="0">
                <a:solidFill>
                  <a:srgbClr val="161616"/>
                </a:solidFill>
                <a:latin typeface="Calibri"/>
                <a:cs typeface="Calibri"/>
              </a:rPr>
              <a:t> </a:t>
            </a:r>
            <a:r>
              <a:rPr sz="2105" i="1" spc="14" dirty="0">
                <a:solidFill>
                  <a:srgbClr val="161616"/>
                </a:solidFill>
                <a:latin typeface="Calibri"/>
                <a:cs typeface="Calibri"/>
              </a:rPr>
              <a:t>во</a:t>
            </a:r>
            <a:r>
              <a:rPr sz="2105" i="1" spc="5" dirty="0">
                <a:solidFill>
                  <a:srgbClr val="161616"/>
                </a:solidFill>
                <a:latin typeface="Calibri"/>
                <a:cs typeface="Calibri"/>
              </a:rPr>
              <a:t> </a:t>
            </a:r>
            <a:r>
              <a:rPr sz="2105" i="1" spc="14" dirty="0">
                <a:solidFill>
                  <a:srgbClr val="161616"/>
                </a:solidFill>
                <a:latin typeface="Calibri"/>
                <a:cs typeface="Calibri"/>
              </a:rPr>
              <a:t>время</a:t>
            </a:r>
            <a:r>
              <a:rPr sz="2105" i="1" spc="5" dirty="0">
                <a:solidFill>
                  <a:srgbClr val="161616"/>
                </a:solidFill>
                <a:latin typeface="Calibri"/>
                <a:cs typeface="Calibri"/>
              </a:rPr>
              <a:t> </a:t>
            </a:r>
            <a:r>
              <a:rPr sz="2105" i="1" spc="14" dirty="0">
                <a:solidFill>
                  <a:srgbClr val="161616"/>
                </a:solidFill>
                <a:latin typeface="Calibri"/>
                <a:cs typeface="Calibri"/>
              </a:rPr>
              <a:t>езды,</a:t>
            </a:r>
            <a:r>
              <a:rPr sz="2105" i="1" spc="5" dirty="0">
                <a:solidFill>
                  <a:srgbClr val="161616"/>
                </a:solidFill>
                <a:latin typeface="Calibri"/>
                <a:cs typeface="Calibri"/>
              </a:rPr>
              <a:t> </a:t>
            </a:r>
            <a:r>
              <a:rPr sz="2105" i="1" spc="10" dirty="0">
                <a:solidFill>
                  <a:srgbClr val="161616"/>
                </a:solidFill>
                <a:latin typeface="Calibri"/>
                <a:cs typeface="Calibri"/>
              </a:rPr>
              <a:t>бережёт</a:t>
            </a:r>
            <a:r>
              <a:rPr sz="2105" i="1" spc="5" dirty="0">
                <a:solidFill>
                  <a:srgbClr val="161616"/>
                </a:solidFill>
                <a:latin typeface="Calibri"/>
                <a:cs typeface="Calibri"/>
              </a:rPr>
              <a:t> </a:t>
            </a:r>
            <a:r>
              <a:rPr sz="2105" i="1" spc="10" dirty="0">
                <a:solidFill>
                  <a:srgbClr val="161616"/>
                </a:solidFill>
                <a:latin typeface="Calibri"/>
                <a:cs typeface="Calibri"/>
              </a:rPr>
              <a:t>их силы</a:t>
            </a:r>
            <a:r>
              <a:rPr sz="2105" i="1" spc="-5" dirty="0">
                <a:solidFill>
                  <a:srgbClr val="161616"/>
                </a:solidFill>
                <a:latin typeface="Calibri"/>
                <a:cs typeface="Calibri"/>
              </a:rPr>
              <a:t> </a:t>
            </a:r>
            <a:r>
              <a:rPr sz="2105" i="1" spc="14" dirty="0">
                <a:solidFill>
                  <a:srgbClr val="161616"/>
                </a:solidFill>
                <a:latin typeface="Calibri"/>
                <a:cs typeface="Calibri"/>
              </a:rPr>
              <a:t>при</a:t>
            </a:r>
            <a:endParaRPr sz="2105" dirty="0">
              <a:latin typeface="Calibri"/>
              <a:cs typeface="Calibri"/>
            </a:endParaRPr>
          </a:p>
          <a:p>
            <a:pPr marL="12149">
              <a:lnSpc>
                <a:spcPts val="2478"/>
              </a:lnSpc>
            </a:pPr>
            <a:r>
              <a:rPr sz="2105" i="1" spc="10" dirty="0">
                <a:solidFill>
                  <a:srgbClr val="161616"/>
                </a:solidFill>
                <a:latin typeface="Calibri"/>
                <a:cs typeface="Calibri"/>
              </a:rPr>
              <a:t>поворотах</a:t>
            </a:r>
            <a:r>
              <a:rPr sz="2105" i="1" spc="38" dirty="0">
                <a:solidFill>
                  <a:srgbClr val="161616"/>
                </a:solidFill>
                <a:latin typeface="Calibri"/>
                <a:cs typeface="Calibri"/>
              </a:rPr>
              <a:t> </a:t>
            </a:r>
            <a:r>
              <a:rPr sz="2105" i="1" spc="14" dirty="0">
                <a:solidFill>
                  <a:srgbClr val="161616"/>
                </a:solidFill>
                <a:latin typeface="Calibri"/>
                <a:cs typeface="Calibri"/>
              </a:rPr>
              <a:t>и</a:t>
            </a:r>
            <a:r>
              <a:rPr sz="2105" i="1" dirty="0">
                <a:solidFill>
                  <a:srgbClr val="161616"/>
                </a:solidFill>
                <a:latin typeface="Calibri"/>
                <a:cs typeface="Calibri"/>
              </a:rPr>
              <a:t> </a:t>
            </a:r>
            <a:r>
              <a:rPr sz="2105" i="1" spc="10" dirty="0">
                <a:solidFill>
                  <a:srgbClr val="161616"/>
                </a:solidFill>
                <a:latin typeface="Calibri"/>
                <a:cs typeface="Calibri"/>
              </a:rPr>
              <a:t>неровной дороге.</a:t>
            </a:r>
            <a:endParaRPr sz="2105" dirty="0">
              <a:latin typeface="Calibri"/>
              <a:cs typeface="Calibri"/>
            </a:endParaRPr>
          </a:p>
        </p:txBody>
      </p:sp>
    </p:spTree>
    <p:extLst>
      <p:ext uri="{BB962C8B-B14F-4D97-AF65-F5344CB8AC3E}">
        <p14:creationId xmlns:p14="http://schemas.microsoft.com/office/powerpoint/2010/main" val="5027937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417" y="228600"/>
            <a:ext cx="10675019" cy="1014708"/>
          </a:xfrm>
          <a:prstGeom prst="rect">
            <a:avLst/>
          </a:prstGeom>
        </p:spPr>
        <p:txBody>
          <a:bodyPr vert="horz" wrap="square" lIns="0" tIns="334335" rIns="0" bIns="0" rtlCol="0" anchor="ctr">
            <a:spAutoFit/>
          </a:bodyPr>
          <a:lstStyle/>
          <a:p>
            <a:pPr marL="981075" marR="4860" indent="-690563">
              <a:lnSpc>
                <a:spcPct val="100000"/>
              </a:lnSpc>
              <a:spcBef>
                <a:spcPts val="96"/>
              </a:spcBef>
            </a:pPr>
            <a:r>
              <a:rPr b="1" spc="-5" dirty="0">
                <a:latin typeface="Century Schoolbook" panose="02040604050505020304" pitchFamily="18" charset="0"/>
              </a:rPr>
              <a:t>Особенности </a:t>
            </a:r>
            <a:r>
              <a:rPr b="1" dirty="0" err="1">
                <a:latin typeface="Century Schoolbook" panose="02040604050505020304" pitchFamily="18" charset="0"/>
              </a:rPr>
              <a:t>заданий</a:t>
            </a:r>
            <a:r>
              <a:rPr b="1" dirty="0">
                <a:latin typeface="Century Schoolbook" panose="02040604050505020304" pitchFamily="18" charset="0"/>
              </a:rPr>
              <a:t> </a:t>
            </a:r>
            <a:endParaRPr b="1" spc="-5" dirty="0">
              <a:latin typeface="Century Schoolbook" panose="02040604050505020304" pitchFamily="18" charset="0"/>
            </a:endParaRPr>
          </a:p>
        </p:txBody>
      </p:sp>
      <p:sp>
        <p:nvSpPr>
          <p:cNvPr id="3" name="object 3"/>
          <p:cNvSpPr txBox="1"/>
          <p:nvPr/>
        </p:nvSpPr>
        <p:spPr>
          <a:xfrm>
            <a:off x="914400" y="1371600"/>
            <a:ext cx="9899583" cy="4923361"/>
          </a:xfrm>
          <a:prstGeom prst="rect">
            <a:avLst/>
          </a:prstGeom>
        </p:spPr>
        <p:txBody>
          <a:bodyPr vert="horz" wrap="square" lIns="0" tIns="82004" rIns="0" bIns="0" rtlCol="0">
            <a:spAutoFit/>
          </a:bodyPr>
          <a:lstStyle/>
          <a:p>
            <a:pPr marL="399696" marR="4860" indent="-388155">
              <a:spcBef>
                <a:spcPts val="646"/>
              </a:spcBef>
              <a:buFont typeface="Arial"/>
              <a:buChar char="•"/>
              <a:tabLst>
                <a:tab pos="399696" algn="l"/>
                <a:tab pos="400304" algn="l"/>
              </a:tabLst>
            </a:pPr>
            <a:r>
              <a:rPr sz="2392" spc="-5" dirty="0">
                <a:solidFill>
                  <a:srgbClr val="6C276A"/>
                </a:solidFill>
                <a:latin typeface="Century Schoolbook" panose="02040604050505020304" pitchFamily="18" charset="0"/>
                <a:cs typeface="Calibri"/>
              </a:rPr>
              <a:t>Задачи</a:t>
            </a:r>
            <a:r>
              <a:rPr sz="2392" spc="-5" dirty="0">
                <a:solidFill>
                  <a:srgbClr val="FF0000"/>
                </a:solidFill>
                <a:latin typeface="Century Schoolbook" panose="02040604050505020304" pitchFamily="18" charset="0"/>
                <a:cs typeface="Calibri"/>
              </a:rPr>
              <a:t>, поставленные </a:t>
            </a:r>
            <a:r>
              <a:rPr sz="2392" dirty="0">
                <a:solidFill>
                  <a:srgbClr val="FF0000"/>
                </a:solidFill>
                <a:latin typeface="Century Schoolbook" panose="02040604050505020304" pitchFamily="18" charset="0"/>
                <a:cs typeface="Calibri"/>
              </a:rPr>
              <a:t>вне </a:t>
            </a:r>
            <a:r>
              <a:rPr sz="2392" spc="-5" dirty="0">
                <a:solidFill>
                  <a:srgbClr val="FF0000"/>
                </a:solidFill>
                <a:latin typeface="Century Schoolbook" panose="02040604050505020304" pitchFamily="18" charset="0"/>
                <a:cs typeface="Calibri"/>
              </a:rPr>
              <a:t>предметной </a:t>
            </a:r>
            <a:r>
              <a:rPr sz="2392" spc="-14" dirty="0">
                <a:solidFill>
                  <a:srgbClr val="FF0000"/>
                </a:solidFill>
                <a:latin typeface="Century Schoolbook" panose="02040604050505020304" pitchFamily="18" charset="0"/>
                <a:cs typeface="Calibri"/>
              </a:rPr>
              <a:t>области </a:t>
            </a:r>
            <a:r>
              <a:rPr sz="2392" spc="-5" dirty="0">
                <a:solidFill>
                  <a:srgbClr val="FF0000"/>
                </a:solidFill>
                <a:latin typeface="Century Schoolbook" panose="02040604050505020304" pitchFamily="18" charset="0"/>
                <a:cs typeface="Calibri"/>
              </a:rPr>
              <a:t>и решаемые с  помощью </a:t>
            </a:r>
            <a:r>
              <a:rPr sz="2392" spc="-10" dirty="0">
                <a:solidFill>
                  <a:srgbClr val="FF0000"/>
                </a:solidFill>
                <a:latin typeface="Century Schoolbook" panose="02040604050505020304" pitchFamily="18" charset="0"/>
                <a:cs typeface="Calibri"/>
              </a:rPr>
              <a:t>предметных</a:t>
            </a:r>
            <a:r>
              <a:rPr sz="2392" spc="5" dirty="0">
                <a:solidFill>
                  <a:srgbClr val="FF0000"/>
                </a:solidFill>
                <a:latin typeface="Century Schoolbook" panose="02040604050505020304" pitchFamily="18" charset="0"/>
                <a:cs typeface="Calibri"/>
              </a:rPr>
              <a:t> </a:t>
            </a:r>
            <a:r>
              <a:rPr sz="2392" dirty="0">
                <a:solidFill>
                  <a:srgbClr val="FF0000"/>
                </a:solidFill>
                <a:latin typeface="Century Schoolbook" panose="02040604050505020304" pitchFamily="18" charset="0"/>
                <a:cs typeface="Calibri"/>
              </a:rPr>
              <a:t>знаний</a:t>
            </a:r>
            <a:endParaRPr sz="2392" dirty="0">
              <a:latin typeface="Century Schoolbook" panose="02040604050505020304" pitchFamily="18" charset="0"/>
              <a:cs typeface="Calibri"/>
            </a:endParaRPr>
          </a:p>
          <a:p>
            <a:pPr marL="399696" marR="230828" indent="-388155">
              <a:spcBef>
                <a:spcPts val="971"/>
              </a:spcBef>
              <a:buFont typeface="Arial"/>
              <a:buChar char="•"/>
              <a:tabLst>
                <a:tab pos="399696" algn="l"/>
                <a:tab pos="400304" algn="l"/>
                <a:tab pos="2800910" algn="l"/>
              </a:tabLst>
            </a:pPr>
            <a:r>
              <a:rPr sz="2392" spc="-5" dirty="0">
                <a:solidFill>
                  <a:srgbClr val="6C276A"/>
                </a:solidFill>
                <a:latin typeface="Century Schoolbook" panose="02040604050505020304" pitchFamily="18" charset="0"/>
                <a:cs typeface="Calibri"/>
              </a:rPr>
              <a:t>В </a:t>
            </a:r>
            <a:r>
              <a:rPr sz="2392" spc="-14" dirty="0">
                <a:solidFill>
                  <a:srgbClr val="6C276A"/>
                </a:solidFill>
                <a:latin typeface="Century Schoolbook" panose="02040604050505020304" pitchFamily="18" charset="0"/>
                <a:cs typeface="Calibri"/>
              </a:rPr>
              <a:t>каждом </a:t>
            </a:r>
            <a:r>
              <a:rPr sz="2392" spc="-5" dirty="0">
                <a:solidFill>
                  <a:srgbClr val="6C276A"/>
                </a:solidFill>
                <a:latin typeface="Century Schoolbook" panose="02040604050505020304" pitchFamily="18" charset="0"/>
                <a:cs typeface="Calibri"/>
              </a:rPr>
              <a:t>из </a:t>
            </a:r>
            <a:r>
              <a:rPr sz="2392" dirty="0">
                <a:solidFill>
                  <a:srgbClr val="6C276A"/>
                </a:solidFill>
                <a:latin typeface="Century Schoolbook" panose="02040604050505020304" pitchFamily="18" charset="0"/>
                <a:cs typeface="Calibri"/>
              </a:rPr>
              <a:t>заданий </a:t>
            </a:r>
            <a:r>
              <a:rPr sz="2392" spc="-10" dirty="0">
                <a:solidFill>
                  <a:srgbClr val="6C276A"/>
                </a:solidFill>
                <a:latin typeface="Century Schoolbook" panose="02040604050505020304" pitchFamily="18" charset="0"/>
                <a:cs typeface="Calibri"/>
              </a:rPr>
              <a:t>описываются </a:t>
            </a:r>
            <a:r>
              <a:rPr sz="2392" dirty="0">
                <a:solidFill>
                  <a:srgbClr val="FF0000"/>
                </a:solidFill>
                <a:latin typeface="Century Schoolbook" panose="02040604050505020304" pitchFamily="18" charset="0"/>
                <a:cs typeface="Calibri"/>
              </a:rPr>
              <a:t>жизненная </a:t>
            </a:r>
            <a:r>
              <a:rPr sz="2392" spc="-5" dirty="0">
                <a:solidFill>
                  <a:srgbClr val="6C276A"/>
                </a:solidFill>
                <a:latin typeface="Century Schoolbook" panose="02040604050505020304" pitchFamily="18" charset="0"/>
                <a:cs typeface="Calibri"/>
              </a:rPr>
              <a:t>ситуация, </a:t>
            </a:r>
            <a:r>
              <a:rPr sz="2392" spc="-19" dirty="0">
                <a:solidFill>
                  <a:srgbClr val="6C276A"/>
                </a:solidFill>
                <a:latin typeface="Century Schoolbook" panose="02040604050505020304" pitchFamily="18" charset="0"/>
                <a:cs typeface="Calibri"/>
              </a:rPr>
              <a:t>как  </a:t>
            </a:r>
            <a:r>
              <a:rPr sz="2392" spc="-5" dirty="0">
                <a:solidFill>
                  <a:srgbClr val="6C276A"/>
                </a:solidFill>
                <a:latin typeface="Century Schoolbook" panose="02040604050505020304" pitchFamily="18" charset="0"/>
                <a:cs typeface="Calibri"/>
              </a:rPr>
              <a:t>правило,</a:t>
            </a:r>
            <a:r>
              <a:rPr sz="2392" dirty="0">
                <a:solidFill>
                  <a:srgbClr val="6C276A"/>
                </a:solidFill>
                <a:latin typeface="Century Schoolbook" panose="02040604050505020304" pitchFamily="18" charset="0"/>
                <a:cs typeface="Calibri"/>
              </a:rPr>
              <a:t> </a:t>
            </a:r>
            <a:r>
              <a:rPr sz="2392" spc="-19" dirty="0" err="1" smtClean="0">
                <a:solidFill>
                  <a:srgbClr val="6C276A"/>
                </a:solidFill>
                <a:latin typeface="Century Schoolbook" panose="02040604050505020304" pitchFamily="18" charset="0"/>
                <a:cs typeface="Calibri"/>
              </a:rPr>
              <a:t>близкая</a:t>
            </a:r>
            <a:r>
              <a:rPr lang="ru-RU" sz="2392" spc="-19" dirty="0" smtClean="0">
                <a:solidFill>
                  <a:srgbClr val="6C276A"/>
                </a:solidFill>
                <a:latin typeface="Century Schoolbook" panose="02040604050505020304" pitchFamily="18" charset="0"/>
                <a:cs typeface="Calibri"/>
              </a:rPr>
              <a:t> и </a:t>
            </a:r>
            <a:r>
              <a:rPr sz="2392" spc="-5" dirty="0" err="1" smtClean="0">
                <a:solidFill>
                  <a:srgbClr val="6C276A"/>
                </a:solidFill>
                <a:latin typeface="Century Schoolbook" panose="02040604050505020304" pitchFamily="18" charset="0"/>
                <a:cs typeface="Calibri"/>
              </a:rPr>
              <a:t>понятная</a:t>
            </a:r>
            <a:r>
              <a:rPr sz="2392" spc="10" dirty="0" smtClean="0">
                <a:solidFill>
                  <a:srgbClr val="6C276A"/>
                </a:solidFill>
                <a:latin typeface="Century Schoolbook" panose="02040604050505020304" pitchFamily="18" charset="0"/>
                <a:cs typeface="Calibri"/>
              </a:rPr>
              <a:t> </a:t>
            </a:r>
            <a:r>
              <a:rPr sz="2392" spc="-10" dirty="0">
                <a:solidFill>
                  <a:srgbClr val="6C276A"/>
                </a:solidFill>
                <a:latin typeface="Century Schoolbook" panose="02040604050505020304" pitchFamily="18" charset="0"/>
                <a:cs typeface="Calibri"/>
              </a:rPr>
              <a:t>учащемуся</a:t>
            </a:r>
            <a:endParaRPr sz="2392" dirty="0">
              <a:latin typeface="Century Schoolbook" panose="02040604050505020304" pitchFamily="18" charset="0"/>
              <a:cs typeface="Calibri"/>
            </a:endParaRPr>
          </a:p>
          <a:p>
            <a:pPr marL="399696" marR="1318754" indent="-388155">
              <a:spcBef>
                <a:spcPts val="665"/>
              </a:spcBef>
              <a:buFont typeface="Arial"/>
              <a:buChar char="•"/>
              <a:tabLst>
                <a:tab pos="399696" algn="l"/>
                <a:tab pos="400304" algn="l"/>
              </a:tabLst>
            </a:pPr>
            <a:r>
              <a:rPr sz="2392" spc="-14" dirty="0">
                <a:solidFill>
                  <a:srgbClr val="6C276A"/>
                </a:solidFill>
                <a:latin typeface="Century Schoolbook" panose="02040604050505020304" pitchFamily="18" charset="0"/>
                <a:cs typeface="Calibri"/>
              </a:rPr>
              <a:t>Контекст </a:t>
            </a:r>
            <a:r>
              <a:rPr sz="2392" dirty="0">
                <a:solidFill>
                  <a:srgbClr val="6C276A"/>
                </a:solidFill>
                <a:latin typeface="Century Schoolbook" panose="02040604050505020304" pitchFamily="18" charset="0"/>
                <a:cs typeface="Calibri"/>
              </a:rPr>
              <a:t>заданий </a:t>
            </a:r>
            <a:r>
              <a:rPr sz="2392" spc="-14" dirty="0">
                <a:solidFill>
                  <a:srgbClr val="6C276A"/>
                </a:solidFill>
                <a:latin typeface="Century Schoolbook" panose="02040604050505020304" pitchFamily="18" charset="0"/>
                <a:cs typeface="Calibri"/>
              </a:rPr>
              <a:t>близок </a:t>
            </a:r>
            <a:r>
              <a:rPr sz="2392" spc="-5" dirty="0">
                <a:solidFill>
                  <a:srgbClr val="6C276A"/>
                </a:solidFill>
                <a:latin typeface="Century Schoolbook" panose="02040604050505020304" pitchFamily="18" charset="0"/>
                <a:cs typeface="Calibri"/>
              </a:rPr>
              <a:t>к </a:t>
            </a:r>
            <a:r>
              <a:rPr sz="2392" spc="-10" dirty="0">
                <a:solidFill>
                  <a:srgbClr val="FF0000"/>
                </a:solidFill>
                <a:latin typeface="Century Schoolbook" panose="02040604050505020304" pitchFamily="18" charset="0"/>
                <a:cs typeface="Calibri"/>
              </a:rPr>
              <a:t>проблемным </a:t>
            </a:r>
            <a:r>
              <a:rPr sz="2392" spc="-5" dirty="0">
                <a:solidFill>
                  <a:srgbClr val="6C276A"/>
                </a:solidFill>
                <a:latin typeface="Century Schoolbook" panose="02040604050505020304" pitchFamily="18" charset="0"/>
                <a:cs typeface="Calibri"/>
              </a:rPr>
              <a:t>ситуациям,  возникающим в повседневной</a:t>
            </a:r>
            <a:r>
              <a:rPr sz="2392" spc="5" dirty="0">
                <a:solidFill>
                  <a:srgbClr val="6C276A"/>
                </a:solidFill>
                <a:latin typeface="Century Schoolbook" panose="02040604050505020304" pitchFamily="18" charset="0"/>
                <a:cs typeface="Calibri"/>
              </a:rPr>
              <a:t> </a:t>
            </a:r>
            <a:r>
              <a:rPr sz="2392" spc="-5" dirty="0">
                <a:solidFill>
                  <a:srgbClr val="6C276A"/>
                </a:solidFill>
                <a:latin typeface="Century Schoolbook" panose="02040604050505020304" pitchFamily="18" charset="0"/>
                <a:cs typeface="Calibri"/>
              </a:rPr>
              <a:t>жизни</a:t>
            </a:r>
            <a:endParaRPr sz="2392" dirty="0">
              <a:latin typeface="Century Schoolbook" panose="02040604050505020304" pitchFamily="18" charset="0"/>
              <a:cs typeface="Calibri"/>
            </a:endParaRPr>
          </a:p>
          <a:p>
            <a:pPr marL="399696" indent="-388155">
              <a:spcBef>
                <a:spcPts val="115"/>
              </a:spcBef>
              <a:buFont typeface="Arial"/>
              <a:buChar char="•"/>
              <a:tabLst>
                <a:tab pos="399696" algn="l"/>
                <a:tab pos="400304" algn="l"/>
              </a:tabLst>
            </a:pPr>
            <a:r>
              <a:rPr sz="2392" spc="-10" dirty="0">
                <a:solidFill>
                  <a:srgbClr val="6C276A"/>
                </a:solidFill>
                <a:latin typeface="Century Schoolbook" panose="02040604050505020304" pitchFamily="18" charset="0"/>
                <a:cs typeface="Calibri"/>
              </a:rPr>
              <a:t>Ситуация требует </a:t>
            </a:r>
            <a:r>
              <a:rPr sz="2392" spc="-5" dirty="0">
                <a:solidFill>
                  <a:srgbClr val="FF0000"/>
                </a:solidFill>
                <a:latin typeface="Century Schoolbook" panose="02040604050505020304" pitchFamily="18" charset="0"/>
                <a:cs typeface="Calibri"/>
              </a:rPr>
              <a:t>осознанного выбора </a:t>
            </a:r>
            <a:r>
              <a:rPr sz="2392" spc="-29" dirty="0">
                <a:solidFill>
                  <a:srgbClr val="FF0000"/>
                </a:solidFill>
                <a:latin typeface="Century Schoolbook" panose="02040604050505020304" pitchFamily="18" charset="0"/>
                <a:cs typeface="Calibri"/>
              </a:rPr>
              <a:t>модели</a:t>
            </a:r>
            <a:r>
              <a:rPr sz="2392" spc="33" dirty="0">
                <a:solidFill>
                  <a:srgbClr val="FF0000"/>
                </a:solidFill>
                <a:latin typeface="Century Schoolbook" panose="02040604050505020304" pitchFamily="18" charset="0"/>
                <a:cs typeface="Calibri"/>
              </a:rPr>
              <a:t> </a:t>
            </a:r>
            <a:r>
              <a:rPr sz="2392" spc="-5" dirty="0">
                <a:solidFill>
                  <a:srgbClr val="FF0000"/>
                </a:solidFill>
                <a:latin typeface="Century Schoolbook" panose="02040604050505020304" pitchFamily="18" charset="0"/>
                <a:cs typeface="Calibri"/>
              </a:rPr>
              <a:t>поведения</a:t>
            </a:r>
            <a:endParaRPr sz="2392" dirty="0">
              <a:latin typeface="Century Schoolbook" panose="02040604050505020304" pitchFamily="18" charset="0"/>
              <a:cs typeface="Calibri"/>
            </a:endParaRPr>
          </a:p>
          <a:p>
            <a:pPr marL="399696" indent="-388155">
              <a:spcBef>
                <a:spcPts val="91"/>
              </a:spcBef>
              <a:buFont typeface="Arial"/>
              <a:buChar char="•"/>
              <a:tabLst>
                <a:tab pos="399696" algn="l"/>
                <a:tab pos="400304" algn="l"/>
              </a:tabLst>
            </a:pPr>
            <a:r>
              <a:rPr sz="2392" spc="-5" dirty="0">
                <a:solidFill>
                  <a:srgbClr val="6C276A"/>
                </a:solidFill>
                <a:latin typeface="Century Schoolbook" panose="02040604050505020304" pitchFamily="18" charset="0"/>
                <a:cs typeface="Calibri"/>
              </a:rPr>
              <a:t>Вопросы </a:t>
            </a:r>
            <a:r>
              <a:rPr sz="2392" spc="-14" dirty="0">
                <a:solidFill>
                  <a:srgbClr val="6C276A"/>
                </a:solidFill>
                <a:latin typeface="Century Schoolbook" panose="02040604050505020304" pitchFamily="18" charset="0"/>
                <a:cs typeface="Calibri"/>
              </a:rPr>
              <a:t>изложены </a:t>
            </a:r>
            <a:r>
              <a:rPr sz="2392" spc="-5" dirty="0">
                <a:solidFill>
                  <a:srgbClr val="6C276A"/>
                </a:solidFill>
                <a:latin typeface="Century Schoolbook" panose="02040604050505020304" pitchFamily="18" charset="0"/>
                <a:cs typeface="Calibri"/>
              </a:rPr>
              <a:t>простым, ясным</a:t>
            </a:r>
            <a:r>
              <a:rPr sz="2392" spc="5" dirty="0">
                <a:solidFill>
                  <a:srgbClr val="6C276A"/>
                </a:solidFill>
                <a:latin typeface="Century Schoolbook" panose="02040604050505020304" pitchFamily="18" charset="0"/>
                <a:cs typeface="Calibri"/>
              </a:rPr>
              <a:t> </a:t>
            </a:r>
            <a:r>
              <a:rPr sz="2392" spc="-14" dirty="0">
                <a:solidFill>
                  <a:srgbClr val="6C276A"/>
                </a:solidFill>
                <a:latin typeface="Century Schoolbook" panose="02040604050505020304" pitchFamily="18" charset="0"/>
                <a:cs typeface="Calibri"/>
              </a:rPr>
              <a:t>языком</a:t>
            </a:r>
            <a:endParaRPr sz="2392" dirty="0">
              <a:latin typeface="Century Schoolbook" panose="02040604050505020304" pitchFamily="18" charset="0"/>
              <a:cs typeface="Calibri"/>
            </a:endParaRPr>
          </a:p>
          <a:p>
            <a:pPr marL="399696" marR="238117" indent="-388155">
              <a:spcBef>
                <a:spcPts val="650"/>
              </a:spcBef>
              <a:buFont typeface="Arial"/>
              <a:buChar char="•"/>
              <a:tabLst>
                <a:tab pos="399696" algn="l"/>
                <a:tab pos="400304" algn="l"/>
              </a:tabLst>
            </a:pPr>
            <a:r>
              <a:rPr sz="2392" spc="-29" dirty="0">
                <a:solidFill>
                  <a:srgbClr val="6C276A"/>
                </a:solidFill>
                <a:latin typeface="Century Schoolbook" panose="02040604050505020304" pitchFamily="18" charset="0"/>
                <a:cs typeface="Calibri"/>
              </a:rPr>
              <a:t>Требуется </a:t>
            </a:r>
            <a:r>
              <a:rPr sz="2392" spc="-10" dirty="0">
                <a:solidFill>
                  <a:srgbClr val="FF0000"/>
                </a:solidFill>
                <a:latin typeface="Century Schoolbook" panose="02040604050505020304" pitchFamily="18" charset="0"/>
                <a:cs typeface="Calibri"/>
              </a:rPr>
              <a:t>перевод </a:t>
            </a:r>
            <a:r>
              <a:rPr sz="2392" spc="-5" dirty="0">
                <a:solidFill>
                  <a:srgbClr val="FF0000"/>
                </a:solidFill>
                <a:latin typeface="Century Schoolbook" panose="02040604050505020304" pitchFamily="18" charset="0"/>
                <a:cs typeface="Calibri"/>
              </a:rPr>
              <a:t>с </a:t>
            </a:r>
            <a:r>
              <a:rPr sz="2392" spc="-10" dirty="0">
                <a:solidFill>
                  <a:srgbClr val="FF0000"/>
                </a:solidFill>
                <a:latin typeface="Century Schoolbook" panose="02040604050505020304" pitchFamily="18" charset="0"/>
                <a:cs typeface="Calibri"/>
              </a:rPr>
              <a:t>обыденного </a:t>
            </a:r>
            <a:r>
              <a:rPr sz="2392" spc="-19" dirty="0">
                <a:solidFill>
                  <a:srgbClr val="FF0000"/>
                </a:solidFill>
                <a:latin typeface="Century Schoolbook" panose="02040604050505020304" pitchFamily="18" charset="0"/>
                <a:cs typeface="Calibri"/>
              </a:rPr>
              <a:t>языка </a:t>
            </a:r>
            <a:r>
              <a:rPr sz="2392" dirty="0">
                <a:solidFill>
                  <a:srgbClr val="FF0000"/>
                </a:solidFill>
                <a:latin typeface="Century Schoolbook" panose="02040604050505020304" pitchFamily="18" charset="0"/>
                <a:cs typeface="Calibri"/>
              </a:rPr>
              <a:t>на </a:t>
            </a:r>
            <a:r>
              <a:rPr sz="2392" spc="-5" dirty="0">
                <a:solidFill>
                  <a:srgbClr val="FF0000"/>
                </a:solidFill>
                <a:latin typeface="Century Schoolbook" panose="02040604050505020304" pitchFamily="18" charset="0"/>
                <a:cs typeface="Calibri"/>
              </a:rPr>
              <a:t>язык предметной </a:t>
            </a:r>
            <a:r>
              <a:rPr sz="2392" spc="-5" dirty="0">
                <a:solidFill>
                  <a:srgbClr val="6C276A"/>
                </a:solidFill>
                <a:latin typeface="Century Schoolbook" panose="02040604050505020304" pitchFamily="18" charset="0"/>
                <a:cs typeface="Calibri"/>
              </a:rPr>
              <a:t> </a:t>
            </a:r>
            <a:r>
              <a:rPr sz="2392" spc="-14" dirty="0">
                <a:solidFill>
                  <a:srgbClr val="6C276A"/>
                </a:solidFill>
                <a:latin typeface="Century Schoolbook" panose="02040604050505020304" pitchFamily="18" charset="0"/>
                <a:cs typeface="Calibri"/>
              </a:rPr>
              <a:t>области </a:t>
            </a:r>
            <a:r>
              <a:rPr sz="2392" spc="-10" dirty="0">
                <a:solidFill>
                  <a:srgbClr val="6C276A"/>
                </a:solidFill>
                <a:latin typeface="Century Schoolbook" panose="02040604050505020304" pitchFamily="18" charset="0"/>
                <a:cs typeface="Calibri"/>
              </a:rPr>
              <a:t>(математики, физики </a:t>
            </a:r>
            <a:r>
              <a:rPr sz="2392" spc="-5" dirty="0">
                <a:solidFill>
                  <a:srgbClr val="6C276A"/>
                </a:solidFill>
                <a:latin typeface="Century Schoolbook" panose="02040604050505020304" pitchFamily="18" charset="0"/>
                <a:cs typeface="Calibri"/>
              </a:rPr>
              <a:t>и</a:t>
            </a:r>
            <a:r>
              <a:rPr sz="2392" spc="86" dirty="0">
                <a:solidFill>
                  <a:srgbClr val="6C276A"/>
                </a:solidFill>
                <a:latin typeface="Century Schoolbook" panose="02040604050505020304" pitchFamily="18" charset="0"/>
                <a:cs typeface="Calibri"/>
              </a:rPr>
              <a:t> </a:t>
            </a:r>
            <a:r>
              <a:rPr sz="2392" spc="-5" dirty="0">
                <a:solidFill>
                  <a:srgbClr val="6C276A"/>
                </a:solidFill>
                <a:latin typeface="Century Schoolbook" panose="02040604050505020304" pitchFamily="18" charset="0"/>
                <a:cs typeface="Calibri"/>
              </a:rPr>
              <a:t>др.)</a:t>
            </a:r>
            <a:endParaRPr sz="2392" dirty="0">
              <a:latin typeface="Century Schoolbook" panose="02040604050505020304" pitchFamily="18" charset="0"/>
              <a:cs typeface="Calibri"/>
            </a:endParaRPr>
          </a:p>
          <a:p>
            <a:pPr marL="399696" marR="169476" indent="-388155">
              <a:spcBef>
                <a:spcPts val="708"/>
              </a:spcBef>
              <a:buFont typeface="Arial"/>
              <a:buChar char="•"/>
              <a:tabLst>
                <a:tab pos="399696" algn="l"/>
                <a:tab pos="400304" algn="l"/>
              </a:tabLst>
            </a:pPr>
            <a:r>
              <a:rPr sz="2392" spc="-14" dirty="0">
                <a:solidFill>
                  <a:srgbClr val="6C276A"/>
                </a:solidFill>
                <a:latin typeface="Century Schoolbook" panose="02040604050505020304" pitchFamily="18" charset="0"/>
                <a:cs typeface="Calibri"/>
              </a:rPr>
              <a:t>Используются </a:t>
            </a:r>
            <a:r>
              <a:rPr sz="2392" dirty="0">
                <a:solidFill>
                  <a:srgbClr val="FF0000"/>
                </a:solidFill>
                <a:latin typeface="Century Schoolbook" panose="02040604050505020304" pitchFamily="18" charset="0"/>
                <a:cs typeface="Calibri"/>
              </a:rPr>
              <a:t>разные </a:t>
            </a:r>
            <a:r>
              <a:rPr sz="2392" spc="-5" dirty="0">
                <a:solidFill>
                  <a:srgbClr val="FF0000"/>
                </a:solidFill>
                <a:latin typeface="Century Schoolbook" panose="02040604050505020304" pitchFamily="18" charset="0"/>
                <a:cs typeface="Calibri"/>
              </a:rPr>
              <a:t>форматы представления </a:t>
            </a:r>
            <a:r>
              <a:rPr sz="2392" spc="-10" dirty="0">
                <a:solidFill>
                  <a:srgbClr val="FF0000"/>
                </a:solidFill>
                <a:latin typeface="Century Schoolbook" panose="02040604050505020304" pitchFamily="18" charset="0"/>
                <a:cs typeface="Calibri"/>
              </a:rPr>
              <a:t>информации</a:t>
            </a:r>
            <a:r>
              <a:rPr sz="2392" spc="-10" dirty="0">
                <a:solidFill>
                  <a:srgbClr val="6C276A"/>
                </a:solidFill>
                <a:latin typeface="Century Schoolbook" panose="02040604050505020304" pitchFamily="18" charset="0"/>
                <a:cs typeface="Calibri"/>
              </a:rPr>
              <a:t>:  </a:t>
            </a:r>
            <a:r>
              <a:rPr sz="2392" spc="-5" dirty="0">
                <a:solidFill>
                  <a:srgbClr val="6C276A"/>
                </a:solidFill>
                <a:latin typeface="Century Schoolbook" panose="02040604050505020304" pitchFamily="18" charset="0"/>
                <a:cs typeface="Calibri"/>
              </a:rPr>
              <a:t>рисунки, </a:t>
            </a:r>
            <a:r>
              <a:rPr sz="2392" spc="-14" dirty="0">
                <a:solidFill>
                  <a:srgbClr val="6C276A"/>
                </a:solidFill>
                <a:latin typeface="Century Schoolbook" panose="02040604050505020304" pitchFamily="18" charset="0"/>
                <a:cs typeface="Calibri"/>
              </a:rPr>
              <a:t>таблицы, </a:t>
            </a:r>
            <a:r>
              <a:rPr sz="2392" spc="-5" dirty="0">
                <a:solidFill>
                  <a:srgbClr val="6C276A"/>
                </a:solidFill>
                <a:latin typeface="Century Schoolbook" panose="02040604050505020304" pitchFamily="18" charset="0"/>
                <a:cs typeface="Calibri"/>
              </a:rPr>
              <a:t>диаграммы, </a:t>
            </a:r>
            <a:r>
              <a:rPr sz="2392" spc="-14" dirty="0">
                <a:solidFill>
                  <a:srgbClr val="6C276A"/>
                </a:solidFill>
                <a:latin typeface="Century Schoolbook" panose="02040604050505020304" pitchFamily="18" charset="0"/>
                <a:cs typeface="Calibri"/>
              </a:rPr>
              <a:t>комиксы </a:t>
            </a:r>
            <a:r>
              <a:rPr sz="2392" spc="-5" dirty="0">
                <a:solidFill>
                  <a:srgbClr val="6C276A"/>
                </a:solidFill>
                <a:latin typeface="Century Schoolbook" panose="02040604050505020304" pitchFamily="18" charset="0"/>
                <a:cs typeface="Calibri"/>
              </a:rPr>
              <a:t>и</a:t>
            </a:r>
            <a:r>
              <a:rPr sz="2392" spc="115" dirty="0">
                <a:solidFill>
                  <a:srgbClr val="6C276A"/>
                </a:solidFill>
                <a:latin typeface="Century Schoolbook" panose="02040604050505020304" pitchFamily="18" charset="0"/>
                <a:cs typeface="Calibri"/>
              </a:rPr>
              <a:t> </a:t>
            </a:r>
            <a:r>
              <a:rPr sz="2392" spc="-5" dirty="0">
                <a:solidFill>
                  <a:srgbClr val="6C276A"/>
                </a:solidFill>
                <a:latin typeface="Century Schoolbook" panose="02040604050505020304" pitchFamily="18" charset="0"/>
                <a:cs typeface="Calibri"/>
              </a:rPr>
              <a:t>др.</a:t>
            </a:r>
            <a:endParaRPr sz="2392" dirty="0">
              <a:latin typeface="Century Schoolbook" panose="02040604050505020304" pitchFamily="18" charset="0"/>
              <a:cs typeface="Calibri"/>
            </a:endParaRPr>
          </a:p>
        </p:txBody>
      </p:sp>
      <p:sp>
        <p:nvSpPr>
          <p:cNvPr id="4" name="object 4"/>
          <p:cNvSpPr/>
          <p:nvPr/>
        </p:nvSpPr>
        <p:spPr>
          <a:xfrm>
            <a:off x="9296400" y="394789"/>
            <a:ext cx="2572145" cy="792065"/>
          </a:xfrm>
          <a:prstGeom prst="rect">
            <a:avLst/>
          </a:prstGeom>
          <a:blipFill>
            <a:blip r:embed="rId2" cstate="print"/>
            <a:stretch>
              <a:fillRect/>
            </a:stretch>
          </a:blipFill>
        </p:spPr>
        <p:txBody>
          <a:bodyPr wrap="square" lIns="0" tIns="0" rIns="0" bIns="0" rtlCol="0"/>
          <a:lstStyle/>
          <a:p>
            <a:endParaRPr sz="1722"/>
          </a:p>
        </p:txBody>
      </p:sp>
    </p:spTree>
    <p:extLst>
      <p:ext uri="{BB962C8B-B14F-4D97-AF65-F5344CB8AC3E}">
        <p14:creationId xmlns:p14="http://schemas.microsoft.com/office/powerpoint/2010/main" val="127979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0836" y="395731"/>
            <a:ext cx="10505440" cy="1398905"/>
          </a:xfrm>
          <a:prstGeom prst="rect">
            <a:avLst/>
          </a:prstGeom>
        </p:spPr>
        <p:txBody>
          <a:bodyPr vert="horz" wrap="square" lIns="0" tIns="10795" rIns="0" bIns="0" rtlCol="0">
            <a:spAutoFit/>
          </a:bodyPr>
          <a:lstStyle/>
          <a:p>
            <a:pPr marL="12065" marR="5080" algn="ctr">
              <a:lnSpc>
                <a:spcPct val="100200"/>
              </a:lnSpc>
              <a:spcBef>
                <a:spcPts val="85"/>
              </a:spcBef>
            </a:pPr>
            <a:r>
              <a:rPr sz="3200" b="0" spc="-65" dirty="0">
                <a:latin typeface="Century Schoolbook"/>
                <a:cs typeface="Century Schoolbook"/>
              </a:rPr>
              <a:t>PIRLS</a:t>
            </a:r>
            <a:r>
              <a:rPr sz="3200" b="0" spc="-110" dirty="0">
                <a:latin typeface="Century Schoolbook"/>
                <a:cs typeface="Century Schoolbook"/>
              </a:rPr>
              <a:t> </a:t>
            </a:r>
            <a:r>
              <a:rPr sz="3200" b="0" spc="-70" dirty="0">
                <a:latin typeface="Century Schoolbook"/>
                <a:cs typeface="Century Schoolbook"/>
              </a:rPr>
              <a:t>(Progress</a:t>
            </a:r>
            <a:r>
              <a:rPr sz="3200" b="0" spc="-80" dirty="0">
                <a:latin typeface="Century Schoolbook"/>
                <a:cs typeface="Century Schoolbook"/>
              </a:rPr>
              <a:t> </a:t>
            </a:r>
            <a:r>
              <a:rPr sz="3200" b="0" spc="-40" dirty="0">
                <a:latin typeface="Century Schoolbook"/>
                <a:cs typeface="Century Schoolbook"/>
              </a:rPr>
              <a:t>in</a:t>
            </a:r>
            <a:r>
              <a:rPr sz="3200" b="0" spc="-125" dirty="0">
                <a:latin typeface="Century Schoolbook"/>
                <a:cs typeface="Century Schoolbook"/>
              </a:rPr>
              <a:t> </a:t>
            </a:r>
            <a:r>
              <a:rPr sz="3200" b="0" spc="-75" dirty="0">
                <a:latin typeface="Century Schoolbook"/>
                <a:cs typeface="Century Schoolbook"/>
              </a:rPr>
              <a:t>International</a:t>
            </a:r>
            <a:r>
              <a:rPr sz="3200" b="0" spc="-90" dirty="0">
                <a:latin typeface="Century Schoolbook"/>
                <a:cs typeface="Century Schoolbook"/>
              </a:rPr>
              <a:t> </a:t>
            </a:r>
            <a:r>
              <a:rPr sz="3200" b="0" spc="-70" dirty="0">
                <a:latin typeface="Century Schoolbook"/>
                <a:cs typeface="Century Schoolbook"/>
              </a:rPr>
              <a:t>Reading</a:t>
            </a:r>
            <a:r>
              <a:rPr sz="3200" b="0" spc="-105" dirty="0">
                <a:latin typeface="Century Schoolbook"/>
                <a:cs typeface="Century Schoolbook"/>
              </a:rPr>
              <a:t> </a:t>
            </a:r>
            <a:r>
              <a:rPr sz="3200" b="0" spc="-70" dirty="0">
                <a:latin typeface="Century Schoolbook"/>
                <a:cs typeface="Century Schoolbook"/>
              </a:rPr>
              <a:t>Literacy</a:t>
            </a:r>
            <a:r>
              <a:rPr sz="3200" b="0" spc="-80" dirty="0">
                <a:latin typeface="Century Schoolbook"/>
                <a:cs typeface="Century Schoolbook"/>
              </a:rPr>
              <a:t> </a:t>
            </a:r>
            <a:r>
              <a:rPr sz="3200" b="0" spc="-65" dirty="0">
                <a:latin typeface="Century Schoolbook"/>
                <a:cs typeface="Century Schoolbook"/>
              </a:rPr>
              <a:t>Study) </a:t>
            </a:r>
            <a:r>
              <a:rPr sz="3200" b="0" spc="-875" dirty="0">
                <a:latin typeface="Century Schoolbook"/>
                <a:cs typeface="Century Schoolbook"/>
              </a:rPr>
              <a:t> </a:t>
            </a:r>
            <a:r>
              <a:rPr sz="2900" b="0" spc="-65" dirty="0">
                <a:latin typeface="Century Schoolbook"/>
                <a:cs typeface="Century Schoolbook"/>
              </a:rPr>
              <a:t>международное исследование качества </a:t>
            </a:r>
            <a:r>
              <a:rPr sz="2900" b="0" spc="-60" dirty="0">
                <a:latin typeface="Century Schoolbook"/>
                <a:cs typeface="Century Schoolbook"/>
              </a:rPr>
              <a:t>чтения </a:t>
            </a:r>
            <a:r>
              <a:rPr sz="2900" b="0" dirty="0">
                <a:latin typeface="Century Schoolbook"/>
                <a:cs typeface="Century Schoolbook"/>
              </a:rPr>
              <a:t>и </a:t>
            </a:r>
            <a:r>
              <a:rPr sz="2900" b="0" spc="-65" dirty="0">
                <a:latin typeface="Century Schoolbook"/>
                <a:cs typeface="Century Schoolbook"/>
              </a:rPr>
              <a:t>понимания </a:t>
            </a:r>
            <a:r>
              <a:rPr sz="2900" b="0" spc="-60" dirty="0">
                <a:latin typeface="Century Schoolbook"/>
                <a:cs typeface="Century Schoolbook"/>
              </a:rPr>
              <a:t> текста</a:t>
            </a:r>
            <a:endParaRPr sz="2900">
              <a:latin typeface="Century Schoolbook"/>
              <a:cs typeface="Century Schoolbook"/>
            </a:endParaRPr>
          </a:p>
        </p:txBody>
      </p:sp>
      <p:sp>
        <p:nvSpPr>
          <p:cNvPr id="3" name="object 3"/>
          <p:cNvSpPr txBox="1"/>
          <p:nvPr/>
        </p:nvSpPr>
        <p:spPr>
          <a:xfrm>
            <a:off x="1011732" y="4564334"/>
            <a:ext cx="1400810" cy="1672589"/>
          </a:xfrm>
          <a:prstGeom prst="rect">
            <a:avLst/>
          </a:prstGeom>
        </p:spPr>
        <p:txBody>
          <a:bodyPr vert="horz" wrap="square" lIns="0" tIns="149860" rIns="0" bIns="0" rtlCol="0">
            <a:spAutoFit/>
          </a:bodyPr>
          <a:lstStyle/>
          <a:p>
            <a:pPr marL="93345" indent="-81280">
              <a:lnSpc>
                <a:spcPct val="100000"/>
              </a:lnSpc>
              <a:spcBef>
                <a:spcPts val="1180"/>
              </a:spcBef>
              <a:buSzPct val="94444"/>
              <a:buFont typeface="Arial"/>
              <a:buChar char="•"/>
              <a:tabLst>
                <a:tab pos="93980" algn="l"/>
              </a:tabLst>
            </a:pPr>
            <a:r>
              <a:rPr sz="1800" dirty="0">
                <a:latin typeface="Century Schoolbook"/>
                <a:cs typeface="Century Schoolbook"/>
              </a:rPr>
              <a:t>P</a:t>
            </a:r>
            <a:r>
              <a:rPr sz="1800" spc="5" dirty="0">
                <a:latin typeface="Century Schoolbook"/>
                <a:cs typeface="Century Schoolbook"/>
              </a:rPr>
              <a:t>I</a:t>
            </a:r>
            <a:r>
              <a:rPr sz="1800" spc="-5" dirty="0">
                <a:latin typeface="Century Schoolbook"/>
                <a:cs typeface="Century Schoolbook"/>
              </a:rPr>
              <a:t>R</a:t>
            </a:r>
            <a:r>
              <a:rPr sz="1800" spc="-10" dirty="0">
                <a:latin typeface="Century Schoolbook"/>
                <a:cs typeface="Century Schoolbook"/>
              </a:rPr>
              <a:t>L</a:t>
            </a:r>
            <a:r>
              <a:rPr sz="1800" spc="-5" dirty="0">
                <a:latin typeface="Century Schoolbook"/>
                <a:cs typeface="Century Schoolbook"/>
              </a:rPr>
              <a:t>S-</a:t>
            </a:r>
            <a:r>
              <a:rPr sz="1800" spc="5" dirty="0">
                <a:latin typeface="Century Schoolbook"/>
                <a:cs typeface="Century Schoolbook"/>
              </a:rPr>
              <a:t>2001</a:t>
            </a:r>
            <a:endParaRPr sz="1800">
              <a:latin typeface="Century Schoolbook"/>
              <a:cs typeface="Century Schoolbook"/>
            </a:endParaRPr>
          </a:p>
          <a:p>
            <a:pPr marL="93345" indent="-81280">
              <a:lnSpc>
                <a:spcPct val="100000"/>
              </a:lnSpc>
              <a:spcBef>
                <a:spcPts val="1080"/>
              </a:spcBef>
              <a:buSzPct val="94444"/>
              <a:buFont typeface="Arial"/>
              <a:buChar char="•"/>
              <a:tabLst>
                <a:tab pos="93980" algn="l"/>
              </a:tabLst>
            </a:pPr>
            <a:r>
              <a:rPr sz="1800" dirty="0">
                <a:latin typeface="Century Schoolbook"/>
                <a:cs typeface="Century Schoolbook"/>
              </a:rPr>
              <a:t>P</a:t>
            </a:r>
            <a:r>
              <a:rPr sz="1800" spc="5" dirty="0">
                <a:latin typeface="Century Schoolbook"/>
                <a:cs typeface="Century Schoolbook"/>
              </a:rPr>
              <a:t>I</a:t>
            </a:r>
            <a:r>
              <a:rPr sz="1800" spc="-5" dirty="0">
                <a:latin typeface="Century Schoolbook"/>
                <a:cs typeface="Century Schoolbook"/>
              </a:rPr>
              <a:t>RL</a:t>
            </a:r>
            <a:r>
              <a:rPr sz="1800" spc="-10" dirty="0">
                <a:latin typeface="Century Schoolbook"/>
                <a:cs typeface="Century Schoolbook"/>
              </a:rPr>
              <a:t>S</a:t>
            </a:r>
            <a:r>
              <a:rPr sz="1800" dirty="0">
                <a:latin typeface="Century Schoolbook"/>
                <a:cs typeface="Century Schoolbook"/>
              </a:rPr>
              <a:t>-</a:t>
            </a:r>
            <a:r>
              <a:rPr sz="1800" spc="5" dirty="0">
                <a:latin typeface="Century Schoolbook"/>
                <a:cs typeface="Century Schoolbook"/>
              </a:rPr>
              <a:t>2006</a:t>
            </a:r>
            <a:endParaRPr sz="1800">
              <a:latin typeface="Century Schoolbook"/>
              <a:cs typeface="Century Schoolbook"/>
            </a:endParaRPr>
          </a:p>
          <a:p>
            <a:pPr marL="93345" indent="-81280">
              <a:lnSpc>
                <a:spcPct val="100000"/>
              </a:lnSpc>
              <a:spcBef>
                <a:spcPts val="1085"/>
              </a:spcBef>
              <a:buSzPct val="94444"/>
              <a:buFont typeface="Arial"/>
              <a:buChar char="•"/>
              <a:tabLst>
                <a:tab pos="93980" algn="l"/>
              </a:tabLst>
            </a:pPr>
            <a:r>
              <a:rPr sz="1800" dirty="0">
                <a:latin typeface="Century Schoolbook"/>
                <a:cs typeface="Century Schoolbook"/>
              </a:rPr>
              <a:t>P</a:t>
            </a:r>
            <a:r>
              <a:rPr sz="1800" spc="5" dirty="0">
                <a:latin typeface="Century Schoolbook"/>
                <a:cs typeface="Century Schoolbook"/>
              </a:rPr>
              <a:t>I</a:t>
            </a:r>
            <a:r>
              <a:rPr sz="1800" spc="-5" dirty="0">
                <a:latin typeface="Century Schoolbook"/>
                <a:cs typeface="Century Schoolbook"/>
              </a:rPr>
              <a:t>RL</a:t>
            </a:r>
            <a:r>
              <a:rPr sz="1800" spc="-10" dirty="0">
                <a:latin typeface="Century Schoolbook"/>
                <a:cs typeface="Century Schoolbook"/>
              </a:rPr>
              <a:t>S</a:t>
            </a:r>
            <a:r>
              <a:rPr sz="1800" dirty="0">
                <a:latin typeface="Century Schoolbook"/>
                <a:cs typeface="Century Schoolbook"/>
              </a:rPr>
              <a:t>-</a:t>
            </a:r>
            <a:r>
              <a:rPr sz="1800" spc="5" dirty="0">
                <a:latin typeface="Century Schoolbook"/>
                <a:cs typeface="Century Schoolbook"/>
              </a:rPr>
              <a:t>2011</a:t>
            </a:r>
            <a:endParaRPr sz="1800">
              <a:latin typeface="Century Schoolbook"/>
              <a:cs typeface="Century Schoolbook"/>
            </a:endParaRPr>
          </a:p>
          <a:p>
            <a:pPr marL="93345" indent="-81280">
              <a:lnSpc>
                <a:spcPct val="100000"/>
              </a:lnSpc>
              <a:spcBef>
                <a:spcPts val="1080"/>
              </a:spcBef>
              <a:buSzPct val="94444"/>
              <a:buFont typeface="Arial"/>
              <a:buChar char="•"/>
              <a:tabLst>
                <a:tab pos="93980" algn="l"/>
              </a:tabLst>
            </a:pPr>
            <a:r>
              <a:rPr sz="1800" dirty="0">
                <a:latin typeface="Century Schoolbook"/>
                <a:cs typeface="Century Schoolbook"/>
              </a:rPr>
              <a:t>P</a:t>
            </a:r>
            <a:r>
              <a:rPr sz="1800" spc="5" dirty="0">
                <a:latin typeface="Century Schoolbook"/>
                <a:cs typeface="Century Schoolbook"/>
              </a:rPr>
              <a:t>I</a:t>
            </a:r>
            <a:r>
              <a:rPr sz="1800" spc="-5" dirty="0">
                <a:latin typeface="Century Schoolbook"/>
                <a:cs typeface="Century Schoolbook"/>
              </a:rPr>
              <a:t>RL</a:t>
            </a:r>
            <a:r>
              <a:rPr sz="1800" spc="-10" dirty="0">
                <a:latin typeface="Century Schoolbook"/>
                <a:cs typeface="Century Schoolbook"/>
              </a:rPr>
              <a:t>S</a:t>
            </a:r>
            <a:r>
              <a:rPr sz="1800" dirty="0">
                <a:latin typeface="Century Schoolbook"/>
                <a:cs typeface="Century Schoolbook"/>
              </a:rPr>
              <a:t>-</a:t>
            </a:r>
            <a:r>
              <a:rPr sz="1800" spc="5" dirty="0">
                <a:latin typeface="Century Schoolbook"/>
                <a:cs typeface="Century Schoolbook"/>
              </a:rPr>
              <a:t>2016</a:t>
            </a:r>
            <a:endParaRPr sz="1800">
              <a:latin typeface="Century Schoolbook"/>
              <a:cs typeface="Century Schoolbook"/>
            </a:endParaRPr>
          </a:p>
        </p:txBody>
      </p:sp>
      <p:sp>
        <p:nvSpPr>
          <p:cNvPr id="4" name="object 4"/>
          <p:cNvSpPr txBox="1"/>
          <p:nvPr/>
        </p:nvSpPr>
        <p:spPr>
          <a:xfrm>
            <a:off x="2572639" y="4564334"/>
            <a:ext cx="3385820" cy="1672589"/>
          </a:xfrm>
          <a:prstGeom prst="rect">
            <a:avLst/>
          </a:prstGeom>
        </p:spPr>
        <p:txBody>
          <a:bodyPr vert="horz" wrap="square" lIns="0" tIns="12700" rIns="0" bIns="0" rtlCol="0">
            <a:spAutoFit/>
          </a:bodyPr>
          <a:lstStyle/>
          <a:p>
            <a:pPr marL="76200" marR="5080" indent="-64135">
              <a:lnSpc>
                <a:spcPct val="150100"/>
              </a:lnSpc>
              <a:spcBef>
                <a:spcPts val="100"/>
              </a:spcBef>
            </a:pPr>
            <a:r>
              <a:rPr sz="1800" dirty="0">
                <a:latin typeface="Century Schoolbook"/>
                <a:cs typeface="Century Schoolbook"/>
              </a:rPr>
              <a:t>16 место </a:t>
            </a:r>
            <a:r>
              <a:rPr sz="1800" spc="-5" dirty="0">
                <a:latin typeface="Century Schoolbook"/>
                <a:cs typeface="Century Schoolbook"/>
              </a:rPr>
              <a:t>среди </a:t>
            </a:r>
            <a:r>
              <a:rPr sz="1800" dirty="0">
                <a:latin typeface="Century Schoolbook"/>
                <a:cs typeface="Century Schoolbook"/>
              </a:rPr>
              <a:t>35 участников </a:t>
            </a:r>
            <a:r>
              <a:rPr sz="1800" spc="5" dirty="0">
                <a:latin typeface="Century Schoolbook"/>
                <a:cs typeface="Century Schoolbook"/>
              </a:rPr>
              <a:t> </a:t>
            </a:r>
            <a:r>
              <a:rPr sz="1800" dirty="0">
                <a:latin typeface="Century Schoolbook"/>
                <a:cs typeface="Century Schoolbook"/>
              </a:rPr>
              <a:t>1-е</a:t>
            </a:r>
            <a:r>
              <a:rPr sz="1800" spc="-30" dirty="0">
                <a:latin typeface="Century Schoolbook"/>
                <a:cs typeface="Century Schoolbook"/>
              </a:rPr>
              <a:t> </a:t>
            </a:r>
            <a:r>
              <a:rPr sz="1800" dirty="0">
                <a:latin typeface="Century Schoolbook"/>
                <a:cs typeface="Century Schoolbook"/>
              </a:rPr>
              <a:t>место</a:t>
            </a:r>
            <a:r>
              <a:rPr sz="1800" spc="-30" dirty="0">
                <a:latin typeface="Century Schoolbook"/>
                <a:cs typeface="Century Schoolbook"/>
              </a:rPr>
              <a:t> </a:t>
            </a:r>
            <a:r>
              <a:rPr sz="1800" spc="-5" dirty="0">
                <a:latin typeface="Century Schoolbook"/>
                <a:cs typeface="Century Schoolbook"/>
              </a:rPr>
              <a:t>среди</a:t>
            </a:r>
            <a:r>
              <a:rPr sz="1800" spc="-20" dirty="0">
                <a:latin typeface="Century Schoolbook"/>
                <a:cs typeface="Century Schoolbook"/>
              </a:rPr>
              <a:t> </a:t>
            </a:r>
            <a:r>
              <a:rPr sz="1800" dirty="0">
                <a:latin typeface="Century Schoolbook"/>
                <a:cs typeface="Century Schoolbook"/>
              </a:rPr>
              <a:t>45</a:t>
            </a:r>
            <a:r>
              <a:rPr sz="1800" spc="-35" dirty="0">
                <a:latin typeface="Century Schoolbook"/>
                <a:cs typeface="Century Schoolbook"/>
              </a:rPr>
              <a:t> </a:t>
            </a:r>
            <a:r>
              <a:rPr sz="1800" dirty="0">
                <a:latin typeface="Century Schoolbook"/>
                <a:cs typeface="Century Schoolbook"/>
              </a:rPr>
              <a:t>участников </a:t>
            </a:r>
            <a:r>
              <a:rPr sz="1800" spc="-484" dirty="0">
                <a:latin typeface="Century Schoolbook"/>
                <a:cs typeface="Century Schoolbook"/>
              </a:rPr>
              <a:t> </a:t>
            </a:r>
            <a:r>
              <a:rPr sz="1800" dirty="0">
                <a:latin typeface="Century Schoolbook"/>
                <a:cs typeface="Century Schoolbook"/>
              </a:rPr>
              <a:t>2-е</a:t>
            </a:r>
            <a:r>
              <a:rPr sz="1800" spc="-30" dirty="0">
                <a:latin typeface="Century Schoolbook"/>
                <a:cs typeface="Century Schoolbook"/>
              </a:rPr>
              <a:t> </a:t>
            </a:r>
            <a:r>
              <a:rPr sz="1800" dirty="0">
                <a:latin typeface="Century Schoolbook"/>
                <a:cs typeface="Century Schoolbook"/>
              </a:rPr>
              <a:t>место</a:t>
            </a:r>
            <a:r>
              <a:rPr sz="1800" spc="-30" dirty="0">
                <a:latin typeface="Century Schoolbook"/>
                <a:cs typeface="Century Schoolbook"/>
              </a:rPr>
              <a:t> </a:t>
            </a:r>
            <a:r>
              <a:rPr sz="1800" spc="-5" dirty="0">
                <a:latin typeface="Century Schoolbook"/>
                <a:cs typeface="Century Schoolbook"/>
              </a:rPr>
              <a:t>среди</a:t>
            </a:r>
            <a:r>
              <a:rPr sz="1800" spc="-20" dirty="0">
                <a:latin typeface="Century Schoolbook"/>
                <a:cs typeface="Century Schoolbook"/>
              </a:rPr>
              <a:t> </a:t>
            </a:r>
            <a:r>
              <a:rPr sz="1800" dirty="0">
                <a:latin typeface="Century Schoolbook"/>
                <a:cs typeface="Century Schoolbook"/>
              </a:rPr>
              <a:t>35</a:t>
            </a:r>
            <a:r>
              <a:rPr sz="1800" spc="-35" dirty="0">
                <a:latin typeface="Century Schoolbook"/>
                <a:cs typeface="Century Schoolbook"/>
              </a:rPr>
              <a:t> </a:t>
            </a:r>
            <a:r>
              <a:rPr sz="1800" dirty="0">
                <a:latin typeface="Century Schoolbook"/>
                <a:cs typeface="Century Schoolbook"/>
              </a:rPr>
              <a:t>участников </a:t>
            </a:r>
            <a:r>
              <a:rPr sz="1800" spc="-484" dirty="0">
                <a:latin typeface="Century Schoolbook"/>
                <a:cs typeface="Century Schoolbook"/>
              </a:rPr>
              <a:t> </a:t>
            </a:r>
            <a:r>
              <a:rPr sz="1800" dirty="0">
                <a:latin typeface="Century Schoolbook"/>
                <a:cs typeface="Century Schoolbook"/>
              </a:rPr>
              <a:t>1-е</a:t>
            </a:r>
            <a:r>
              <a:rPr sz="1800" spc="-30" dirty="0">
                <a:latin typeface="Century Schoolbook"/>
                <a:cs typeface="Century Schoolbook"/>
              </a:rPr>
              <a:t> </a:t>
            </a:r>
            <a:r>
              <a:rPr sz="1800" dirty="0">
                <a:latin typeface="Century Schoolbook"/>
                <a:cs typeface="Century Schoolbook"/>
              </a:rPr>
              <a:t>место</a:t>
            </a:r>
            <a:r>
              <a:rPr sz="1800" spc="-30" dirty="0">
                <a:latin typeface="Century Schoolbook"/>
                <a:cs typeface="Century Schoolbook"/>
              </a:rPr>
              <a:t> </a:t>
            </a:r>
            <a:r>
              <a:rPr sz="1800" spc="-5" dirty="0">
                <a:latin typeface="Century Schoolbook"/>
                <a:cs typeface="Century Schoolbook"/>
              </a:rPr>
              <a:t>среди</a:t>
            </a:r>
            <a:r>
              <a:rPr sz="1800" spc="-20" dirty="0">
                <a:latin typeface="Century Schoolbook"/>
                <a:cs typeface="Century Schoolbook"/>
              </a:rPr>
              <a:t> </a:t>
            </a:r>
            <a:r>
              <a:rPr sz="1800" dirty="0">
                <a:latin typeface="Century Schoolbook"/>
                <a:cs typeface="Century Schoolbook"/>
              </a:rPr>
              <a:t>50</a:t>
            </a:r>
            <a:r>
              <a:rPr sz="1800" spc="-35" dirty="0">
                <a:latin typeface="Century Schoolbook"/>
                <a:cs typeface="Century Schoolbook"/>
              </a:rPr>
              <a:t> </a:t>
            </a:r>
            <a:r>
              <a:rPr sz="1800" dirty="0">
                <a:latin typeface="Century Schoolbook"/>
                <a:cs typeface="Century Schoolbook"/>
              </a:rPr>
              <a:t>участников</a:t>
            </a:r>
            <a:endParaRPr sz="1800">
              <a:latin typeface="Century Schoolbook"/>
              <a:cs typeface="Century Schoolbook"/>
            </a:endParaRPr>
          </a:p>
        </p:txBody>
      </p:sp>
      <p:sp>
        <p:nvSpPr>
          <p:cNvPr id="5" name="object 5"/>
          <p:cNvSpPr txBox="1"/>
          <p:nvPr/>
        </p:nvSpPr>
        <p:spPr>
          <a:xfrm>
            <a:off x="1011732" y="2136394"/>
            <a:ext cx="8403590" cy="2202815"/>
          </a:xfrm>
          <a:prstGeom prst="rect">
            <a:avLst/>
          </a:prstGeom>
        </p:spPr>
        <p:txBody>
          <a:bodyPr vert="horz" wrap="square" lIns="0" tIns="11430" rIns="0" bIns="0" rtlCol="0">
            <a:spAutoFit/>
          </a:bodyPr>
          <a:lstStyle/>
          <a:p>
            <a:pPr marL="12700">
              <a:lnSpc>
                <a:spcPct val="100000"/>
              </a:lnSpc>
              <a:spcBef>
                <a:spcPts val="90"/>
              </a:spcBef>
            </a:pPr>
            <a:r>
              <a:rPr sz="2000" b="1" spc="-10" dirty="0">
                <a:latin typeface="Century Schoolbook"/>
                <a:cs typeface="Century Schoolbook"/>
              </a:rPr>
              <a:t>В</a:t>
            </a:r>
            <a:r>
              <a:rPr sz="2000" b="1" spc="5" dirty="0">
                <a:latin typeface="Century Schoolbook"/>
                <a:cs typeface="Century Schoolbook"/>
              </a:rPr>
              <a:t> </a:t>
            </a:r>
            <a:r>
              <a:rPr sz="2000" b="1" spc="-10" dirty="0">
                <a:latin typeface="Century Schoolbook"/>
                <a:cs typeface="Century Schoolbook"/>
              </a:rPr>
              <a:t>исследовании</a:t>
            </a:r>
            <a:r>
              <a:rPr sz="2000" b="1" spc="55" dirty="0">
                <a:latin typeface="Century Schoolbook"/>
                <a:cs typeface="Century Schoolbook"/>
              </a:rPr>
              <a:t> </a:t>
            </a:r>
            <a:r>
              <a:rPr sz="2000" b="1" spc="-5" dirty="0">
                <a:latin typeface="Century Schoolbook"/>
                <a:cs typeface="Century Schoolbook"/>
              </a:rPr>
              <a:t>PIRLS</a:t>
            </a:r>
            <a:r>
              <a:rPr sz="2000" b="1" spc="25" dirty="0">
                <a:latin typeface="Century Schoolbook"/>
                <a:cs typeface="Century Schoolbook"/>
              </a:rPr>
              <a:t> </a:t>
            </a:r>
            <a:r>
              <a:rPr sz="2000" b="1" spc="-10" dirty="0">
                <a:latin typeface="Century Schoolbook"/>
                <a:cs typeface="Century Schoolbook"/>
              </a:rPr>
              <a:t>оцениваются</a:t>
            </a:r>
            <a:r>
              <a:rPr sz="2000" b="1" spc="35" dirty="0">
                <a:latin typeface="Century Schoolbook"/>
                <a:cs typeface="Century Schoolbook"/>
              </a:rPr>
              <a:t> </a:t>
            </a:r>
            <a:r>
              <a:rPr sz="2000" b="1" spc="-10" dirty="0">
                <a:latin typeface="Century Schoolbook"/>
                <a:cs typeface="Century Schoolbook"/>
              </a:rPr>
              <a:t>два</a:t>
            </a:r>
            <a:r>
              <a:rPr sz="2000" b="1" dirty="0">
                <a:latin typeface="Century Schoolbook"/>
                <a:cs typeface="Century Schoolbook"/>
              </a:rPr>
              <a:t> </a:t>
            </a:r>
            <a:r>
              <a:rPr sz="2000" b="1" spc="-5" dirty="0">
                <a:latin typeface="Century Schoolbook"/>
                <a:cs typeface="Century Schoolbook"/>
              </a:rPr>
              <a:t>вида</a:t>
            </a:r>
            <a:r>
              <a:rPr sz="2000" b="1" spc="30" dirty="0">
                <a:latin typeface="Century Schoolbook"/>
                <a:cs typeface="Century Schoolbook"/>
              </a:rPr>
              <a:t> </a:t>
            </a:r>
            <a:r>
              <a:rPr sz="2000" b="1" spc="-10" dirty="0">
                <a:latin typeface="Century Schoolbook"/>
                <a:cs typeface="Century Schoolbook"/>
              </a:rPr>
              <a:t>чтения:</a:t>
            </a:r>
            <a:endParaRPr sz="2000">
              <a:latin typeface="Century Schoolbook"/>
              <a:cs typeface="Century Schoolbook"/>
            </a:endParaRPr>
          </a:p>
          <a:p>
            <a:pPr>
              <a:lnSpc>
                <a:spcPct val="100000"/>
              </a:lnSpc>
            </a:pPr>
            <a:endParaRPr sz="2000">
              <a:latin typeface="Century Schoolbook"/>
              <a:cs typeface="Century Schoolbook"/>
            </a:endParaRPr>
          </a:p>
          <a:p>
            <a:pPr marL="299085" indent="-287020">
              <a:lnSpc>
                <a:spcPct val="100000"/>
              </a:lnSpc>
              <a:buChar char="-"/>
              <a:tabLst>
                <a:tab pos="299085" algn="l"/>
                <a:tab pos="299720" algn="l"/>
              </a:tabLst>
            </a:pPr>
            <a:r>
              <a:rPr sz="2000" spc="-10" dirty="0">
                <a:latin typeface="Century Schoolbook"/>
                <a:cs typeface="Century Schoolbook"/>
              </a:rPr>
              <a:t>чтение</a:t>
            </a:r>
            <a:r>
              <a:rPr sz="2000" spc="25" dirty="0">
                <a:latin typeface="Century Schoolbook"/>
                <a:cs typeface="Century Schoolbook"/>
              </a:rPr>
              <a:t> </a:t>
            </a:r>
            <a:r>
              <a:rPr sz="2000" spc="-5" dirty="0">
                <a:latin typeface="Century Schoolbook"/>
                <a:cs typeface="Century Schoolbook"/>
              </a:rPr>
              <a:t>с целью</a:t>
            </a:r>
            <a:r>
              <a:rPr sz="2000" dirty="0">
                <a:latin typeface="Century Schoolbook"/>
                <a:cs typeface="Century Schoolbook"/>
              </a:rPr>
              <a:t> </a:t>
            </a:r>
            <a:r>
              <a:rPr sz="2000" spc="-5" dirty="0">
                <a:latin typeface="Century Schoolbook"/>
                <a:cs typeface="Century Schoolbook"/>
              </a:rPr>
              <a:t>приобретения </a:t>
            </a:r>
            <a:r>
              <a:rPr sz="2000" spc="-10" dirty="0">
                <a:latin typeface="Century Schoolbook"/>
                <a:cs typeface="Century Schoolbook"/>
              </a:rPr>
              <a:t>читательского</a:t>
            </a:r>
            <a:r>
              <a:rPr sz="2000" spc="55" dirty="0">
                <a:latin typeface="Century Schoolbook"/>
                <a:cs typeface="Century Schoolbook"/>
              </a:rPr>
              <a:t> </a:t>
            </a:r>
            <a:r>
              <a:rPr sz="2000" spc="-10" dirty="0">
                <a:latin typeface="Century Schoolbook"/>
                <a:cs typeface="Century Schoolbook"/>
              </a:rPr>
              <a:t>литературного</a:t>
            </a:r>
            <a:r>
              <a:rPr sz="2000" spc="25" dirty="0">
                <a:latin typeface="Century Schoolbook"/>
                <a:cs typeface="Century Schoolbook"/>
              </a:rPr>
              <a:t> </a:t>
            </a:r>
            <a:r>
              <a:rPr sz="2000" spc="-5" dirty="0">
                <a:latin typeface="Century Schoolbook"/>
                <a:cs typeface="Century Schoolbook"/>
              </a:rPr>
              <a:t>опыта</a:t>
            </a:r>
            <a:endParaRPr sz="2000">
              <a:latin typeface="Century Schoolbook"/>
              <a:cs typeface="Century Schoolbook"/>
            </a:endParaRPr>
          </a:p>
          <a:p>
            <a:pPr marL="299085" indent="-287020">
              <a:lnSpc>
                <a:spcPct val="100000"/>
              </a:lnSpc>
              <a:buChar char="-"/>
              <a:tabLst>
                <a:tab pos="299085" algn="l"/>
                <a:tab pos="299720" algn="l"/>
              </a:tabLst>
            </a:pPr>
            <a:r>
              <a:rPr sz="2000" spc="-10" dirty="0">
                <a:latin typeface="Century Schoolbook"/>
                <a:cs typeface="Century Schoolbook"/>
              </a:rPr>
              <a:t>чтение</a:t>
            </a:r>
            <a:r>
              <a:rPr sz="2000" spc="20" dirty="0">
                <a:latin typeface="Century Schoolbook"/>
                <a:cs typeface="Century Schoolbook"/>
              </a:rPr>
              <a:t> </a:t>
            </a:r>
            <a:r>
              <a:rPr sz="2000" spc="-5" dirty="0">
                <a:latin typeface="Century Schoolbook"/>
                <a:cs typeface="Century Schoolbook"/>
              </a:rPr>
              <a:t>с целью</a:t>
            </a:r>
            <a:r>
              <a:rPr sz="2000" spc="-10" dirty="0">
                <a:latin typeface="Century Schoolbook"/>
                <a:cs typeface="Century Schoolbook"/>
              </a:rPr>
              <a:t> </a:t>
            </a:r>
            <a:r>
              <a:rPr sz="2000" spc="-5" dirty="0">
                <a:latin typeface="Century Schoolbook"/>
                <a:cs typeface="Century Schoolbook"/>
              </a:rPr>
              <a:t>освоения</a:t>
            </a:r>
            <a:r>
              <a:rPr sz="2000" spc="-30" dirty="0">
                <a:latin typeface="Century Schoolbook"/>
                <a:cs typeface="Century Schoolbook"/>
              </a:rPr>
              <a:t> </a:t>
            </a:r>
            <a:r>
              <a:rPr sz="2000" spc="-5" dirty="0">
                <a:latin typeface="Century Schoolbook"/>
                <a:cs typeface="Century Schoolbook"/>
              </a:rPr>
              <a:t>и</a:t>
            </a:r>
            <a:r>
              <a:rPr sz="2000" dirty="0">
                <a:latin typeface="Century Schoolbook"/>
                <a:cs typeface="Century Schoolbook"/>
              </a:rPr>
              <a:t> </a:t>
            </a:r>
            <a:r>
              <a:rPr sz="2000" spc="-10" dirty="0">
                <a:latin typeface="Century Schoolbook"/>
                <a:cs typeface="Century Schoolbook"/>
              </a:rPr>
              <a:t>использования</a:t>
            </a:r>
            <a:r>
              <a:rPr sz="2000" spc="-5" dirty="0">
                <a:latin typeface="Century Schoolbook"/>
                <a:cs typeface="Century Schoolbook"/>
              </a:rPr>
              <a:t> информации</a:t>
            </a:r>
            <a:endParaRPr sz="2000">
              <a:latin typeface="Century Schoolbook"/>
              <a:cs typeface="Century Schoolbook"/>
            </a:endParaRPr>
          </a:p>
          <a:p>
            <a:pPr>
              <a:lnSpc>
                <a:spcPct val="100000"/>
              </a:lnSpc>
            </a:pPr>
            <a:endParaRPr sz="2400">
              <a:latin typeface="Century Schoolbook"/>
              <a:cs typeface="Century Schoolbook"/>
            </a:endParaRPr>
          </a:p>
          <a:p>
            <a:pPr>
              <a:lnSpc>
                <a:spcPct val="100000"/>
              </a:lnSpc>
              <a:spcBef>
                <a:spcPts val="35"/>
              </a:spcBef>
            </a:pPr>
            <a:endParaRPr sz="1850">
              <a:latin typeface="Century Schoolbook"/>
              <a:cs typeface="Century Schoolbook"/>
            </a:endParaRPr>
          </a:p>
          <a:p>
            <a:pPr marL="12700">
              <a:lnSpc>
                <a:spcPct val="100000"/>
              </a:lnSpc>
              <a:spcBef>
                <a:spcPts val="5"/>
              </a:spcBef>
            </a:pPr>
            <a:r>
              <a:rPr sz="2000" b="1" spc="-10" dirty="0">
                <a:latin typeface="Century Schoolbook"/>
                <a:cs typeface="Century Schoolbook"/>
              </a:rPr>
              <a:t>Результаты</a:t>
            </a:r>
            <a:r>
              <a:rPr sz="2000" b="1" spc="55" dirty="0">
                <a:latin typeface="Century Schoolbook"/>
                <a:cs typeface="Century Schoolbook"/>
              </a:rPr>
              <a:t> </a:t>
            </a:r>
            <a:r>
              <a:rPr sz="2000" b="1" spc="-10" dirty="0">
                <a:latin typeface="Century Schoolbook"/>
                <a:cs typeface="Century Schoolbook"/>
              </a:rPr>
              <a:t>Российской</a:t>
            </a:r>
            <a:r>
              <a:rPr sz="2000" b="1" spc="35" dirty="0">
                <a:latin typeface="Century Schoolbook"/>
                <a:cs typeface="Century Schoolbook"/>
              </a:rPr>
              <a:t> </a:t>
            </a:r>
            <a:r>
              <a:rPr sz="2000" b="1" spc="-5" dirty="0">
                <a:latin typeface="Century Schoolbook"/>
                <a:cs typeface="Century Schoolbook"/>
              </a:rPr>
              <a:t>Федерации</a:t>
            </a:r>
            <a:r>
              <a:rPr sz="2000" b="1" spc="10" dirty="0">
                <a:latin typeface="Century Schoolbook"/>
                <a:cs typeface="Century Schoolbook"/>
              </a:rPr>
              <a:t> </a:t>
            </a:r>
            <a:r>
              <a:rPr sz="2000" b="1" spc="-5" dirty="0">
                <a:latin typeface="Century Schoolbook"/>
                <a:cs typeface="Century Schoolbook"/>
              </a:rPr>
              <a:t>в</a:t>
            </a:r>
            <a:r>
              <a:rPr sz="2000" b="1" spc="20" dirty="0">
                <a:latin typeface="Century Schoolbook"/>
                <a:cs typeface="Century Schoolbook"/>
              </a:rPr>
              <a:t> </a:t>
            </a:r>
            <a:r>
              <a:rPr sz="2000" b="1" spc="-10" dirty="0">
                <a:latin typeface="Century Schoolbook"/>
                <a:cs typeface="Century Schoolbook"/>
              </a:rPr>
              <a:t>исследовании</a:t>
            </a:r>
            <a:r>
              <a:rPr sz="2000" b="1" spc="110" dirty="0">
                <a:latin typeface="Century Schoolbook"/>
                <a:cs typeface="Century Schoolbook"/>
              </a:rPr>
              <a:t> </a:t>
            </a:r>
            <a:r>
              <a:rPr sz="2000" b="1" spc="-10" dirty="0">
                <a:latin typeface="Century Schoolbook"/>
                <a:cs typeface="Century Schoolbook"/>
              </a:rPr>
              <a:t>PIRLS</a:t>
            </a:r>
            <a:endParaRPr sz="2000">
              <a:latin typeface="Century Schoolbook"/>
              <a:cs typeface="Century Schoolbook"/>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533400"/>
            <a:ext cx="7162800" cy="632013"/>
          </a:xfrm>
          <a:prstGeom prst="rect">
            <a:avLst/>
          </a:prstGeom>
        </p:spPr>
        <p:txBody>
          <a:bodyPr vert="horz" wrap="square" lIns="0" tIns="15793" rIns="0" bIns="0" rtlCol="0">
            <a:spAutoFit/>
          </a:bodyPr>
          <a:lstStyle/>
          <a:p>
            <a:pPr marL="12149">
              <a:spcBef>
                <a:spcPts val="124"/>
              </a:spcBef>
            </a:pPr>
            <a:r>
              <a:rPr sz="4448" b="1" spc="-10" dirty="0">
                <a:latin typeface="Century Schoolbook" panose="02040604050505020304" pitchFamily="18" charset="0"/>
              </a:rPr>
              <a:t>Требования</a:t>
            </a:r>
            <a:r>
              <a:rPr sz="4448" b="1" spc="-48" dirty="0">
                <a:latin typeface="Century Schoolbook" panose="02040604050505020304" pitchFamily="18" charset="0"/>
              </a:rPr>
              <a:t> </a:t>
            </a:r>
            <a:r>
              <a:rPr sz="4448" b="1" spc="14" dirty="0">
                <a:latin typeface="Century Schoolbook" panose="02040604050505020304" pitchFamily="18" charset="0"/>
              </a:rPr>
              <a:t>к</a:t>
            </a:r>
            <a:r>
              <a:rPr sz="4448" b="1" spc="-10" dirty="0">
                <a:latin typeface="Century Schoolbook" panose="02040604050505020304" pitchFamily="18" charset="0"/>
              </a:rPr>
              <a:t> </a:t>
            </a:r>
            <a:r>
              <a:rPr sz="4448" b="1" spc="-5" dirty="0" err="1" smtClean="0">
                <a:latin typeface="Century Schoolbook" panose="02040604050505020304" pitchFamily="18" charset="0"/>
              </a:rPr>
              <a:t>текстам</a:t>
            </a:r>
            <a:r>
              <a:rPr sz="4448" b="1" spc="5" dirty="0" smtClean="0">
                <a:latin typeface="Century Schoolbook" panose="02040604050505020304" pitchFamily="18" charset="0"/>
              </a:rPr>
              <a:t>:</a:t>
            </a:r>
            <a:endParaRPr sz="4448" b="1" dirty="0">
              <a:latin typeface="Century Schoolbook" panose="02040604050505020304" pitchFamily="18" charset="0"/>
            </a:endParaRPr>
          </a:p>
        </p:txBody>
      </p:sp>
      <p:sp>
        <p:nvSpPr>
          <p:cNvPr id="3" name="object 3"/>
          <p:cNvSpPr txBox="1"/>
          <p:nvPr/>
        </p:nvSpPr>
        <p:spPr>
          <a:xfrm>
            <a:off x="381001" y="1504180"/>
            <a:ext cx="10303360" cy="4414661"/>
          </a:xfrm>
          <a:prstGeom prst="rect">
            <a:avLst/>
          </a:prstGeom>
        </p:spPr>
        <p:txBody>
          <a:bodyPr vert="horz" wrap="square" lIns="0" tIns="95368" rIns="0" bIns="0" rtlCol="0">
            <a:spAutoFit/>
          </a:bodyPr>
          <a:lstStyle/>
          <a:p>
            <a:pPr marL="469349" indent="-457200">
              <a:spcBef>
                <a:spcPts val="751"/>
              </a:spcBef>
              <a:buClr>
                <a:srgbClr val="C00000"/>
              </a:buClr>
              <a:buFont typeface="Wingdings" panose="05000000000000000000" pitchFamily="2" charset="2"/>
              <a:buChar char="q"/>
              <a:tabLst>
                <a:tab pos="238117" algn="l"/>
              </a:tabLst>
            </a:pPr>
            <a:r>
              <a:rPr sz="2583" spc="10" dirty="0">
                <a:latin typeface="Century Schoolbook" panose="02040604050505020304" pitchFamily="18" charset="0"/>
                <a:cs typeface="Calibri"/>
              </a:rPr>
              <a:t>информационная</a:t>
            </a:r>
            <a:r>
              <a:rPr sz="2583" spc="57" dirty="0">
                <a:latin typeface="Century Schoolbook" panose="02040604050505020304" pitchFamily="18" charset="0"/>
                <a:cs typeface="Calibri"/>
              </a:rPr>
              <a:t> </a:t>
            </a:r>
            <a:r>
              <a:rPr sz="2583" spc="5" dirty="0">
                <a:latin typeface="Century Schoolbook" panose="02040604050505020304" pitchFamily="18" charset="0"/>
                <a:cs typeface="Calibri"/>
              </a:rPr>
              <a:t>насыщенность</a:t>
            </a:r>
            <a:r>
              <a:rPr sz="2583" spc="62" dirty="0">
                <a:latin typeface="Century Schoolbook" panose="02040604050505020304" pitchFamily="18" charset="0"/>
                <a:cs typeface="Calibri"/>
              </a:rPr>
              <a:t> </a:t>
            </a:r>
            <a:r>
              <a:rPr sz="2583" spc="-5" dirty="0">
                <a:latin typeface="Century Schoolbook" panose="02040604050505020304" pitchFamily="18" charset="0"/>
                <a:cs typeface="Calibri"/>
              </a:rPr>
              <a:t>текстового</a:t>
            </a:r>
            <a:r>
              <a:rPr sz="2583" spc="33" dirty="0">
                <a:latin typeface="Century Schoolbook" panose="02040604050505020304" pitchFamily="18" charset="0"/>
                <a:cs typeface="Calibri"/>
              </a:rPr>
              <a:t> </a:t>
            </a:r>
            <a:r>
              <a:rPr sz="2583" spc="5" dirty="0">
                <a:latin typeface="Century Schoolbook" panose="02040604050505020304" pitchFamily="18" charset="0"/>
                <a:cs typeface="Calibri"/>
              </a:rPr>
              <a:t>материала;</a:t>
            </a:r>
            <a:endParaRPr sz="2583" dirty="0">
              <a:latin typeface="Century Schoolbook" panose="02040604050505020304" pitchFamily="18" charset="0"/>
              <a:cs typeface="Calibri"/>
            </a:endParaRPr>
          </a:p>
          <a:p>
            <a:pPr marL="468741" marR="660288" indent="-457200">
              <a:lnSpc>
                <a:spcPct val="101099"/>
              </a:lnSpc>
              <a:spcBef>
                <a:spcPts val="622"/>
              </a:spcBef>
              <a:buClr>
                <a:srgbClr val="C00000"/>
              </a:buClr>
              <a:buFont typeface="Wingdings" panose="05000000000000000000" pitchFamily="2" charset="2"/>
              <a:buChar char="q"/>
              <a:tabLst>
                <a:tab pos="238117" algn="l"/>
              </a:tabLst>
            </a:pPr>
            <a:r>
              <a:rPr sz="2583" dirty="0" err="1" smtClean="0">
                <a:latin typeface="Century Schoolbook" panose="02040604050505020304" pitchFamily="18" charset="0"/>
                <a:cs typeface="Calibri"/>
              </a:rPr>
              <a:t>отсутствие</a:t>
            </a:r>
            <a:r>
              <a:rPr sz="2583" spc="24" dirty="0" smtClean="0">
                <a:latin typeface="Century Schoolbook" panose="02040604050505020304" pitchFamily="18" charset="0"/>
                <a:cs typeface="Calibri"/>
              </a:rPr>
              <a:t> </a:t>
            </a:r>
            <a:r>
              <a:rPr sz="2583" spc="5" dirty="0">
                <a:latin typeface="Century Schoolbook" panose="02040604050505020304" pitchFamily="18" charset="0"/>
                <a:cs typeface="Calibri"/>
              </a:rPr>
              <a:t>«привязки»</a:t>
            </a:r>
            <a:r>
              <a:rPr sz="2583" spc="43" dirty="0">
                <a:latin typeface="Century Schoolbook" panose="02040604050505020304" pitchFamily="18" charset="0"/>
                <a:cs typeface="Calibri"/>
              </a:rPr>
              <a:t> </a:t>
            </a:r>
            <a:r>
              <a:rPr sz="2583" spc="10" dirty="0">
                <a:latin typeface="Century Schoolbook" panose="02040604050505020304" pitchFamily="18" charset="0"/>
                <a:cs typeface="Calibri"/>
              </a:rPr>
              <a:t>к</a:t>
            </a:r>
            <a:r>
              <a:rPr sz="2583" spc="5" dirty="0">
                <a:latin typeface="Century Schoolbook" panose="02040604050505020304" pitchFamily="18" charset="0"/>
                <a:cs typeface="Calibri"/>
              </a:rPr>
              <a:t> </a:t>
            </a:r>
            <a:r>
              <a:rPr sz="2583" spc="-5" dirty="0">
                <a:latin typeface="Century Schoolbook" panose="02040604050505020304" pitchFamily="18" charset="0"/>
                <a:cs typeface="Calibri"/>
              </a:rPr>
              <a:t>содержанию</a:t>
            </a:r>
            <a:r>
              <a:rPr sz="2583" spc="19" dirty="0">
                <a:latin typeface="Century Schoolbook" panose="02040604050505020304" pitchFamily="18" charset="0"/>
                <a:cs typeface="Calibri"/>
              </a:rPr>
              <a:t> </a:t>
            </a:r>
            <a:r>
              <a:rPr sz="2583" spc="5" dirty="0">
                <a:latin typeface="Century Schoolbook" panose="02040604050505020304" pitchFamily="18" charset="0"/>
                <a:cs typeface="Calibri"/>
              </a:rPr>
              <a:t>разных </a:t>
            </a:r>
            <a:r>
              <a:rPr sz="2583" spc="10" dirty="0">
                <a:latin typeface="Century Schoolbook" panose="02040604050505020304" pitchFamily="18" charset="0"/>
                <a:cs typeface="Calibri"/>
              </a:rPr>
              <a:t> </a:t>
            </a:r>
            <a:r>
              <a:rPr sz="2583" dirty="0">
                <a:latin typeface="Century Schoolbook" panose="02040604050505020304" pitchFamily="18" charset="0"/>
                <a:cs typeface="Calibri"/>
              </a:rPr>
              <a:t>образовательных</a:t>
            </a:r>
            <a:r>
              <a:rPr sz="2583" spc="62" dirty="0">
                <a:latin typeface="Century Schoolbook" panose="02040604050505020304" pitchFamily="18" charset="0"/>
                <a:cs typeface="Calibri"/>
              </a:rPr>
              <a:t> </a:t>
            </a:r>
            <a:r>
              <a:rPr sz="2583" dirty="0">
                <a:latin typeface="Century Schoolbook" panose="02040604050505020304" pitchFamily="18" charset="0"/>
                <a:cs typeface="Calibri"/>
              </a:rPr>
              <a:t>областей,</a:t>
            </a:r>
            <a:r>
              <a:rPr sz="2583" spc="14" dirty="0">
                <a:latin typeface="Century Schoolbook" panose="02040604050505020304" pitchFamily="18" charset="0"/>
                <a:cs typeface="Calibri"/>
              </a:rPr>
              <a:t> </a:t>
            </a:r>
            <a:r>
              <a:rPr sz="2583" dirty="0">
                <a:latin typeface="Century Schoolbook" panose="02040604050505020304" pitchFamily="18" charset="0"/>
                <a:cs typeface="Calibri"/>
              </a:rPr>
              <a:t>представленных</a:t>
            </a:r>
            <a:r>
              <a:rPr sz="2583" spc="62" dirty="0">
                <a:latin typeface="Century Schoolbook" panose="02040604050505020304" pitchFamily="18" charset="0"/>
                <a:cs typeface="Calibri"/>
              </a:rPr>
              <a:t> </a:t>
            </a:r>
            <a:r>
              <a:rPr sz="2583" spc="10" dirty="0">
                <a:latin typeface="Century Schoolbook" panose="02040604050505020304" pitchFamily="18" charset="0"/>
                <a:cs typeface="Calibri"/>
              </a:rPr>
              <a:t>в</a:t>
            </a:r>
            <a:r>
              <a:rPr sz="2583" spc="29" dirty="0">
                <a:latin typeface="Century Schoolbook" panose="02040604050505020304" pitchFamily="18" charset="0"/>
                <a:cs typeface="Calibri"/>
              </a:rPr>
              <a:t> </a:t>
            </a:r>
            <a:r>
              <a:rPr sz="2583" spc="-5" dirty="0">
                <a:latin typeface="Century Schoolbook" panose="02040604050505020304" pitchFamily="18" charset="0"/>
                <a:cs typeface="Calibri"/>
              </a:rPr>
              <a:t>школьном </a:t>
            </a:r>
            <a:r>
              <a:rPr sz="2583" spc="-569" dirty="0">
                <a:latin typeface="Century Schoolbook" panose="02040604050505020304" pitchFamily="18" charset="0"/>
                <a:cs typeface="Calibri"/>
              </a:rPr>
              <a:t> </a:t>
            </a:r>
            <a:r>
              <a:rPr sz="2583" spc="5" dirty="0">
                <a:latin typeface="Century Schoolbook" panose="02040604050505020304" pitchFamily="18" charset="0"/>
                <a:cs typeface="Calibri"/>
              </a:rPr>
              <a:t>курсе;</a:t>
            </a:r>
            <a:endParaRPr sz="2583" dirty="0">
              <a:latin typeface="Century Schoolbook" panose="02040604050505020304" pitchFamily="18" charset="0"/>
              <a:cs typeface="Calibri"/>
            </a:endParaRPr>
          </a:p>
          <a:p>
            <a:pPr marL="468741" marR="1206378" indent="-457200">
              <a:lnSpc>
                <a:spcPct val="101099"/>
              </a:lnSpc>
              <a:spcBef>
                <a:spcPts val="631"/>
              </a:spcBef>
              <a:buClr>
                <a:srgbClr val="C00000"/>
              </a:buClr>
              <a:buFont typeface="Wingdings" panose="05000000000000000000" pitchFamily="2" charset="2"/>
              <a:buChar char="q"/>
              <a:tabLst>
                <a:tab pos="238117" algn="l"/>
              </a:tabLst>
            </a:pPr>
            <a:r>
              <a:rPr sz="2583" spc="5" dirty="0">
                <a:latin typeface="Century Schoolbook" panose="02040604050505020304" pitchFamily="18" charset="0"/>
                <a:cs typeface="Calibri"/>
              </a:rPr>
              <a:t>соответствие</a:t>
            </a:r>
            <a:r>
              <a:rPr sz="2583" spc="33" dirty="0">
                <a:latin typeface="Century Schoolbook" panose="02040604050505020304" pitchFamily="18" charset="0"/>
                <a:cs typeface="Calibri"/>
              </a:rPr>
              <a:t> </a:t>
            </a:r>
            <a:r>
              <a:rPr sz="2583" spc="10" dirty="0">
                <a:latin typeface="Century Schoolbook" panose="02040604050505020304" pitchFamily="18" charset="0"/>
                <a:cs typeface="Calibri"/>
              </a:rPr>
              <a:t>возрастным</a:t>
            </a:r>
            <a:r>
              <a:rPr sz="2583" spc="29" dirty="0">
                <a:latin typeface="Century Schoolbook" panose="02040604050505020304" pitchFamily="18" charset="0"/>
                <a:cs typeface="Calibri"/>
              </a:rPr>
              <a:t> </a:t>
            </a:r>
            <a:r>
              <a:rPr sz="2583" spc="5" dirty="0">
                <a:latin typeface="Century Schoolbook" panose="02040604050505020304" pitchFamily="18" charset="0"/>
                <a:cs typeface="Calibri"/>
              </a:rPr>
              <a:t>особенностям</a:t>
            </a:r>
            <a:r>
              <a:rPr sz="2583" spc="19" dirty="0">
                <a:latin typeface="Century Schoolbook" panose="02040604050505020304" pitchFamily="18" charset="0"/>
                <a:cs typeface="Calibri"/>
              </a:rPr>
              <a:t> </a:t>
            </a:r>
            <a:r>
              <a:rPr sz="2583" spc="10" dirty="0">
                <a:latin typeface="Century Schoolbook" panose="02040604050505020304" pitchFamily="18" charset="0"/>
                <a:cs typeface="Calibri"/>
              </a:rPr>
              <a:t>восприятия </a:t>
            </a:r>
            <a:r>
              <a:rPr sz="2583" spc="-569" dirty="0">
                <a:latin typeface="Century Schoolbook" panose="02040604050505020304" pitchFamily="18" charset="0"/>
                <a:cs typeface="Calibri"/>
              </a:rPr>
              <a:t> </a:t>
            </a:r>
            <a:r>
              <a:rPr sz="2583" dirty="0">
                <a:latin typeface="Century Schoolbook" panose="02040604050505020304" pitchFamily="18" charset="0"/>
                <a:cs typeface="Calibri"/>
              </a:rPr>
              <a:t>ученика;</a:t>
            </a:r>
          </a:p>
          <a:p>
            <a:pPr marL="468741" marR="1153530" indent="-457200">
              <a:lnSpc>
                <a:spcPct val="101200"/>
              </a:lnSpc>
              <a:spcBef>
                <a:spcPts val="617"/>
              </a:spcBef>
              <a:buClr>
                <a:srgbClr val="C00000"/>
              </a:buClr>
              <a:buFont typeface="Wingdings" panose="05000000000000000000" pitchFamily="2" charset="2"/>
              <a:buChar char="q"/>
              <a:tabLst>
                <a:tab pos="238117" algn="l"/>
              </a:tabLst>
            </a:pPr>
            <a:r>
              <a:rPr sz="2583" spc="5" dirty="0">
                <a:latin typeface="Century Schoolbook" panose="02040604050505020304" pitchFamily="18" charset="0"/>
                <a:cs typeface="Calibri"/>
              </a:rPr>
              <a:t>соответствие</a:t>
            </a:r>
            <a:r>
              <a:rPr sz="2583" spc="24" dirty="0">
                <a:latin typeface="Century Schoolbook" panose="02040604050505020304" pitchFamily="18" charset="0"/>
                <a:cs typeface="Calibri"/>
              </a:rPr>
              <a:t> </a:t>
            </a:r>
            <a:r>
              <a:rPr sz="2583" dirty="0">
                <a:latin typeface="Century Schoolbook" panose="02040604050505020304" pitchFamily="18" charset="0"/>
                <a:cs typeface="Calibri"/>
              </a:rPr>
              <a:t>читательским</a:t>
            </a:r>
            <a:r>
              <a:rPr sz="2583" spc="24" dirty="0">
                <a:latin typeface="Century Schoolbook" panose="02040604050505020304" pitchFamily="18" charset="0"/>
                <a:cs typeface="Calibri"/>
              </a:rPr>
              <a:t> </a:t>
            </a:r>
            <a:r>
              <a:rPr sz="2583" spc="10" dirty="0">
                <a:latin typeface="Century Schoolbook" panose="02040604050505020304" pitchFamily="18" charset="0"/>
                <a:cs typeface="Calibri"/>
              </a:rPr>
              <a:t>и</a:t>
            </a:r>
            <a:r>
              <a:rPr sz="2583" spc="-5" dirty="0">
                <a:latin typeface="Century Schoolbook" panose="02040604050505020304" pitchFamily="18" charset="0"/>
                <a:cs typeface="Calibri"/>
              </a:rPr>
              <a:t> </a:t>
            </a:r>
            <a:r>
              <a:rPr sz="2583" spc="10" dirty="0">
                <a:latin typeface="Century Schoolbook" panose="02040604050505020304" pitchFamily="18" charset="0"/>
                <a:cs typeface="Calibri"/>
              </a:rPr>
              <a:t>жизненным</a:t>
            </a:r>
            <a:r>
              <a:rPr sz="2583" spc="24" dirty="0">
                <a:latin typeface="Century Schoolbook" panose="02040604050505020304" pitchFamily="18" charset="0"/>
                <a:cs typeface="Calibri"/>
              </a:rPr>
              <a:t> </a:t>
            </a:r>
            <a:r>
              <a:rPr sz="2583" spc="10" dirty="0">
                <a:latin typeface="Century Schoolbook" panose="02040604050505020304" pitchFamily="18" charset="0"/>
                <a:cs typeface="Calibri"/>
              </a:rPr>
              <a:t>интересам </a:t>
            </a:r>
            <a:r>
              <a:rPr sz="2583" spc="-569" dirty="0">
                <a:latin typeface="Century Schoolbook" panose="02040604050505020304" pitchFamily="18" charset="0"/>
                <a:cs typeface="Calibri"/>
              </a:rPr>
              <a:t> </a:t>
            </a:r>
            <a:r>
              <a:rPr sz="2583" dirty="0">
                <a:latin typeface="Century Schoolbook" panose="02040604050505020304" pitchFamily="18" charset="0"/>
                <a:cs typeface="Calibri"/>
              </a:rPr>
              <a:t>учеников;</a:t>
            </a:r>
          </a:p>
          <a:p>
            <a:pPr marL="468741" marR="4860" indent="-457200">
              <a:lnSpc>
                <a:spcPct val="100699"/>
              </a:lnSpc>
              <a:spcBef>
                <a:spcPts val="646"/>
              </a:spcBef>
              <a:buClr>
                <a:srgbClr val="C00000"/>
              </a:buClr>
              <a:buFont typeface="Wingdings" panose="05000000000000000000" pitchFamily="2" charset="2"/>
              <a:buChar char="q"/>
              <a:tabLst>
                <a:tab pos="238117" algn="l"/>
              </a:tabLst>
            </a:pPr>
            <a:r>
              <a:rPr sz="2583" spc="5" dirty="0">
                <a:latin typeface="Century Schoolbook" panose="02040604050505020304" pitchFamily="18" charset="0"/>
                <a:cs typeface="Calibri"/>
              </a:rPr>
              <a:t>возможность</a:t>
            </a:r>
            <a:r>
              <a:rPr sz="2583" spc="19" dirty="0">
                <a:latin typeface="Century Schoolbook" panose="02040604050505020304" pitchFamily="18" charset="0"/>
                <a:cs typeface="Calibri"/>
              </a:rPr>
              <a:t> </a:t>
            </a:r>
            <a:r>
              <a:rPr sz="2583" spc="5" dirty="0">
                <a:latin typeface="Century Schoolbook" panose="02040604050505020304" pitchFamily="18" charset="0"/>
                <a:cs typeface="Calibri"/>
              </a:rPr>
              <a:t>разработать</a:t>
            </a:r>
            <a:r>
              <a:rPr sz="2583" spc="43" dirty="0">
                <a:latin typeface="Century Schoolbook" panose="02040604050505020304" pitchFamily="18" charset="0"/>
                <a:cs typeface="Calibri"/>
              </a:rPr>
              <a:t> </a:t>
            </a:r>
            <a:r>
              <a:rPr sz="2583" spc="10" dirty="0">
                <a:latin typeface="Century Schoolbook" panose="02040604050505020304" pitchFamily="18" charset="0"/>
                <a:cs typeface="Calibri"/>
              </a:rPr>
              <a:t>задания,</a:t>
            </a:r>
            <a:r>
              <a:rPr sz="2583" spc="14" dirty="0">
                <a:latin typeface="Century Schoolbook" panose="02040604050505020304" pitchFamily="18" charset="0"/>
                <a:cs typeface="Calibri"/>
              </a:rPr>
              <a:t> </a:t>
            </a:r>
            <a:r>
              <a:rPr sz="2583" spc="-5" dirty="0">
                <a:latin typeface="Century Schoolbook" panose="02040604050505020304" pitchFamily="18" charset="0"/>
                <a:cs typeface="Calibri"/>
              </a:rPr>
              <a:t>«готовящие</a:t>
            </a:r>
            <a:r>
              <a:rPr sz="2583" spc="48" dirty="0">
                <a:latin typeface="Century Schoolbook" panose="02040604050505020304" pitchFamily="18" charset="0"/>
                <a:cs typeface="Calibri"/>
              </a:rPr>
              <a:t> </a:t>
            </a:r>
            <a:r>
              <a:rPr sz="2583" spc="10" dirty="0">
                <a:latin typeface="Century Schoolbook" panose="02040604050505020304" pitchFamily="18" charset="0"/>
                <a:cs typeface="Calibri"/>
              </a:rPr>
              <a:t>к</a:t>
            </a:r>
            <a:r>
              <a:rPr sz="2583" spc="5" dirty="0">
                <a:latin typeface="Century Schoolbook" panose="02040604050505020304" pitchFamily="18" charset="0"/>
                <a:cs typeface="Calibri"/>
              </a:rPr>
              <a:t> </a:t>
            </a:r>
            <a:r>
              <a:rPr sz="2583" spc="10" dirty="0">
                <a:latin typeface="Century Schoolbook" panose="02040604050505020304" pitchFamily="18" charset="0"/>
                <a:cs typeface="Calibri"/>
              </a:rPr>
              <a:t>жизни»,</a:t>
            </a:r>
            <a:r>
              <a:rPr sz="2583" spc="5" dirty="0">
                <a:latin typeface="Century Schoolbook" panose="02040604050505020304" pitchFamily="18" charset="0"/>
                <a:cs typeface="Calibri"/>
              </a:rPr>
              <a:t> на </a:t>
            </a:r>
            <a:r>
              <a:rPr sz="2583" spc="-569" dirty="0">
                <a:latin typeface="Century Schoolbook" panose="02040604050505020304" pitchFamily="18" charset="0"/>
                <a:cs typeface="Calibri"/>
              </a:rPr>
              <a:t> </a:t>
            </a:r>
            <a:r>
              <a:rPr sz="2583" spc="5" dirty="0">
                <a:latin typeface="Century Schoolbook" panose="02040604050505020304" pitchFamily="18" charset="0"/>
                <a:cs typeface="Calibri"/>
              </a:rPr>
              <a:t>основе</a:t>
            </a:r>
            <a:r>
              <a:rPr sz="2583" dirty="0">
                <a:latin typeface="Century Schoolbook" panose="02040604050505020304" pitchFamily="18" charset="0"/>
                <a:cs typeface="Calibri"/>
              </a:rPr>
              <a:t> данного</a:t>
            </a:r>
            <a:r>
              <a:rPr sz="2583" spc="33" dirty="0">
                <a:latin typeface="Century Schoolbook" panose="02040604050505020304" pitchFamily="18" charset="0"/>
                <a:cs typeface="Calibri"/>
              </a:rPr>
              <a:t> </a:t>
            </a:r>
            <a:r>
              <a:rPr sz="2583" spc="-5" dirty="0">
                <a:latin typeface="Century Schoolbook" panose="02040604050505020304" pitchFamily="18" charset="0"/>
                <a:cs typeface="Calibri"/>
              </a:rPr>
              <a:t>текстового</a:t>
            </a:r>
            <a:r>
              <a:rPr sz="2583" spc="19" dirty="0">
                <a:latin typeface="Century Schoolbook" panose="02040604050505020304" pitchFamily="18" charset="0"/>
                <a:cs typeface="Calibri"/>
              </a:rPr>
              <a:t> </a:t>
            </a:r>
            <a:r>
              <a:rPr sz="2583" spc="5" dirty="0">
                <a:latin typeface="Century Schoolbook" panose="02040604050505020304" pitchFamily="18" charset="0"/>
                <a:cs typeface="Calibri"/>
              </a:rPr>
              <a:t>материала.</a:t>
            </a:r>
            <a:endParaRPr sz="2583" dirty="0">
              <a:latin typeface="Century Schoolbook" panose="02040604050505020304" pitchFamily="18" charset="0"/>
              <a:cs typeface="Calibri"/>
            </a:endParaRPr>
          </a:p>
        </p:txBody>
      </p:sp>
    </p:spTree>
    <p:extLst>
      <p:ext uri="{BB962C8B-B14F-4D97-AF65-F5344CB8AC3E}">
        <p14:creationId xmlns:p14="http://schemas.microsoft.com/office/powerpoint/2010/main" val="15841035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6450" y="381000"/>
            <a:ext cx="5737225" cy="512445"/>
          </a:xfrm>
          <a:prstGeom prst="rect">
            <a:avLst/>
          </a:prstGeom>
        </p:spPr>
        <p:txBody>
          <a:bodyPr vert="horz" wrap="square" lIns="0" tIns="11430" rIns="0" bIns="0" rtlCol="0">
            <a:spAutoFit/>
          </a:bodyPr>
          <a:lstStyle/>
          <a:p>
            <a:pPr marL="12700" algn="ctr">
              <a:lnSpc>
                <a:spcPct val="100000"/>
              </a:lnSpc>
              <a:spcBef>
                <a:spcPts val="90"/>
              </a:spcBef>
            </a:pPr>
            <a:r>
              <a:rPr lang="ru-RU" sz="3200" b="1" spc="-75" dirty="0" smtClean="0">
                <a:latin typeface="Century Schoolbook"/>
                <a:cs typeface="Century Schoolbook"/>
              </a:rPr>
              <a:t>Источники информации</a:t>
            </a:r>
            <a:endParaRPr sz="3200" b="1" dirty="0">
              <a:latin typeface="Century Schoolbook"/>
              <a:cs typeface="Century Schoolbook"/>
            </a:endParaRPr>
          </a:p>
        </p:txBody>
      </p:sp>
      <p:sp>
        <p:nvSpPr>
          <p:cNvPr id="3" name="object 3"/>
          <p:cNvSpPr txBox="1"/>
          <p:nvPr/>
        </p:nvSpPr>
        <p:spPr>
          <a:xfrm>
            <a:off x="676148" y="1098041"/>
            <a:ext cx="11211052" cy="3890809"/>
          </a:xfrm>
          <a:prstGeom prst="rect">
            <a:avLst/>
          </a:prstGeom>
        </p:spPr>
        <p:txBody>
          <a:bodyPr vert="horz" wrap="square" lIns="0" tIns="12700" rIns="0" bIns="0" rtlCol="0">
            <a:spAutoFit/>
          </a:bodyPr>
          <a:lstStyle/>
          <a:p>
            <a:pPr marL="12700">
              <a:lnSpc>
                <a:spcPct val="100000"/>
              </a:lnSpc>
              <a:spcBef>
                <a:spcPts val="10"/>
              </a:spcBef>
            </a:pPr>
            <a:r>
              <a:rPr lang="en-US" sz="2800" u="sng" dirty="0" smtClean="0">
                <a:solidFill>
                  <a:srgbClr val="B148C2"/>
                </a:solidFill>
                <a:uFill>
                  <a:solidFill>
                    <a:srgbClr val="B148C2"/>
                  </a:solidFill>
                </a:uFill>
                <a:latin typeface="Century Schoolbook"/>
                <a:cs typeface="Century Schoolbook"/>
                <a:hlinkClick r:id="rId2"/>
              </a:rPr>
              <a:t>https</a:t>
            </a:r>
            <a:r>
              <a:rPr lang="en-US" sz="2800" u="sng" dirty="0">
                <a:solidFill>
                  <a:srgbClr val="B148C2"/>
                </a:solidFill>
                <a:uFill>
                  <a:solidFill>
                    <a:srgbClr val="B148C2"/>
                  </a:solidFill>
                </a:uFill>
                <a:latin typeface="Century Schoolbook"/>
                <a:cs typeface="Century Schoolbook"/>
                <a:hlinkClick r:id="rId2"/>
              </a:rPr>
              <a:t>://</a:t>
            </a:r>
            <a:r>
              <a:rPr lang="en-US" sz="2800" u="sng" dirty="0" smtClean="0">
                <a:solidFill>
                  <a:srgbClr val="B148C2"/>
                </a:solidFill>
                <a:uFill>
                  <a:solidFill>
                    <a:srgbClr val="B148C2"/>
                  </a:solidFill>
                </a:uFill>
                <a:latin typeface="Century Schoolbook"/>
                <a:cs typeface="Century Schoolbook"/>
                <a:hlinkClick r:id="rId2"/>
              </a:rPr>
              <a:t>fioco.ru/pisa</a:t>
            </a:r>
            <a:r>
              <a:rPr lang="en-US" sz="2800" u="sng" dirty="0" smtClean="0">
                <a:solidFill>
                  <a:srgbClr val="B148C2"/>
                </a:solidFill>
                <a:uFill>
                  <a:solidFill>
                    <a:srgbClr val="B148C2"/>
                  </a:solidFill>
                </a:uFill>
                <a:latin typeface="Century Schoolbook"/>
                <a:cs typeface="Century Schoolbook"/>
              </a:rPr>
              <a:t> </a:t>
            </a:r>
            <a:r>
              <a:rPr sz="2800" i="1" dirty="0" smtClean="0">
                <a:solidFill>
                  <a:srgbClr val="647780"/>
                </a:solidFill>
                <a:latin typeface="Century Schoolbook"/>
                <a:cs typeface="Century Schoolbook"/>
              </a:rPr>
              <a:t>–</a:t>
            </a:r>
            <a:r>
              <a:rPr sz="2800" i="1" spc="5" dirty="0" smtClean="0">
                <a:solidFill>
                  <a:srgbClr val="647780"/>
                </a:solidFill>
                <a:latin typeface="Century Schoolbook"/>
                <a:cs typeface="Century Schoolbook"/>
              </a:rPr>
              <a:t> </a:t>
            </a:r>
            <a:r>
              <a:rPr lang="ru-RU" sz="2800" dirty="0" smtClean="0">
                <a:latin typeface="Century Schoolbook"/>
                <a:cs typeface="Century Schoolbook"/>
              </a:rPr>
              <a:t>результаты </a:t>
            </a:r>
            <a:r>
              <a:rPr sz="2800" dirty="0" err="1" smtClean="0">
                <a:latin typeface="Century Schoolbook"/>
                <a:cs typeface="Century Schoolbook"/>
              </a:rPr>
              <a:t>исследования</a:t>
            </a:r>
            <a:r>
              <a:rPr sz="2800" spc="-45" dirty="0" smtClean="0">
                <a:latin typeface="Century Schoolbook"/>
                <a:cs typeface="Century Schoolbook"/>
              </a:rPr>
              <a:t> </a:t>
            </a:r>
            <a:r>
              <a:rPr sz="2800" spc="-5" dirty="0" smtClean="0">
                <a:latin typeface="Century Schoolbook"/>
                <a:cs typeface="Century Schoolbook"/>
              </a:rPr>
              <a:t>PISA</a:t>
            </a:r>
            <a:r>
              <a:rPr lang="ru-RU" sz="2800" spc="-5" dirty="0" smtClean="0">
                <a:latin typeface="Century Schoolbook"/>
                <a:cs typeface="Century Schoolbook"/>
              </a:rPr>
              <a:t> на сайте ФИОКО </a:t>
            </a:r>
            <a:endParaRPr sz="2800" dirty="0">
              <a:latin typeface="Century Schoolbook"/>
              <a:cs typeface="Century Schoolbook"/>
            </a:endParaRPr>
          </a:p>
          <a:p>
            <a:pPr marL="12700">
              <a:lnSpc>
                <a:spcPct val="100000"/>
              </a:lnSpc>
            </a:pPr>
            <a:r>
              <a:rPr sz="2800" u="sng" spc="-5" dirty="0">
                <a:solidFill>
                  <a:srgbClr val="B148C2"/>
                </a:solidFill>
                <a:uFill>
                  <a:solidFill>
                    <a:srgbClr val="B148C2"/>
                  </a:solidFill>
                </a:uFill>
                <a:latin typeface="Century Schoolbook"/>
                <a:cs typeface="Century Schoolbook"/>
                <a:hlinkClick r:id="rId3"/>
              </a:rPr>
              <a:t>http://www.centeroko.ru</a:t>
            </a:r>
            <a:r>
              <a:rPr sz="2800" spc="330" dirty="0">
                <a:solidFill>
                  <a:srgbClr val="B148C2"/>
                </a:solidFill>
                <a:latin typeface="Century Schoolbook"/>
                <a:cs typeface="Century Schoolbook"/>
              </a:rPr>
              <a:t> </a:t>
            </a:r>
            <a:r>
              <a:rPr lang="ru-RU" sz="2800" dirty="0" smtClean="0">
                <a:latin typeface="Century Schoolbook"/>
                <a:cs typeface="Century Schoolbook"/>
              </a:rPr>
              <a:t>–</a:t>
            </a:r>
            <a:r>
              <a:rPr sz="2800" spc="320" dirty="0" smtClean="0">
                <a:latin typeface="Century Schoolbook"/>
                <a:cs typeface="Century Schoolbook"/>
              </a:rPr>
              <a:t> </a:t>
            </a:r>
            <a:r>
              <a:rPr sz="2800" dirty="0">
                <a:latin typeface="Century Schoolbook"/>
                <a:cs typeface="Century Schoolbook"/>
              </a:rPr>
              <a:t>Центр</a:t>
            </a:r>
            <a:r>
              <a:rPr sz="2800" spc="320" dirty="0">
                <a:latin typeface="Century Schoolbook"/>
                <a:cs typeface="Century Schoolbook"/>
              </a:rPr>
              <a:t> </a:t>
            </a:r>
            <a:r>
              <a:rPr sz="2800" spc="-5" dirty="0" err="1">
                <a:latin typeface="Century Schoolbook"/>
                <a:cs typeface="Century Schoolbook"/>
              </a:rPr>
              <a:t>оценки</a:t>
            </a:r>
            <a:r>
              <a:rPr sz="2800" spc="335" dirty="0">
                <a:latin typeface="Century Schoolbook"/>
                <a:cs typeface="Century Schoolbook"/>
              </a:rPr>
              <a:t> </a:t>
            </a:r>
            <a:r>
              <a:rPr sz="2800" spc="-10" dirty="0" err="1" smtClean="0">
                <a:latin typeface="Century Schoolbook"/>
                <a:cs typeface="Century Schoolbook"/>
              </a:rPr>
              <a:t>качества</a:t>
            </a:r>
            <a:r>
              <a:rPr lang="ru-RU" sz="2800" spc="340" dirty="0">
                <a:latin typeface="Century Schoolbook"/>
                <a:cs typeface="Century Schoolbook"/>
              </a:rPr>
              <a:t> </a:t>
            </a:r>
            <a:r>
              <a:rPr sz="2800" spc="-5" dirty="0" err="1" smtClean="0">
                <a:latin typeface="Century Schoolbook"/>
                <a:cs typeface="Century Schoolbook"/>
              </a:rPr>
              <a:t>образования</a:t>
            </a:r>
            <a:r>
              <a:rPr sz="2800" spc="320" dirty="0" smtClean="0">
                <a:latin typeface="Century Schoolbook"/>
                <a:cs typeface="Century Schoolbook"/>
              </a:rPr>
              <a:t> </a:t>
            </a:r>
            <a:r>
              <a:rPr sz="2800" spc="-5" dirty="0">
                <a:latin typeface="Century Schoolbook"/>
                <a:cs typeface="Century Schoolbook"/>
              </a:rPr>
              <a:t>Института</a:t>
            </a:r>
            <a:r>
              <a:rPr sz="2800" spc="335" dirty="0">
                <a:latin typeface="Century Schoolbook"/>
                <a:cs typeface="Century Schoolbook"/>
              </a:rPr>
              <a:t> </a:t>
            </a:r>
            <a:r>
              <a:rPr sz="2800" spc="-5" dirty="0" err="1">
                <a:latin typeface="Century Schoolbook"/>
                <a:cs typeface="Century Schoolbook"/>
              </a:rPr>
              <a:t>стратегии</a:t>
            </a:r>
            <a:r>
              <a:rPr sz="2800" spc="340" dirty="0">
                <a:latin typeface="Century Schoolbook"/>
                <a:cs typeface="Century Schoolbook"/>
              </a:rPr>
              <a:t> </a:t>
            </a:r>
            <a:r>
              <a:rPr sz="2800" spc="-5" dirty="0" err="1" smtClean="0">
                <a:latin typeface="Century Schoolbook"/>
                <a:cs typeface="Century Schoolbook"/>
              </a:rPr>
              <a:t>развития</a:t>
            </a:r>
            <a:r>
              <a:rPr lang="ru-RU" sz="2800" dirty="0">
                <a:latin typeface="Century Schoolbook"/>
                <a:cs typeface="Century Schoolbook"/>
              </a:rPr>
              <a:t> </a:t>
            </a:r>
            <a:r>
              <a:rPr sz="2800" spc="-5" dirty="0" err="1" smtClean="0">
                <a:latin typeface="Century Schoolbook"/>
                <a:cs typeface="Century Schoolbook"/>
              </a:rPr>
              <a:t>образования</a:t>
            </a:r>
            <a:r>
              <a:rPr sz="2800" spc="-65" dirty="0" smtClean="0">
                <a:latin typeface="Century Schoolbook"/>
                <a:cs typeface="Century Schoolbook"/>
              </a:rPr>
              <a:t> </a:t>
            </a:r>
            <a:r>
              <a:rPr sz="2800" spc="-5" dirty="0" smtClean="0">
                <a:latin typeface="Century Schoolbook"/>
                <a:cs typeface="Century Schoolbook"/>
              </a:rPr>
              <a:t>РАО</a:t>
            </a:r>
            <a:endParaRPr lang="ru-RU" sz="2800" spc="-5" dirty="0" smtClean="0">
              <a:latin typeface="Century Schoolbook"/>
              <a:cs typeface="Century Schoolbook"/>
            </a:endParaRPr>
          </a:p>
          <a:p>
            <a:pPr marL="12700">
              <a:lnSpc>
                <a:spcPct val="100000"/>
              </a:lnSpc>
            </a:pPr>
            <a:r>
              <a:rPr lang="en-US" sz="2800" dirty="0">
                <a:latin typeface="Century Schoolbook"/>
                <a:cs typeface="Century Schoolbook"/>
                <a:hlinkClick r:id="rId4"/>
              </a:rPr>
              <a:t>http://</a:t>
            </a:r>
            <a:r>
              <a:rPr lang="en-US" sz="2800" dirty="0" smtClean="0">
                <a:latin typeface="Century Schoolbook"/>
                <a:cs typeface="Century Schoolbook"/>
                <a:hlinkClick r:id="rId4"/>
              </a:rPr>
              <a:t>www.centeroko.ru/pisa18/pisa2018_rl.html</a:t>
            </a:r>
            <a:r>
              <a:rPr lang="en-US" sz="2800" dirty="0" smtClean="0">
                <a:latin typeface="Century Schoolbook"/>
                <a:cs typeface="Century Schoolbook"/>
              </a:rPr>
              <a:t> </a:t>
            </a:r>
            <a:endParaRPr lang="ru-RU" sz="2800" u="sng" dirty="0">
              <a:latin typeface="Century Schoolbook"/>
              <a:cs typeface="Century Schoolbook"/>
            </a:endParaRPr>
          </a:p>
          <a:p>
            <a:pPr marL="12700">
              <a:lnSpc>
                <a:spcPct val="100000"/>
              </a:lnSpc>
            </a:pPr>
            <a:r>
              <a:rPr lang="ru-RU" sz="2800" dirty="0" smtClean="0">
                <a:latin typeface="Century Schoolbook"/>
                <a:cs typeface="Century Schoolbook"/>
              </a:rPr>
              <a:t>Оценка читательской грамотности </a:t>
            </a:r>
            <a:r>
              <a:rPr lang="en-US" sz="2800" dirty="0" smtClean="0">
                <a:latin typeface="Century Schoolbook"/>
                <a:cs typeface="Century Schoolbook"/>
              </a:rPr>
              <a:t>PISA-2018 </a:t>
            </a:r>
            <a:r>
              <a:rPr lang="ru-RU" sz="2800" dirty="0" smtClean="0">
                <a:latin typeface="Century Schoolbook"/>
                <a:cs typeface="Century Schoolbook"/>
              </a:rPr>
              <a:t>в России</a:t>
            </a:r>
            <a:endParaRPr lang="ru-RU" sz="2800" u="sng" dirty="0" smtClean="0">
              <a:solidFill>
                <a:srgbClr val="B148C2"/>
              </a:solidFill>
              <a:uFill>
                <a:solidFill>
                  <a:srgbClr val="B148C2"/>
                </a:solidFill>
              </a:uFill>
              <a:latin typeface="Century Schoolbook"/>
              <a:cs typeface="Century Schoolbook"/>
              <a:hlinkClick r:id="rId5"/>
            </a:endParaRPr>
          </a:p>
          <a:p>
            <a:pPr marL="12700" marR="8255">
              <a:lnSpc>
                <a:spcPct val="100000"/>
              </a:lnSpc>
              <a:tabLst>
                <a:tab pos="6006465" algn="l"/>
                <a:tab pos="6362700" algn="l"/>
                <a:tab pos="8460740" algn="l"/>
                <a:tab pos="9942195" algn="l"/>
              </a:tabLst>
            </a:pPr>
            <a:r>
              <a:rPr sz="2800" u="sng" dirty="0" smtClean="0">
                <a:solidFill>
                  <a:srgbClr val="B148C2"/>
                </a:solidFill>
                <a:uFill>
                  <a:solidFill>
                    <a:srgbClr val="B148C2"/>
                  </a:solidFill>
                </a:uFill>
                <a:latin typeface="Century Schoolbook"/>
                <a:cs typeface="Century Schoolbook"/>
                <a:hlinkClick r:id="rId5"/>
              </a:rPr>
              <a:t>htt</a:t>
            </a:r>
            <a:r>
              <a:rPr sz="2800" u="sng" spc="-10" dirty="0" smtClean="0">
                <a:solidFill>
                  <a:srgbClr val="B148C2"/>
                </a:solidFill>
                <a:uFill>
                  <a:solidFill>
                    <a:srgbClr val="B148C2"/>
                  </a:solidFill>
                </a:uFill>
                <a:latin typeface="Century Schoolbook"/>
                <a:cs typeface="Century Schoolbook"/>
                <a:hlinkClick r:id="rId5"/>
              </a:rPr>
              <a:t>p</a:t>
            </a:r>
            <a:r>
              <a:rPr sz="2800" u="sng" spc="5" dirty="0" smtClean="0">
                <a:solidFill>
                  <a:srgbClr val="B148C2"/>
                </a:solidFill>
                <a:uFill>
                  <a:solidFill>
                    <a:srgbClr val="B148C2"/>
                  </a:solidFill>
                </a:uFill>
                <a:latin typeface="Century Schoolbook"/>
                <a:cs typeface="Century Schoolbook"/>
                <a:hlinkClick r:id="rId5"/>
              </a:rPr>
              <a:t>s:</a:t>
            </a:r>
            <a:r>
              <a:rPr sz="2800" u="sng" dirty="0" smtClean="0">
                <a:solidFill>
                  <a:srgbClr val="B148C2"/>
                </a:solidFill>
                <a:uFill>
                  <a:solidFill>
                    <a:srgbClr val="B148C2"/>
                  </a:solidFill>
                </a:uFill>
                <a:latin typeface="Century Schoolbook"/>
                <a:cs typeface="Century Schoolbook"/>
                <a:hlinkClick r:id="rId5"/>
              </a:rPr>
              <a:t>/</a:t>
            </a:r>
            <a:r>
              <a:rPr sz="2800" u="sng" spc="5" dirty="0" smtClean="0">
                <a:solidFill>
                  <a:srgbClr val="B148C2"/>
                </a:solidFill>
                <a:uFill>
                  <a:solidFill>
                    <a:srgbClr val="B148C2"/>
                  </a:solidFill>
                </a:uFill>
                <a:latin typeface="Century Schoolbook"/>
                <a:cs typeface="Century Schoolbook"/>
                <a:hlinkClick r:id="rId5"/>
              </a:rPr>
              <a:t>/a</a:t>
            </a:r>
            <a:r>
              <a:rPr sz="2800" u="sng" spc="-5" dirty="0" smtClean="0">
                <a:solidFill>
                  <a:srgbClr val="B148C2"/>
                </a:solidFill>
                <a:uFill>
                  <a:solidFill>
                    <a:srgbClr val="B148C2"/>
                  </a:solidFill>
                </a:uFill>
                <a:latin typeface="Century Schoolbook"/>
                <a:cs typeface="Century Schoolbook"/>
                <a:hlinkClick r:id="rId5"/>
              </a:rPr>
              <a:t>d</a:t>
            </a:r>
            <a:r>
              <a:rPr sz="2800" u="sng" spc="5" dirty="0" smtClean="0">
                <a:solidFill>
                  <a:srgbClr val="B148C2"/>
                </a:solidFill>
                <a:uFill>
                  <a:solidFill>
                    <a:srgbClr val="B148C2"/>
                  </a:solidFill>
                </a:uFill>
                <a:latin typeface="Century Schoolbook"/>
                <a:cs typeface="Century Schoolbook"/>
                <a:hlinkClick r:id="rId5"/>
              </a:rPr>
              <a:t>u</a:t>
            </a:r>
            <a:r>
              <a:rPr sz="2800" u="sng" dirty="0" smtClean="0">
                <a:solidFill>
                  <a:srgbClr val="B148C2"/>
                </a:solidFill>
                <a:uFill>
                  <a:solidFill>
                    <a:srgbClr val="B148C2"/>
                  </a:solidFill>
                </a:uFill>
                <a:latin typeface="Century Schoolbook"/>
                <a:cs typeface="Century Schoolbook"/>
                <a:hlinkClick r:id="rId5"/>
              </a:rPr>
              <a:t>.</a:t>
            </a:r>
            <a:r>
              <a:rPr sz="2800" u="sng" spc="5" dirty="0" smtClean="0">
                <a:solidFill>
                  <a:srgbClr val="B148C2"/>
                </a:solidFill>
                <a:uFill>
                  <a:solidFill>
                    <a:srgbClr val="B148C2"/>
                  </a:solidFill>
                </a:uFill>
                <a:latin typeface="Century Schoolbook"/>
                <a:cs typeface="Century Schoolbook"/>
                <a:hlinkClick r:id="rId5"/>
              </a:rPr>
              <a:t>b</a:t>
            </a:r>
            <a:r>
              <a:rPr sz="2800" u="sng" spc="-10" dirty="0" smtClean="0">
                <a:solidFill>
                  <a:srgbClr val="B148C2"/>
                </a:solidFill>
                <a:uFill>
                  <a:solidFill>
                    <a:srgbClr val="B148C2"/>
                  </a:solidFill>
                </a:uFill>
                <a:latin typeface="Century Schoolbook"/>
                <a:cs typeface="Century Schoolbook"/>
                <a:hlinkClick r:id="rId5"/>
              </a:rPr>
              <a:t>y</a:t>
            </a:r>
            <a:r>
              <a:rPr sz="2800" u="sng" spc="-20" dirty="0" smtClean="0">
                <a:solidFill>
                  <a:srgbClr val="B148C2"/>
                </a:solidFill>
                <a:uFill>
                  <a:solidFill>
                    <a:srgbClr val="B148C2"/>
                  </a:solidFill>
                </a:uFill>
                <a:latin typeface="Century Schoolbook"/>
                <a:cs typeface="Century Schoolbook"/>
                <a:hlinkClick r:id="rId5"/>
              </a:rPr>
              <a:t>/</a:t>
            </a:r>
            <a:r>
              <a:rPr sz="2800" u="sng" spc="5" dirty="0" smtClean="0">
                <a:solidFill>
                  <a:srgbClr val="B148C2"/>
                </a:solidFill>
                <a:uFill>
                  <a:solidFill>
                    <a:srgbClr val="B148C2"/>
                  </a:solidFill>
                </a:uFill>
                <a:latin typeface="Century Schoolbook"/>
                <a:cs typeface="Century Schoolbook"/>
                <a:hlinkClick r:id="rId5"/>
              </a:rPr>
              <a:t>ima</a:t>
            </a:r>
            <a:r>
              <a:rPr sz="2800" u="sng" spc="-35" dirty="0" smtClean="0">
                <a:solidFill>
                  <a:srgbClr val="B148C2"/>
                </a:solidFill>
                <a:uFill>
                  <a:solidFill>
                    <a:srgbClr val="B148C2"/>
                  </a:solidFill>
                </a:uFill>
                <a:latin typeface="Century Schoolbook"/>
                <a:cs typeface="Century Schoolbook"/>
                <a:hlinkClick r:id="rId5"/>
              </a:rPr>
              <a:t>g</a:t>
            </a:r>
            <a:r>
              <a:rPr sz="2800" u="sng" spc="10" dirty="0" smtClean="0">
                <a:solidFill>
                  <a:srgbClr val="B148C2"/>
                </a:solidFill>
                <a:uFill>
                  <a:solidFill>
                    <a:srgbClr val="B148C2"/>
                  </a:solidFill>
                </a:uFill>
                <a:latin typeface="Century Schoolbook"/>
                <a:cs typeface="Century Schoolbook"/>
                <a:hlinkClick r:id="rId5"/>
              </a:rPr>
              <a:t>e</a:t>
            </a:r>
            <a:r>
              <a:rPr sz="2800" u="sng" spc="5" dirty="0" smtClean="0">
                <a:solidFill>
                  <a:srgbClr val="B148C2"/>
                </a:solidFill>
                <a:uFill>
                  <a:solidFill>
                    <a:srgbClr val="B148C2"/>
                  </a:solidFill>
                </a:uFill>
                <a:latin typeface="Century Schoolbook"/>
                <a:cs typeface="Century Schoolbook"/>
                <a:hlinkClick r:id="rId5"/>
              </a:rPr>
              <a:t>s</a:t>
            </a:r>
            <a:r>
              <a:rPr sz="2800" u="sng" spc="15" dirty="0" smtClean="0">
                <a:solidFill>
                  <a:srgbClr val="B148C2"/>
                </a:solidFill>
                <a:uFill>
                  <a:solidFill>
                    <a:srgbClr val="B148C2"/>
                  </a:solidFill>
                </a:uFill>
                <a:latin typeface="Century Schoolbook"/>
                <a:cs typeface="Century Schoolbook"/>
                <a:hlinkClick r:id="rId5"/>
              </a:rPr>
              <a:t>/</a:t>
            </a:r>
            <a:r>
              <a:rPr sz="2800" u="sng" spc="-20" dirty="0" smtClean="0">
                <a:solidFill>
                  <a:srgbClr val="B148C2"/>
                </a:solidFill>
                <a:uFill>
                  <a:solidFill>
                    <a:srgbClr val="B148C2"/>
                  </a:solidFill>
                </a:uFill>
                <a:latin typeface="Century Schoolbook"/>
                <a:cs typeface="Century Schoolbook"/>
                <a:hlinkClick r:id="rId5"/>
              </a:rPr>
              <a:t>2</a:t>
            </a:r>
            <a:r>
              <a:rPr sz="2800" u="sng" spc="5" dirty="0" smtClean="0">
                <a:solidFill>
                  <a:srgbClr val="B148C2"/>
                </a:solidFill>
                <a:uFill>
                  <a:solidFill>
                    <a:srgbClr val="B148C2"/>
                  </a:solidFill>
                </a:uFill>
                <a:latin typeface="Century Schoolbook"/>
                <a:cs typeface="Century Schoolbook"/>
                <a:hlinkClick r:id="rId5"/>
              </a:rPr>
              <a:t>018</a:t>
            </a:r>
            <a:r>
              <a:rPr sz="2800" u="sng" spc="-20" dirty="0" smtClean="0">
                <a:solidFill>
                  <a:srgbClr val="B148C2"/>
                </a:solidFill>
                <a:uFill>
                  <a:solidFill>
                    <a:srgbClr val="B148C2"/>
                  </a:solidFill>
                </a:uFill>
                <a:latin typeface="Century Schoolbook"/>
                <a:cs typeface="Century Schoolbook"/>
                <a:hlinkClick r:id="rId5"/>
              </a:rPr>
              <a:t>/0</a:t>
            </a:r>
            <a:r>
              <a:rPr sz="2800" u="sng" spc="5" dirty="0" smtClean="0">
                <a:solidFill>
                  <a:srgbClr val="B148C2"/>
                </a:solidFill>
                <a:uFill>
                  <a:solidFill>
                    <a:srgbClr val="B148C2"/>
                  </a:solidFill>
                </a:uFill>
                <a:latin typeface="Century Schoolbook"/>
                <a:cs typeface="Century Schoolbook"/>
                <a:hlinkClick r:id="rId5"/>
              </a:rPr>
              <a:t>2</a:t>
            </a:r>
            <a:r>
              <a:rPr sz="2800" u="sng" dirty="0" smtClean="0">
                <a:solidFill>
                  <a:srgbClr val="B148C2"/>
                </a:solidFill>
                <a:uFill>
                  <a:solidFill>
                    <a:srgbClr val="B148C2"/>
                  </a:solidFill>
                </a:uFill>
                <a:latin typeface="Century Schoolbook"/>
                <a:cs typeface="Century Schoolbook"/>
                <a:hlinkClick r:id="rId5"/>
              </a:rPr>
              <a:t>/Pri</a:t>
            </a:r>
            <a:r>
              <a:rPr sz="2800" u="sng" spc="-15" dirty="0" smtClean="0">
                <a:solidFill>
                  <a:srgbClr val="B148C2"/>
                </a:solidFill>
                <a:uFill>
                  <a:solidFill>
                    <a:srgbClr val="B148C2"/>
                  </a:solidFill>
                </a:uFill>
                <a:latin typeface="Century Schoolbook"/>
                <a:cs typeface="Century Schoolbook"/>
                <a:hlinkClick r:id="rId5"/>
              </a:rPr>
              <a:t>m</a:t>
            </a:r>
            <a:r>
              <a:rPr sz="2800" u="sng" spc="10" dirty="0" smtClean="0">
                <a:solidFill>
                  <a:srgbClr val="B148C2"/>
                </a:solidFill>
                <a:uFill>
                  <a:solidFill>
                    <a:srgbClr val="B148C2"/>
                  </a:solidFill>
                </a:uFill>
                <a:latin typeface="Century Schoolbook"/>
                <a:cs typeface="Century Schoolbook"/>
                <a:hlinkClick r:id="rId5"/>
              </a:rPr>
              <a:t>_</a:t>
            </a:r>
            <a:r>
              <a:rPr sz="2800" u="sng" dirty="0" smtClean="0">
                <a:solidFill>
                  <a:srgbClr val="B148C2"/>
                </a:solidFill>
                <a:uFill>
                  <a:solidFill>
                    <a:srgbClr val="B148C2"/>
                  </a:solidFill>
                </a:uFill>
                <a:latin typeface="Century Schoolbook"/>
                <a:cs typeface="Century Schoolbook"/>
                <a:hlinkClick r:id="rId5"/>
              </a:rPr>
              <a:t>za</a:t>
            </a:r>
            <a:r>
              <a:rPr sz="2800" u="sng" spc="-5" dirty="0" smtClean="0">
                <a:solidFill>
                  <a:srgbClr val="B148C2"/>
                </a:solidFill>
                <a:uFill>
                  <a:solidFill>
                    <a:srgbClr val="B148C2"/>
                  </a:solidFill>
                </a:uFill>
                <a:latin typeface="Century Schoolbook"/>
                <a:cs typeface="Century Schoolbook"/>
                <a:hlinkClick r:id="rId5"/>
              </a:rPr>
              <a:t>d</a:t>
            </a:r>
            <a:r>
              <a:rPr sz="2800" u="sng" dirty="0" smtClean="0">
                <a:solidFill>
                  <a:srgbClr val="B148C2"/>
                </a:solidFill>
                <a:uFill>
                  <a:solidFill>
                    <a:srgbClr val="B148C2"/>
                  </a:solidFill>
                </a:uFill>
                <a:latin typeface="Century Schoolbook"/>
                <a:cs typeface="Century Schoolbook"/>
                <a:hlinkClick r:id="rId5"/>
              </a:rPr>
              <a:t>a</a:t>
            </a:r>
            <a:r>
              <a:rPr sz="2800" u="sng" spc="-20" dirty="0" smtClean="0">
                <a:solidFill>
                  <a:srgbClr val="B148C2"/>
                </a:solidFill>
                <a:uFill>
                  <a:solidFill>
                    <a:srgbClr val="B148C2"/>
                  </a:solidFill>
                </a:uFill>
                <a:latin typeface="Century Schoolbook"/>
                <a:cs typeface="Century Schoolbook"/>
                <a:hlinkClick r:id="rId5"/>
              </a:rPr>
              <a:t>n</a:t>
            </a:r>
            <a:r>
              <a:rPr sz="2800" u="sng" spc="5" dirty="0" smtClean="0">
                <a:solidFill>
                  <a:srgbClr val="B148C2"/>
                </a:solidFill>
                <a:uFill>
                  <a:solidFill>
                    <a:srgbClr val="B148C2"/>
                  </a:solidFill>
                </a:uFill>
                <a:latin typeface="Century Schoolbook"/>
                <a:cs typeface="Century Schoolbook"/>
                <a:hlinkClick r:id="rId5"/>
              </a:rPr>
              <a:t>i</a:t>
            </a:r>
            <a:r>
              <a:rPr sz="2800" u="sng" spc="-15" dirty="0" smtClean="0">
                <a:solidFill>
                  <a:srgbClr val="B148C2"/>
                </a:solidFill>
                <a:uFill>
                  <a:solidFill>
                    <a:srgbClr val="B148C2"/>
                  </a:solidFill>
                </a:uFill>
                <a:latin typeface="Century Schoolbook"/>
                <a:cs typeface="Century Schoolbook"/>
                <a:hlinkClick r:id="rId5"/>
              </a:rPr>
              <a:t>i</a:t>
            </a:r>
            <a:r>
              <a:rPr sz="2800" u="sng" spc="10" dirty="0" smtClean="0">
                <a:solidFill>
                  <a:srgbClr val="B148C2"/>
                </a:solidFill>
                <a:uFill>
                  <a:solidFill>
                    <a:srgbClr val="B148C2"/>
                  </a:solidFill>
                </a:uFill>
                <a:latin typeface="Century Schoolbook"/>
                <a:cs typeface="Century Schoolbook"/>
                <a:hlinkClick r:id="rId5"/>
              </a:rPr>
              <a:t>_</a:t>
            </a:r>
            <a:r>
              <a:rPr sz="2800" u="sng" dirty="0" smtClean="0">
                <a:solidFill>
                  <a:srgbClr val="B148C2"/>
                </a:solidFill>
                <a:uFill>
                  <a:solidFill>
                    <a:srgbClr val="B148C2"/>
                  </a:solidFill>
                </a:uFill>
                <a:latin typeface="Century Schoolbook"/>
                <a:cs typeface="Century Schoolbook"/>
                <a:hlinkClick r:id="rId5"/>
              </a:rPr>
              <a:t>P</a:t>
            </a:r>
            <a:r>
              <a:rPr sz="2800" u="sng" spc="5" dirty="0" smtClean="0">
                <a:solidFill>
                  <a:srgbClr val="B148C2"/>
                </a:solidFill>
                <a:uFill>
                  <a:solidFill>
                    <a:srgbClr val="B148C2"/>
                  </a:solidFill>
                </a:uFill>
                <a:latin typeface="Century Schoolbook"/>
                <a:cs typeface="Century Schoolbook"/>
                <a:hlinkClick r:id="rId5"/>
              </a:rPr>
              <a:t>I</a:t>
            </a:r>
            <a:r>
              <a:rPr sz="2800" u="sng" spc="-10" dirty="0" smtClean="0">
                <a:solidFill>
                  <a:srgbClr val="B148C2"/>
                </a:solidFill>
                <a:uFill>
                  <a:solidFill>
                    <a:srgbClr val="B148C2"/>
                  </a:solidFill>
                </a:uFill>
                <a:latin typeface="Century Schoolbook"/>
                <a:cs typeface="Century Schoolbook"/>
                <a:hlinkClick r:id="rId5"/>
              </a:rPr>
              <a:t>S</a:t>
            </a:r>
            <a:r>
              <a:rPr sz="2800" u="sng" spc="5" dirty="0" smtClean="0">
                <a:solidFill>
                  <a:srgbClr val="B148C2"/>
                </a:solidFill>
                <a:uFill>
                  <a:solidFill>
                    <a:srgbClr val="B148C2"/>
                  </a:solidFill>
                </a:uFill>
                <a:latin typeface="Century Schoolbook"/>
                <a:cs typeface="Century Schoolbook"/>
                <a:hlinkClick r:id="rId5"/>
              </a:rPr>
              <a:t>A</a:t>
            </a:r>
            <a:r>
              <a:rPr sz="2800" u="sng" dirty="0" smtClean="0">
                <a:solidFill>
                  <a:srgbClr val="B148C2"/>
                </a:solidFill>
                <a:uFill>
                  <a:solidFill>
                    <a:srgbClr val="B148C2"/>
                  </a:solidFill>
                </a:uFill>
                <a:latin typeface="Century Schoolbook"/>
                <a:cs typeface="Century Schoolbook"/>
                <a:hlinkClick r:id="rId5"/>
              </a:rPr>
              <a:t>.</a:t>
            </a:r>
            <a:r>
              <a:rPr sz="2800" u="sng" spc="-5" dirty="0" smtClean="0">
                <a:solidFill>
                  <a:srgbClr val="B148C2"/>
                </a:solidFill>
                <a:uFill>
                  <a:solidFill>
                    <a:srgbClr val="B148C2"/>
                  </a:solidFill>
                </a:uFill>
                <a:latin typeface="Century Schoolbook"/>
                <a:cs typeface="Century Schoolbook"/>
                <a:hlinkClick r:id="rId5"/>
              </a:rPr>
              <a:t>pd</a:t>
            </a:r>
            <a:r>
              <a:rPr sz="2800" u="sng" dirty="0" smtClean="0">
                <a:solidFill>
                  <a:srgbClr val="B148C2"/>
                </a:solidFill>
                <a:uFill>
                  <a:solidFill>
                    <a:srgbClr val="B148C2"/>
                  </a:solidFill>
                </a:uFill>
                <a:latin typeface="Century Schoolbook"/>
                <a:cs typeface="Century Schoolbook"/>
                <a:hlinkClick r:id="rId5"/>
              </a:rPr>
              <a:t>f</a:t>
            </a:r>
            <a:r>
              <a:rPr lang="ru-RU" sz="2800" dirty="0">
                <a:solidFill>
                  <a:srgbClr val="B148C2"/>
                </a:solidFill>
                <a:uFill>
                  <a:solidFill>
                    <a:srgbClr val="B148C2"/>
                  </a:solidFill>
                </a:uFill>
                <a:latin typeface="Century Schoolbook"/>
                <a:cs typeface="Century Schoolbook"/>
              </a:rPr>
              <a:t> </a:t>
            </a:r>
            <a:r>
              <a:rPr lang="ru-RU" sz="2800" dirty="0" smtClean="0">
                <a:uFill>
                  <a:solidFill>
                    <a:srgbClr val="B148C2"/>
                  </a:solidFill>
                </a:uFill>
                <a:latin typeface="Century Schoolbook"/>
                <a:cs typeface="Century Schoolbook"/>
              </a:rPr>
              <a:t>–  Международная  </a:t>
            </a:r>
            <a:r>
              <a:rPr sz="2800" dirty="0" err="1" smtClean="0">
                <a:latin typeface="Century Schoolbook"/>
                <a:cs typeface="Century Schoolbook"/>
              </a:rPr>
              <a:t>пр</a:t>
            </a:r>
            <a:r>
              <a:rPr sz="2800" spc="5" dirty="0" err="1" smtClean="0">
                <a:latin typeface="Century Schoolbook"/>
                <a:cs typeface="Century Schoolbook"/>
              </a:rPr>
              <a:t>о</a:t>
            </a:r>
            <a:r>
              <a:rPr sz="2800" spc="-10" dirty="0" err="1" smtClean="0">
                <a:latin typeface="Century Schoolbook"/>
                <a:cs typeface="Century Schoolbook"/>
              </a:rPr>
              <a:t>г</a:t>
            </a:r>
            <a:r>
              <a:rPr sz="2800" spc="-5" dirty="0" err="1" smtClean="0">
                <a:latin typeface="Century Schoolbook"/>
                <a:cs typeface="Century Schoolbook"/>
              </a:rPr>
              <a:t>р</a:t>
            </a:r>
            <a:r>
              <a:rPr sz="2800" dirty="0" err="1" smtClean="0">
                <a:latin typeface="Century Schoolbook"/>
                <a:cs typeface="Century Schoolbook"/>
              </a:rPr>
              <a:t>амма</a:t>
            </a:r>
            <a:r>
              <a:rPr lang="ru-RU" sz="2800" dirty="0">
                <a:latin typeface="Century Schoolbook"/>
                <a:cs typeface="Century Schoolbook"/>
              </a:rPr>
              <a:t> </a:t>
            </a:r>
            <a:r>
              <a:rPr sz="2800" dirty="0" smtClean="0">
                <a:latin typeface="Century Schoolbook"/>
                <a:cs typeface="Century Schoolbook"/>
              </a:rPr>
              <a:t>P</a:t>
            </a:r>
            <a:r>
              <a:rPr sz="2800" spc="5" dirty="0" smtClean="0">
                <a:latin typeface="Century Schoolbook"/>
                <a:cs typeface="Century Schoolbook"/>
              </a:rPr>
              <a:t>I</a:t>
            </a:r>
            <a:r>
              <a:rPr sz="2800" spc="-10" dirty="0" smtClean="0">
                <a:latin typeface="Century Schoolbook"/>
                <a:cs typeface="Century Schoolbook"/>
              </a:rPr>
              <a:t>S</a:t>
            </a:r>
            <a:r>
              <a:rPr sz="2800" spc="-5" dirty="0" smtClean="0">
                <a:latin typeface="Century Schoolbook"/>
                <a:cs typeface="Century Schoolbook"/>
              </a:rPr>
              <a:t>A</a:t>
            </a:r>
            <a:r>
              <a:rPr sz="2800" dirty="0">
                <a:latin typeface="Century Schoolbook"/>
                <a:cs typeface="Century Schoolbook"/>
              </a:rPr>
              <a:t>.  </a:t>
            </a:r>
            <a:r>
              <a:rPr sz="2800" spc="-5" dirty="0">
                <a:latin typeface="Century Schoolbook"/>
                <a:cs typeface="Century Schoolbook"/>
              </a:rPr>
              <a:t>Примеры</a:t>
            </a:r>
            <a:r>
              <a:rPr sz="2800" spc="5" dirty="0">
                <a:latin typeface="Century Schoolbook"/>
                <a:cs typeface="Century Schoolbook"/>
              </a:rPr>
              <a:t> </a:t>
            </a:r>
            <a:r>
              <a:rPr sz="2800" dirty="0">
                <a:latin typeface="Century Schoolbook"/>
                <a:cs typeface="Century Schoolbook"/>
              </a:rPr>
              <a:t>заданий</a:t>
            </a:r>
            <a:r>
              <a:rPr sz="2800" spc="-50" dirty="0">
                <a:latin typeface="Century Schoolbook"/>
                <a:cs typeface="Century Schoolbook"/>
              </a:rPr>
              <a:t> </a:t>
            </a:r>
            <a:r>
              <a:rPr sz="2800" spc="-5" dirty="0">
                <a:latin typeface="Century Schoolbook"/>
                <a:cs typeface="Century Schoolbook"/>
              </a:rPr>
              <a:t>по</a:t>
            </a:r>
            <a:r>
              <a:rPr sz="2800" spc="15" dirty="0">
                <a:latin typeface="Century Schoolbook"/>
                <a:cs typeface="Century Schoolbook"/>
              </a:rPr>
              <a:t> </a:t>
            </a:r>
            <a:r>
              <a:rPr sz="2800" dirty="0">
                <a:latin typeface="Century Schoolbook"/>
                <a:cs typeface="Century Schoolbook"/>
              </a:rPr>
              <a:t>чтению,</a:t>
            </a:r>
            <a:r>
              <a:rPr sz="2800" spc="-60" dirty="0">
                <a:latin typeface="Century Schoolbook"/>
                <a:cs typeface="Century Schoolbook"/>
              </a:rPr>
              <a:t> </a:t>
            </a:r>
            <a:r>
              <a:rPr sz="2800" dirty="0">
                <a:latin typeface="Century Schoolbook"/>
                <a:cs typeface="Century Schoolbook"/>
              </a:rPr>
              <a:t>математике</a:t>
            </a:r>
            <a:r>
              <a:rPr sz="2800" spc="-50" dirty="0">
                <a:latin typeface="Century Schoolbook"/>
                <a:cs typeface="Century Schoolbook"/>
              </a:rPr>
              <a:t> </a:t>
            </a:r>
            <a:r>
              <a:rPr sz="2800" dirty="0">
                <a:latin typeface="Century Schoolbook"/>
                <a:cs typeface="Century Schoolbook"/>
              </a:rPr>
              <a:t>и</a:t>
            </a:r>
            <a:r>
              <a:rPr sz="2800" spc="15" dirty="0">
                <a:latin typeface="Century Schoolbook"/>
                <a:cs typeface="Century Schoolbook"/>
              </a:rPr>
              <a:t> </a:t>
            </a:r>
            <a:r>
              <a:rPr sz="2800" dirty="0">
                <a:latin typeface="Century Schoolbook"/>
                <a:cs typeface="Century Schoolbook"/>
              </a:rPr>
              <a:t>естествознанию</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200"/>
            <a:ext cx="10515600" cy="1325563"/>
          </a:xfrm>
        </p:spPr>
        <p:txBody>
          <a:bodyPr/>
          <a:lstStyle/>
          <a:p>
            <a:pPr algn="ctr"/>
            <a:r>
              <a:rPr lang="ru-RU" b="1" dirty="0" err="1" smtClean="0"/>
              <a:t>Вебинары</a:t>
            </a:r>
            <a:r>
              <a:rPr lang="ru-RU" b="1" dirty="0" smtClean="0"/>
              <a:t> </a:t>
            </a:r>
            <a:endParaRPr lang="ru-RU" b="1" dirty="0"/>
          </a:p>
        </p:txBody>
      </p:sp>
      <p:sp>
        <p:nvSpPr>
          <p:cNvPr id="3" name="Объект 2"/>
          <p:cNvSpPr>
            <a:spLocks noGrp="1"/>
          </p:cNvSpPr>
          <p:nvPr>
            <p:ph idx="1"/>
          </p:nvPr>
        </p:nvSpPr>
        <p:spPr>
          <a:xfrm>
            <a:off x="381000" y="1143000"/>
            <a:ext cx="11582400" cy="5257800"/>
          </a:xfrm>
        </p:spPr>
        <p:txBody>
          <a:bodyPr>
            <a:normAutofit fontScale="92500" lnSpcReduction="10000"/>
          </a:bodyPr>
          <a:lstStyle/>
          <a:p>
            <a:pPr marL="0" indent="0">
              <a:lnSpc>
                <a:spcPct val="110000"/>
              </a:lnSpc>
              <a:buNone/>
            </a:pPr>
            <a:r>
              <a:rPr lang="ru-RU" dirty="0"/>
              <a:t>Ковалёва Галина Сергеевна, руководитель Центра оценки качества образования Института содержания и методов обучения Российской академии образования, научный руководитель серии «ФГОС: оценка образовательных достижений»</a:t>
            </a:r>
          </a:p>
          <a:p>
            <a:pPr marL="0" indent="0">
              <a:lnSpc>
                <a:spcPct val="110000"/>
              </a:lnSpc>
              <a:buNone/>
            </a:pPr>
            <a:r>
              <a:rPr lang="ru-RU" b="1" dirty="0"/>
              <a:t>Оценка </a:t>
            </a:r>
            <a:r>
              <a:rPr lang="ru-RU" b="1" dirty="0" err="1"/>
              <a:t>метапредметных</a:t>
            </a:r>
            <a:r>
              <a:rPr lang="ru-RU" b="1" dirty="0"/>
              <a:t> результатов в основной школе: смысловое чтение (читательская грамотность) (из цикла «Оценка </a:t>
            </a:r>
            <a:r>
              <a:rPr lang="ru-RU" b="1" dirty="0" err="1"/>
              <a:t>метапредметных</a:t>
            </a:r>
            <a:r>
              <a:rPr lang="ru-RU" b="1" dirty="0"/>
              <a:t> результатов в основной школе»)</a:t>
            </a:r>
            <a:r>
              <a:rPr lang="ru-RU" dirty="0"/>
              <a:t>  </a:t>
            </a:r>
          </a:p>
          <a:p>
            <a:pPr marL="0" indent="0">
              <a:lnSpc>
                <a:spcPct val="110000"/>
              </a:lnSpc>
              <a:buNone/>
            </a:pPr>
            <a:r>
              <a:rPr lang="ru-RU" dirty="0"/>
              <a:t> </a:t>
            </a:r>
            <a:r>
              <a:rPr lang="ru-RU" u="sng" dirty="0">
                <a:hlinkClick r:id="rId2"/>
              </a:rPr>
              <a:t>https://www.youtube.com/watch?v=__5RjmLm4YI</a:t>
            </a:r>
            <a:r>
              <a:rPr lang="ru-RU" dirty="0"/>
              <a:t>   </a:t>
            </a:r>
          </a:p>
          <a:p>
            <a:pPr marL="0" indent="0">
              <a:lnSpc>
                <a:spcPct val="110000"/>
              </a:lnSpc>
              <a:buNone/>
            </a:pPr>
            <a:r>
              <a:rPr lang="ru-RU" dirty="0"/>
              <a:t> </a:t>
            </a:r>
          </a:p>
          <a:p>
            <a:pPr marL="0" indent="0">
              <a:lnSpc>
                <a:spcPct val="110000"/>
              </a:lnSpc>
              <a:buNone/>
            </a:pPr>
            <a:r>
              <a:rPr lang="ru-RU" dirty="0"/>
              <a:t>Г. В. Крюкова, ведущий методист ГК «Просвещение»</a:t>
            </a:r>
          </a:p>
          <a:p>
            <a:pPr marL="0" indent="0">
              <a:lnSpc>
                <a:spcPct val="110000"/>
              </a:lnSpc>
              <a:buNone/>
            </a:pPr>
            <a:r>
              <a:rPr lang="ru-RU" b="1" dirty="0"/>
              <a:t>Читательская грамотность - ключ к успеху в жизни</a:t>
            </a:r>
            <a:endParaRPr lang="ru-RU" dirty="0"/>
          </a:p>
          <a:p>
            <a:pPr marL="0" indent="0">
              <a:lnSpc>
                <a:spcPct val="110000"/>
              </a:lnSpc>
              <a:buNone/>
            </a:pPr>
            <a:r>
              <a:rPr lang="ru-RU" u="sng" dirty="0">
                <a:hlinkClick r:id="rId3"/>
              </a:rPr>
              <a:t>https://www.youtube.com/watch?v=dgCj-zawItI</a:t>
            </a:r>
            <a:r>
              <a:rPr lang="ru-RU" dirty="0"/>
              <a:t>  </a:t>
            </a:r>
          </a:p>
          <a:p>
            <a:pPr marL="0" indent="0">
              <a:lnSpc>
                <a:spcPct val="110000"/>
              </a:lnSpc>
              <a:buNone/>
            </a:pPr>
            <a:endParaRPr lang="ru-RU" dirty="0"/>
          </a:p>
          <a:p>
            <a:pPr marL="0" indent="0">
              <a:buNone/>
            </a:pPr>
            <a:endParaRPr lang="ru-RU" dirty="0"/>
          </a:p>
        </p:txBody>
      </p:sp>
    </p:spTree>
    <p:extLst>
      <p:ext uri="{BB962C8B-B14F-4D97-AF65-F5344CB8AC3E}">
        <p14:creationId xmlns:p14="http://schemas.microsoft.com/office/powerpoint/2010/main" val="2779940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19" y="288080"/>
            <a:ext cx="8712969" cy="864096"/>
          </a:xfrm>
        </p:spPr>
        <p:txBody>
          <a:bodyPr>
            <a:normAutofit/>
          </a:bodyPr>
          <a:lstStyle/>
          <a:p>
            <a:r>
              <a:rPr lang="ru-RU" sz="3200" dirty="0">
                <a:solidFill>
                  <a:srgbClr val="663300"/>
                </a:solidFill>
                <a:effectLst>
                  <a:outerShdw blurRad="38100" dist="38100" dir="2700000" algn="tl">
                    <a:srgbClr val="000000">
                      <a:alpha val="43137"/>
                    </a:srgbClr>
                  </a:outerShdw>
                </a:effectLst>
              </a:rPr>
              <a:t>Результаты исследований </a:t>
            </a:r>
            <a:r>
              <a:rPr lang="en-US" sz="3200" dirty="0">
                <a:solidFill>
                  <a:srgbClr val="663300"/>
                </a:solidFill>
                <a:effectLst>
                  <a:outerShdw blurRad="38100" dist="38100" dir="2700000" algn="tl">
                    <a:srgbClr val="000000">
                      <a:alpha val="43137"/>
                    </a:srgbClr>
                  </a:outerShdw>
                </a:effectLst>
              </a:rPr>
              <a:t>RISA </a:t>
            </a:r>
            <a:r>
              <a:rPr lang="ru-RU" sz="3200" dirty="0">
                <a:solidFill>
                  <a:srgbClr val="663300"/>
                </a:solidFill>
                <a:effectLst>
                  <a:outerShdw blurRad="38100" dist="38100" dir="2700000" algn="tl">
                    <a:srgbClr val="000000">
                      <a:alpha val="43137"/>
                    </a:srgbClr>
                  </a:outerShdw>
                </a:effectLst>
              </a:rPr>
              <a:t> и</a:t>
            </a:r>
            <a:r>
              <a:rPr lang="en-US" sz="3200" dirty="0">
                <a:solidFill>
                  <a:srgbClr val="663300"/>
                </a:solidFill>
                <a:effectLst>
                  <a:outerShdw blurRad="38100" dist="38100" dir="2700000" algn="tl">
                    <a:srgbClr val="000000">
                      <a:alpha val="43137"/>
                    </a:srgbClr>
                  </a:outerShdw>
                </a:effectLst>
              </a:rPr>
              <a:t> PIRLS</a:t>
            </a:r>
            <a:endParaRPr lang="ru-RU" sz="3200" dirty="0">
              <a:solidFill>
                <a:srgbClr val="66330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nvPr>
        </p:nvGraphicFramePr>
        <p:xfrm>
          <a:off x="1631505" y="1124744"/>
          <a:ext cx="8964486" cy="3196332"/>
        </p:xfrm>
        <a:graphic>
          <a:graphicData uri="http://schemas.openxmlformats.org/drawingml/2006/table">
            <a:tbl>
              <a:tblPr firstRow="1" firstCol="1" bandRow="1">
                <a:tableStyleId>{5C22544A-7EE6-4342-B048-85BDC9FD1C3A}</a:tableStyleId>
              </a:tblPr>
              <a:tblGrid>
                <a:gridCol w="2082036">
                  <a:extLst>
                    <a:ext uri="{9D8B030D-6E8A-4147-A177-3AD203B41FA5}">
                      <a16:colId xmlns:a16="http://schemas.microsoft.com/office/drawing/2014/main" xmlns="" val="20000"/>
                    </a:ext>
                  </a:extLst>
                </a:gridCol>
                <a:gridCol w="2418914">
                  <a:extLst>
                    <a:ext uri="{9D8B030D-6E8A-4147-A177-3AD203B41FA5}">
                      <a16:colId xmlns:a16="http://schemas.microsoft.com/office/drawing/2014/main" xmlns="" val="20001"/>
                    </a:ext>
                  </a:extLst>
                </a:gridCol>
                <a:gridCol w="2099123">
                  <a:extLst>
                    <a:ext uri="{9D8B030D-6E8A-4147-A177-3AD203B41FA5}">
                      <a16:colId xmlns:a16="http://schemas.microsoft.com/office/drawing/2014/main" xmlns="" val="20002"/>
                    </a:ext>
                  </a:extLst>
                </a:gridCol>
                <a:gridCol w="2364413">
                  <a:extLst>
                    <a:ext uri="{9D8B030D-6E8A-4147-A177-3AD203B41FA5}">
                      <a16:colId xmlns:a16="http://schemas.microsoft.com/office/drawing/2014/main" xmlns="" val="20003"/>
                    </a:ext>
                  </a:extLst>
                </a:gridCol>
              </a:tblGrid>
              <a:tr h="1728192">
                <a:tc>
                  <a:txBody>
                    <a:bodyPr/>
                    <a:lstStyle/>
                    <a:p>
                      <a:pPr algn="l">
                        <a:lnSpc>
                          <a:spcPct val="115000"/>
                        </a:lnSpc>
                        <a:spcAft>
                          <a:spcPts val="0"/>
                        </a:spcAft>
                      </a:pPr>
                      <a:r>
                        <a:rPr lang="ru-RU" sz="2400" dirty="0">
                          <a:effectLst/>
                        </a:rPr>
                        <a:t>Формат </a:t>
                      </a:r>
                      <a:r>
                        <a:rPr lang="ru-RU" sz="2400" dirty="0" smtClean="0">
                          <a:effectLst/>
                        </a:rPr>
                        <a:t>исследований</a:t>
                      </a:r>
                      <a:endParaRPr lang="ru-RU" sz="2400" dirty="0">
                        <a:effectLst/>
                        <a:latin typeface="Calibri"/>
                        <a:ea typeface="Calibri"/>
                        <a:cs typeface="Times New Roman"/>
                      </a:endParaRPr>
                    </a:p>
                  </a:txBody>
                  <a:tcPr marL="68580" marR="68580" marT="0" marB="0">
                    <a:solidFill>
                      <a:schemeClr val="accent2"/>
                    </a:solidFill>
                  </a:tcPr>
                </a:tc>
                <a:tc>
                  <a:txBody>
                    <a:bodyPr/>
                    <a:lstStyle/>
                    <a:p>
                      <a:pPr algn="l">
                        <a:lnSpc>
                          <a:spcPct val="115000"/>
                        </a:lnSpc>
                        <a:spcAft>
                          <a:spcPts val="0"/>
                        </a:spcAft>
                      </a:pPr>
                      <a:r>
                        <a:rPr lang="ru-RU" sz="2400" dirty="0">
                          <a:effectLst/>
                        </a:rPr>
                        <a:t>Низкий уровень читательской грамотности</a:t>
                      </a:r>
                      <a:endParaRPr lang="ru-RU" sz="2400" dirty="0">
                        <a:effectLst/>
                        <a:latin typeface="Calibri"/>
                        <a:ea typeface="Calibri"/>
                        <a:cs typeface="Times New Roman"/>
                      </a:endParaRPr>
                    </a:p>
                  </a:txBody>
                  <a:tcPr marL="68580" marR="68580" marT="0" marB="0">
                    <a:solidFill>
                      <a:schemeClr val="accent2"/>
                    </a:solidFill>
                  </a:tcPr>
                </a:tc>
                <a:tc>
                  <a:txBody>
                    <a:bodyPr/>
                    <a:lstStyle/>
                    <a:p>
                      <a:pPr algn="l">
                        <a:lnSpc>
                          <a:spcPct val="115000"/>
                        </a:lnSpc>
                        <a:spcAft>
                          <a:spcPts val="0"/>
                        </a:spcAft>
                      </a:pPr>
                      <a:r>
                        <a:rPr lang="ru-RU" sz="2400" dirty="0">
                          <a:effectLst/>
                        </a:rPr>
                        <a:t>Средний уровень </a:t>
                      </a:r>
                      <a:r>
                        <a:rPr lang="ru-RU" sz="2400" dirty="0" smtClean="0">
                          <a:effectLst/>
                        </a:rPr>
                        <a:t>читательской </a:t>
                      </a:r>
                      <a:r>
                        <a:rPr lang="ru-RU" sz="2400" dirty="0">
                          <a:effectLst/>
                        </a:rPr>
                        <a:t>грамотности</a:t>
                      </a:r>
                      <a:endParaRPr lang="ru-RU" sz="2400" dirty="0">
                        <a:effectLst/>
                        <a:latin typeface="Calibri"/>
                        <a:ea typeface="Calibri"/>
                        <a:cs typeface="Times New Roman"/>
                      </a:endParaRPr>
                    </a:p>
                  </a:txBody>
                  <a:tcPr marL="68580" marR="68580" marT="0" marB="0">
                    <a:solidFill>
                      <a:schemeClr val="accent2"/>
                    </a:solidFill>
                  </a:tcPr>
                </a:tc>
                <a:tc>
                  <a:txBody>
                    <a:bodyPr/>
                    <a:lstStyle/>
                    <a:p>
                      <a:pPr algn="l">
                        <a:lnSpc>
                          <a:spcPct val="115000"/>
                        </a:lnSpc>
                        <a:spcAft>
                          <a:spcPts val="0"/>
                        </a:spcAft>
                      </a:pPr>
                      <a:r>
                        <a:rPr lang="ru-RU" sz="2400" dirty="0">
                          <a:effectLst/>
                        </a:rPr>
                        <a:t>Высокий уровень </a:t>
                      </a:r>
                      <a:r>
                        <a:rPr lang="ru-RU" sz="2400" dirty="0" smtClean="0">
                          <a:effectLst/>
                        </a:rPr>
                        <a:t>читательской </a:t>
                      </a:r>
                      <a:r>
                        <a:rPr lang="ru-RU" sz="2400" dirty="0">
                          <a:effectLst/>
                        </a:rPr>
                        <a:t>грамотности</a:t>
                      </a:r>
                      <a:endParaRPr lang="ru-RU" sz="2400" dirty="0">
                        <a:effectLst/>
                        <a:latin typeface="Calibri"/>
                        <a:ea typeface="Calibri"/>
                        <a:cs typeface="Times New Roman"/>
                      </a:endParaRPr>
                    </a:p>
                  </a:txBody>
                  <a:tcPr marL="68580" marR="68580" marT="0" marB="0">
                    <a:solidFill>
                      <a:schemeClr val="accent2"/>
                    </a:solidFill>
                  </a:tcPr>
                </a:tc>
                <a:extLst>
                  <a:ext uri="{0D108BD9-81ED-4DB2-BD59-A6C34878D82A}">
                    <a16:rowId xmlns:a16="http://schemas.microsoft.com/office/drawing/2014/main" xmlns="" val="10000"/>
                  </a:ext>
                </a:extLst>
              </a:tr>
              <a:tr h="734070">
                <a:tc>
                  <a:txBody>
                    <a:bodyPr/>
                    <a:lstStyle/>
                    <a:p>
                      <a:pPr algn="just">
                        <a:lnSpc>
                          <a:spcPct val="115000"/>
                        </a:lnSpc>
                        <a:spcAft>
                          <a:spcPts val="0"/>
                        </a:spcAft>
                      </a:pPr>
                      <a:r>
                        <a:rPr lang="en-US" sz="2400" dirty="0">
                          <a:effectLst/>
                        </a:rPr>
                        <a:t>PIRLS</a:t>
                      </a:r>
                      <a:endParaRPr lang="ru-RU" sz="2400" dirty="0">
                        <a:effectLst/>
                        <a:latin typeface="Calibri"/>
                        <a:ea typeface="Calibri"/>
                        <a:cs typeface="Times New Roman"/>
                      </a:endParaRPr>
                    </a:p>
                  </a:txBody>
                  <a:tcPr marL="68580" marR="68580" marT="0" marB="0">
                    <a:solidFill>
                      <a:schemeClr val="accent4"/>
                    </a:solidFill>
                  </a:tcPr>
                </a:tc>
                <a:tc>
                  <a:txBody>
                    <a:bodyPr/>
                    <a:lstStyle/>
                    <a:p>
                      <a:pPr algn="just">
                        <a:lnSpc>
                          <a:spcPct val="115000"/>
                        </a:lnSpc>
                        <a:spcAft>
                          <a:spcPts val="0"/>
                        </a:spcAft>
                      </a:pPr>
                      <a:r>
                        <a:rPr lang="ru-RU" sz="2400">
                          <a:effectLst/>
                        </a:rPr>
                        <a:t>2%</a:t>
                      </a:r>
                      <a:endParaRPr lang="ru-RU"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400">
                          <a:effectLst/>
                        </a:rPr>
                        <a:t>37%</a:t>
                      </a:r>
                      <a:endParaRPr lang="ru-RU"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400" dirty="0">
                          <a:effectLst/>
                        </a:rPr>
                        <a:t>61%</a:t>
                      </a:r>
                      <a:endParaRPr lang="ru-RU"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734070">
                <a:tc>
                  <a:txBody>
                    <a:bodyPr/>
                    <a:lstStyle/>
                    <a:p>
                      <a:pPr algn="just">
                        <a:lnSpc>
                          <a:spcPct val="115000"/>
                        </a:lnSpc>
                        <a:spcAft>
                          <a:spcPts val="0"/>
                        </a:spcAft>
                      </a:pPr>
                      <a:r>
                        <a:rPr lang="en-US" sz="2400" dirty="0">
                          <a:effectLst/>
                        </a:rPr>
                        <a:t>PISA</a:t>
                      </a:r>
                      <a:endParaRPr lang="ru-RU" sz="2400" dirty="0">
                        <a:effectLst/>
                        <a:latin typeface="Calibri"/>
                        <a:ea typeface="Calibri"/>
                        <a:cs typeface="Times New Roman"/>
                      </a:endParaRPr>
                    </a:p>
                  </a:txBody>
                  <a:tcPr marL="68580" marR="68580" marT="0" marB="0">
                    <a:solidFill>
                      <a:schemeClr val="accent4"/>
                    </a:solidFill>
                  </a:tcPr>
                </a:tc>
                <a:tc>
                  <a:txBody>
                    <a:bodyPr/>
                    <a:lstStyle/>
                    <a:p>
                      <a:pPr algn="just">
                        <a:lnSpc>
                          <a:spcPct val="115000"/>
                        </a:lnSpc>
                        <a:spcAft>
                          <a:spcPts val="0"/>
                        </a:spcAft>
                      </a:pPr>
                      <a:r>
                        <a:rPr lang="ru-RU" sz="2400" dirty="0">
                          <a:effectLst/>
                        </a:rPr>
                        <a:t>35%</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400" dirty="0">
                          <a:effectLst/>
                        </a:rPr>
                        <a:t>54%</a:t>
                      </a:r>
                      <a:endParaRPr lang="ru-RU"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400" dirty="0">
                          <a:effectLst/>
                        </a:rPr>
                        <a:t>11%</a:t>
                      </a:r>
                      <a:endParaRPr lang="ru-RU"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5" name="Rectangle 1"/>
          <p:cNvSpPr>
            <a:spLocks noChangeArrowheads="1"/>
          </p:cNvSpPr>
          <p:nvPr/>
        </p:nvSpPr>
        <p:spPr bwMode="auto">
          <a:xfrm>
            <a:off x="3287689" y="36169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atin typeface="Arial" pitchFamily="34" charset="0"/>
              <a:cs typeface="Arial" pitchFamily="34" charset="0"/>
            </a:endParaRPr>
          </a:p>
        </p:txBody>
      </p:sp>
    </p:spTree>
    <p:extLst>
      <p:ext uri="{BB962C8B-B14F-4D97-AF65-F5344CB8AC3E}">
        <p14:creationId xmlns:p14="http://schemas.microsoft.com/office/powerpoint/2010/main" val="2385270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762000"/>
            <a:ext cx="10869574" cy="553998"/>
          </a:xfrm>
        </p:spPr>
        <p:txBody>
          <a:bodyPr>
            <a:noAutofit/>
          </a:bodyPr>
          <a:lstStyle/>
          <a:p>
            <a:pPr algn="l"/>
            <a:r>
              <a:rPr lang="ru-RU" dirty="0">
                <a:solidFill>
                  <a:srgbClr val="663300"/>
                </a:solidFill>
                <a:effectLst>
                  <a:outerShdw blurRad="38100" dist="38100" dir="2700000" algn="tl">
                    <a:srgbClr val="000000">
                      <a:alpha val="43137"/>
                    </a:srgbClr>
                  </a:outerShdw>
                </a:effectLst>
              </a:rPr>
              <a:t>Где и почему теряем школьника как  читателя?</a:t>
            </a:r>
          </a:p>
        </p:txBody>
      </p:sp>
      <p:pic>
        <p:nvPicPr>
          <p:cNvPr id="31747" name="Picture 3"/>
          <p:cNvPicPr>
            <a:picLocks noGrp="1" noChangeAspect="1" noChangeArrowheads="1"/>
          </p:cNvPicPr>
          <p:nvPr>
            <p:ph sz="half" idx="1"/>
          </p:nvPr>
        </p:nvPicPr>
        <p:blipFill>
          <a:blip r:embed="rId3" cstate="print"/>
          <a:stretch>
            <a:fillRect/>
          </a:stretch>
        </p:blipFill>
        <p:spPr bwMode="auto">
          <a:xfrm>
            <a:off x="914400" y="2117095"/>
            <a:ext cx="4224337" cy="3165311"/>
          </a:xfrm>
          <a:prstGeom prst="rect">
            <a:avLst/>
          </a:prstGeom>
          <a:noFill/>
          <a:ln w="9525">
            <a:noFill/>
            <a:miter lim="800000"/>
            <a:headEnd/>
            <a:tailEnd/>
          </a:ln>
        </p:spPr>
      </p:pic>
      <p:pic>
        <p:nvPicPr>
          <p:cNvPr id="31746" name="Picture 2"/>
          <p:cNvPicPr>
            <a:picLocks noGrp="1" noChangeAspect="1" noChangeArrowheads="1"/>
          </p:cNvPicPr>
          <p:nvPr>
            <p:ph sz="half" idx="2"/>
          </p:nvPr>
        </p:nvPicPr>
        <p:blipFill>
          <a:blip r:embed="rId4" cstate="print"/>
          <a:stretch>
            <a:fillRect/>
          </a:stretch>
        </p:blipFill>
        <p:spPr bwMode="auto">
          <a:xfrm>
            <a:off x="6248400" y="2117095"/>
            <a:ext cx="4224337" cy="3165311"/>
          </a:xfrm>
          <a:prstGeom prst="rect">
            <a:avLst/>
          </a:prstGeom>
          <a:noFill/>
          <a:ln w="9525">
            <a:noFill/>
            <a:miter lim="800000"/>
            <a:headEnd/>
            <a:tailEnd/>
          </a:ln>
        </p:spPr>
      </p:pic>
    </p:spTree>
    <p:extLst>
      <p:ext uri="{BB962C8B-B14F-4D97-AF65-F5344CB8AC3E}">
        <p14:creationId xmlns:p14="http://schemas.microsoft.com/office/powerpoint/2010/main" val="261809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10363200" cy="762000"/>
          </a:xfrm>
        </p:spPr>
        <p:txBody>
          <a:bodyPr>
            <a:normAutofit/>
          </a:bodyPr>
          <a:lstStyle/>
          <a:p>
            <a:pPr eaLnBrk="1" hangingPunct="1"/>
            <a:r>
              <a:rPr lang="ru-RU" dirty="0">
                <a:effectLst>
                  <a:outerShdw blurRad="38100" dist="38100" dir="2700000" algn="tl">
                    <a:srgbClr val="000000">
                      <a:alpha val="43137"/>
                    </a:srgbClr>
                  </a:outerShdw>
                </a:effectLst>
              </a:rPr>
              <a:t>Виды информации в тексте</a:t>
            </a:r>
          </a:p>
        </p:txBody>
      </p:sp>
      <p:sp>
        <p:nvSpPr>
          <p:cNvPr id="7171" name="Rectangle 3"/>
          <p:cNvSpPr>
            <a:spLocks noGrp="1" noChangeArrowheads="1"/>
          </p:cNvSpPr>
          <p:nvPr>
            <p:ph idx="1"/>
          </p:nvPr>
        </p:nvSpPr>
        <p:spPr>
          <a:xfrm>
            <a:off x="990600" y="1295400"/>
            <a:ext cx="9906000" cy="4897437"/>
          </a:xfrm>
        </p:spPr>
        <p:txBody>
          <a:bodyPr>
            <a:normAutofit fontScale="92500"/>
          </a:bodyPr>
          <a:lstStyle/>
          <a:p>
            <a:pPr>
              <a:lnSpc>
                <a:spcPct val="80000"/>
              </a:lnSpc>
            </a:pPr>
            <a:r>
              <a:rPr lang="ru-RU" sz="3200" i="1" dirty="0" err="1">
                <a:latin typeface="Century Schoolbook" panose="02040604050505020304" pitchFamily="18" charset="0"/>
              </a:rPr>
              <a:t>фактуальная</a:t>
            </a:r>
            <a:r>
              <a:rPr lang="ru-RU" sz="3200" dirty="0">
                <a:latin typeface="Century Schoolbook" panose="02040604050505020304" pitchFamily="18" charset="0"/>
              </a:rPr>
              <a:t> – информация о месте, времени, участниках события, об обстоятельствах дела, поступках, описание событий, фактов и т.д.;</a:t>
            </a:r>
          </a:p>
          <a:p>
            <a:pPr>
              <a:lnSpc>
                <a:spcPct val="80000"/>
              </a:lnSpc>
            </a:pPr>
            <a:endParaRPr lang="ru-RU" sz="3200" i="1" dirty="0">
              <a:latin typeface="Century Schoolbook" panose="02040604050505020304" pitchFamily="18" charset="0"/>
            </a:endParaRPr>
          </a:p>
          <a:p>
            <a:pPr>
              <a:lnSpc>
                <a:spcPct val="80000"/>
              </a:lnSpc>
            </a:pPr>
            <a:r>
              <a:rPr lang="ru-RU" sz="3200" i="1" dirty="0" err="1">
                <a:latin typeface="Century Schoolbook" panose="02040604050505020304" pitchFamily="18" charset="0"/>
              </a:rPr>
              <a:t>подтекстовая</a:t>
            </a:r>
            <a:r>
              <a:rPr lang="ru-RU" sz="3200" dirty="0">
                <a:latin typeface="Century Schoolbook" panose="02040604050505020304" pitchFamily="18" charset="0"/>
              </a:rPr>
              <a:t> – информация, полученная не только из текста, но и в результате чтения «между строк», проясняющая и дополняющая </a:t>
            </a:r>
            <a:r>
              <a:rPr lang="ru-RU" sz="3200" dirty="0" err="1">
                <a:latin typeface="Century Schoolbook" panose="02040604050505020304" pitchFamily="18" charset="0"/>
              </a:rPr>
              <a:t>фактуальную</a:t>
            </a:r>
            <a:r>
              <a:rPr lang="ru-RU" sz="3200" dirty="0">
                <a:latin typeface="Century Schoolbook" panose="02040604050505020304" pitchFamily="18" charset="0"/>
              </a:rPr>
              <a:t> информацию;</a:t>
            </a:r>
            <a:br>
              <a:rPr lang="ru-RU" sz="3200" dirty="0">
                <a:latin typeface="Century Schoolbook" panose="02040604050505020304" pitchFamily="18" charset="0"/>
              </a:rPr>
            </a:br>
            <a:endParaRPr lang="ru-RU" sz="3200" i="1" dirty="0">
              <a:latin typeface="Century Schoolbook" panose="02040604050505020304" pitchFamily="18" charset="0"/>
            </a:endParaRPr>
          </a:p>
          <a:p>
            <a:pPr>
              <a:lnSpc>
                <a:spcPct val="80000"/>
              </a:lnSpc>
            </a:pPr>
            <a:r>
              <a:rPr lang="ru-RU" sz="3200" i="1" dirty="0">
                <a:latin typeface="Century Schoolbook" panose="02040604050505020304" pitchFamily="18" charset="0"/>
              </a:rPr>
              <a:t>концептуальная</a:t>
            </a:r>
            <a:r>
              <a:rPr lang="ru-RU" sz="3200" dirty="0">
                <a:latin typeface="Century Schoolbook" panose="02040604050505020304" pitchFamily="18" charset="0"/>
              </a:rPr>
              <a:t> – информация, заключающая в себе мысли, взгляды, отношение писателя к жизни, идейный смысл произведения (концепт). </a:t>
            </a:r>
          </a:p>
        </p:txBody>
      </p:sp>
    </p:spTree>
    <p:extLst>
      <p:ext uri="{BB962C8B-B14F-4D97-AF65-F5344CB8AC3E}">
        <p14:creationId xmlns:p14="http://schemas.microsoft.com/office/powerpoint/2010/main" val="3328636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24033993"/>
              </p:ext>
            </p:extLst>
          </p:nvPr>
        </p:nvGraphicFramePr>
        <p:xfrm>
          <a:off x="381000" y="1524000"/>
          <a:ext cx="11430000" cy="5179615"/>
        </p:xfrm>
        <a:graphic>
          <a:graphicData uri="http://schemas.openxmlformats.org/drawingml/2006/table">
            <a:tbl>
              <a:tblPr firstRow="1" firstCol="1" bandRow="1">
                <a:tableStyleId>{5C22544A-7EE6-4342-B048-85BDC9FD1C3A}</a:tableStyleId>
              </a:tblPr>
              <a:tblGrid>
                <a:gridCol w="47244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262232">
                <a:tc>
                  <a:txBody>
                    <a:bodyPr/>
                    <a:lstStyle/>
                    <a:p>
                      <a:pPr algn="ctr">
                        <a:lnSpc>
                          <a:spcPct val="100000"/>
                        </a:lnSpc>
                        <a:spcAft>
                          <a:spcPts val="0"/>
                        </a:spcAft>
                      </a:pPr>
                      <a:r>
                        <a:rPr lang="ru-RU" sz="2000" dirty="0">
                          <a:effectLst/>
                        </a:rPr>
                        <a:t>Строки</a:t>
                      </a:r>
                      <a:endParaRPr lang="ru-RU" sz="2000" dirty="0">
                        <a:effectLst/>
                        <a:latin typeface="Calibri"/>
                        <a:ea typeface="Times New Roman"/>
                        <a:cs typeface="Times New Roman"/>
                      </a:endParaRPr>
                    </a:p>
                  </a:txBody>
                  <a:tcPr marL="68580" marR="68580" marT="0" marB="0"/>
                </a:tc>
                <a:tc>
                  <a:txBody>
                    <a:bodyPr/>
                    <a:lstStyle/>
                    <a:p>
                      <a:pPr algn="ctr">
                        <a:lnSpc>
                          <a:spcPct val="100000"/>
                        </a:lnSpc>
                        <a:spcAft>
                          <a:spcPts val="0"/>
                        </a:spcAft>
                      </a:pPr>
                      <a:r>
                        <a:rPr lang="ru-RU" sz="2000">
                          <a:effectLst/>
                        </a:rPr>
                        <a:t>Рассуждения детей</a:t>
                      </a:r>
                      <a:endParaRPr lang="ru-RU" sz="200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0"/>
                  </a:ext>
                </a:extLst>
              </a:tr>
              <a:tr h="793429">
                <a:tc>
                  <a:txBody>
                    <a:bodyPr/>
                    <a:lstStyle/>
                    <a:p>
                      <a:pPr>
                        <a:lnSpc>
                          <a:spcPct val="100000"/>
                        </a:lnSpc>
                        <a:spcAft>
                          <a:spcPts val="0"/>
                        </a:spcAft>
                      </a:pPr>
                      <a:r>
                        <a:rPr lang="ru-RU" sz="2000" dirty="0">
                          <a:effectLst/>
                        </a:rPr>
                        <a:t>Ветхая избушка вся в снегу стоит.</a:t>
                      </a:r>
                      <a:br>
                        <a:rPr lang="ru-RU" sz="2000" dirty="0">
                          <a:effectLst/>
                        </a:rPr>
                      </a:br>
                      <a:r>
                        <a:rPr lang="ru-RU" sz="2000" dirty="0">
                          <a:effectLst/>
                        </a:rPr>
                        <a:t>Бабушка-старушка из окна глядит.</a:t>
                      </a:r>
                      <a:endParaRPr lang="ru-RU" sz="2000" dirty="0">
                        <a:effectLst/>
                        <a:latin typeface="Calibri"/>
                        <a:ea typeface="Times New Roman"/>
                        <a:cs typeface="Times New Roman"/>
                      </a:endParaRPr>
                    </a:p>
                  </a:txBody>
                  <a:tcPr marL="68580" marR="68580" marT="0" marB="0"/>
                </a:tc>
                <a:tc>
                  <a:txBody>
                    <a:bodyPr/>
                    <a:lstStyle/>
                    <a:p>
                      <a:pPr>
                        <a:lnSpc>
                          <a:spcPct val="100000"/>
                        </a:lnSpc>
                        <a:spcAft>
                          <a:spcPts val="0"/>
                        </a:spcAft>
                      </a:pPr>
                      <a:r>
                        <a:rPr lang="ru-RU" sz="2000" dirty="0">
                          <a:effectLst/>
                        </a:rPr>
                        <a:t>1</a:t>
                      </a:r>
                      <a:r>
                        <a:rPr lang="ru-RU" sz="2000" dirty="0" smtClean="0">
                          <a:effectLst/>
                        </a:rPr>
                        <a:t>. Снега </a:t>
                      </a:r>
                      <a:r>
                        <a:rPr lang="ru-RU" sz="2000" dirty="0">
                          <a:effectLst/>
                        </a:rPr>
                        <a:t>много. Это январь-февраль. Раньше не успеет снег накопиться, позже - уже начинает таять</a:t>
                      </a:r>
                      <a:endParaRPr lang="ru-RU"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1"/>
                  </a:ext>
                </a:extLst>
              </a:tr>
              <a:tr h="639240">
                <a:tc>
                  <a:txBody>
                    <a:bodyPr/>
                    <a:lstStyle/>
                    <a:p>
                      <a:pPr>
                        <a:lnSpc>
                          <a:spcPct val="100000"/>
                        </a:lnSpc>
                        <a:spcAft>
                          <a:spcPts val="0"/>
                        </a:spcAft>
                      </a:pPr>
                      <a:r>
                        <a:rPr lang="ru-RU" sz="2000" dirty="0">
                          <a:effectLst/>
                        </a:rPr>
                        <a:t>Внукам-шалунишкам по колено снег.</a:t>
                      </a:r>
                      <a:br>
                        <a:rPr lang="ru-RU" sz="2000" dirty="0">
                          <a:effectLst/>
                        </a:rPr>
                      </a:br>
                      <a:r>
                        <a:rPr lang="ru-RU" sz="2000" dirty="0">
                          <a:effectLst/>
                        </a:rPr>
                        <a:t>Весел ребятишкам быстрых санок бег...</a:t>
                      </a:r>
                      <a:endParaRPr lang="ru-RU" sz="2000" dirty="0">
                        <a:effectLst/>
                        <a:latin typeface="Calibri"/>
                        <a:ea typeface="Times New Roman"/>
                        <a:cs typeface="Times New Roman"/>
                      </a:endParaRPr>
                    </a:p>
                  </a:txBody>
                  <a:tcPr marL="68580" marR="68580" marT="0" marB="0"/>
                </a:tc>
                <a:tc>
                  <a:txBody>
                    <a:bodyPr/>
                    <a:lstStyle/>
                    <a:p>
                      <a:pPr>
                        <a:lnSpc>
                          <a:spcPct val="100000"/>
                        </a:lnSpc>
                        <a:spcAft>
                          <a:spcPts val="0"/>
                        </a:spcAft>
                      </a:pPr>
                      <a:r>
                        <a:rPr lang="ru-RU" sz="2000" dirty="0">
                          <a:effectLst/>
                        </a:rPr>
                        <a:t>2. Если внуки маленькие, то им и 20 см по колено. Возможен и декабрь.</a:t>
                      </a:r>
                      <a:endParaRPr lang="ru-RU"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2"/>
                  </a:ext>
                </a:extLst>
              </a:tr>
              <a:tr h="1331329">
                <a:tc>
                  <a:txBody>
                    <a:bodyPr/>
                    <a:lstStyle/>
                    <a:p>
                      <a:pPr>
                        <a:lnSpc>
                          <a:spcPct val="100000"/>
                        </a:lnSpc>
                        <a:spcAft>
                          <a:spcPts val="0"/>
                        </a:spcAft>
                      </a:pPr>
                      <a:r>
                        <a:rPr lang="ru-RU" sz="2000" dirty="0">
                          <a:effectLst/>
                        </a:rPr>
                        <a:t>Бегают, смеются, лепят снежный дом,</a:t>
                      </a:r>
                      <a:br>
                        <a:rPr lang="ru-RU" sz="2000" dirty="0">
                          <a:effectLst/>
                        </a:rPr>
                      </a:br>
                      <a:r>
                        <a:rPr lang="ru-RU" sz="2000" dirty="0">
                          <a:effectLst/>
                        </a:rPr>
                        <a:t>Звонко раздаются голоса кругом...</a:t>
                      </a:r>
                      <a:endParaRPr lang="ru-RU" sz="2000" dirty="0">
                        <a:effectLst/>
                        <a:latin typeface="Calibri"/>
                        <a:ea typeface="Times New Roman"/>
                        <a:cs typeface="Times New Roman"/>
                      </a:endParaRPr>
                    </a:p>
                  </a:txBody>
                  <a:tcPr marL="68580" marR="68580" marT="0" marB="0"/>
                </a:tc>
                <a:tc>
                  <a:txBody>
                    <a:bodyPr/>
                    <a:lstStyle/>
                    <a:p>
                      <a:pPr>
                        <a:lnSpc>
                          <a:spcPct val="100000"/>
                        </a:lnSpc>
                        <a:spcAft>
                          <a:spcPts val="0"/>
                        </a:spcAft>
                      </a:pPr>
                      <a:r>
                        <a:rPr lang="ru-RU" sz="2000" dirty="0">
                          <a:effectLst/>
                        </a:rPr>
                        <a:t>3</a:t>
                      </a:r>
                      <a:r>
                        <a:rPr lang="ru-RU" sz="2000" dirty="0" smtClean="0">
                          <a:effectLst/>
                        </a:rPr>
                        <a:t>. Февраль-март</a:t>
                      </a:r>
                      <a:r>
                        <a:rPr lang="ru-RU" sz="2000" dirty="0">
                          <a:effectLst/>
                        </a:rPr>
                        <a:t>, если не брать во внимание оттепель и постройку дома из снежных кирпичей, то  </a:t>
                      </a:r>
                    </a:p>
                    <a:p>
                      <a:pPr>
                        <a:lnSpc>
                          <a:spcPct val="100000"/>
                        </a:lnSpc>
                        <a:spcAft>
                          <a:spcPts val="0"/>
                        </a:spcAft>
                      </a:pPr>
                      <a:r>
                        <a:rPr lang="ru-RU" sz="2000" dirty="0">
                          <a:effectLst/>
                        </a:rPr>
                        <a:t>1) снег лепится, значит, он сырой;</a:t>
                      </a:r>
                    </a:p>
                    <a:p>
                      <a:pPr>
                        <a:lnSpc>
                          <a:spcPct val="100000"/>
                        </a:lnSpc>
                        <a:spcAft>
                          <a:spcPts val="0"/>
                        </a:spcAft>
                      </a:pPr>
                      <a:r>
                        <a:rPr lang="ru-RU" sz="2000" dirty="0">
                          <a:effectLst/>
                        </a:rPr>
                        <a:t>2) сырой, значит температура от 0⁰ до +1⁰ С </a:t>
                      </a:r>
                      <a:endParaRPr lang="ru-RU"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3"/>
                  </a:ext>
                </a:extLst>
              </a:tr>
              <a:tr h="1196417">
                <a:tc>
                  <a:txBody>
                    <a:bodyPr/>
                    <a:lstStyle/>
                    <a:p>
                      <a:pPr>
                        <a:lnSpc>
                          <a:spcPct val="100000"/>
                        </a:lnSpc>
                        <a:spcAft>
                          <a:spcPts val="0"/>
                        </a:spcAft>
                      </a:pPr>
                      <a:r>
                        <a:rPr lang="ru-RU" sz="2000">
                          <a:effectLst/>
                        </a:rPr>
                        <a:t>В снежном доме будет резвая игра...</a:t>
                      </a:r>
                      <a:br>
                        <a:rPr lang="ru-RU" sz="2000">
                          <a:effectLst/>
                        </a:rPr>
                      </a:br>
                      <a:r>
                        <a:rPr lang="ru-RU" sz="2000">
                          <a:effectLst/>
                        </a:rPr>
                        <a:t>Пальчики застудят, по домам пора!</a:t>
                      </a:r>
                      <a:endParaRPr lang="ru-RU" sz="2000">
                        <a:effectLst/>
                        <a:latin typeface="Calibri"/>
                        <a:ea typeface="Times New Roman"/>
                        <a:cs typeface="Times New Roman"/>
                      </a:endParaRPr>
                    </a:p>
                  </a:txBody>
                  <a:tcPr marL="68580" marR="68580" marT="0" marB="0"/>
                </a:tc>
                <a:tc>
                  <a:txBody>
                    <a:bodyPr/>
                    <a:lstStyle/>
                    <a:p>
                      <a:pPr>
                        <a:lnSpc>
                          <a:spcPct val="100000"/>
                        </a:lnSpc>
                        <a:spcAft>
                          <a:spcPts val="0"/>
                        </a:spcAft>
                      </a:pPr>
                      <a:r>
                        <a:rPr lang="ru-RU" sz="2000" dirty="0" smtClean="0">
                          <a:effectLst/>
                        </a:rPr>
                        <a:t>4. </a:t>
                      </a:r>
                      <a:r>
                        <a:rPr lang="ru-RU" sz="2000" dirty="0">
                          <a:effectLst/>
                        </a:rPr>
                        <a:t>Можно застудить пальцы и при плюсовой температуре, НО! Дети играли долго, до вечера. Весной обычно дневная температура и ночная сильно отличается, все-таки - март.</a:t>
                      </a:r>
                      <a:endParaRPr lang="ru-RU"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4"/>
                  </a:ext>
                </a:extLst>
              </a:tr>
              <a:tr h="817912">
                <a:tc>
                  <a:txBody>
                    <a:bodyPr/>
                    <a:lstStyle/>
                    <a:p>
                      <a:pPr>
                        <a:lnSpc>
                          <a:spcPct val="100000"/>
                        </a:lnSpc>
                        <a:spcAft>
                          <a:spcPts val="0"/>
                        </a:spcAft>
                      </a:pPr>
                      <a:r>
                        <a:rPr lang="ru-RU" sz="2000" dirty="0">
                          <a:effectLst/>
                        </a:rPr>
                        <a:t>Завтра выпьют чаю, глянут из окна -</a:t>
                      </a:r>
                      <a:br>
                        <a:rPr lang="ru-RU" sz="2000" dirty="0">
                          <a:effectLst/>
                        </a:rPr>
                      </a:br>
                      <a:r>
                        <a:rPr lang="ru-RU" sz="2000" dirty="0">
                          <a:effectLst/>
                        </a:rPr>
                        <a:t>Ан уж дом растаял, на дворе - весна!</a:t>
                      </a:r>
                      <a:br>
                        <a:rPr lang="ru-RU" sz="2000" dirty="0">
                          <a:effectLst/>
                        </a:rPr>
                      </a:br>
                      <a:endParaRPr lang="ru-RU" sz="2000" dirty="0">
                        <a:effectLst/>
                        <a:latin typeface="Calibri"/>
                        <a:ea typeface="Times New Roman"/>
                        <a:cs typeface="Times New Roman"/>
                      </a:endParaRPr>
                    </a:p>
                  </a:txBody>
                  <a:tcPr marL="68580" marR="68580" marT="0" marB="0"/>
                </a:tc>
                <a:tc>
                  <a:txBody>
                    <a:bodyPr/>
                    <a:lstStyle/>
                    <a:p>
                      <a:pPr>
                        <a:lnSpc>
                          <a:spcPct val="100000"/>
                        </a:lnSpc>
                        <a:spcAft>
                          <a:spcPts val="0"/>
                        </a:spcAft>
                      </a:pPr>
                      <a:r>
                        <a:rPr lang="ru-RU" sz="2000" dirty="0" smtClean="0">
                          <a:effectLst/>
                        </a:rPr>
                        <a:t>5. </a:t>
                      </a:r>
                      <a:r>
                        <a:rPr lang="ru-RU" sz="2000" dirty="0">
                          <a:effectLst/>
                        </a:rPr>
                        <a:t>За ночь растаял дом, характерно для апреля, но снега изначально много. Ответ: конец марта.</a:t>
                      </a:r>
                      <a:endParaRPr lang="ru-RU"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685800" y="152400"/>
            <a:ext cx="10972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ru-RU" sz="2400" dirty="0" smtClean="0"/>
              <a:t>Гребнева </a:t>
            </a:r>
            <a:r>
              <a:rPr lang="ru-RU" sz="2400" dirty="0"/>
              <a:t>Е.В., КОГОБУ СШ с УИОП п. </a:t>
            </a:r>
            <a:r>
              <a:rPr lang="ru-RU" sz="2400" dirty="0" err="1"/>
              <a:t>Фаленки</a:t>
            </a:r>
            <a:endParaRPr lang="ru-RU" sz="2400" dirty="0"/>
          </a:p>
          <a:p>
            <a:pPr lvl="0" eaLnBrk="0" fontAlgn="base" hangingPunct="0">
              <a:spcBef>
                <a:spcPct val="0"/>
              </a:spcBef>
              <a:spcAft>
                <a:spcPct val="0"/>
              </a:spcAft>
            </a:pPr>
            <a:r>
              <a:rPr lang="ru-RU" sz="2400" dirty="0"/>
              <a:t>А. Блок «Ветхая избушка», 3 класс. Цель первичного чтения - определить, </a:t>
            </a:r>
            <a:r>
              <a:rPr lang="ru-RU" sz="2400" b="1" dirty="0"/>
              <a:t>о каком месяце</a:t>
            </a:r>
            <a:r>
              <a:rPr lang="ru-RU" sz="2400" dirty="0"/>
              <a:t> идет речь в стихотворении?</a:t>
            </a:r>
            <a:r>
              <a:rPr lang="ru-RU" altLang="ru-RU" sz="1200" dirty="0">
                <a:latin typeface="Arial" pitchFamily="34" charset="0"/>
                <a:ea typeface="Times New Roman" pitchFamily="18" charset="0"/>
                <a:cs typeface="Arial" pitchFamily="34" charset="0"/>
              </a:rPr>
              <a:t/>
            </a:r>
            <a:br>
              <a:rPr lang="ru-RU" altLang="ru-RU" sz="1200" dirty="0">
                <a:latin typeface="Arial" pitchFamily="34" charset="0"/>
                <a:ea typeface="Times New Roman" pitchFamily="18" charset="0"/>
                <a:cs typeface="Arial" pitchFamily="34" charset="0"/>
              </a:rPr>
            </a:br>
            <a:endParaRPr lang="ru-RU" altLang="ru-RU" dirty="0">
              <a:latin typeface="Arial" pitchFamily="34" charset="0"/>
              <a:cs typeface="Arial" pitchFamily="34" charset="0"/>
            </a:endParaRPr>
          </a:p>
        </p:txBody>
      </p:sp>
    </p:spTree>
    <p:extLst>
      <p:ext uri="{BB962C8B-B14F-4D97-AF65-F5344CB8AC3E}">
        <p14:creationId xmlns:p14="http://schemas.microsoft.com/office/powerpoint/2010/main" val="371641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61220"/>
            <a:ext cx="10869574" cy="553998"/>
          </a:xfrm>
        </p:spPr>
        <p:txBody>
          <a:bodyPr>
            <a:normAutofit fontScale="90000"/>
          </a:bodyPr>
          <a:lstStyle/>
          <a:p>
            <a:r>
              <a:rPr lang="ru-RU" b="1" dirty="0" smtClean="0">
                <a:solidFill>
                  <a:srgbClr val="663300"/>
                </a:solidFill>
                <a:effectLst>
                  <a:outerShdw blurRad="38100" dist="38100" dir="2700000" algn="tl">
                    <a:srgbClr val="000000">
                      <a:alpha val="43137"/>
                    </a:srgbClr>
                  </a:outerShdw>
                </a:effectLst>
              </a:rPr>
              <a:t>Чтение в ФГОС </a:t>
            </a:r>
            <a:endParaRPr lang="ru-RU" b="1" dirty="0">
              <a:solidFill>
                <a:srgbClr val="663300"/>
              </a:solidFill>
              <a:effectLst>
                <a:outerShdw blurRad="38100" dist="38100" dir="2700000" algn="tl">
                  <a:srgbClr val="000000">
                    <a:alpha val="43137"/>
                  </a:srgbClr>
                </a:outerShdw>
              </a:effectLst>
            </a:endParaRPr>
          </a:p>
        </p:txBody>
      </p:sp>
      <p:sp>
        <p:nvSpPr>
          <p:cNvPr id="6" name="Объект 5"/>
          <p:cNvSpPr>
            <a:spLocks noGrp="1"/>
          </p:cNvSpPr>
          <p:nvPr>
            <p:ph sz="half" idx="1"/>
          </p:nvPr>
        </p:nvSpPr>
        <p:spPr>
          <a:xfrm>
            <a:off x="5181600" y="1447800"/>
            <a:ext cx="5965304" cy="5040560"/>
          </a:xfrm>
        </p:spPr>
        <p:txBody>
          <a:bodyPr>
            <a:normAutofit/>
          </a:bodyPr>
          <a:lstStyle/>
          <a:p>
            <a:pPr marL="447675" indent="-447675">
              <a:buFont typeface="Wingdings" panose="05000000000000000000" pitchFamily="2" charset="2"/>
              <a:buChar char="ü"/>
            </a:pPr>
            <a:r>
              <a:rPr lang="ru-RU" sz="3600" i="0" dirty="0">
                <a:latin typeface="Century Schoolbook" panose="02040604050505020304" pitchFamily="18" charset="0"/>
              </a:rPr>
              <a:t>формирование </a:t>
            </a:r>
            <a:r>
              <a:rPr lang="en-US" sz="3600" i="0" dirty="0">
                <a:latin typeface="Century Schoolbook" panose="02040604050505020304" pitchFamily="18" charset="0"/>
              </a:rPr>
              <a:t>homo </a:t>
            </a:r>
            <a:r>
              <a:rPr lang="en-US" sz="3600" i="0" dirty="0" err="1">
                <a:latin typeface="Century Schoolbook" panose="02040604050505020304" pitchFamily="18" charset="0"/>
              </a:rPr>
              <a:t>legens</a:t>
            </a:r>
            <a:r>
              <a:rPr lang="ru-RU" sz="3600" i="0" dirty="0">
                <a:latin typeface="Century Schoolbook" panose="02040604050505020304" pitchFamily="18" charset="0"/>
              </a:rPr>
              <a:t> (человека читающего), </a:t>
            </a:r>
          </a:p>
          <a:p>
            <a:pPr marL="447675" indent="-447675">
              <a:buFont typeface="Wingdings" panose="05000000000000000000" pitchFamily="2" charset="2"/>
              <a:buChar char="ü"/>
            </a:pPr>
            <a:r>
              <a:rPr lang="ru-RU" sz="3600" i="0" dirty="0">
                <a:latin typeface="Century Schoolbook" panose="02040604050505020304" pitchFamily="18" charset="0"/>
              </a:rPr>
              <a:t>чтение для образования, </a:t>
            </a:r>
          </a:p>
          <a:p>
            <a:pPr marL="447675" indent="-447675">
              <a:buFont typeface="Wingdings" panose="05000000000000000000" pitchFamily="2" charset="2"/>
              <a:buChar char="ü"/>
            </a:pPr>
            <a:r>
              <a:rPr lang="ru-RU" sz="3600" i="0" dirty="0">
                <a:latin typeface="Century Schoolbook" panose="02040604050505020304" pitchFamily="18" charset="0"/>
              </a:rPr>
              <a:t>чтение как работа с информацией</a:t>
            </a:r>
            <a:r>
              <a:rPr lang="en-US" sz="3600" i="0" dirty="0">
                <a:latin typeface="Century Schoolbook" panose="02040604050505020304" pitchFamily="18" charset="0"/>
              </a:rPr>
              <a:t> </a:t>
            </a:r>
            <a:r>
              <a:rPr lang="en-US" sz="3600" i="0" dirty="0">
                <a:solidFill>
                  <a:srgbClr val="FF0000"/>
                </a:solidFill>
                <a:latin typeface="Century Schoolbook" panose="02040604050505020304" pitchFamily="18" charset="0"/>
              </a:rPr>
              <a:t>new</a:t>
            </a:r>
            <a:r>
              <a:rPr lang="ru-RU" sz="3600" i="0" dirty="0">
                <a:solidFill>
                  <a:srgbClr val="FF0000"/>
                </a:solidFill>
                <a:latin typeface="Century Schoolbook" panose="02040604050505020304" pitchFamily="18" charset="0"/>
              </a:rPr>
              <a:t>!</a:t>
            </a:r>
            <a:endParaRPr lang="ru-RU" sz="3600" i="0" dirty="0">
              <a:latin typeface="Century Schoolbook" panose="02040604050505020304" pitchFamily="18"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81200"/>
            <a:ext cx="3857098" cy="30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78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5830" y="308559"/>
            <a:ext cx="7996555" cy="1606550"/>
          </a:xfrm>
          <a:prstGeom prst="rect">
            <a:avLst/>
          </a:prstGeom>
        </p:spPr>
        <p:txBody>
          <a:bodyPr vert="horz" wrap="square" lIns="0" tIns="62865" rIns="0" bIns="0" rtlCol="0">
            <a:spAutoFit/>
          </a:bodyPr>
          <a:lstStyle/>
          <a:p>
            <a:pPr marL="222885" marR="130175" algn="ctr">
              <a:lnSpc>
                <a:spcPts val="3020"/>
              </a:lnSpc>
              <a:spcBef>
                <a:spcPts val="495"/>
              </a:spcBef>
            </a:pPr>
            <a:r>
              <a:rPr sz="2800" b="0" spc="-70" dirty="0">
                <a:latin typeface="Century Schoolbook"/>
                <a:cs typeface="Century Schoolbook"/>
              </a:rPr>
              <a:t>«</a:t>
            </a:r>
            <a:r>
              <a:rPr sz="2800" b="0" spc="-80" dirty="0">
                <a:latin typeface="Century Schoolbook"/>
                <a:cs typeface="Century Schoolbook"/>
              </a:rPr>
              <a:t>М</a:t>
            </a:r>
            <a:r>
              <a:rPr sz="2800" b="0" spc="-60" dirty="0">
                <a:latin typeface="Century Schoolbook"/>
                <a:cs typeface="Century Schoolbook"/>
              </a:rPr>
              <a:t>о</a:t>
            </a:r>
            <a:r>
              <a:rPr sz="2800" b="0" spc="-80" dirty="0">
                <a:latin typeface="Century Schoolbook"/>
                <a:cs typeface="Century Schoolbook"/>
              </a:rPr>
              <a:t>н</a:t>
            </a:r>
            <a:r>
              <a:rPr sz="2800" b="0" spc="-60" dirty="0">
                <a:latin typeface="Century Schoolbook"/>
                <a:cs typeface="Century Schoolbook"/>
              </a:rPr>
              <a:t>и</a:t>
            </a:r>
            <a:r>
              <a:rPr sz="2800" b="0" spc="-70" dirty="0">
                <a:latin typeface="Century Schoolbook"/>
                <a:cs typeface="Century Schoolbook"/>
              </a:rPr>
              <a:t>т</a:t>
            </a:r>
            <a:r>
              <a:rPr sz="2800" b="0" spc="-60" dirty="0">
                <a:latin typeface="Century Schoolbook"/>
                <a:cs typeface="Century Schoolbook"/>
              </a:rPr>
              <a:t>о</a:t>
            </a:r>
            <a:r>
              <a:rPr sz="2800" b="0" spc="-75" dirty="0">
                <a:latin typeface="Century Schoolbook"/>
                <a:cs typeface="Century Schoolbook"/>
              </a:rPr>
              <a:t>р</a:t>
            </a:r>
            <a:r>
              <a:rPr sz="2800" b="0" spc="-60" dirty="0">
                <a:latin typeface="Century Schoolbook"/>
                <a:cs typeface="Century Schoolbook"/>
              </a:rPr>
              <a:t>и</a:t>
            </a:r>
            <a:r>
              <a:rPr sz="2800" b="0" spc="-80" dirty="0">
                <a:latin typeface="Century Schoolbook"/>
                <a:cs typeface="Century Schoolbook"/>
              </a:rPr>
              <a:t>н</a:t>
            </a:r>
            <a:r>
              <a:rPr sz="2800" b="0" dirty="0">
                <a:latin typeface="Century Schoolbook"/>
                <a:cs typeface="Century Schoolbook"/>
              </a:rPr>
              <a:t>г</a:t>
            </a:r>
            <a:r>
              <a:rPr sz="2800" b="0" spc="-195" dirty="0">
                <a:latin typeface="Century Schoolbook"/>
                <a:cs typeface="Century Schoolbook"/>
              </a:rPr>
              <a:t> </a:t>
            </a:r>
            <a:r>
              <a:rPr sz="2800" b="0" spc="-80" dirty="0">
                <a:latin typeface="Century Schoolbook"/>
                <a:cs typeface="Century Schoolbook"/>
              </a:rPr>
              <a:t>ф</a:t>
            </a:r>
            <a:r>
              <a:rPr sz="2800" b="0" spc="-60" dirty="0">
                <a:latin typeface="Century Schoolbook"/>
                <a:cs typeface="Century Schoolbook"/>
              </a:rPr>
              <a:t>о</a:t>
            </a:r>
            <a:r>
              <a:rPr sz="2800" b="0" spc="-75" dirty="0">
                <a:latin typeface="Century Schoolbook"/>
                <a:cs typeface="Century Schoolbook"/>
              </a:rPr>
              <a:t>р</a:t>
            </a:r>
            <a:r>
              <a:rPr sz="2800" b="0" spc="-70" dirty="0">
                <a:latin typeface="Century Schoolbook"/>
                <a:cs typeface="Century Schoolbook"/>
              </a:rPr>
              <a:t>м</a:t>
            </a:r>
            <a:r>
              <a:rPr sz="2800" b="0" spc="-60" dirty="0">
                <a:latin typeface="Century Schoolbook"/>
                <a:cs typeface="Century Schoolbook"/>
              </a:rPr>
              <a:t>и</a:t>
            </a:r>
            <a:r>
              <a:rPr sz="2800" b="0" spc="-75" dirty="0">
                <a:latin typeface="Century Schoolbook"/>
                <a:cs typeface="Century Schoolbook"/>
              </a:rPr>
              <a:t>р</a:t>
            </a:r>
            <a:r>
              <a:rPr sz="2800" b="0" spc="-60" dirty="0">
                <a:latin typeface="Century Schoolbook"/>
                <a:cs typeface="Century Schoolbook"/>
              </a:rPr>
              <a:t>о</a:t>
            </a:r>
            <a:r>
              <a:rPr sz="2800" b="0" spc="-70" dirty="0">
                <a:latin typeface="Century Schoolbook"/>
                <a:cs typeface="Century Schoolbook"/>
              </a:rPr>
              <a:t>в</a:t>
            </a:r>
            <a:r>
              <a:rPr sz="2800" b="0" spc="-75" dirty="0">
                <a:latin typeface="Century Schoolbook"/>
                <a:cs typeface="Century Schoolbook"/>
              </a:rPr>
              <a:t>а</a:t>
            </a:r>
            <a:r>
              <a:rPr sz="2800" b="0" spc="-80" dirty="0">
                <a:latin typeface="Century Schoolbook"/>
                <a:cs typeface="Century Schoolbook"/>
              </a:rPr>
              <a:t>н</a:t>
            </a:r>
            <a:r>
              <a:rPr sz="2800" b="0" spc="-60" dirty="0">
                <a:latin typeface="Century Schoolbook"/>
                <a:cs typeface="Century Schoolbook"/>
              </a:rPr>
              <a:t>и</a:t>
            </a:r>
            <a:r>
              <a:rPr sz="2800" b="0" spc="5" dirty="0">
                <a:latin typeface="Century Schoolbook"/>
                <a:cs typeface="Century Schoolbook"/>
              </a:rPr>
              <a:t>я</a:t>
            </a:r>
            <a:r>
              <a:rPr sz="2800" b="0" spc="-195" dirty="0">
                <a:latin typeface="Century Schoolbook"/>
                <a:cs typeface="Century Schoolbook"/>
              </a:rPr>
              <a:t> </a:t>
            </a:r>
            <a:r>
              <a:rPr sz="2800" b="0" spc="-80" dirty="0">
                <a:latin typeface="Century Schoolbook"/>
                <a:cs typeface="Century Schoolbook"/>
              </a:rPr>
              <a:t>ф</a:t>
            </a:r>
            <a:r>
              <a:rPr sz="2800" b="0" spc="-70" dirty="0">
                <a:latin typeface="Century Schoolbook"/>
                <a:cs typeface="Century Schoolbook"/>
              </a:rPr>
              <a:t>у</a:t>
            </a:r>
            <a:r>
              <a:rPr sz="2800" b="0" spc="-80" dirty="0">
                <a:latin typeface="Century Schoolbook"/>
                <a:cs typeface="Century Schoolbook"/>
              </a:rPr>
              <a:t>н</a:t>
            </a:r>
            <a:r>
              <a:rPr sz="2800" b="0" spc="-60" dirty="0">
                <a:latin typeface="Century Schoolbook"/>
                <a:cs typeface="Century Schoolbook"/>
              </a:rPr>
              <a:t>кцио</a:t>
            </a:r>
            <a:r>
              <a:rPr sz="2800" b="0" spc="-80" dirty="0">
                <a:latin typeface="Century Schoolbook"/>
                <a:cs typeface="Century Schoolbook"/>
              </a:rPr>
              <a:t>н</a:t>
            </a:r>
            <a:r>
              <a:rPr sz="2800" b="0" spc="-75" dirty="0">
                <a:latin typeface="Century Schoolbook"/>
                <a:cs typeface="Century Schoolbook"/>
              </a:rPr>
              <a:t>ал</a:t>
            </a:r>
            <a:r>
              <a:rPr sz="2800" b="0" spc="-60" dirty="0">
                <a:latin typeface="Century Schoolbook"/>
                <a:cs typeface="Century Schoolbook"/>
              </a:rPr>
              <a:t>ь</a:t>
            </a:r>
            <a:r>
              <a:rPr sz="2800" b="0" spc="-80" dirty="0">
                <a:latin typeface="Century Schoolbook"/>
                <a:cs typeface="Century Schoolbook"/>
              </a:rPr>
              <a:t>но</a:t>
            </a:r>
            <a:r>
              <a:rPr sz="2800" b="0" dirty="0">
                <a:latin typeface="Century Schoolbook"/>
                <a:cs typeface="Century Schoolbook"/>
              </a:rPr>
              <a:t>й  </a:t>
            </a:r>
            <a:r>
              <a:rPr sz="2800" b="0" spc="-60" dirty="0">
                <a:latin typeface="Century Schoolbook"/>
                <a:cs typeface="Century Schoolbook"/>
              </a:rPr>
              <a:t>грамотности»</a:t>
            </a:r>
            <a:endParaRPr sz="2800" dirty="0">
              <a:latin typeface="Century Schoolbook"/>
              <a:cs typeface="Century Schoolbook"/>
            </a:endParaRPr>
          </a:p>
          <a:p>
            <a:pPr marL="12700" marR="5080" indent="-3810" algn="ctr">
              <a:lnSpc>
                <a:spcPts val="3020"/>
              </a:lnSpc>
              <a:spcBef>
                <a:spcPts val="10"/>
              </a:spcBef>
            </a:pPr>
            <a:r>
              <a:rPr sz="2800" b="0" spc="-75" dirty="0">
                <a:latin typeface="Century Schoolbook"/>
                <a:cs typeface="Century Schoolbook"/>
              </a:rPr>
              <a:t>Ф</a:t>
            </a:r>
            <a:r>
              <a:rPr sz="2800" b="0" spc="-60" dirty="0">
                <a:latin typeface="Century Schoolbook"/>
                <a:cs typeface="Century Schoolbook"/>
              </a:rPr>
              <a:t>Г</a:t>
            </a:r>
            <a:r>
              <a:rPr sz="2800" b="0" spc="-70" dirty="0">
                <a:latin typeface="Century Schoolbook"/>
                <a:cs typeface="Century Schoolbook"/>
              </a:rPr>
              <a:t>Б</a:t>
            </a:r>
            <a:r>
              <a:rPr sz="2800" b="0" spc="-80" dirty="0">
                <a:latin typeface="Century Schoolbook"/>
                <a:cs typeface="Century Schoolbook"/>
              </a:rPr>
              <a:t>Н</a:t>
            </a:r>
            <a:r>
              <a:rPr sz="2800" b="0" spc="5" dirty="0">
                <a:latin typeface="Century Schoolbook"/>
                <a:cs typeface="Century Schoolbook"/>
              </a:rPr>
              <a:t>У</a:t>
            </a:r>
            <a:r>
              <a:rPr sz="2800" b="0" spc="-165" dirty="0">
                <a:latin typeface="Century Schoolbook"/>
                <a:cs typeface="Century Schoolbook"/>
              </a:rPr>
              <a:t> </a:t>
            </a:r>
            <a:r>
              <a:rPr sz="2800" b="0" spc="-65" dirty="0">
                <a:latin typeface="Century Schoolbook"/>
                <a:cs typeface="Century Schoolbook"/>
              </a:rPr>
              <a:t>«И</a:t>
            </a:r>
            <a:r>
              <a:rPr sz="2800" b="0" spc="-80" dirty="0">
                <a:latin typeface="Century Schoolbook"/>
                <a:cs typeface="Century Schoolbook"/>
              </a:rPr>
              <a:t>н</a:t>
            </a:r>
            <a:r>
              <a:rPr sz="2800" b="0" spc="-75" dirty="0">
                <a:latin typeface="Century Schoolbook"/>
                <a:cs typeface="Century Schoolbook"/>
              </a:rPr>
              <a:t>ст</a:t>
            </a:r>
            <a:r>
              <a:rPr sz="2800" b="0" spc="-60" dirty="0">
                <a:latin typeface="Century Schoolbook"/>
                <a:cs typeface="Century Schoolbook"/>
              </a:rPr>
              <a:t>и</a:t>
            </a:r>
            <a:r>
              <a:rPr sz="2800" b="0" spc="-70" dirty="0">
                <a:latin typeface="Century Schoolbook"/>
                <a:cs typeface="Century Schoolbook"/>
              </a:rPr>
              <a:t>ту</a:t>
            </a:r>
            <a:r>
              <a:rPr sz="2800" b="0" spc="5" dirty="0">
                <a:latin typeface="Century Schoolbook"/>
                <a:cs typeface="Century Schoolbook"/>
              </a:rPr>
              <a:t>т</a:t>
            </a:r>
            <a:r>
              <a:rPr sz="2800" b="0" spc="-204" dirty="0">
                <a:latin typeface="Century Schoolbook"/>
                <a:cs typeface="Century Schoolbook"/>
              </a:rPr>
              <a:t> </a:t>
            </a:r>
            <a:r>
              <a:rPr sz="2800" b="0" spc="-75" dirty="0">
                <a:latin typeface="Century Schoolbook"/>
                <a:cs typeface="Century Schoolbook"/>
              </a:rPr>
              <a:t>стра</a:t>
            </a:r>
            <a:r>
              <a:rPr sz="2800" b="0" spc="-70" dirty="0">
                <a:latin typeface="Century Schoolbook"/>
                <a:cs typeface="Century Schoolbook"/>
              </a:rPr>
              <a:t>т</a:t>
            </a:r>
            <a:r>
              <a:rPr sz="2800" b="0" spc="-60" dirty="0">
                <a:latin typeface="Century Schoolbook"/>
                <a:cs typeface="Century Schoolbook"/>
              </a:rPr>
              <a:t>еги</a:t>
            </a:r>
            <a:r>
              <a:rPr sz="2800" b="0" spc="5" dirty="0">
                <a:latin typeface="Century Schoolbook"/>
                <a:cs typeface="Century Schoolbook"/>
              </a:rPr>
              <a:t>и</a:t>
            </a:r>
            <a:r>
              <a:rPr sz="2800" b="0" spc="-195" dirty="0">
                <a:latin typeface="Century Schoolbook"/>
                <a:cs typeface="Century Schoolbook"/>
              </a:rPr>
              <a:t> </a:t>
            </a:r>
            <a:r>
              <a:rPr sz="2800" b="0" spc="-75" dirty="0">
                <a:latin typeface="Century Schoolbook"/>
                <a:cs typeface="Century Schoolbook"/>
              </a:rPr>
              <a:t>ра</a:t>
            </a:r>
            <a:r>
              <a:rPr sz="2800" b="0" spc="-70" dirty="0">
                <a:latin typeface="Century Schoolbook"/>
                <a:cs typeface="Century Schoolbook"/>
              </a:rPr>
              <a:t>зв</a:t>
            </a:r>
            <a:r>
              <a:rPr sz="2800" b="0" spc="-60" dirty="0">
                <a:latin typeface="Century Schoolbook"/>
                <a:cs typeface="Century Schoolbook"/>
              </a:rPr>
              <a:t>и</a:t>
            </a:r>
            <a:r>
              <a:rPr sz="2800" b="0" spc="-70" dirty="0">
                <a:latin typeface="Century Schoolbook"/>
                <a:cs typeface="Century Schoolbook"/>
              </a:rPr>
              <a:t>т</a:t>
            </a:r>
            <a:r>
              <a:rPr sz="2800" b="0" spc="-60" dirty="0">
                <a:latin typeface="Century Schoolbook"/>
                <a:cs typeface="Century Schoolbook"/>
              </a:rPr>
              <a:t>и</a:t>
            </a:r>
            <a:r>
              <a:rPr sz="2800" b="0" dirty="0">
                <a:latin typeface="Century Schoolbook"/>
                <a:cs typeface="Century Schoolbook"/>
              </a:rPr>
              <a:t>я  </a:t>
            </a:r>
            <a:r>
              <a:rPr sz="2800" b="0" spc="-65" dirty="0">
                <a:latin typeface="Century Schoolbook"/>
                <a:cs typeface="Century Schoolbook"/>
              </a:rPr>
              <a:t>образования</a:t>
            </a:r>
            <a:r>
              <a:rPr sz="2800" b="0" spc="-180" dirty="0">
                <a:latin typeface="Century Schoolbook"/>
                <a:cs typeface="Century Schoolbook"/>
              </a:rPr>
              <a:t> </a:t>
            </a:r>
            <a:r>
              <a:rPr sz="2800" b="0" spc="-60" dirty="0">
                <a:latin typeface="Century Schoolbook"/>
                <a:cs typeface="Century Schoolbook"/>
              </a:rPr>
              <a:t>Российской</a:t>
            </a:r>
            <a:r>
              <a:rPr sz="2800" b="0" spc="-235" dirty="0">
                <a:latin typeface="Century Schoolbook"/>
                <a:cs typeface="Century Schoolbook"/>
              </a:rPr>
              <a:t> </a:t>
            </a:r>
            <a:r>
              <a:rPr sz="2800" b="0" spc="-55" dirty="0">
                <a:latin typeface="Century Schoolbook"/>
                <a:cs typeface="Century Schoolbook"/>
              </a:rPr>
              <a:t>академии</a:t>
            </a:r>
            <a:r>
              <a:rPr sz="2800" b="0" spc="-160" dirty="0">
                <a:latin typeface="Century Schoolbook"/>
                <a:cs typeface="Century Schoolbook"/>
              </a:rPr>
              <a:t> </a:t>
            </a:r>
            <a:r>
              <a:rPr sz="2800" b="0" spc="-65" dirty="0">
                <a:latin typeface="Century Schoolbook"/>
                <a:cs typeface="Century Schoolbook"/>
              </a:rPr>
              <a:t>образования»</a:t>
            </a:r>
            <a:endParaRPr sz="2800" dirty="0">
              <a:latin typeface="Century Schoolbook"/>
              <a:cs typeface="Century Schoolbook"/>
            </a:endParaRPr>
          </a:p>
        </p:txBody>
      </p:sp>
      <p:sp>
        <p:nvSpPr>
          <p:cNvPr id="3" name="object 3"/>
          <p:cNvSpPr txBox="1"/>
          <p:nvPr/>
        </p:nvSpPr>
        <p:spPr>
          <a:xfrm>
            <a:off x="1295400" y="2254859"/>
            <a:ext cx="5283200" cy="453390"/>
          </a:xfrm>
          <a:prstGeom prst="rect">
            <a:avLst/>
          </a:prstGeom>
        </p:spPr>
        <p:txBody>
          <a:bodyPr vert="horz" wrap="square" lIns="0" tIns="13335" rIns="0" bIns="0" rtlCol="0">
            <a:spAutoFit/>
          </a:bodyPr>
          <a:lstStyle/>
          <a:p>
            <a:pPr marL="12700">
              <a:lnSpc>
                <a:spcPct val="100000"/>
              </a:lnSpc>
              <a:spcBef>
                <a:spcPts val="105"/>
              </a:spcBef>
            </a:pPr>
            <a:r>
              <a:rPr sz="2800" dirty="0">
                <a:latin typeface="Century Schoolbook"/>
                <a:cs typeface="Century Schoolbook"/>
              </a:rPr>
              <a:t>Основные</a:t>
            </a:r>
            <a:r>
              <a:rPr sz="2800" spc="-90" dirty="0">
                <a:latin typeface="Century Schoolbook"/>
                <a:cs typeface="Century Schoolbook"/>
              </a:rPr>
              <a:t> </a:t>
            </a:r>
            <a:r>
              <a:rPr sz="2800" spc="5" dirty="0">
                <a:latin typeface="Century Schoolbook"/>
                <a:cs typeface="Century Schoolbook"/>
              </a:rPr>
              <a:t>положения</a:t>
            </a:r>
            <a:r>
              <a:rPr sz="2800" spc="-105" dirty="0">
                <a:latin typeface="Century Schoolbook"/>
                <a:cs typeface="Century Schoolbook"/>
              </a:rPr>
              <a:t> </a:t>
            </a:r>
            <a:r>
              <a:rPr sz="2800" spc="5" dirty="0">
                <a:latin typeface="Century Schoolbook"/>
                <a:cs typeface="Century Schoolbook"/>
              </a:rPr>
              <a:t>проекта:</a:t>
            </a:r>
            <a:endParaRPr sz="2800" dirty="0">
              <a:latin typeface="Century Schoolbook"/>
              <a:cs typeface="Century Schoolbook"/>
            </a:endParaRPr>
          </a:p>
        </p:txBody>
      </p:sp>
      <p:sp>
        <p:nvSpPr>
          <p:cNvPr id="4" name="object 4"/>
          <p:cNvSpPr txBox="1"/>
          <p:nvPr/>
        </p:nvSpPr>
        <p:spPr>
          <a:xfrm>
            <a:off x="914400" y="3048000"/>
            <a:ext cx="10363200" cy="2782813"/>
          </a:xfrm>
          <a:prstGeom prst="rect">
            <a:avLst/>
          </a:prstGeom>
        </p:spPr>
        <p:txBody>
          <a:bodyPr vert="horz" wrap="square" lIns="0" tIns="12700" rIns="0" bIns="0" rtlCol="0">
            <a:spAutoFit/>
          </a:bodyPr>
          <a:lstStyle/>
          <a:p>
            <a:pPr marL="469265" indent="-457200">
              <a:lnSpc>
                <a:spcPct val="100000"/>
              </a:lnSpc>
              <a:spcBef>
                <a:spcPts val="100"/>
              </a:spcBef>
              <a:buFont typeface="+mj-lt"/>
              <a:buAutoNum type="arabicPeriod"/>
              <a:tabLst>
                <a:tab pos="356870" algn="l"/>
                <a:tab pos="357505" algn="l"/>
                <a:tab pos="1304925" algn="l"/>
                <a:tab pos="2649220" algn="l"/>
                <a:tab pos="3070225" algn="l"/>
                <a:tab pos="4841875" algn="l"/>
                <a:tab pos="6296025" algn="l"/>
                <a:tab pos="7524750" algn="l"/>
                <a:tab pos="8877935" algn="l"/>
                <a:tab pos="9149080" algn="l"/>
              </a:tabLst>
            </a:pPr>
            <a:r>
              <a:rPr sz="2000" spc="-15" dirty="0" err="1" smtClean="0">
                <a:latin typeface="Century Schoolbook"/>
                <a:cs typeface="Century Schoolbook"/>
              </a:rPr>
              <a:t>П</a:t>
            </a:r>
            <a:r>
              <a:rPr sz="2000" spc="-5" dirty="0" err="1" smtClean="0">
                <a:latin typeface="Century Schoolbook"/>
                <a:cs typeface="Century Schoolbook"/>
              </a:rPr>
              <a:t>р</a:t>
            </a:r>
            <a:r>
              <a:rPr sz="2000" spc="5" dirty="0" err="1" smtClean="0">
                <a:latin typeface="Century Schoolbook"/>
                <a:cs typeface="Century Schoolbook"/>
              </a:rPr>
              <a:t>о</a:t>
            </a:r>
            <a:r>
              <a:rPr sz="2000" spc="10" dirty="0" err="1" smtClean="0">
                <a:latin typeface="Century Schoolbook"/>
                <a:cs typeface="Century Schoolbook"/>
              </a:rPr>
              <a:t>е</a:t>
            </a:r>
            <a:r>
              <a:rPr sz="2000" spc="-10" dirty="0" err="1" smtClean="0">
                <a:latin typeface="Century Schoolbook"/>
                <a:cs typeface="Century Schoolbook"/>
              </a:rPr>
              <a:t>к</a:t>
            </a:r>
            <a:r>
              <a:rPr sz="2000" dirty="0" err="1" smtClean="0">
                <a:latin typeface="Century Schoolbook"/>
                <a:cs typeface="Century Schoolbook"/>
              </a:rPr>
              <a:t>т</a:t>
            </a:r>
            <a:r>
              <a:rPr lang="ru-RU" sz="2000" dirty="0" smtClean="0">
                <a:latin typeface="Century Schoolbook"/>
                <a:cs typeface="Century Schoolbook"/>
              </a:rPr>
              <a:t> </a:t>
            </a:r>
            <a:r>
              <a:rPr sz="2000" dirty="0" err="1" smtClean="0">
                <a:latin typeface="Century Schoolbook"/>
                <a:cs typeface="Century Schoolbook"/>
              </a:rPr>
              <a:t>н</a:t>
            </a:r>
            <a:r>
              <a:rPr sz="2000" spc="5" dirty="0" err="1" smtClean="0">
                <a:latin typeface="Century Schoolbook"/>
                <a:cs typeface="Century Schoolbook"/>
              </a:rPr>
              <a:t>а</a:t>
            </a:r>
            <a:r>
              <a:rPr sz="2000" dirty="0" err="1" smtClean="0">
                <a:latin typeface="Century Schoolbook"/>
                <a:cs typeface="Century Schoolbook"/>
              </a:rPr>
              <a:t>прав</a:t>
            </a:r>
            <a:r>
              <a:rPr sz="2000" spc="-10" dirty="0" err="1" smtClean="0">
                <a:latin typeface="Century Schoolbook"/>
                <a:cs typeface="Century Schoolbook"/>
              </a:rPr>
              <a:t>л</a:t>
            </a:r>
            <a:r>
              <a:rPr sz="2000" spc="10" dirty="0" err="1" smtClean="0">
                <a:latin typeface="Century Schoolbook"/>
                <a:cs typeface="Century Schoolbook"/>
              </a:rPr>
              <a:t>е</a:t>
            </a:r>
            <a:r>
              <a:rPr sz="2000" dirty="0" err="1" smtClean="0">
                <a:latin typeface="Century Schoolbook"/>
                <a:cs typeface="Century Schoolbook"/>
              </a:rPr>
              <a:t>н</a:t>
            </a:r>
            <a:r>
              <a:rPr lang="ru-RU" sz="2000" dirty="0">
                <a:latin typeface="Century Schoolbook"/>
                <a:cs typeface="Century Schoolbook"/>
              </a:rPr>
              <a:t> </a:t>
            </a:r>
            <a:r>
              <a:rPr sz="2000" spc="-5" dirty="0" err="1" smtClean="0">
                <a:solidFill>
                  <a:srgbClr val="BE0000"/>
                </a:solidFill>
                <a:latin typeface="Century Schoolbook"/>
                <a:cs typeface="Century Schoolbook"/>
              </a:rPr>
              <a:t>н</a:t>
            </a:r>
            <a:r>
              <a:rPr sz="2000" dirty="0" err="1" smtClean="0">
                <a:solidFill>
                  <a:srgbClr val="BE0000"/>
                </a:solidFill>
                <a:latin typeface="Century Schoolbook"/>
                <a:cs typeface="Century Schoolbook"/>
              </a:rPr>
              <a:t>а</a:t>
            </a:r>
            <a:r>
              <a:rPr lang="ru-RU" sz="2000" dirty="0">
                <a:solidFill>
                  <a:srgbClr val="BE0000"/>
                </a:solidFill>
                <a:latin typeface="Century Schoolbook"/>
                <a:cs typeface="Century Schoolbook"/>
              </a:rPr>
              <a:t> </a:t>
            </a:r>
            <a:r>
              <a:rPr sz="2000" spc="5" dirty="0" err="1" smtClean="0">
                <a:solidFill>
                  <a:srgbClr val="BE0000"/>
                </a:solidFill>
                <a:latin typeface="Century Schoolbook"/>
                <a:cs typeface="Century Schoolbook"/>
              </a:rPr>
              <a:t>ф</a:t>
            </a:r>
            <a:r>
              <a:rPr sz="2000" spc="10" dirty="0" err="1" smtClean="0">
                <a:solidFill>
                  <a:srgbClr val="BE0000"/>
                </a:solidFill>
                <a:latin typeface="Century Schoolbook"/>
                <a:cs typeface="Century Schoolbook"/>
              </a:rPr>
              <a:t>о</a:t>
            </a:r>
            <a:r>
              <a:rPr sz="2000" spc="-5" dirty="0" err="1" smtClean="0">
                <a:solidFill>
                  <a:srgbClr val="BE0000"/>
                </a:solidFill>
                <a:latin typeface="Century Schoolbook"/>
                <a:cs typeface="Century Schoolbook"/>
              </a:rPr>
              <a:t>рм</a:t>
            </a:r>
            <a:r>
              <a:rPr sz="2000" spc="5" dirty="0" err="1" smtClean="0">
                <a:solidFill>
                  <a:srgbClr val="BE0000"/>
                </a:solidFill>
                <a:latin typeface="Century Schoolbook"/>
                <a:cs typeface="Century Schoolbook"/>
              </a:rPr>
              <a:t>и</a:t>
            </a:r>
            <a:r>
              <a:rPr sz="2000" spc="-5" dirty="0" err="1" smtClean="0">
                <a:solidFill>
                  <a:srgbClr val="BE0000"/>
                </a:solidFill>
                <a:latin typeface="Century Schoolbook"/>
                <a:cs typeface="Century Schoolbook"/>
              </a:rPr>
              <a:t>р</a:t>
            </a:r>
            <a:r>
              <a:rPr sz="2000" spc="5" dirty="0" err="1" smtClean="0">
                <a:solidFill>
                  <a:srgbClr val="BE0000"/>
                </a:solidFill>
                <a:latin typeface="Century Schoolbook"/>
                <a:cs typeface="Century Schoolbook"/>
              </a:rPr>
              <a:t>о</a:t>
            </a:r>
            <a:r>
              <a:rPr sz="2000" spc="-35" dirty="0" err="1" smtClean="0">
                <a:solidFill>
                  <a:srgbClr val="BE0000"/>
                </a:solidFill>
                <a:latin typeface="Century Schoolbook"/>
                <a:cs typeface="Century Schoolbook"/>
              </a:rPr>
              <a:t>в</a:t>
            </a:r>
            <a:r>
              <a:rPr sz="2000" spc="5" dirty="0" err="1" smtClean="0">
                <a:solidFill>
                  <a:srgbClr val="BE0000"/>
                </a:solidFill>
                <a:latin typeface="Century Schoolbook"/>
                <a:cs typeface="Century Schoolbook"/>
              </a:rPr>
              <a:t>а</a:t>
            </a:r>
            <a:r>
              <a:rPr sz="2000" dirty="0" err="1" smtClean="0">
                <a:solidFill>
                  <a:srgbClr val="BE0000"/>
                </a:solidFill>
                <a:latin typeface="Century Schoolbook"/>
                <a:cs typeface="Century Schoolbook"/>
              </a:rPr>
              <a:t>н</a:t>
            </a:r>
            <a:r>
              <a:rPr sz="2000" spc="-15" dirty="0" err="1" smtClean="0">
                <a:solidFill>
                  <a:srgbClr val="BE0000"/>
                </a:solidFill>
                <a:latin typeface="Century Schoolbook"/>
                <a:cs typeface="Century Schoolbook"/>
              </a:rPr>
              <a:t>и</a:t>
            </a:r>
            <a:r>
              <a:rPr sz="2000" dirty="0" err="1" smtClean="0">
                <a:solidFill>
                  <a:srgbClr val="BE0000"/>
                </a:solidFill>
                <a:latin typeface="Century Schoolbook"/>
                <a:cs typeface="Century Schoolbook"/>
              </a:rPr>
              <a:t>е</a:t>
            </a:r>
            <a:r>
              <a:rPr lang="ru-RU" sz="2000" dirty="0" smtClean="0">
                <a:solidFill>
                  <a:srgbClr val="BE0000"/>
                </a:solidFill>
                <a:latin typeface="Century Schoolbook"/>
                <a:cs typeface="Century Schoolbook"/>
              </a:rPr>
              <a:t> </a:t>
            </a:r>
            <a:r>
              <a:rPr sz="2000" spc="-10" dirty="0" err="1" smtClean="0">
                <a:latin typeface="Century Schoolbook"/>
                <a:cs typeface="Century Schoolbook"/>
              </a:rPr>
              <a:t>с</a:t>
            </a:r>
            <a:r>
              <a:rPr sz="2000" dirty="0" err="1" smtClean="0">
                <a:latin typeface="Century Schoolbook"/>
                <a:cs typeface="Century Schoolbook"/>
              </a:rPr>
              <a:t>п</a:t>
            </a:r>
            <a:r>
              <a:rPr sz="2000" spc="5" dirty="0" err="1" smtClean="0">
                <a:latin typeface="Century Schoolbook"/>
                <a:cs typeface="Century Schoolbook"/>
              </a:rPr>
              <a:t>о</a:t>
            </a:r>
            <a:r>
              <a:rPr sz="2000" spc="-10" dirty="0" err="1" smtClean="0">
                <a:latin typeface="Century Schoolbook"/>
                <a:cs typeface="Century Schoolbook"/>
              </a:rPr>
              <a:t>с</a:t>
            </a:r>
            <a:r>
              <a:rPr sz="2000" spc="10" dirty="0" err="1" smtClean="0">
                <a:latin typeface="Century Schoolbook"/>
                <a:cs typeface="Century Schoolbook"/>
              </a:rPr>
              <a:t>о</a:t>
            </a:r>
            <a:r>
              <a:rPr sz="2000" spc="-15" dirty="0" err="1" smtClean="0">
                <a:latin typeface="Century Schoolbook"/>
                <a:cs typeface="Century Schoolbook"/>
              </a:rPr>
              <a:t>б</a:t>
            </a:r>
            <a:r>
              <a:rPr sz="2000" dirty="0" err="1" smtClean="0">
                <a:latin typeface="Century Schoolbook"/>
                <a:cs typeface="Century Schoolbook"/>
              </a:rPr>
              <a:t>н</a:t>
            </a:r>
            <a:r>
              <a:rPr sz="2000" spc="5" dirty="0" err="1" smtClean="0">
                <a:latin typeface="Century Schoolbook"/>
                <a:cs typeface="Century Schoolbook"/>
              </a:rPr>
              <a:t>о</a:t>
            </a:r>
            <a:r>
              <a:rPr sz="2000" spc="-10" dirty="0" err="1" smtClean="0">
                <a:latin typeface="Century Schoolbook"/>
                <a:cs typeface="Century Schoolbook"/>
              </a:rPr>
              <a:t>с</a:t>
            </a:r>
            <a:r>
              <a:rPr sz="2000" spc="5" dirty="0" err="1" smtClean="0">
                <a:latin typeface="Century Schoolbook"/>
                <a:cs typeface="Century Schoolbook"/>
              </a:rPr>
              <a:t>т</a:t>
            </a:r>
            <a:r>
              <a:rPr sz="2000" dirty="0" err="1" smtClean="0">
                <a:latin typeface="Century Schoolbook"/>
                <a:cs typeface="Century Schoolbook"/>
              </a:rPr>
              <a:t>и</a:t>
            </a:r>
            <a:r>
              <a:rPr lang="ru-RU" sz="2000" dirty="0">
                <a:latin typeface="Century Schoolbook"/>
                <a:cs typeface="Century Schoolbook"/>
              </a:rPr>
              <a:t> </a:t>
            </a:r>
            <a:r>
              <a:rPr sz="2000" spc="-10" dirty="0" err="1" smtClean="0">
                <a:latin typeface="Century Schoolbook"/>
                <a:cs typeface="Century Schoolbook"/>
              </a:rPr>
              <a:t>у</a:t>
            </a:r>
            <a:r>
              <a:rPr sz="2000" spc="5" dirty="0" err="1" smtClean="0">
                <a:latin typeface="Century Schoolbook"/>
                <a:cs typeface="Century Schoolbook"/>
              </a:rPr>
              <a:t>ча</a:t>
            </a:r>
            <a:r>
              <a:rPr sz="2000" spc="-5" dirty="0" err="1" smtClean="0">
                <a:latin typeface="Century Schoolbook"/>
                <a:cs typeface="Century Schoolbook"/>
              </a:rPr>
              <a:t>щ</a:t>
            </a:r>
            <a:r>
              <a:rPr sz="2000" spc="5" dirty="0" err="1" smtClean="0">
                <a:latin typeface="Century Schoolbook"/>
                <a:cs typeface="Century Schoolbook"/>
              </a:rPr>
              <a:t>и</a:t>
            </a:r>
            <a:r>
              <a:rPr sz="2000" spc="-10" dirty="0" err="1" smtClean="0">
                <a:latin typeface="Century Schoolbook"/>
                <a:cs typeface="Century Schoolbook"/>
              </a:rPr>
              <a:t>хс</a:t>
            </a:r>
            <a:r>
              <a:rPr sz="2000" dirty="0" err="1" smtClean="0">
                <a:latin typeface="Century Schoolbook"/>
                <a:cs typeface="Century Schoolbook"/>
              </a:rPr>
              <a:t>я</a:t>
            </a:r>
            <a:r>
              <a:rPr lang="ru-RU" sz="2000" dirty="0">
                <a:latin typeface="Century Schoolbook"/>
                <a:cs typeface="Century Schoolbook"/>
              </a:rPr>
              <a:t> </a:t>
            </a:r>
            <a:r>
              <a:rPr sz="2000" dirty="0" err="1" smtClean="0">
                <a:solidFill>
                  <a:srgbClr val="BE0000"/>
                </a:solidFill>
                <a:latin typeface="Century Schoolbook"/>
                <a:cs typeface="Century Schoolbook"/>
              </a:rPr>
              <a:t>пр</a:t>
            </a:r>
            <a:r>
              <a:rPr sz="2000" spc="5" dirty="0" err="1" smtClean="0">
                <a:solidFill>
                  <a:srgbClr val="BE0000"/>
                </a:solidFill>
                <a:latin typeface="Century Schoolbook"/>
                <a:cs typeface="Century Schoolbook"/>
              </a:rPr>
              <a:t>и</a:t>
            </a:r>
            <a:r>
              <a:rPr sz="2000" dirty="0" err="1" smtClean="0">
                <a:solidFill>
                  <a:srgbClr val="BE0000"/>
                </a:solidFill>
                <a:latin typeface="Century Schoolbook"/>
                <a:cs typeface="Century Schoolbook"/>
              </a:rPr>
              <a:t>м</a:t>
            </a:r>
            <a:r>
              <a:rPr sz="2000" spc="5" dirty="0" err="1" smtClean="0">
                <a:solidFill>
                  <a:srgbClr val="BE0000"/>
                </a:solidFill>
                <a:latin typeface="Century Schoolbook"/>
                <a:cs typeface="Century Schoolbook"/>
              </a:rPr>
              <a:t>е</a:t>
            </a:r>
            <a:r>
              <a:rPr sz="2000" dirty="0" err="1" smtClean="0">
                <a:solidFill>
                  <a:srgbClr val="BE0000"/>
                </a:solidFill>
                <a:latin typeface="Century Schoolbook"/>
                <a:cs typeface="Century Schoolbook"/>
              </a:rPr>
              <a:t>н</a:t>
            </a:r>
            <a:r>
              <a:rPr sz="2000" spc="-10" dirty="0" err="1" smtClean="0">
                <a:solidFill>
                  <a:srgbClr val="BE0000"/>
                </a:solidFill>
                <a:latin typeface="Century Schoolbook"/>
                <a:cs typeface="Century Schoolbook"/>
              </a:rPr>
              <a:t>я</a:t>
            </a:r>
            <a:r>
              <a:rPr sz="2000" spc="5" dirty="0" err="1" smtClean="0">
                <a:solidFill>
                  <a:srgbClr val="BE0000"/>
                </a:solidFill>
                <a:latin typeface="Century Schoolbook"/>
                <a:cs typeface="Century Schoolbook"/>
              </a:rPr>
              <a:t>т</a:t>
            </a:r>
            <a:r>
              <a:rPr sz="2000" dirty="0" err="1" smtClean="0">
                <a:solidFill>
                  <a:srgbClr val="BE0000"/>
                </a:solidFill>
                <a:latin typeface="Century Schoolbook"/>
                <a:cs typeface="Century Schoolbook"/>
              </a:rPr>
              <a:t>ь</a:t>
            </a:r>
            <a:r>
              <a:rPr sz="2000" dirty="0">
                <a:solidFill>
                  <a:srgbClr val="BE0000"/>
                </a:solidFill>
                <a:latin typeface="Century Schoolbook"/>
                <a:cs typeface="Century Schoolbook"/>
              </a:rPr>
              <a:t>	</a:t>
            </a:r>
            <a:r>
              <a:rPr lang="ru-RU" sz="2000" dirty="0" smtClean="0">
                <a:solidFill>
                  <a:srgbClr val="BE0000"/>
                </a:solidFill>
                <a:latin typeface="Century Schoolbook"/>
                <a:cs typeface="Century Schoolbook"/>
              </a:rPr>
              <a:t> </a:t>
            </a:r>
            <a:r>
              <a:rPr sz="2000" dirty="0" smtClean="0">
                <a:solidFill>
                  <a:srgbClr val="BE0000"/>
                </a:solidFill>
                <a:latin typeface="Century Schoolbook"/>
                <a:cs typeface="Century Schoolbook"/>
              </a:rPr>
              <a:t>в</a:t>
            </a:r>
            <a:r>
              <a:rPr lang="ru-RU" sz="2000" dirty="0" smtClean="0">
                <a:solidFill>
                  <a:srgbClr val="BE0000"/>
                </a:solidFill>
                <a:latin typeface="Century Schoolbook"/>
                <a:cs typeface="Century Schoolbook"/>
              </a:rPr>
              <a:t> </a:t>
            </a:r>
            <a:r>
              <a:rPr sz="2000" spc="-10" dirty="0" err="1" smtClean="0">
                <a:solidFill>
                  <a:srgbClr val="BE0000"/>
                </a:solidFill>
                <a:latin typeface="Century Schoolbook"/>
                <a:cs typeface="Century Schoolbook"/>
              </a:rPr>
              <a:t>ж</a:t>
            </a:r>
            <a:r>
              <a:rPr sz="2000" spc="10" dirty="0" err="1" smtClean="0">
                <a:solidFill>
                  <a:srgbClr val="BE0000"/>
                </a:solidFill>
                <a:latin typeface="Century Schoolbook"/>
                <a:cs typeface="Century Schoolbook"/>
              </a:rPr>
              <a:t>и</a:t>
            </a:r>
            <a:r>
              <a:rPr sz="2000" dirty="0" err="1" smtClean="0">
                <a:solidFill>
                  <a:srgbClr val="BE0000"/>
                </a:solidFill>
                <a:latin typeface="Century Schoolbook"/>
                <a:cs typeface="Century Schoolbook"/>
              </a:rPr>
              <a:t>зни</a:t>
            </a:r>
            <a:r>
              <a:rPr lang="ru-RU" sz="2000" dirty="0" smtClean="0">
                <a:latin typeface="Century Schoolbook"/>
                <a:cs typeface="Century Schoolbook"/>
              </a:rPr>
              <a:t> </a:t>
            </a:r>
            <a:r>
              <a:rPr sz="2000" dirty="0" err="1" smtClean="0">
                <a:latin typeface="Century Schoolbook"/>
                <a:cs typeface="Century Schoolbook"/>
              </a:rPr>
              <a:t>полученные</a:t>
            </a:r>
            <a:r>
              <a:rPr sz="2000" spc="-50" dirty="0" smtClean="0">
                <a:latin typeface="Century Schoolbook"/>
                <a:cs typeface="Century Schoolbook"/>
              </a:rPr>
              <a:t> </a:t>
            </a:r>
            <a:r>
              <a:rPr sz="2000" dirty="0">
                <a:latin typeface="Century Schoolbook"/>
                <a:cs typeface="Century Schoolbook"/>
              </a:rPr>
              <a:t>в</a:t>
            </a:r>
            <a:r>
              <a:rPr sz="2000" spc="-15" dirty="0">
                <a:latin typeface="Century Schoolbook"/>
                <a:cs typeface="Century Schoolbook"/>
              </a:rPr>
              <a:t> </a:t>
            </a:r>
            <a:r>
              <a:rPr sz="2000" spc="-5" dirty="0">
                <a:latin typeface="Century Schoolbook"/>
                <a:cs typeface="Century Schoolbook"/>
              </a:rPr>
              <a:t>школе</a:t>
            </a:r>
            <a:r>
              <a:rPr sz="2000" spc="5" dirty="0">
                <a:latin typeface="Century Schoolbook"/>
                <a:cs typeface="Century Schoolbook"/>
              </a:rPr>
              <a:t> </a:t>
            </a:r>
            <a:r>
              <a:rPr sz="2000" spc="-5" dirty="0">
                <a:latin typeface="Century Schoolbook"/>
                <a:cs typeface="Century Schoolbook"/>
              </a:rPr>
              <a:t>знания.</a:t>
            </a:r>
            <a:endParaRPr sz="2000" dirty="0">
              <a:latin typeface="Century Schoolbook"/>
              <a:cs typeface="Century Schoolbook"/>
            </a:endParaRPr>
          </a:p>
          <a:p>
            <a:pPr marL="469900" marR="9525" indent="-457200">
              <a:lnSpc>
                <a:spcPct val="100000"/>
              </a:lnSpc>
              <a:buFont typeface="+mj-lt"/>
              <a:buAutoNum type="arabicPeriod"/>
              <a:tabLst>
                <a:tab pos="353695" algn="l"/>
                <a:tab pos="354330" algn="l"/>
                <a:tab pos="1296035" algn="l"/>
                <a:tab pos="2637155" algn="l"/>
                <a:tab pos="3051810" algn="l"/>
                <a:tab pos="4402455" algn="l"/>
                <a:tab pos="4692015" algn="l"/>
                <a:tab pos="6186170" algn="l"/>
                <a:tab pos="7969250" algn="l"/>
              </a:tabLst>
            </a:pPr>
            <a:r>
              <a:rPr sz="2000" spc="-15" dirty="0" err="1" smtClean="0">
                <a:latin typeface="Century Schoolbook"/>
                <a:cs typeface="Century Schoolbook"/>
              </a:rPr>
              <a:t>П</a:t>
            </a:r>
            <a:r>
              <a:rPr sz="2000" spc="-5" dirty="0" err="1" smtClean="0">
                <a:latin typeface="Century Schoolbook"/>
                <a:cs typeface="Century Schoolbook"/>
              </a:rPr>
              <a:t>р</a:t>
            </a:r>
            <a:r>
              <a:rPr sz="2000" spc="5" dirty="0" err="1" smtClean="0">
                <a:latin typeface="Century Schoolbook"/>
                <a:cs typeface="Century Schoolbook"/>
              </a:rPr>
              <a:t>о</a:t>
            </a:r>
            <a:r>
              <a:rPr sz="2000" spc="10" dirty="0" err="1" smtClean="0">
                <a:latin typeface="Century Schoolbook"/>
                <a:cs typeface="Century Schoolbook"/>
              </a:rPr>
              <a:t>е</a:t>
            </a:r>
            <a:r>
              <a:rPr sz="2000" spc="-10" dirty="0" err="1" smtClean="0">
                <a:latin typeface="Century Schoolbook"/>
                <a:cs typeface="Century Schoolbook"/>
              </a:rPr>
              <a:t>к</a:t>
            </a:r>
            <a:r>
              <a:rPr sz="2000" dirty="0" err="1" smtClean="0">
                <a:latin typeface="Century Schoolbook"/>
                <a:cs typeface="Century Schoolbook"/>
              </a:rPr>
              <a:t>т</a:t>
            </a:r>
            <a:r>
              <a:rPr lang="ru-RU" sz="2000" dirty="0" smtClean="0">
                <a:latin typeface="Century Schoolbook"/>
                <a:cs typeface="Century Schoolbook"/>
              </a:rPr>
              <a:t> </a:t>
            </a:r>
            <a:r>
              <a:rPr sz="2000" dirty="0" err="1" smtClean="0">
                <a:latin typeface="Century Schoolbook"/>
                <a:cs typeface="Century Schoolbook"/>
              </a:rPr>
              <a:t>н</a:t>
            </a:r>
            <a:r>
              <a:rPr sz="2000" spc="5" dirty="0" err="1" smtClean="0">
                <a:latin typeface="Century Schoolbook"/>
                <a:cs typeface="Century Schoolbook"/>
              </a:rPr>
              <a:t>а</a:t>
            </a:r>
            <a:r>
              <a:rPr sz="2000" dirty="0" err="1" smtClean="0">
                <a:latin typeface="Century Schoolbook"/>
                <a:cs typeface="Century Schoolbook"/>
              </a:rPr>
              <a:t>прав</a:t>
            </a:r>
            <a:r>
              <a:rPr sz="2000" spc="-10" dirty="0" err="1" smtClean="0">
                <a:latin typeface="Century Schoolbook"/>
                <a:cs typeface="Century Schoolbook"/>
              </a:rPr>
              <a:t>л</a:t>
            </a:r>
            <a:r>
              <a:rPr sz="2000" spc="10" dirty="0" err="1" smtClean="0">
                <a:latin typeface="Century Schoolbook"/>
                <a:cs typeface="Century Schoolbook"/>
              </a:rPr>
              <a:t>е</a:t>
            </a:r>
            <a:r>
              <a:rPr sz="2000" dirty="0" err="1" smtClean="0">
                <a:latin typeface="Century Schoolbook"/>
                <a:cs typeface="Century Schoolbook"/>
              </a:rPr>
              <a:t>н</a:t>
            </a:r>
            <a:r>
              <a:rPr lang="ru-RU" sz="2000" dirty="0">
                <a:latin typeface="Century Schoolbook"/>
                <a:cs typeface="Century Schoolbook"/>
              </a:rPr>
              <a:t> </a:t>
            </a:r>
            <a:r>
              <a:rPr sz="2000" spc="-25" dirty="0" err="1" smtClean="0">
                <a:latin typeface="Century Schoolbook"/>
                <a:cs typeface="Century Schoolbook"/>
              </a:rPr>
              <a:t>н</a:t>
            </a:r>
            <a:r>
              <a:rPr sz="2000" dirty="0" err="1" smtClean="0">
                <a:latin typeface="Century Schoolbook"/>
                <a:cs typeface="Century Schoolbook"/>
              </a:rPr>
              <a:t>а</a:t>
            </a:r>
            <a:r>
              <a:rPr lang="ru-RU" sz="2000" dirty="0">
                <a:latin typeface="Century Schoolbook"/>
                <a:cs typeface="Century Schoolbook"/>
              </a:rPr>
              <a:t> </a:t>
            </a:r>
            <a:r>
              <a:rPr sz="2000" dirty="0" err="1" smtClean="0">
                <a:solidFill>
                  <a:srgbClr val="BE0000"/>
                </a:solidFill>
                <a:latin typeface="Century Schoolbook"/>
                <a:cs typeface="Century Schoolbook"/>
              </a:rPr>
              <a:t>п</a:t>
            </a:r>
            <a:r>
              <a:rPr sz="2000" spc="5" dirty="0" err="1" smtClean="0">
                <a:solidFill>
                  <a:srgbClr val="BE0000"/>
                </a:solidFill>
                <a:latin typeface="Century Schoolbook"/>
                <a:cs typeface="Century Schoolbook"/>
              </a:rPr>
              <a:t>о</a:t>
            </a:r>
            <a:r>
              <a:rPr sz="2000" dirty="0" err="1" smtClean="0">
                <a:solidFill>
                  <a:srgbClr val="BE0000"/>
                </a:solidFill>
                <a:latin typeface="Century Schoolbook"/>
                <a:cs typeface="Century Schoolbook"/>
              </a:rPr>
              <a:t>д</a:t>
            </a:r>
            <a:r>
              <a:rPr sz="2000" spc="5" dirty="0" err="1" smtClean="0">
                <a:solidFill>
                  <a:srgbClr val="BE0000"/>
                </a:solidFill>
                <a:latin typeface="Century Schoolbook"/>
                <a:cs typeface="Century Schoolbook"/>
              </a:rPr>
              <a:t>д</a:t>
            </a:r>
            <a:r>
              <a:rPr sz="2000" spc="10" dirty="0" err="1" smtClean="0">
                <a:solidFill>
                  <a:srgbClr val="BE0000"/>
                </a:solidFill>
                <a:latin typeface="Century Schoolbook"/>
                <a:cs typeface="Century Schoolbook"/>
              </a:rPr>
              <a:t>е</a:t>
            </a:r>
            <a:r>
              <a:rPr sz="2000" spc="-5" dirty="0" err="1" smtClean="0">
                <a:solidFill>
                  <a:srgbClr val="BE0000"/>
                </a:solidFill>
                <a:latin typeface="Century Schoolbook"/>
                <a:cs typeface="Century Schoolbook"/>
              </a:rPr>
              <a:t>р</a:t>
            </a:r>
            <a:r>
              <a:rPr sz="2000" spc="-10" dirty="0" err="1" smtClean="0">
                <a:solidFill>
                  <a:srgbClr val="BE0000"/>
                </a:solidFill>
                <a:latin typeface="Century Schoolbook"/>
                <a:cs typeface="Century Schoolbook"/>
              </a:rPr>
              <a:t>жк</a:t>
            </a:r>
            <a:r>
              <a:rPr sz="2000" dirty="0" err="1" smtClean="0">
                <a:solidFill>
                  <a:srgbClr val="BE0000"/>
                </a:solidFill>
                <a:latin typeface="Century Schoolbook"/>
                <a:cs typeface="Century Schoolbook"/>
              </a:rPr>
              <a:t>у</a:t>
            </a:r>
            <a:r>
              <a:rPr lang="ru-RU" sz="2000" dirty="0">
                <a:solidFill>
                  <a:srgbClr val="BE0000"/>
                </a:solidFill>
                <a:latin typeface="Century Schoolbook"/>
                <a:cs typeface="Century Schoolbook"/>
              </a:rPr>
              <a:t> </a:t>
            </a:r>
            <a:r>
              <a:rPr sz="2000" dirty="0" smtClean="0">
                <a:solidFill>
                  <a:srgbClr val="BE0000"/>
                </a:solidFill>
                <a:latin typeface="Century Schoolbook"/>
                <a:cs typeface="Century Schoolbook"/>
              </a:rPr>
              <a:t>и</a:t>
            </a:r>
            <a:r>
              <a:rPr lang="ru-RU" sz="2000" dirty="0">
                <a:solidFill>
                  <a:srgbClr val="BE0000"/>
                </a:solidFill>
                <a:latin typeface="Century Schoolbook"/>
                <a:cs typeface="Century Schoolbook"/>
              </a:rPr>
              <a:t> </a:t>
            </a:r>
            <a:r>
              <a:rPr sz="2000" spc="10" dirty="0" err="1" smtClean="0">
                <a:solidFill>
                  <a:srgbClr val="BE0000"/>
                </a:solidFill>
                <a:latin typeface="Century Schoolbook"/>
                <a:cs typeface="Century Schoolbook"/>
              </a:rPr>
              <a:t>о</a:t>
            </a:r>
            <a:r>
              <a:rPr sz="2000" spc="-15" dirty="0" err="1" smtClean="0">
                <a:solidFill>
                  <a:srgbClr val="BE0000"/>
                </a:solidFill>
                <a:latin typeface="Century Schoolbook"/>
                <a:cs typeface="Century Schoolbook"/>
              </a:rPr>
              <a:t>б</a:t>
            </a:r>
            <a:r>
              <a:rPr sz="2000" spc="10" dirty="0" err="1" smtClean="0">
                <a:solidFill>
                  <a:srgbClr val="BE0000"/>
                </a:solidFill>
                <a:latin typeface="Century Schoolbook"/>
                <a:cs typeface="Century Schoolbook"/>
              </a:rPr>
              <a:t>е</a:t>
            </a:r>
            <a:r>
              <a:rPr sz="2000" spc="-10" dirty="0" err="1" smtClean="0">
                <a:solidFill>
                  <a:srgbClr val="BE0000"/>
                </a:solidFill>
                <a:latin typeface="Century Schoolbook"/>
                <a:cs typeface="Century Schoolbook"/>
              </a:rPr>
              <a:t>с</a:t>
            </a:r>
            <a:r>
              <a:rPr sz="2000" dirty="0" err="1" smtClean="0">
                <a:solidFill>
                  <a:srgbClr val="BE0000"/>
                </a:solidFill>
                <a:latin typeface="Century Schoolbook"/>
                <a:cs typeface="Century Schoolbook"/>
              </a:rPr>
              <a:t>п</a:t>
            </a:r>
            <a:r>
              <a:rPr sz="2000" spc="5" dirty="0" err="1" smtClean="0">
                <a:solidFill>
                  <a:srgbClr val="BE0000"/>
                </a:solidFill>
                <a:latin typeface="Century Schoolbook"/>
                <a:cs typeface="Century Schoolbook"/>
              </a:rPr>
              <a:t>е</a:t>
            </a:r>
            <a:r>
              <a:rPr sz="2000" spc="-20" dirty="0" err="1" smtClean="0">
                <a:solidFill>
                  <a:srgbClr val="BE0000"/>
                </a:solidFill>
                <a:latin typeface="Century Schoolbook"/>
                <a:cs typeface="Century Schoolbook"/>
              </a:rPr>
              <a:t>ч</a:t>
            </a:r>
            <a:r>
              <a:rPr sz="2000" spc="10" dirty="0" err="1" smtClean="0">
                <a:solidFill>
                  <a:srgbClr val="BE0000"/>
                </a:solidFill>
                <a:latin typeface="Century Schoolbook"/>
                <a:cs typeface="Century Schoolbook"/>
              </a:rPr>
              <a:t>е</a:t>
            </a:r>
            <a:r>
              <a:rPr sz="2000" dirty="0" err="1" smtClean="0">
                <a:solidFill>
                  <a:srgbClr val="BE0000"/>
                </a:solidFill>
                <a:latin typeface="Century Schoolbook"/>
                <a:cs typeface="Century Schoolbook"/>
              </a:rPr>
              <a:t>н</a:t>
            </a:r>
            <a:r>
              <a:rPr sz="2000" spc="-15" dirty="0" err="1" smtClean="0">
                <a:solidFill>
                  <a:srgbClr val="BE0000"/>
                </a:solidFill>
                <a:latin typeface="Century Schoolbook"/>
                <a:cs typeface="Century Schoolbook"/>
              </a:rPr>
              <a:t>и</a:t>
            </a:r>
            <a:r>
              <a:rPr sz="2000" dirty="0" err="1" smtClean="0">
                <a:solidFill>
                  <a:srgbClr val="BE0000"/>
                </a:solidFill>
                <a:latin typeface="Century Schoolbook"/>
                <a:cs typeface="Century Schoolbook"/>
              </a:rPr>
              <a:t>е</a:t>
            </a:r>
            <a:r>
              <a:rPr lang="ru-RU" sz="2000" dirty="0">
                <a:solidFill>
                  <a:srgbClr val="BE0000"/>
                </a:solidFill>
                <a:latin typeface="Century Schoolbook"/>
                <a:cs typeface="Century Schoolbook"/>
              </a:rPr>
              <a:t> </a:t>
            </a:r>
            <a:r>
              <a:rPr sz="2000" spc="5" dirty="0" err="1" smtClean="0">
                <a:latin typeface="Century Schoolbook"/>
                <a:cs typeface="Century Schoolbook"/>
              </a:rPr>
              <a:t>ф</a:t>
            </a:r>
            <a:r>
              <a:rPr sz="2000" spc="10" dirty="0" err="1" smtClean="0">
                <a:latin typeface="Century Schoolbook"/>
                <a:cs typeface="Century Schoolbook"/>
              </a:rPr>
              <a:t>о</a:t>
            </a:r>
            <a:r>
              <a:rPr sz="2000" spc="-5" dirty="0" err="1" smtClean="0">
                <a:latin typeface="Century Schoolbook"/>
                <a:cs typeface="Century Schoolbook"/>
              </a:rPr>
              <a:t>рм</a:t>
            </a:r>
            <a:r>
              <a:rPr sz="2000" spc="5" dirty="0" err="1" smtClean="0">
                <a:latin typeface="Century Schoolbook"/>
                <a:cs typeface="Century Schoolbook"/>
              </a:rPr>
              <a:t>и</a:t>
            </a:r>
            <a:r>
              <a:rPr sz="2000" spc="-30" dirty="0" err="1" smtClean="0">
                <a:latin typeface="Century Schoolbook"/>
                <a:cs typeface="Century Schoolbook"/>
              </a:rPr>
              <a:t>р</a:t>
            </a:r>
            <a:r>
              <a:rPr sz="2000" spc="10" dirty="0" err="1" smtClean="0">
                <a:latin typeface="Century Schoolbook"/>
                <a:cs typeface="Century Schoolbook"/>
              </a:rPr>
              <a:t>о</a:t>
            </a:r>
            <a:r>
              <a:rPr sz="2000" spc="-10" dirty="0" err="1" smtClean="0">
                <a:latin typeface="Century Schoolbook"/>
                <a:cs typeface="Century Schoolbook"/>
              </a:rPr>
              <a:t>в</a:t>
            </a:r>
            <a:r>
              <a:rPr sz="2000" spc="5" dirty="0" err="1" smtClean="0">
                <a:latin typeface="Century Schoolbook"/>
                <a:cs typeface="Century Schoolbook"/>
              </a:rPr>
              <a:t>а</a:t>
            </a:r>
            <a:r>
              <a:rPr sz="2000" spc="-30" dirty="0" err="1" smtClean="0">
                <a:latin typeface="Century Schoolbook"/>
                <a:cs typeface="Century Schoolbook"/>
              </a:rPr>
              <a:t>н</a:t>
            </a:r>
            <a:r>
              <a:rPr sz="2000" spc="10" dirty="0" err="1" smtClean="0">
                <a:latin typeface="Century Schoolbook"/>
                <a:cs typeface="Century Schoolbook"/>
              </a:rPr>
              <a:t>и</a:t>
            </a:r>
            <a:r>
              <a:rPr sz="2000" dirty="0" err="1" smtClean="0">
                <a:latin typeface="Century Schoolbook"/>
                <a:cs typeface="Century Schoolbook"/>
              </a:rPr>
              <a:t>я</a:t>
            </a:r>
            <a:r>
              <a:rPr lang="ru-RU" sz="2000" dirty="0" smtClean="0">
                <a:latin typeface="Century Schoolbook"/>
                <a:cs typeface="Century Schoolbook"/>
              </a:rPr>
              <a:t> </a:t>
            </a:r>
            <a:r>
              <a:rPr sz="2000" spc="5" dirty="0" err="1" smtClean="0">
                <a:latin typeface="Century Schoolbook"/>
                <a:cs typeface="Century Schoolbook"/>
              </a:rPr>
              <a:t>ф</a:t>
            </a:r>
            <a:r>
              <a:rPr sz="2000" spc="-10" dirty="0" err="1" smtClean="0">
                <a:latin typeface="Century Schoolbook"/>
                <a:cs typeface="Century Schoolbook"/>
              </a:rPr>
              <a:t>у</a:t>
            </a:r>
            <a:r>
              <a:rPr sz="2000" dirty="0" err="1" smtClean="0">
                <a:latin typeface="Century Schoolbook"/>
                <a:cs typeface="Century Schoolbook"/>
              </a:rPr>
              <a:t>н</a:t>
            </a:r>
            <a:r>
              <a:rPr sz="2000" spc="-10" dirty="0" err="1" smtClean="0">
                <a:latin typeface="Century Schoolbook"/>
                <a:cs typeface="Century Schoolbook"/>
              </a:rPr>
              <a:t>к</a:t>
            </a:r>
            <a:r>
              <a:rPr sz="2000" spc="-15" dirty="0" err="1" smtClean="0">
                <a:latin typeface="Century Schoolbook"/>
                <a:cs typeface="Century Schoolbook"/>
              </a:rPr>
              <a:t>ц</a:t>
            </a:r>
            <a:r>
              <a:rPr sz="2000" spc="10" dirty="0" err="1" smtClean="0">
                <a:latin typeface="Century Schoolbook"/>
                <a:cs typeface="Century Schoolbook"/>
              </a:rPr>
              <a:t>и</a:t>
            </a:r>
            <a:r>
              <a:rPr sz="2000" spc="-15" dirty="0" err="1" smtClean="0">
                <a:latin typeface="Century Schoolbook"/>
                <a:cs typeface="Century Schoolbook"/>
              </a:rPr>
              <a:t>о</a:t>
            </a:r>
            <a:r>
              <a:rPr sz="2000" spc="-30" dirty="0" err="1" smtClean="0">
                <a:latin typeface="Century Schoolbook"/>
                <a:cs typeface="Century Schoolbook"/>
              </a:rPr>
              <a:t>н</a:t>
            </a:r>
            <a:r>
              <a:rPr sz="2000" spc="5" dirty="0" err="1" smtClean="0">
                <a:latin typeface="Century Schoolbook"/>
                <a:cs typeface="Century Schoolbook"/>
              </a:rPr>
              <a:t>а</a:t>
            </a:r>
            <a:r>
              <a:rPr sz="2000" spc="-5" dirty="0" err="1" smtClean="0">
                <a:latin typeface="Century Schoolbook"/>
                <a:cs typeface="Century Schoolbook"/>
              </a:rPr>
              <a:t>л</a:t>
            </a:r>
            <a:r>
              <a:rPr sz="2000" spc="5" dirty="0" err="1" smtClean="0">
                <a:latin typeface="Century Schoolbook"/>
                <a:cs typeface="Century Schoolbook"/>
              </a:rPr>
              <a:t>ь</a:t>
            </a:r>
            <a:r>
              <a:rPr sz="2000" dirty="0" err="1" smtClean="0">
                <a:latin typeface="Century Schoolbook"/>
                <a:cs typeface="Century Schoolbook"/>
              </a:rPr>
              <a:t>н</a:t>
            </a:r>
            <a:r>
              <a:rPr sz="2000" spc="-15" dirty="0" err="1" smtClean="0">
                <a:latin typeface="Century Schoolbook"/>
                <a:cs typeface="Century Schoolbook"/>
              </a:rPr>
              <a:t>о</a:t>
            </a:r>
            <a:r>
              <a:rPr sz="2000" dirty="0" err="1" smtClean="0">
                <a:latin typeface="Century Schoolbook"/>
                <a:cs typeface="Century Schoolbook"/>
              </a:rPr>
              <a:t>й</a:t>
            </a:r>
            <a:r>
              <a:rPr sz="2000" dirty="0" smtClean="0">
                <a:latin typeface="Century Schoolbook"/>
                <a:cs typeface="Century Schoolbook"/>
              </a:rPr>
              <a:t>  </a:t>
            </a:r>
            <a:r>
              <a:rPr sz="2000" dirty="0">
                <a:latin typeface="Century Schoolbook"/>
                <a:cs typeface="Century Schoolbook"/>
              </a:rPr>
              <a:t>грамотности.</a:t>
            </a:r>
          </a:p>
          <a:p>
            <a:pPr marL="469900" marR="7620" indent="-457200">
              <a:lnSpc>
                <a:spcPct val="100000"/>
              </a:lnSpc>
              <a:spcBef>
                <a:spcPts val="5"/>
              </a:spcBef>
              <a:buFont typeface="+mj-lt"/>
              <a:buAutoNum type="arabicPeriod"/>
              <a:tabLst>
                <a:tab pos="429895" algn="l"/>
                <a:tab pos="430530" algn="l"/>
                <a:tab pos="1448435" algn="l"/>
                <a:tab pos="3014980" algn="l"/>
                <a:tab pos="3335020" algn="l"/>
                <a:tab pos="4250055" algn="l"/>
                <a:tab pos="5753100" algn="l"/>
                <a:tab pos="6941820" algn="l"/>
                <a:tab pos="7308215" algn="l"/>
              </a:tabLst>
            </a:pPr>
            <a:r>
              <a:rPr sz="2000" spc="-15" dirty="0" err="1" smtClean="0">
                <a:latin typeface="Century Schoolbook"/>
                <a:cs typeface="Century Schoolbook"/>
              </a:rPr>
              <a:t>П</a:t>
            </a:r>
            <a:r>
              <a:rPr sz="2000" spc="-5" dirty="0" err="1" smtClean="0">
                <a:latin typeface="Century Schoolbook"/>
                <a:cs typeface="Century Schoolbook"/>
              </a:rPr>
              <a:t>р</a:t>
            </a:r>
            <a:r>
              <a:rPr sz="2000" spc="5" dirty="0" err="1" smtClean="0">
                <a:latin typeface="Century Schoolbook"/>
                <a:cs typeface="Century Schoolbook"/>
              </a:rPr>
              <a:t>о</a:t>
            </a:r>
            <a:r>
              <a:rPr sz="2000" spc="10" dirty="0" err="1" smtClean="0">
                <a:latin typeface="Century Schoolbook"/>
                <a:cs typeface="Century Schoolbook"/>
              </a:rPr>
              <a:t>е</a:t>
            </a:r>
            <a:r>
              <a:rPr sz="2000" spc="-35" dirty="0" err="1" smtClean="0">
                <a:latin typeface="Century Schoolbook"/>
                <a:cs typeface="Century Schoolbook"/>
              </a:rPr>
              <a:t>к</a:t>
            </a:r>
            <a:r>
              <a:rPr sz="2000" dirty="0" err="1" smtClean="0">
                <a:latin typeface="Century Schoolbook"/>
                <a:cs typeface="Century Schoolbook"/>
              </a:rPr>
              <a:t>т</a:t>
            </a:r>
            <a:r>
              <a:rPr lang="ru-RU" sz="2000" dirty="0" smtClean="0">
                <a:latin typeface="Century Schoolbook"/>
                <a:cs typeface="Century Schoolbook"/>
              </a:rPr>
              <a:t> </a:t>
            </a:r>
            <a:r>
              <a:rPr sz="2000" spc="-30" dirty="0" err="1" smtClean="0">
                <a:latin typeface="Century Schoolbook"/>
                <a:cs typeface="Century Schoolbook"/>
              </a:rPr>
              <a:t>р</a:t>
            </a:r>
            <a:r>
              <a:rPr sz="2000" spc="10" dirty="0" err="1" smtClean="0">
                <a:latin typeface="Century Schoolbook"/>
                <a:cs typeface="Century Schoolbook"/>
              </a:rPr>
              <a:t>е</a:t>
            </a:r>
            <a:r>
              <a:rPr sz="2000" spc="5" dirty="0" err="1" smtClean="0">
                <a:latin typeface="Century Schoolbook"/>
                <a:cs typeface="Century Schoolbook"/>
              </a:rPr>
              <a:t>а</a:t>
            </a:r>
            <a:r>
              <a:rPr sz="2000" spc="-5" dirty="0" err="1" smtClean="0">
                <a:latin typeface="Century Schoolbook"/>
                <a:cs typeface="Century Schoolbook"/>
              </a:rPr>
              <a:t>л</a:t>
            </a:r>
            <a:r>
              <a:rPr sz="2000" spc="5" dirty="0" err="1" smtClean="0">
                <a:latin typeface="Century Schoolbook"/>
                <a:cs typeface="Century Schoolbook"/>
              </a:rPr>
              <a:t>и</a:t>
            </a:r>
            <a:r>
              <a:rPr sz="2000" dirty="0" err="1" smtClean="0">
                <a:latin typeface="Century Schoolbook"/>
                <a:cs typeface="Century Schoolbook"/>
              </a:rPr>
              <a:t>з</a:t>
            </a:r>
            <a:r>
              <a:rPr sz="2000" spc="-35" dirty="0" err="1" smtClean="0">
                <a:latin typeface="Century Schoolbook"/>
                <a:cs typeface="Century Schoolbook"/>
              </a:rPr>
              <a:t>у</a:t>
            </a:r>
            <a:r>
              <a:rPr sz="2000" spc="10" dirty="0" err="1" smtClean="0">
                <a:latin typeface="Century Schoolbook"/>
                <a:cs typeface="Century Schoolbook"/>
              </a:rPr>
              <a:t>е</a:t>
            </a:r>
            <a:r>
              <a:rPr sz="2000" spc="5" dirty="0" err="1" smtClean="0">
                <a:latin typeface="Century Schoolbook"/>
                <a:cs typeface="Century Schoolbook"/>
              </a:rPr>
              <a:t>т</a:t>
            </a:r>
            <a:r>
              <a:rPr sz="2000" spc="-10" dirty="0" err="1" smtClean="0">
                <a:latin typeface="Century Schoolbook"/>
                <a:cs typeface="Century Schoolbook"/>
              </a:rPr>
              <a:t>с</a:t>
            </a:r>
            <a:r>
              <a:rPr sz="2000" dirty="0" err="1" smtClean="0">
                <a:latin typeface="Century Schoolbook"/>
                <a:cs typeface="Century Schoolbook"/>
              </a:rPr>
              <a:t>я</a:t>
            </a:r>
            <a:r>
              <a:rPr lang="ru-RU" sz="2000" dirty="0">
                <a:latin typeface="Century Schoolbook"/>
                <a:cs typeface="Century Schoolbook"/>
              </a:rPr>
              <a:t> </a:t>
            </a:r>
            <a:r>
              <a:rPr sz="2000" dirty="0" smtClean="0">
                <a:latin typeface="Century Schoolbook"/>
                <a:cs typeface="Century Schoolbook"/>
              </a:rPr>
              <a:t>с</a:t>
            </a:r>
            <a:r>
              <a:rPr lang="ru-RU" sz="2000" dirty="0">
                <a:latin typeface="Century Schoolbook"/>
                <a:cs typeface="Century Schoolbook"/>
              </a:rPr>
              <a:t> </a:t>
            </a:r>
            <a:r>
              <a:rPr sz="2000" spc="5" dirty="0" err="1" smtClean="0">
                <a:solidFill>
                  <a:srgbClr val="BE0000"/>
                </a:solidFill>
                <a:latin typeface="Century Schoolbook"/>
                <a:cs typeface="Century Schoolbook"/>
              </a:rPr>
              <a:t>ц</a:t>
            </a:r>
            <a:r>
              <a:rPr sz="2000" spc="10" dirty="0" err="1" smtClean="0">
                <a:solidFill>
                  <a:srgbClr val="BE0000"/>
                </a:solidFill>
                <a:latin typeface="Century Schoolbook"/>
                <a:cs typeface="Century Schoolbook"/>
              </a:rPr>
              <a:t>е</a:t>
            </a:r>
            <a:r>
              <a:rPr sz="2000" spc="-5" dirty="0" err="1" smtClean="0">
                <a:solidFill>
                  <a:srgbClr val="BE0000"/>
                </a:solidFill>
                <a:latin typeface="Century Schoolbook"/>
                <a:cs typeface="Century Schoolbook"/>
              </a:rPr>
              <a:t>л</a:t>
            </a:r>
            <a:r>
              <a:rPr sz="2000" spc="5" dirty="0" err="1" smtClean="0">
                <a:solidFill>
                  <a:srgbClr val="BE0000"/>
                </a:solidFill>
                <a:latin typeface="Century Schoolbook"/>
                <a:cs typeface="Century Schoolbook"/>
              </a:rPr>
              <a:t>ь</a:t>
            </a:r>
            <a:r>
              <a:rPr sz="2000" dirty="0" err="1" smtClean="0">
                <a:solidFill>
                  <a:srgbClr val="BE0000"/>
                </a:solidFill>
                <a:latin typeface="Century Schoolbook"/>
                <a:cs typeface="Century Schoolbook"/>
              </a:rPr>
              <a:t>ю</a:t>
            </a:r>
            <a:r>
              <a:rPr lang="ru-RU" sz="2000" dirty="0">
                <a:solidFill>
                  <a:srgbClr val="BE0000"/>
                </a:solidFill>
                <a:latin typeface="Century Schoolbook"/>
                <a:cs typeface="Century Schoolbook"/>
              </a:rPr>
              <a:t> </a:t>
            </a:r>
            <a:r>
              <a:rPr sz="2000" dirty="0" err="1" smtClean="0">
                <a:solidFill>
                  <a:srgbClr val="BE0000"/>
                </a:solidFill>
                <a:latin typeface="Century Schoolbook"/>
                <a:cs typeface="Century Schoolbook"/>
              </a:rPr>
              <a:t>п</a:t>
            </a:r>
            <a:r>
              <a:rPr sz="2000" spc="5" dirty="0" err="1" smtClean="0">
                <a:solidFill>
                  <a:srgbClr val="BE0000"/>
                </a:solidFill>
                <a:latin typeface="Century Schoolbook"/>
                <a:cs typeface="Century Schoolbook"/>
              </a:rPr>
              <a:t>о</a:t>
            </a:r>
            <a:r>
              <a:rPr sz="2000" spc="-10" dirty="0" err="1" smtClean="0">
                <a:solidFill>
                  <a:srgbClr val="BE0000"/>
                </a:solidFill>
                <a:latin typeface="Century Schoolbook"/>
                <a:cs typeface="Century Schoolbook"/>
              </a:rPr>
              <a:t>в</a:t>
            </a:r>
            <a:r>
              <a:rPr sz="2000" dirty="0" err="1" smtClean="0">
                <a:solidFill>
                  <a:srgbClr val="BE0000"/>
                </a:solidFill>
                <a:latin typeface="Century Schoolbook"/>
                <a:cs typeface="Century Schoolbook"/>
              </a:rPr>
              <a:t>ыш</a:t>
            </a:r>
            <a:r>
              <a:rPr sz="2000" spc="5" dirty="0" err="1" smtClean="0">
                <a:solidFill>
                  <a:srgbClr val="BE0000"/>
                </a:solidFill>
                <a:latin typeface="Century Schoolbook"/>
                <a:cs typeface="Century Schoolbook"/>
              </a:rPr>
              <a:t>е</a:t>
            </a:r>
            <a:r>
              <a:rPr sz="2000" spc="-30" dirty="0" err="1" smtClean="0">
                <a:solidFill>
                  <a:srgbClr val="BE0000"/>
                </a:solidFill>
                <a:latin typeface="Century Schoolbook"/>
                <a:cs typeface="Century Schoolbook"/>
              </a:rPr>
              <a:t>н</a:t>
            </a:r>
            <a:r>
              <a:rPr sz="2000" spc="10" dirty="0" err="1" smtClean="0">
                <a:solidFill>
                  <a:srgbClr val="BE0000"/>
                </a:solidFill>
                <a:latin typeface="Century Schoolbook"/>
                <a:cs typeface="Century Schoolbook"/>
              </a:rPr>
              <a:t>и</a:t>
            </a:r>
            <a:r>
              <a:rPr sz="2000" dirty="0" err="1" smtClean="0">
                <a:solidFill>
                  <a:srgbClr val="BE0000"/>
                </a:solidFill>
                <a:latin typeface="Century Schoolbook"/>
                <a:cs typeface="Century Schoolbook"/>
              </a:rPr>
              <a:t>я</a:t>
            </a:r>
            <a:r>
              <a:rPr lang="ru-RU" sz="2000" dirty="0">
                <a:solidFill>
                  <a:srgbClr val="BE0000"/>
                </a:solidFill>
                <a:latin typeface="Century Schoolbook"/>
                <a:cs typeface="Century Schoolbook"/>
              </a:rPr>
              <a:t> </a:t>
            </a:r>
            <a:r>
              <a:rPr sz="2000" spc="-10" dirty="0" err="1" smtClean="0">
                <a:solidFill>
                  <a:srgbClr val="BE0000"/>
                </a:solidFill>
                <a:latin typeface="Century Schoolbook"/>
                <a:cs typeface="Century Schoolbook"/>
              </a:rPr>
              <a:t>к</a:t>
            </a:r>
            <a:r>
              <a:rPr sz="2000" spc="5" dirty="0" err="1" smtClean="0">
                <a:solidFill>
                  <a:srgbClr val="BE0000"/>
                </a:solidFill>
                <a:latin typeface="Century Schoolbook"/>
                <a:cs typeface="Century Schoolbook"/>
              </a:rPr>
              <a:t>а</a:t>
            </a:r>
            <a:r>
              <a:rPr sz="2000" spc="-20" dirty="0" err="1" smtClean="0">
                <a:solidFill>
                  <a:srgbClr val="BE0000"/>
                </a:solidFill>
                <a:latin typeface="Century Schoolbook"/>
                <a:cs typeface="Century Schoolbook"/>
              </a:rPr>
              <a:t>ч</a:t>
            </a:r>
            <a:r>
              <a:rPr sz="2000" spc="10" dirty="0" err="1" smtClean="0">
                <a:solidFill>
                  <a:srgbClr val="BE0000"/>
                </a:solidFill>
                <a:latin typeface="Century Schoolbook"/>
                <a:cs typeface="Century Schoolbook"/>
              </a:rPr>
              <a:t>е</a:t>
            </a:r>
            <a:r>
              <a:rPr sz="2000" spc="-10" dirty="0" err="1" smtClean="0">
                <a:solidFill>
                  <a:srgbClr val="BE0000"/>
                </a:solidFill>
                <a:latin typeface="Century Schoolbook"/>
                <a:cs typeface="Century Schoolbook"/>
              </a:rPr>
              <a:t>с</a:t>
            </a:r>
            <a:r>
              <a:rPr sz="2000" spc="5" dirty="0" err="1" smtClean="0">
                <a:solidFill>
                  <a:srgbClr val="BE0000"/>
                </a:solidFill>
                <a:latin typeface="Century Schoolbook"/>
                <a:cs typeface="Century Schoolbook"/>
              </a:rPr>
              <a:t>т</a:t>
            </a:r>
            <a:r>
              <a:rPr sz="2000" spc="-10" dirty="0" err="1" smtClean="0">
                <a:solidFill>
                  <a:srgbClr val="BE0000"/>
                </a:solidFill>
                <a:latin typeface="Century Schoolbook"/>
                <a:cs typeface="Century Schoolbook"/>
              </a:rPr>
              <a:t>в</a:t>
            </a:r>
            <a:r>
              <a:rPr sz="2000" dirty="0" err="1" smtClean="0">
                <a:solidFill>
                  <a:srgbClr val="BE0000"/>
                </a:solidFill>
                <a:latin typeface="Century Schoolbook"/>
                <a:cs typeface="Century Schoolbook"/>
              </a:rPr>
              <a:t>а</a:t>
            </a:r>
            <a:r>
              <a:rPr lang="ru-RU" sz="2000" dirty="0">
                <a:solidFill>
                  <a:srgbClr val="BE0000"/>
                </a:solidFill>
                <a:latin typeface="Century Schoolbook"/>
                <a:cs typeface="Century Schoolbook"/>
              </a:rPr>
              <a:t> </a:t>
            </a:r>
            <a:r>
              <a:rPr sz="2000" dirty="0" smtClean="0">
                <a:latin typeface="Century Schoolbook"/>
                <a:cs typeface="Century Schoolbook"/>
              </a:rPr>
              <a:t>и</a:t>
            </a:r>
            <a:r>
              <a:rPr lang="ru-RU" sz="2000" dirty="0">
                <a:latin typeface="Century Schoolbook"/>
                <a:cs typeface="Century Schoolbook"/>
              </a:rPr>
              <a:t> </a:t>
            </a:r>
            <a:r>
              <a:rPr sz="2000" spc="-10" dirty="0" err="1" smtClean="0">
                <a:latin typeface="Century Schoolbook"/>
                <a:cs typeface="Century Schoolbook"/>
              </a:rPr>
              <a:t>к</a:t>
            </a:r>
            <a:r>
              <a:rPr sz="2000" spc="10" dirty="0" err="1" smtClean="0">
                <a:latin typeface="Century Schoolbook"/>
                <a:cs typeface="Century Schoolbook"/>
              </a:rPr>
              <a:t>о</a:t>
            </a:r>
            <a:r>
              <a:rPr sz="2000" dirty="0" err="1" smtClean="0">
                <a:latin typeface="Century Schoolbook"/>
                <a:cs typeface="Century Schoolbook"/>
              </a:rPr>
              <a:t>н</a:t>
            </a:r>
            <a:r>
              <a:rPr sz="2000" spc="-10" dirty="0" err="1" smtClean="0">
                <a:latin typeface="Century Schoolbook"/>
                <a:cs typeface="Century Schoolbook"/>
              </a:rPr>
              <a:t>ку</a:t>
            </a:r>
            <a:r>
              <a:rPr sz="2000" spc="-5" dirty="0" err="1" smtClean="0">
                <a:latin typeface="Century Schoolbook"/>
                <a:cs typeface="Century Schoolbook"/>
              </a:rPr>
              <a:t>р</a:t>
            </a:r>
            <a:r>
              <a:rPr sz="2000" spc="5" dirty="0" err="1" smtClean="0">
                <a:latin typeface="Century Schoolbook"/>
                <a:cs typeface="Century Schoolbook"/>
              </a:rPr>
              <a:t>е</a:t>
            </a:r>
            <a:r>
              <a:rPr sz="2000" spc="-30" dirty="0" err="1" smtClean="0">
                <a:latin typeface="Century Schoolbook"/>
                <a:cs typeface="Century Schoolbook"/>
              </a:rPr>
              <a:t>н</a:t>
            </a:r>
            <a:r>
              <a:rPr sz="2000" spc="5" dirty="0" err="1" smtClean="0">
                <a:latin typeface="Century Schoolbook"/>
                <a:cs typeface="Century Schoolbook"/>
              </a:rPr>
              <a:t>т</a:t>
            </a:r>
            <a:r>
              <a:rPr sz="2000" spc="10" dirty="0" err="1" smtClean="0">
                <a:latin typeface="Century Schoolbook"/>
                <a:cs typeface="Century Schoolbook"/>
              </a:rPr>
              <a:t>о</a:t>
            </a:r>
            <a:r>
              <a:rPr sz="2000" spc="-10" dirty="0" err="1" smtClean="0">
                <a:latin typeface="Century Schoolbook"/>
                <a:cs typeface="Century Schoolbook"/>
              </a:rPr>
              <a:t>с</a:t>
            </a:r>
            <a:r>
              <a:rPr sz="2000" dirty="0" err="1" smtClean="0">
                <a:latin typeface="Century Schoolbook"/>
                <a:cs typeface="Century Schoolbook"/>
              </a:rPr>
              <a:t>п</a:t>
            </a:r>
            <a:r>
              <a:rPr sz="2000" spc="5" dirty="0" err="1" smtClean="0">
                <a:latin typeface="Century Schoolbook"/>
                <a:cs typeface="Century Schoolbook"/>
              </a:rPr>
              <a:t>о</a:t>
            </a:r>
            <a:r>
              <a:rPr sz="2000" spc="-10" dirty="0" err="1" smtClean="0">
                <a:latin typeface="Century Schoolbook"/>
                <a:cs typeface="Century Schoolbook"/>
              </a:rPr>
              <a:t>с</a:t>
            </a:r>
            <a:r>
              <a:rPr sz="2000" spc="10" dirty="0" err="1" smtClean="0">
                <a:latin typeface="Century Schoolbook"/>
                <a:cs typeface="Century Schoolbook"/>
              </a:rPr>
              <a:t>о</a:t>
            </a:r>
            <a:r>
              <a:rPr sz="2000" spc="-40" dirty="0" err="1" smtClean="0">
                <a:latin typeface="Century Schoolbook"/>
                <a:cs typeface="Century Schoolbook"/>
              </a:rPr>
              <a:t>б</a:t>
            </a:r>
            <a:r>
              <a:rPr sz="2000" dirty="0" err="1" smtClean="0">
                <a:latin typeface="Century Schoolbook"/>
                <a:cs typeface="Century Schoolbook"/>
              </a:rPr>
              <a:t>н</a:t>
            </a:r>
            <a:r>
              <a:rPr sz="2000" spc="5" dirty="0" err="1" smtClean="0">
                <a:latin typeface="Century Schoolbook"/>
                <a:cs typeface="Century Schoolbook"/>
              </a:rPr>
              <a:t>о</a:t>
            </a:r>
            <a:r>
              <a:rPr sz="2000" spc="-10" dirty="0" err="1" smtClean="0">
                <a:latin typeface="Century Schoolbook"/>
                <a:cs typeface="Century Schoolbook"/>
              </a:rPr>
              <a:t>с</a:t>
            </a:r>
            <a:r>
              <a:rPr sz="2000" spc="5" dirty="0" err="1" smtClean="0">
                <a:latin typeface="Century Schoolbook"/>
                <a:cs typeface="Century Schoolbook"/>
              </a:rPr>
              <a:t>т</a:t>
            </a:r>
            <a:r>
              <a:rPr sz="2000" dirty="0" err="1" smtClean="0">
                <a:latin typeface="Century Schoolbook"/>
                <a:cs typeface="Century Schoolbook"/>
              </a:rPr>
              <a:t>и</a:t>
            </a:r>
            <a:r>
              <a:rPr sz="2000" dirty="0" smtClean="0">
                <a:latin typeface="Century Schoolbook"/>
                <a:cs typeface="Century Schoolbook"/>
              </a:rPr>
              <a:t> </a:t>
            </a:r>
            <a:r>
              <a:rPr sz="2000" spc="-5" dirty="0" err="1" smtClean="0">
                <a:solidFill>
                  <a:srgbClr val="BE0000"/>
                </a:solidFill>
                <a:latin typeface="Century Schoolbook"/>
                <a:cs typeface="Century Schoolbook"/>
              </a:rPr>
              <a:t>российского</a:t>
            </a:r>
            <a:r>
              <a:rPr sz="2000" dirty="0" smtClean="0">
                <a:solidFill>
                  <a:srgbClr val="BE0000"/>
                </a:solidFill>
                <a:latin typeface="Century Schoolbook"/>
                <a:cs typeface="Century Schoolbook"/>
              </a:rPr>
              <a:t> </a:t>
            </a:r>
            <a:r>
              <a:rPr sz="2000" spc="-5" dirty="0">
                <a:solidFill>
                  <a:srgbClr val="BE0000"/>
                </a:solidFill>
                <a:latin typeface="Century Schoolbook"/>
                <a:cs typeface="Century Schoolbook"/>
              </a:rPr>
              <a:t>образования</a:t>
            </a:r>
            <a:r>
              <a:rPr sz="2000" spc="-40" dirty="0">
                <a:solidFill>
                  <a:srgbClr val="BE0000"/>
                </a:solidFill>
                <a:latin typeface="Century Schoolbook"/>
                <a:cs typeface="Century Schoolbook"/>
              </a:rPr>
              <a:t> </a:t>
            </a:r>
            <a:r>
              <a:rPr sz="2000" dirty="0">
                <a:latin typeface="Century Schoolbook"/>
                <a:cs typeface="Century Schoolbook"/>
              </a:rPr>
              <a:t>в</a:t>
            </a:r>
            <a:r>
              <a:rPr sz="2000" spc="-5" dirty="0">
                <a:latin typeface="Century Schoolbook"/>
                <a:cs typeface="Century Schoolbook"/>
              </a:rPr>
              <a:t> </a:t>
            </a:r>
            <a:r>
              <a:rPr sz="2000" dirty="0">
                <a:latin typeface="Century Schoolbook"/>
                <a:cs typeface="Century Schoolbook"/>
              </a:rPr>
              <a:t>мире.</a:t>
            </a:r>
          </a:p>
          <a:p>
            <a:pPr marL="469265" indent="-457200">
              <a:lnSpc>
                <a:spcPct val="100000"/>
              </a:lnSpc>
              <a:buFont typeface="+mj-lt"/>
              <a:buAutoNum type="arabicPeriod"/>
              <a:tabLst>
                <a:tab pos="274955" algn="l"/>
              </a:tabLst>
            </a:pPr>
            <a:r>
              <a:rPr sz="2000" spc="-5" dirty="0">
                <a:latin typeface="Century Schoolbook"/>
                <a:cs typeface="Century Schoolbook"/>
              </a:rPr>
              <a:t>Главная</a:t>
            </a:r>
            <a:r>
              <a:rPr sz="2000" spc="50" dirty="0">
                <a:latin typeface="Century Schoolbook"/>
                <a:cs typeface="Century Schoolbook"/>
              </a:rPr>
              <a:t> </a:t>
            </a:r>
            <a:r>
              <a:rPr sz="2000" spc="-5" dirty="0">
                <a:solidFill>
                  <a:srgbClr val="BE0000"/>
                </a:solidFill>
                <a:latin typeface="Century Schoolbook"/>
                <a:cs typeface="Century Schoolbook"/>
              </a:rPr>
              <a:t>задача</a:t>
            </a:r>
            <a:r>
              <a:rPr sz="2000" spc="60" dirty="0">
                <a:solidFill>
                  <a:srgbClr val="BE0000"/>
                </a:solidFill>
                <a:latin typeface="Century Schoolbook"/>
                <a:cs typeface="Century Schoolbook"/>
              </a:rPr>
              <a:t> </a:t>
            </a:r>
            <a:r>
              <a:rPr sz="2000" dirty="0">
                <a:latin typeface="Century Schoolbook"/>
                <a:cs typeface="Century Schoolbook"/>
              </a:rPr>
              <a:t>–</a:t>
            </a:r>
            <a:r>
              <a:rPr sz="2000" spc="60" dirty="0">
                <a:latin typeface="Century Schoolbook"/>
                <a:cs typeface="Century Schoolbook"/>
              </a:rPr>
              <a:t> </a:t>
            </a:r>
            <a:r>
              <a:rPr sz="2000" spc="-5" dirty="0">
                <a:latin typeface="Century Schoolbook"/>
                <a:cs typeface="Century Schoolbook"/>
              </a:rPr>
              <a:t>разработка</a:t>
            </a:r>
            <a:r>
              <a:rPr sz="2000" spc="70" dirty="0">
                <a:latin typeface="Century Schoolbook"/>
                <a:cs typeface="Century Schoolbook"/>
              </a:rPr>
              <a:t> </a:t>
            </a:r>
            <a:r>
              <a:rPr sz="2000" spc="-5" dirty="0">
                <a:solidFill>
                  <a:srgbClr val="BE0000"/>
                </a:solidFill>
                <a:latin typeface="Century Schoolbook"/>
                <a:cs typeface="Century Schoolbook"/>
              </a:rPr>
              <a:t>системы</a:t>
            </a:r>
            <a:r>
              <a:rPr sz="2000" spc="60" dirty="0">
                <a:solidFill>
                  <a:srgbClr val="BE0000"/>
                </a:solidFill>
                <a:latin typeface="Century Schoolbook"/>
                <a:cs typeface="Century Schoolbook"/>
              </a:rPr>
              <a:t> </a:t>
            </a:r>
            <a:r>
              <a:rPr sz="2000" spc="-10" dirty="0">
                <a:solidFill>
                  <a:srgbClr val="BE0000"/>
                </a:solidFill>
                <a:latin typeface="Century Schoolbook"/>
                <a:cs typeface="Century Schoolbook"/>
              </a:rPr>
              <a:t>заданий</a:t>
            </a:r>
            <a:r>
              <a:rPr sz="2000" spc="65" dirty="0">
                <a:solidFill>
                  <a:srgbClr val="BE0000"/>
                </a:solidFill>
                <a:latin typeface="Century Schoolbook"/>
                <a:cs typeface="Century Schoolbook"/>
              </a:rPr>
              <a:t> </a:t>
            </a:r>
            <a:r>
              <a:rPr sz="2000" dirty="0">
                <a:latin typeface="Century Schoolbook"/>
                <a:cs typeface="Century Schoolbook"/>
              </a:rPr>
              <a:t>для</a:t>
            </a:r>
            <a:r>
              <a:rPr sz="2000" spc="45" dirty="0">
                <a:latin typeface="Century Schoolbook"/>
                <a:cs typeface="Century Schoolbook"/>
              </a:rPr>
              <a:t> </a:t>
            </a:r>
            <a:r>
              <a:rPr sz="2000" spc="-10" dirty="0">
                <a:latin typeface="Century Schoolbook"/>
                <a:cs typeface="Century Schoolbook"/>
              </a:rPr>
              <a:t>учащихся</a:t>
            </a:r>
            <a:r>
              <a:rPr sz="2000" spc="55" dirty="0">
                <a:latin typeface="Century Schoolbook"/>
                <a:cs typeface="Century Schoolbook"/>
              </a:rPr>
              <a:t> </a:t>
            </a:r>
            <a:r>
              <a:rPr sz="2000" dirty="0">
                <a:latin typeface="Century Schoolbook"/>
                <a:cs typeface="Century Schoolbook"/>
              </a:rPr>
              <a:t>5-9</a:t>
            </a:r>
            <a:r>
              <a:rPr sz="2000" spc="60" dirty="0">
                <a:latin typeface="Century Schoolbook"/>
                <a:cs typeface="Century Schoolbook"/>
              </a:rPr>
              <a:t> </a:t>
            </a:r>
            <a:r>
              <a:rPr sz="2000" spc="-5" dirty="0" err="1">
                <a:latin typeface="Century Schoolbook"/>
                <a:cs typeface="Century Schoolbook"/>
              </a:rPr>
              <a:t>классов</a:t>
            </a:r>
            <a:r>
              <a:rPr sz="2000" spc="50" dirty="0">
                <a:latin typeface="Century Schoolbook"/>
                <a:cs typeface="Century Schoolbook"/>
              </a:rPr>
              <a:t> </a:t>
            </a:r>
            <a:r>
              <a:rPr lang="ru-RU" sz="2000" dirty="0" smtClean="0">
                <a:latin typeface="Century Schoolbook"/>
                <a:cs typeface="Century Schoolbook"/>
              </a:rPr>
              <a:t>–</a:t>
            </a:r>
            <a:r>
              <a:rPr sz="2000" spc="50" dirty="0" smtClean="0">
                <a:latin typeface="Century Schoolbook"/>
                <a:cs typeface="Century Schoolbook"/>
              </a:rPr>
              <a:t> </a:t>
            </a:r>
            <a:r>
              <a:rPr sz="2000" spc="-10" dirty="0" err="1" smtClean="0">
                <a:latin typeface="Century Schoolbook"/>
                <a:cs typeface="Century Schoolbook"/>
              </a:rPr>
              <a:t>основы</a:t>
            </a:r>
            <a:r>
              <a:rPr lang="ru-RU" sz="2000" spc="60" dirty="0">
                <a:latin typeface="Century Schoolbook"/>
                <a:cs typeface="Century Schoolbook"/>
              </a:rPr>
              <a:t> </a:t>
            </a:r>
            <a:r>
              <a:rPr sz="2000" dirty="0" err="1" smtClean="0">
                <a:latin typeface="Century Schoolbook"/>
                <a:cs typeface="Century Schoolbook"/>
              </a:rPr>
              <a:t>для</a:t>
            </a:r>
            <a:r>
              <a:rPr lang="ru-RU" sz="2000" dirty="0">
                <a:latin typeface="Century Schoolbook"/>
                <a:cs typeface="Century Schoolbook"/>
              </a:rPr>
              <a:t> </a:t>
            </a:r>
            <a:r>
              <a:rPr sz="2000" spc="-5" dirty="0" err="1" smtClean="0">
                <a:solidFill>
                  <a:srgbClr val="BE0000"/>
                </a:solidFill>
                <a:latin typeface="Century Schoolbook"/>
                <a:cs typeface="Century Schoolbook"/>
              </a:rPr>
              <a:t>новых</a:t>
            </a:r>
            <a:r>
              <a:rPr sz="2000" spc="-25" dirty="0" smtClean="0">
                <a:solidFill>
                  <a:srgbClr val="BE0000"/>
                </a:solidFill>
                <a:latin typeface="Century Schoolbook"/>
                <a:cs typeface="Century Schoolbook"/>
              </a:rPr>
              <a:t> </a:t>
            </a:r>
            <a:r>
              <a:rPr sz="2000" dirty="0">
                <a:solidFill>
                  <a:srgbClr val="BE0000"/>
                </a:solidFill>
                <a:latin typeface="Century Schoolbook"/>
                <a:cs typeface="Century Schoolbook"/>
              </a:rPr>
              <a:t>методик</a:t>
            </a:r>
            <a:r>
              <a:rPr sz="2000" spc="-45" dirty="0">
                <a:solidFill>
                  <a:srgbClr val="BE0000"/>
                </a:solidFill>
                <a:latin typeface="Century Schoolbook"/>
                <a:cs typeface="Century Schoolbook"/>
              </a:rPr>
              <a:t> </a:t>
            </a:r>
            <a:r>
              <a:rPr sz="2000" dirty="0">
                <a:solidFill>
                  <a:srgbClr val="BE0000"/>
                </a:solidFill>
                <a:latin typeface="Century Schoolbook"/>
                <a:cs typeface="Century Schoolbook"/>
              </a:rPr>
              <a:t>формирования</a:t>
            </a:r>
            <a:r>
              <a:rPr sz="2000" spc="-40" dirty="0">
                <a:solidFill>
                  <a:srgbClr val="BE0000"/>
                </a:solidFill>
                <a:latin typeface="Century Schoolbook"/>
                <a:cs typeface="Century Schoolbook"/>
              </a:rPr>
              <a:t> </a:t>
            </a:r>
            <a:r>
              <a:rPr sz="2000" dirty="0">
                <a:latin typeface="Century Schoolbook"/>
                <a:cs typeface="Century Schoolbook"/>
              </a:rPr>
              <a:t>функциональной</a:t>
            </a:r>
            <a:r>
              <a:rPr sz="2000" spc="-65" dirty="0">
                <a:latin typeface="Century Schoolbook"/>
                <a:cs typeface="Century Schoolbook"/>
              </a:rPr>
              <a:t> </a:t>
            </a:r>
            <a:r>
              <a:rPr sz="2000" dirty="0">
                <a:latin typeface="Century Schoolbook"/>
                <a:cs typeface="Century Schoolbook"/>
              </a:rPr>
              <a:t>грамотности.</a:t>
            </a:r>
          </a:p>
          <a:p>
            <a:pPr marL="469265" indent="-457200">
              <a:lnSpc>
                <a:spcPct val="100000"/>
              </a:lnSpc>
              <a:buFont typeface="+mj-lt"/>
              <a:buAutoNum type="arabicPeriod"/>
              <a:tabLst>
                <a:tab pos="266065" algn="l"/>
              </a:tabLst>
            </a:pPr>
            <a:r>
              <a:rPr sz="2000" spc="-5" dirty="0">
                <a:latin typeface="Century Schoolbook"/>
                <a:cs typeface="Century Schoolbook"/>
              </a:rPr>
              <a:t>Основа</a:t>
            </a:r>
            <a:r>
              <a:rPr sz="2000" dirty="0">
                <a:latin typeface="Century Schoolbook"/>
                <a:cs typeface="Century Schoolbook"/>
              </a:rPr>
              <a:t> </a:t>
            </a:r>
            <a:r>
              <a:rPr sz="2000" dirty="0" err="1">
                <a:latin typeface="Century Schoolbook"/>
                <a:cs typeface="Century Schoolbook"/>
              </a:rPr>
              <a:t>проекта</a:t>
            </a:r>
            <a:r>
              <a:rPr sz="2000" spc="-10" dirty="0">
                <a:latin typeface="Century Schoolbook"/>
                <a:cs typeface="Century Schoolbook"/>
              </a:rPr>
              <a:t> </a:t>
            </a:r>
            <a:r>
              <a:rPr lang="ru-RU" sz="2000" dirty="0" smtClean="0">
                <a:latin typeface="Century Schoolbook"/>
                <a:cs typeface="Century Schoolbook"/>
              </a:rPr>
              <a:t>– </a:t>
            </a:r>
            <a:r>
              <a:rPr sz="2000" spc="-10" dirty="0" smtClean="0">
                <a:latin typeface="Century Schoolbook"/>
                <a:cs typeface="Century Schoolbook"/>
              </a:rPr>
              <a:t> </a:t>
            </a:r>
            <a:r>
              <a:rPr sz="2000" spc="5" dirty="0">
                <a:latin typeface="Century Schoolbook"/>
                <a:cs typeface="Century Schoolbook"/>
              </a:rPr>
              <a:t>идеи</a:t>
            </a:r>
            <a:r>
              <a:rPr sz="2000" spc="-60" dirty="0">
                <a:latin typeface="Century Schoolbook"/>
                <a:cs typeface="Century Schoolbook"/>
              </a:rPr>
              <a:t> </a:t>
            </a:r>
            <a:r>
              <a:rPr sz="2000" dirty="0">
                <a:latin typeface="Century Schoolbook"/>
                <a:cs typeface="Century Schoolbook"/>
              </a:rPr>
              <a:t>и</a:t>
            </a:r>
            <a:r>
              <a:rPr sz="2000" spc="10" dirty="0">
                <a:latin typeface="Century Schoolbook"/>
                <a:cs typeface="Century Schoolbook"/>
              </a:rPr>
              <a:t> </a:t>
            </a:r>
            <a:r>
              <a:rPr sz="2000" dirty="0">
                <a:latin typeface="Century Schoolbook"/>
                <a:cs typeface="Century Schoolbook"/>
              </a:rPr>
              <a:t>инструментарий</a:t>
            </a:r>
            <a:r>
              <a:rPr sz="2000" spc="-70" dirty="0">
                <a:latin typeface="Century Schoolbook"/>
                <a:cs typeface="Century Schoolbook"/>
              </a:rPr>
              <a:t> </a:t>
            </a:r>
            <a:r>
              <a:rPr sz="2000" dirty="0">
                <a:latin typeface="Century Schoolbook"/>
                <a:cs typeface="Century Schoolbook"/>
              </a:rPr>
              <a:t>международного</a:t>
            </a:r>
            <a:r>
              <a:rPr sz="2000" spc="-40" dirty="0">
                <a:latin typeface="Century Schoolbook"/>
                <a:cs typeface="Century Schoolbook"/>
              </a:rPr>
              <a:t> </a:t>
            </a:r>
            <a:r>
              <a:rPr sz="2000" dirty="0">
                <a:latin typeface="Century Schoolbook"/>
                <a:cs typeface="Century Schoolbook"/>
              </a:rPr>
              <a:t>исследования</a:t>
            </a:r>
            <a:r>
              <a:rPr sz="2000" spc="-45" dirty="0">
                <a:latin typeface="Century Schoolbook"/>
                <a:cs typeface="Century Schoolbook"/>
              </a:rPr>
              <a:t> </a:t>
            </a:r>
            <a:r>
              <a:rPr sz="2000" spc="-5" dirty="0">
                <a:solidFill>
                  <a:srgbClr val="BE0000"/>
                </a:solidFill>
                <a:latin typeface="Century Schoolbook"/>
                <a:cs typeface="Century Schoolbook"/>
              </a:rPr>
              <a:t>PISA.</a:t>
            </a:r>
            <a:endParaRPr sz="2000" dirty="0">
              <a:latin typeface="Century Schoolbook"/>
              <a:cs typeface="Century Schoolbook"/>
            </a:endParaRPr>
          </a:p>
        </p:txBody>
      </p:sp>
      <p:pic>
        <p:nvPicPr>
          <p:cNvPr id="5" name="object 5"/>
          <p:cNvPicPr/>
          <p:nvPr/>
        </p:nvPicPr>
        <p:blipFill>
          <a:blip r:embed="rId2" cstate="print"/>
          <a:stretch>
            <a:fillRect/>
          </a:stretch>
        </p:blipFill>
        <p:spPr>
          <a:xfrm>
            <a:off x="8801227" y="512965"/>
            <a:ext cx="3006725" cy="7348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427925"/>
            <a:ext cx="9296400" cy="677750"/>
          </a:xfrm>
          <a:prstGeom prst="rect">
            <a:avLst/>
          </a:prstGeom>
        </p:spPr>
        <p:txBody>
          <a:bodyPr vert="horz" wrap="square" lIns="0" tIns="86995" rIns="0" bIns="0" rtlCol="0">
            <a:spAutoFit/>
          </a:bodyPr>
          <a:lstStyle/>
          <a:p>
            <a:pPr marL="414655" marR="5080" indent="-402590">
              <a:lnSpc>
                <a:spcPts val="4640"/>
              </a:lnSpc>
              <a:spcBef>
                <a:spcPts val="685"/>
              </a:spcBef>
            </a:pPr>
            <a:r>
              <a:rPr sz="4400" b="0" spc="-5" dirty="0" err="1">
                <a:solidFill>
                  <a:srgbClr val="252525"/>
                </a:solidFill>
                <a:latin typeface="Century Schoolbook"/>
                <a:cs typeface="Century Schoolbook"/>
              </a:rPr>
              <a:t>М</a:t>
            </a:r>
            <a:r>
              <a:rPr sz="4400" b="0" dirty="0" err="1">
                <a:solidFill>
                  <a:srgbClr val="252525"/>
                </a:solidFill>
                <a:latin typeface="Century Schoolbook"/>
                <a:cs typeface="Century Schoolbook"/>
              </a:rPr>
              <a:t>е</a:t>
            </a:r>
            <a:r>
              <a:rPr sz="4400" b="0" spc="-10" dirty="0" err="1">
                <a:solidFill>
                  <a:srgbClr val="252525"/>
                </a:solidFill>
                <a:latin typeface="Century Schoolbook"/>
                <a:cs typeface="Century Schoolbook"/>
              </a:rPr>
              <a:t>ждунар</a:t>
            </a:r>
            <a:r>
              <a:rPr sz="4400" b="0" spc="15" dirty="0" err="1">
                <a:solidFill>
                  <a:srgbClr val="252525"/>
                </a:solidFill>
                <a:latin typeface="Century Schoolbook"/>
                <a:cs typeface="Century Schoolbook"/>
              </a:rPr>
              <a:t>о</a:t>
            </a:r>
            <a:r>
              <a:rPr sz="4400" b="0" spc="-5" dirty="0" err="1">
                <a:solidFill>
                  <a:srgbClr val="252525"/>
                </a:solidFill>
                <a:latin typeface="Century Schoolbook"/>
                <a:cs typeface="Century Schoolbook"/>
              </a:rPr>
              <a:t>дные</a:t>
            </a:r>
            <a:r>
              <a:rPr sz="4400" b="0" spc="-5" dirty="0">
                <a:solidFill>
                  <a:srgbClr val="252525"/>
                </a:solidFill>
                <a:latin typeface="Century Schoolbook"/>
                <a:cs typeface="Century Schoolbook"/>
              </a:rPr>
              <a:t> </a:t>
            </a:r>
            <a:r>
              <a:rPr sz="4400" b="0" spc="-5" dirty="0" err="1" smtClean="0">
                <a:solidFill>
                  <a:srgbClr val="252525"/>
                </a:solidFill>
                <a:latin typeface="Century Schoolbook"/>
                <a:cs typeface="Century Schoolbook"/>
              </a:rPr>
              <a:t>исследования</a:t>
            </a:r>
            <a:endParaRPr sz="4400" dirty="0">
              <a:latin typeface="Century Schoolbook"/>
              <a:cs typeface="Century Schoolbook"/>
            </a:endParaRPr>
          </a:p>
        </p:txBody>
      </p:sp>
      <p:sp>
        <p:nvSpPr>
          <p:cNvPr id="3" name="object 3"/>
          <p:cNvSpPr txBox="1"/>
          <p:nvPr/>
        </p:nvSpPr>
        <p:spPr>
          <a:xfrm>
            <a:off x="399084" y="1633473"/>
            <a:ext cx="374459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entury Schoolbook"/>
                <a:cs typeface="Century Schoolbook"/>
              </a:rPr>
              <a:t>Функциональная</a:t>
            </a:r>
            <a:r>
              <a:rPr sz="1800" b="1" spc="-40" dirty="0">
                <a:latin typeface="Century Schoolbook"/>
                <a:cs typeface="Century Schoolbook"/>
              </a:rPr>
              <a:t> </a:t>
            </a:r>
            <a:r>
              <a:rPr sz="1800" b="1" dirty="0">
                <a:latin typeface="Century Schoolbook"/>
                <a:cs typeface="Century Schoolbook"/>
              </a:rPr>
              <a:t>грамотность</a:t>
            </a:r>
            <a:endParaRPr sz="1800">
              <a:latin typeface="Century Schoolbook"/>
              <a:cs typeface="Century Schoolbook"/>
            </a:endParaRPr>
          </a:p>
        </p:txBody>
      </p:sp>
      <p:sp>
        <p:nvSpPr>
          <p:cNvPr id="4" name="object 4"/>
          <p:cNvSpPr txBox="1"/>
          <p:nvPr/>
        </p:nvSpPr>
        <p:spPr>
          <a:xfrm>
            <a:off x="6520688" y="1573733"/>
            <a:ext cx="3515360"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entury Schoolbook"/>
                <a:cs typeface="Century Schoolbook"/>
              </a:rPr>
              <a:t>Академическая</a:t>
            </a:r>
            <a:r>
              <a:rPr sz="1800" b="1" spc="-95" dirty="0">
                <a:latin typeface="Century Schoolbook"/>
                <a:cs typeface="Century Schoolbook"/>
              </a:rPr>
              <a:t> </a:t>
            </a:r>
            <a:r>
              <a:rPr sz="1800" b="1" dirty="0">
                <a:latin typeface="Century Schoolbook"/>
                <a:cs typeface="Century Schoolbook"/>
              </a:rPr>
              <a:t>грамотность</a:t>
            </a:r>
            <a:endParaRPr sz="1800">
              <a:latin typeface="Century Schoolbook"/>
              <a:cs typeface="Century Schoolbook"/>
            </a:endParaRPr>
          </a:p>
        </p:txBody>
      </p:sp>
      <p:grpSp>
        <p:nvGrpSpPr>
          <p:cNvPr id="5" name="object 5"/>
          <p:cNvGrpSpPr/>
          <p:nvPr/>
        </p:nvGrpSpPr>
        <p:grpSpPr>
          <a:xfrm>
            <a:off x="4203191" y="1844039"/>
            <a:ext cx="7668895" cy="554990"/>
            <a:chOff x="4203191" y="1844039"/>
            <a:chExt cx="7668895" cy="554990"/>
          </a:xfrm>
        </p:grpSpPr>
        <p:pic>
          <p:nvPicPr>
            <p:cNvPr id="6" name="object 6"/>
            <p:cNvPicPr/>
            <p:nvPr/>
          </p:nvPicPr>
          <p:blipFill>
            <a:blip r:embed="rId2" cstate="print"/>
            <a:stretch>
              <a:fillRect/>
            </a:stretch>
          </p:blipFill>
          <p:spPr>
            <a:xfrm>
              <a:off x="4203191" y="1844039"/>
              <a:ext cx="7668767" cy="554736"/>
            </a:xfrm>
            <a:prstGeom prst="rect">
              <a:avLst/>
            </a:prstGeom>
          </p:spPr>
        </p:pic>
        <p:sp>
          <p:nvSpPr>
            <p:cNvPr id="7" name="object 7"/>
            <p:cNvSpPr/>
            <p:nvPr/>
          </p:nvSpPr>
          <p:spPr>
            <a:xfrm>
              <a:off x="4256658" y="1882139"/>
              <a:ext cx="7563484" cy="461645"/>
            </a:xfrm>
            <a:custGeom>
              <a:avLst/>
              <a:gdLst/>
              <a:ahLst/>
              <a:cxnLst/>
              <a:rect l="l" t="t" r="r" b="b"/>
              <a:pathLst>
                <a:path w="7563484" h="461644">
                  <a:moveTo>
                    <a:pt x="0" y="461645"/>
                  </a:moveTo>
                  <a:lnTo>
                    <a:pt x="1965" y="388669"/>
                  </a:lnTo>
                  <a:lnTo>
                    <a:pt x="7437" y="325289"/>
                  </a:lnTo>
                  <a:lnTo>
                    <a:pt x="15773" y="275308"/>
                  </a:lnTo>
                  <a:lnTo>
                    <a:pt x="38480" y="230759"/>
                  </a:lnTo>
                  <a:lnTo>
                    <a:pt x="3743324" y="230759"/>
                  </a:lnTo>
                  <a:lnTo>
                    <a:pt x="3755471" y="218988"/>
                  </a:lnTo>
                  <a:lnTo>
                    <a:pt x="3766032" y="186217"/>
                  </a:lnTo>
                  <a:lnTo>
                    <a:pt x="3774368" y="136255"/>
                  </a:lnTo>
                  <a:lnTo>
                    <a:pt x="3779840" y="72913"/>
                  </a:lnTo>
                  <a:lnTo>
                    <a:pt x="3781806" y="0"/>
                  </a:lnTo>
                  <a:lnTo>
                    <a:pt x="3783758" y="72913"/>
                  </a:lnTo>
                  <a:lnTo>
                    <a:pt x="3789198" y="136255"/>
                  </a:lnTo>
                  <a:lnTo>
                    <a:pt x="3797497" y="186217"/>
                  </a:lnTo>
                  <a:lnTo>
                    <a:pt x="3808026" y="218988"/>
                  </a:lnTo>
                  <a:lnTo>
                    <a:pt x="3820160" y="230759"/>
                  </a:lnTo>
                  <a:lnTo>
                    <a:pt x="7525004" y="230759"/>
                  </a:lnTo>
                  <a:lnTo>
                    <a:pt x="7537150" y="242530"/>
                  </a:lnTo>
                  <a:lnTo>
                    <a:pt x="7547711" y="275308"/>
                  </a:lnTo>
                  <a:lnTo>
                    <a:pt x="7556047" y="325289"/>
                  </a:lnTo>
                  <a:lnTo>
                    <a:pt x="7561519" y="388669"/>
                  </a:lnTo>
                  <a:lnTo>
                    <a:pt x="7563484" y="461645"/>
                  </a:lnTo>
                </a:path>
              </a:pathLst>
            </a:custGeom>
            <a:ln w="19050">
              <a:solidFill>
                <a:srgbClr val="B03A41"/>
              </a:solidFill>
            </a:ln>
          </p:spPr>
          <p:txBody>
            <a:bodyPr wrap="square" lIns="0" tIns="0" rIns="0" bIns="0" rtlCol="0"/>
            <a:lstStyle/>
            <a:p>
              <a:endParaRPr/>
            </a:p>
          </p:txBody>
        </p:sp>
      </p:grpSp>
      <p:sp>
        <p:nvSpPr>
          <p:cNvPr id="8" name="object 8"/>
          <p:cNvSpPr txBox="1"/>
          <p:nvPr/>
        </p:nvSpPr>
        <p:spPr>
          <a:xfrm>
            <a:off x="766368" y="2109851"/>
            <a:ext cx="2818765" cy="1499235"/>
          </a:xfrm>
          <a:prstGeom prst="rect">
            <a:avLst/>
          </a:prstGeom>
        </p:spPr>
        <p:txBody>
          <a:bodyPr vert="horz" wrap="square" lIns="0" tIns="175260" rIns="0" bIns="0" rtlCol="0">
            <a:spAutoFit/>
          </a:bodyPr>
          <a:lstStyle/>
          <a:p>
            <a:pPr marL="142240" algn="ctr">
              <a:lnSpc>
                <a:spcPct val="100000"/>
              </a:lnSpc>
              <a:spcBef>
                <a:spcPts val="1380"/>
              </a:spcBef>
            </a:pPr>
            <a:r>
              <a:rPr sz="2400" spc="-5" dirty="0">
                <a:latin typeface="Century Schoolbook"/>
                <a:cs typeface="Century Schoolbook"/>
              </a:rPr>
              <a:t>PISA</a:t>
            </a:r>
            <a:endParaRPr sz="2400">
              <a:latin typeface="Century Schoolbook"/>
              <a:cs typeface="Century Schoolbook"/>
            </a:endParaRPr>
          </a:p>
          <a:p>
            <a:pPr marL="12700" marR="5080">
              <a:lnSpc>
                <a:spcPct val="100000"/>
              </a:lnSpc>
              <a:spcBef>
                <a:spcPts val="960"/>
              </a:spcBef>
            </a:pPr>
            <a:r>
              <a:rPr sz="1800" b="1" i="1" spc="-5" dirty="0">
                <a:latin typeface="Century Schoolbook"/>
                <a:cs typeface="Century Schoolbook"/>
              </a:rPr>
              <a:t>Международная </a:t>
            </a:r>
            <a:r>
              <a:rPr sz="1800" b="1" i="1" dirty="0">
                <a:latin typeface="Century Schoolbook"/>
                <a:cs typeface="Century Schoolbook"/>
              </a:rPr>
              <a:t> </a:t>
            </a:r>
            <a:r>
              <a:rPr sz="1800" b="1" i="1" spc="-5" dirty="0">
                <a:latin typeface="Century Schoolbook"/>
                <a:cs typeface="Century Schoolbook"/>
              </a:rPr>
              <a:t>программа </a:t>
            </a:r>
            <a:r>
              <a:rPr sz="1800" b="1" i="1" spc="-10" dirty="0">
                <a:latin typeface="Century Schoolbook"/>
                <a:cs typeface="Century Schoolbook"/>
              </a:rPr>
              <a:t>по </a:t>
            </a:r>
            <a:r>
              <a:rPr sz="1800" b="1" i="1" spc="-5" dirty="0">
                <a:latin typeface="Century Schoolbook"/>
                <a:cs typeface="Century Schoolbook"/>
              </a:rPr>
              <a:t>оценке </a:t>
            </a:r>
            <a:r>
              <a:rPr sz="1800" b="1" i="1" dirty="0">
                <a:latin typeface="Century Schoolbook"/>
                <a:cs typeface="Century Schoolbook"/>
              </a:rPr>
              <a:t> </a:t>
            </a:r>
            <a:r>
              <a:rPr sz="1800" b="1" i="1" spc="-5" dirty="0">
                <a:latin typeface="Century Schoolbook"/>
                <a:cs typeface="Century Schoolbook"/>
              </a:rPr>
              <a:t>качества</a:t>
            </a:r>
            <a:r>
              <a:rPr sz="1800" b="1" i="1" spc="-70" dirty="0">
                <a:latin typeface="Century Schoolbook"/>
                <a:cs typeface="Century Schoolbook"/>
              </a:rPr>
              <a:t> </a:t>
            </a:r>
            <a:r>
              <a:rPr sz="1800" b="1" i="1" spc="-5" dirty="0">
                <a:latin typeface="Century Schoolbook"/>
                <a:cs typeface="Century Schoolbook"/>
              </a:rPr>
              <a:t>образования</a:t>
            </a:r>
            <a:endParaRPr sz="1800">
              <a:latin typeface="Century Schoolbook"/>
              <a:cs typeface="Century Schoolbook"/>
            </a:endParaRPr>
          </a:p>
        </p:txBody>
      </p:sp>
      <p:sp>
        <p:nvSpPr>
          <p:cNvPr id="9" name="object 9"/>
          <p:cNvSpPr txBox="1"/>
          <p:nvPr/>
        </p:nvSpPr>
        <p:spPr>
          <a:xfrm>
            <a:off x="4168521" y="2130170"/>
            <a:ext cx="3723640" cy="2456815"/>
          </a:xfrm>
          <a:prstGeom prst="rect">
            <a:avLst/>
          </a:prstGeom>
        </p:spPr>
        <p:txBody>
          <a:bodyPr vert="horz" wrap="square" lIns="0" tIns="154940" rIns="0" bIns="0" rtlCol="0">
            <a:spAutoFit/>
          </a:bodyPr>
          <a:lstStyle/>
          <a:p>
            <a:pPr marL="162560" algn="ctr">
              <a:lnSpc>
                <a:spcPct val="100000"/>
              </a:lnSpc>
              <a:spcBef>
                <a:spcPts val="1220"/>
              </a:spcBef>
            </a:pPr>
            <a:r>
              <a:rPr sz="2400" spc="-5" dirty="0">
                <a:latin typeface="Century Schoolbook"/>
                <a:cs typeface="Century Schoolbook"/>
              </a:rPr>
              <a:t>TIMSS</a:t>
            </a:r>
            <a:endParaRPr sz="2400">
              <a:latin typeface="Century Schoolbook"/>
              <a:cs typeface="Century Schoolbook"/>
            </a:endParaRPr>
          </a:p>
          <a:p>
            <a:pPr marL="12700">
              <a:lnSpc>
                <a:spcPct val="100000"/>
              </a:lnSpc>
              <a:spcBef>
                <a:spcPts val="840"/>
              </a:spcBef>
            </a:pPr>
            <a:r>
              <a:rPr sz="1800" b="1" i="1" spc="-5" dirty="0">
                <a:latin typeface="Century Schoolbook"/>
                <a:cs typeface="Century Schoolbook"/>
              </a:rPr>
              <a:t>Международное</a:t>
            </a:r>
            <a:endParaRPr sz="1800">
              <a:latin typeface="Century Schoolbook"/>
              <a:cs typeface="Century Schoolbook"/>
            </a:endParaRPr>
          </a:p>
          <a:p>
            <a:pPr marL="12700">
              <a:lnSpc>
                <a:spcPct val="100000"/>
              </a:lnSpc>
            </a:pPr>
            <a:r>
              <a:rPr sz="1800" b="1" i="1" spc="-5" dirty="0">
                <a:latin typeface="Century Schoolbook"/>
                <a:cs typeface="Century Schoolbook"/>
              </a:rPr>
              <a:t>сравнительное</a:t>
            </a:r>
            <a:r>
              <a:rPr sz="1800" b="1" i="1" spc="10" dirty="0">
                <a:latin typeface="Century Schoolbook"/>
                <a:cs typeface="Century Schoolbook"/>
              </a:rPr>
              <a:t> </a:t>
            </a:r>
            <a:r>
              <a:rPr sz="1800" b="1" i="1" spc="-10" dirty="0">
                <a:latin typeface="Century Schoolbook"/>
                <a:cs typeface="Century Schoolbook"/>
              </a:rPr>
              <a:t>исследование</a:t>
            </a:r>
            <a:endParaRPr sz="1800">
              <a:latin typeface="Century Schoolbook"/>
              <a:cs typeface="Century Schoolbook"/>
            </a:endParaRPr>
          </a:p>
          <a:p>
            <a:pPr marL="12700">
              <a:lnSpc>
                <a:spcPct val="100000"/>
              </a:lnSpc>
            </a:pPr>
            <a:r>
              <a:rPr sz="1800" b="1" i="1" spc="-5" dirty="0">
                <a:latin typeface="Century Schoolbook"/>
                <a:cs typeface="Century Schoolbook"/>
              </a:rPr>
              <a:t>качества</a:t>
            </a:r>
            <a:r>
              <a:rPr sz="1800" b="1" i="1" spc="-40" dirty="0">
                <a:latin typeface="Century Schoolbook"/>
                <a:cs typeface="Century Schoolbook"/>
              </a:rPr>
              <a:t> </a:t>
            </a:r>
            <a:r>
              <a:rPr sz="1800" b="1" i="1" spc="-5" dirty="0">
                <a:latin typeface="Century Schoolbook"/>
                <a:cs typeface="Century Schoolbook"/>
              </a:rPr>
              <a:t>общего</a:t>
            </a:r>
            <a:r>
              <a:rPr sz="1800" b="1" i="1" spc="5" dirty="0">
                <a:latin typeface="Century Schoolbook"/>
                <a:cs typeface="Century Schoolbook"/>
              </a:rPr>
              <a:t> </a:t>
            </a:r>
            <a:r>
              <a:rPr sz="1800" b="1" i="1" spc="-5" dirty="0">
                <a:latin typeface="Century Schoolbook"/>
                <a:cs typeface="Century Schoolbook"/>
              </a:rPr>
              <a:t>образования</a:t>
            </a:r>
            <a:endParaRPr sz="1800">
              <a:latin typeface="Century Schoolbook"/>
              <a:cs typeface="Century Schoolbook"/>
            </a:endParaRPr>
          </a:p>
          <a:p>
            <a:pPr marL="40640">
              <a:lnSpc>
                <a:spcPct val="100000"/>
              </a:lnSpc>
              <a:spcBef>
                <a:spcPts val="1795"/>
              </a:spcBef>
            </a:pPr>
            <a:r>
              <a:rPr sz="1800" spc="5" dirty="0">
                <a:solidFill>
                  <a:srgbClr val="404040"/>
                </a:solidFill>
                <a:latin typeface="Century Schoolbook"/>
                <a:cs typeface="Century Schoolbook"/>
              </a:rPr>
              <a:t>один</a:t>
            </a:r>
            <a:r>
              <a:rPr sz="1800" spc="-50" dirty="0">
                <a:solidFill>
                  <a:srgbClr val="404040"/>
                </a:solidFill>
                <a:latin typeface="Century Schoolbook"/>
                <a:cs typeface="Century Schoolbook"/>
              </a:rPr>
              <a:t> </a:t>
            </a:r>
            <a:r>
              <a:rPr sz="1800" spc="-5" dirty="0">
                <a:solidFill>
                  <a:srgbClr val="404040"/>
                </a:solidFill>
                <a:latin typeface="Century Schoolbook"/>
                <a:cs typeface="Century Schoolbook"/>
              </a:rPr>
              <a:t>раз</a:t>
            </a:r>
            <a:r>
              <a:rPr sz="1800" spc="-10" dirty="0">
                <a:solidFill>
                  <a:srgbClr val="404040"/>
                </a:solidFill>
                <a:latin typeface="Century Schoolbook"/>
                <a:cs typeface="Century Schoolbook"/>
              </a:rPr>
              <a:t> </a:t>
            </a:r>
            <a:r>
              <a:rPr sz="1800" dirty="0">
                <a:solidFill>
                  <a:srgbClr val="404040"/>
                </a:solidFill>
                <a:latin typeface="Century Schoolbook"/>
                <a:cs typeface="Century Schoolbook"/>
              </a:rPr>
              <a:t>в</a:t>
            </a:r>
            <a:r>
              <a:rPr sz="1800" spc="-15" dirty="0">
                <a:solidFill>
                  <a:srgbClr val="404040"/>
                </a:solidFill>
                <a:latin typeface="Century Schoolbook"/>
                <a:cs typeface="Century Schoolbook"/>
              </a:rPr>
              <a:t> </a:t>
            </a:r>
            <a:r>
              <a:rPr sz="1800" dirty="0">
                <a:solidFill>
                  <a:srgbClr val="404040"/>
                </a:solidFill>
                <a:latin typeface="Century Schoolbook"/>
                <a:cs typeface="Century Schoolbook"/>
              </a:rPr>
              <a:t>4</a:t>
            </a:r>
            <a:r>
              <a:rPr sz="1800" spc="-20" dirty="0">
                <a:solidFill>
                  <a:srgbClr val="404040"/>
                </a:solidFill>
                <a:latin typeface="Century Schoolbook"/>
                <a:cs typeface="Century Schoolbook"/>
              </a:rPr>
              <a:t> </a:t>
            </a:r>
            <a:r>
              <a:rPr sz="1800" dirty="0">
                <a:solidFill>
                  <a:srgbClr val="404040"/>
                </a:solidFill>
                <a:latin typeface="Century Schoolbook"/>
                <a:cs typeface="Century Schoolbook"/>
              </a:rPr>
              <a:t>года</a:t>
            </a:r>
            <a:r>
              <a:rPr sz="1800" spc="-20" dirty="0">
                <a:solidFill>
                  <a:srgbClr val="404040"/>
                </a:solidFill>
                <a:latin typeface="Century Schoolbook"/>
                <a:cs typeface="Century Schoolbook"/>
              </a:rPr>
              <a:t> </a:t>
            </a:r>
            <a:r>
              <a:rPr sz="1800" dirty="0">
                <a:solidFill>
                  <a:srgbClr val="404040"/>
                </a:solidFill>
                <a:latin typeface="Century Schoolbook"/>
                <a:cs typeface="Century Schoolbook"/>
              </a:rPr>
              <a:t>с</a:t>
            </a:r>
            <a:r>
              <a:rPr sz="1800" spc="10" dirty="0">
                <a:solidFill>
                  <a:srgbClr val="404040"/>
                </a:solidFill>
                <a:latin typeface="Century Schoolbook"/>
                <a:cs typeface="Century Schoolbook"/>
              </a:rPr>
              <a:t> </a:t>
            </a:r>
            <a:r>
              <a:rPr sz="1800" dirty="0">
                <a:solidFill>
                  <a:srgbClr val="404040"/>
                </a:solidFill>
                <a:latin typeface="Century Schoolbook"/>
                <a:cs typeface="Century Schoolbook"/>
              </a:rPr>
              <a:t>1995</a:t>
            </a:r>
            <a:r>
              <a:rPr sz="1800" spc="-25" dirty="0">
                <a:solidFill>
                  <a:srgbClr val="404040"/>
                </a:solidFill>
                <a:latin typeface="Century Schoolbook"/>
                <a:cs typeface="Century Schoolbook"/>
              </a:rPr>
              <a:t> </a:t>
            </a:r>
            <a:r>
              <a:rPr sz="1800" dirty="0">
                <a:solidFill>
                  <a:srgbClr val="404040"/>
                </a:solidFill>
                <a:latin typeface="Century Schoolbook"/>
                <a:cs typeface="Century Schoolbook"/>
              </a:rPr>
              <a:t>-</a:t>
            </a:r>
            <a:r>
              <a:rPr sz="1800" spc="-5" dirty="0">
                <a:solidFill>
                  <a:srgbClr val="404040"/>
                </a:solidFill>
                <a:latin typeface="Century Schoolbook"/>
                <a:cs typeface="Century Schoolbook"/>
              </a:rPr>
              <a:t> </a:t>
            </a:r>
            <a:r>
              <a:rPr sz="1800" dirty="0">
                <a:solidFill>
                  <a:srgbClr val="404040"/>
                </a:solidFill>
                <a:latin typeface="Century Schoolbook"/>
                <a:cs typeface="Century Schoolbook"/>
              </a:rPr>
              <a:t>2023...</a:t>
            </a:r>
            <a:endParaRPr sz="1800">
              <a:latin typeface="Century Schoolbook"/>
              <a:cs typeface="Century Schoolbook"/>
            </a:endParaRPr>
          </a:p>
          <a:p>
            <a:pPr marL="146685">
              <a:lnSpc>
                <a:spcPct val="100000"/>
              </a:lnSpc>
              <a:spcBef>
                <a:spcPts val="1705"/>
              </a:spcBef>
            </a:pPr>
            <a:r>
              <a:rPr sz="1800" b="1" spc="-5" dirty="0">
                <a:latin typeface="Century Schoolbook"/>
                <a:cs typeface="Century Schoolbook"/>
              </a:rPr>
              <a:t>Основная</a:t>
            </a:r>
            <a:r>
              <a:rPr sz="1800" b="1" spc="-35" dirty="0">
                <a:latin typeface="Century Schoolbook"/>
                <a:cs typeface="Century Schoolbook"/>
              </a:rPr>
              <a:t> </a:t>
            </a:r>
            <a:r>
              <a:rPr sz="1800" b="1" spc="-10" dirty="0">
                <a:latin typeface="Century Schoolbook"/>
                <a:cs typeface="Century Schoolbook"/>
              </a:rPr>
              <a:t>цель:</a:t>
            </a:r>
            <a:endParaRPr sz="1800">
              <a:latin typeface="Century Schoolbook"/>
              <a:cs typeface="Century Schoolbook"/>
            </a:endParaRPr>
          </a:p>
        </p:txBody>
      </p:sp>
      <p:sp>
        <p:nvSpPr>
          <p:cNvPr id="10" name="object 10"/>
          <p:cNvSpPr txBox="1"/>
          <p:nvPr/>
        </p:nvSpPr>
        <p:spPr>
          <a:xfrm>
            <a:off x="4303014" y="4561154"/>
            <a:ext cx="3531870" cy="1397635"/>
          </a:xfrm>
          <a:prstGeom prst="rect">
            <a:avLst/>
          </a:prstGeom>
        </p:spPr>
        <p:txBody>
          <a:bodyPr vert="horz" wrap="square" lIns="0" tIns="12700" rIns="0" bIns="0" rtlCol="0">
            <a:spAutoFit/>
          </a:bodyPr>
          <a:lstStyle/>
          <a:p>
            <a:pPr marL="12700" marR="5080" algn="just">
              <a:lnSpc>
                <a:spcPct val="100000"/>
              </a:lnSpc>
              <a:spcBef>
                <a:spcPts val="100"/>
              </a:spcBef>
              <a:tabLst>
                <a:tab pos="2743835" algn="l"/>
              </a:tabLst>
            </a:pPr>
            <a:r>
              <a:rPr sz="1800" spc="-10" dirty="0">
                <a:latin typeface="Century Schoolbook"/>
                <a:cs typeface="Century Schoolbook"/>
              </a:rPr>
              <a:t>с</a:t>
            </a:r>
            <a:r>
              <a:rPr sz="1800" spc="-5" dirty="0">
                <a:latin typeface="Century Schoolbook"/>
                <a:cs typeface="Century Schoolbook"/>
              </a:rPr>
              <a:t>рав</a:t>
            </a:r>
            <a:r>
              <a:rPr sz="1800" spc="-10" dirty="0">
                <a:latin typeface="Century Schoolbook"/>
                <a:cs typeface="Century Schoolbook"/>
              </a:rPr>
              <a:t>н</a:t>
            </a:r>
            <a:r>
              <a:rPr sz="1800" spc="5" dirty="0">
                <a:latin typeface="Century Schoolbook"/>
                <a:cs typeface="Century Schoolbook"/>
              </a:rPr>
              <a:t>ите</a:t>
            </a:r>
            <a:r>
              <a:rPr sz="1800" spc="-35" dirty="0">
                <a:latin typeface="Century Schoolbook"/>
                <a:cs typeface="Century Schoolbook"/>
              </a:rPr>
              <a:t>л</a:t>
            </a:r>
            <a:r>
              <a:rPr sz="1800" spc="5" dirty="0">
                <a:latin typeface="Century Schoolbook"/>
                <a:cs typeface="Century Schoolbook"/>
              </a:rPr>
              <a:t>ь</a:t>
            </a:r>
            <a:r>
              <a:rPr sz="1800" dirty="0">
                <a:latin typeface="Century Schoolbook"/>
                <a:cs typeface="Century Schoolbook"/>
              </a:rPr>
              <a:t>ная	</a:t>
            </a:r>
            <a:r>
              <a:rPr sz="1800" spc="5" dirty="0">
                <a:latin typeface="Century Schoolbook"/>
                <a:cs typeface="Century Schoolbook"/>
              </a:rPr>
              <a:t>о</a:t>
            </a:r>
            <a:r>
              <a:rPr sz="1800" spc="-15" dirty="0">
                <a:latin typeface="Century Schoolbook"/>
                <a:cs typeface="Century Schoolbook"/>
              </a:rPr>
              <a:t>це</a:t>
            </a:r>
            <a:r>
              <a:rPr sz="1800" dirty="0">
                <a:latin typeface="Century Schoolbook"/>
                <a:cs typeface="Century Schoolbook"/>
              </a:rPr>
              <a:t>н</a:t>
            </a:r>
            <a:r>
              <a:rPr sz="1800" spc="-15" dirty="0">
                <a:latin typeface="Century Schoolbook"/>
                <a:cs typeface="Century Schoolbook"/>
              </a:rPr>
              <a:t>к</a:t>
            </a:r>
            <a:r>
              <a:rPr sz="1800" dirty="0">
                <a:latin typeface="Century Schoolbook"/>
                <a:cs typeface="Century Schoolbook"/>
              </a:rPr>
              <a:t>а  </a:t>
            </a:r>
            <a:r>
              <a:rPr sz="1800" spc="-5" dirty="0">
                <a:latin typeface="Century Schoolbook"/>
                <a:cs typeface="Century Schoolbook"/>
              </a:rPr>
              <a:t>качества</a:t>
            </a:r>
            <a:r>
              <a:rPr sz="1800" dirty="0">
                <a:latin typeface="Century Schoolbook"/>
                <a:cs typeface="Century Schoolbook"/>
              </a:rPr>
              <a:t> </a:t>
            </a:r>
            <a:r>
              <a:rPr sz="1800" b="1" spc="-5" dirty="0">
                <a:latin typeface="Century Schoolbook"/>
                <a:cs typeface="Century Schoolbook"/>
              </a:rPr>
              <a:t>математического</a:t>
            </a:r>
            <a:r>
              <a:rPr sz="1800" b="1" dirty="0">
                <a:latin typeface="Century Schoolbook"/>
                <a:cs typeface="Century Schoolbook"/>
              </a:rPr>
              <a:t> и </a:t>
            </a:r>
            <a:r>
              <a:rPr sz="1800" b="1" spc="-505" dirty="0">
                <a:latin typeface="Century Schoolbook"/>
                <a:cs typeface="Century Schoolbook"/>
              </a:rPr>
              <a:t> </a:t>
            </a:r>
            <a:r>
              <a:rPr sz="1800" b="1" spc="-5" dirty="0">
                <a:latin typeface="Century Schoolbook"/>
                <a:cs typeface="Century Schoolbook"/>
              </a:rPr>
              <a:t>естественнонаучного</a:t>
            </a:r>
            <a:endParaRPr sz="1800" dirty="0">
              <a:latin typeface="Century Schoolbook"/>
              <a:cs typeface="Century Schoolbook"/>
            </a:endParaRPr>
          </a:p>
          <a:p>
            <a:pPr marL="12700" marR="6350" algn="just">
              <a:lnSpc>
                <a:spcPct val="100000"/>
              </a:lnSpc>
              <a:spcBef>
                <a:spcPts val="5"/>
              </a:spcBef>
            </a:pPr>
            <a:r>
              <a:rPr sz="1800" b="1" dirty="0">
                <a:latin typeface="Century Schoolbook"/>
                <a:cs typeface="Century Schoolbook"/>
              </a:rPr>
              <a:t>образования</a:t>
            </a:r>
            <a:r>
              <a:rPr sz="1800" b="1" spc="5" dirty="0">
                <a:latin typeface="Century Schoolbook"/>
                <a:cs typeface="Century Schoolbook"/>
              </a:rPr>
              <a:t> </a:t>
            </a:r>
            <a:r>
              <a:rPr sz="1800" dirty="0">
                <a:latin typeface="Century Schoolbook"/>
                <a:cs typeface="Century Schoolbook"/>
              </a:rPr>
              <a:t>в</a:t>
            </a:r>
            <a:r>
              <a:rPr sz="1800" spc="5" dirty="0">
                <a:latin typeface="Century Schoolbook"/>
                <a:cs typeface="Century Schoolbook"/>
              </a:rPr>
              <a:t> </a:t>
            </a:r>
            <a:r>
              <a:rPr sz="1800" spc="-5" dirty="0">
                <a:latin typeface="Century Schoolbook"/>
                <a:cs typeface="Century Schoolbook"/>
              </a:rPr>
              <a:t>начальной</a:t>
            </a:r>
            <a:r>
              <a:rPr sz="1800" dirty="0">
                <a:latin typeface="Century Schoolbook"/>
                <a:cs typeface="Century Schoolbook"/>
              </a:rPr>
              <a:t> и </a:t>
            </a:r>
            <a:r>
              <a:rPr sz="1800" spc="5" dirty="0">
                <a:latin typeface="Century Schoolbook"/>
                <a:cs typeface="Century Schoolbook"/>
              </a:rPr>
              <a:t> </a:t>
            </a:r>
            <a:r>
              <a:rPr sz="1800" dirty="0">
                <a:latin typeface="Century Schoolbook"/>
                <a:cs typeface="Century Schoolbook"/>
              </a:rPr>
              <a:t>основной</a:t>
            </a:r>
            <a:r>
              <a:rPr sz="1800" spc="-30" dirty="0">
                <a:latin typeface="Century Schoolbook"/>
                <a:cs typeface="Century Schoolbook"/>
              </a:rPr>
              <a:t> </a:t>
            </a:r>
            <a:r>
              <a:rPr sz="1800" spc="-5" dirty="0">
                <a:latin typeface="Century Schoolbook"/>
                <a:cs typeface="Century Schoolbook"/>
              </a:rPr>
              <a:t>школе.</a:t>
            </a:r>
            <a:endParaRPr sz="1800" dirty="0">
              <a:latin typeface="Century Schoolbook"/>
              <a:cs typeface="Century Schoolbook"/>
            </a:endParaRPr>
          </a:p>
        </p:txBody>
      </p:sp>
      <p:sp>
        <p:nvSpPr>
          <p:cNvPr id="11" name="object 11"/>
          <p:cNvSpPr txBox="1"/>
          <p:nvPr/>
        </p:nvSpPr>
        <p:spPr>
          <a:xfrm>
            <a:off x="8196833" y="2063115"/>
            <a:ext cx="3721100" cy="2459990"/>
          </a:xfrm>
          <a:prstGeom prst="rect">
            <a:avLst/>
          </a:prstGeom>
        </p:spPr>
        <p:txBody>
          <a:bodyPr vert="horz" wrap="square" lIns="0" tIns="197485" rIns="0" bIns="0" rtlCol="0">
            <a:spAutoFit/>
          </a:bodyPr>
          <a:lstStyle/>
          <a:p>
            <a:pPr marL="1164590">
              <a:lnSpc>
                <a:spcPct val="100000"/>
              </a:lnSpc>
              <a:spcBef>
                <a:spcPts val="1555"/>
              </a:spcBef>
            </a:pPr>
            <a:r>
              <a:rPr sz="2400" spc="-5" dirty="0">
                <a:latin typeface="Century Schoolbook"/>
                <a:cs typeface="Century Schoolbook"/>
              </a:rPr>
              <a:t>PIRLS</a:t>
            </a:r>
            <a:endParaRPr sz="2400" dirty="0">
              <a:latin typeface="Century Schoolbook"/>
              <a:cs typeface="Century Schoolbook"/>
            </a:endParaRPr>
          </a:p>
          <a:p>
            <a:pPr marL="12700">
              <a:lnSpc>
                <a:spcPct val="100000"/>
              </a:lnSpc>
              <a:spcBef>
                <a:spcPts val="1090"/>
              </a:spcBef>
            </a:pPr>
            <a:r>
              <a:rPr sz="1800" b="1" i="1" spc="-5" dirty="0">
                <a:latin typeface="Century Schoolbook"/>
                <a:cs typeface="Century Schoolbook"/>
              </a:rPr>
              <a:t>Международное</a:t>
            </a:r>
            <a:endParaRPr sz="1800" dirty="0">
              <a:latin typeface="Century Schoolbook"/>
              <a:cs typeface="Century Schoolbook"/>
            </a:endParaRPr>
          </a:p>
          <a:p>
            <a:pPr marL="12700">
              <a:lnSpc>
                <a:spcPct val="100000"/>
              </a:lnSpc>
              <a:spcBef>
                <a:spcPts val="5"/>
              </a:spcBef>
            </a:pPr>
            <a:r>
              <a:rPr sz="1800" b="1" i="1" spc="-10" dirty="0">
                <a:latin typeface="Century Schoolbook"/>
                <a:cs typeface="Century Schoolbook"/>
              </a:rPr>
              <a:t>исследование</a:t>
            </a:r>
            <a:r>
              <a:rPr sz="1800" b="1" i="1" spc="40" dirty="0">
                <a:latin typeface="Century Schoolbook"/>
                <a:cs typeface="Century Schoolbook"/>
              </a:rPr>
              <a:t> </a:t>
            </a:r>
            <a:r>
              <a:rPr sz="1800" b="1" i="1" spc="-5" dirty="0">
                <a:latin typeface="Century Schoolbook"/>
                <a:cs typeface="Century Schoolbook"/>
              </a:rPr>
              <a:t>качества</a:t>
            </a:r>
            <a:endParaRPr sz="1800" dirty="0">
              <a:latin typeface="Century Schoolbook"/>
              <a:cs typeface="Century Schoolbook"/>
            </a:endParaRPr>
          </a:p>
          <a:p>
            <a:pPr marL="12700">
              <a:lnSpc>
                <a:spcPct val="100000"/>
              </a:lnSpc>
            </a:pPr>
            <a:r>
              <a:rPr sz="1800" b="1" i="1" spc="-5" dirty="0">
                <a:latin typeface="Century Schoolbook"/>
                <a:cs typeface="Century Schoolbook"/>
              </a:rPr>
              <a:t>чтения</a:t>
            </a:r>
            <a:r>
              <a:rPr sz="1800" b="1" i="1" spc="10" dirty="0">
                <a:latin typeface="Century Schoolbook"/>
                <a:cs typeface="Century Schoolbook"/>
              </a:rPr>
              <a:t> </a:t>
            </a:r>
            <a:r>
              <a:rPr sz="1800" b="1" i="1" dirty="0">
                <a:latin typeface="Century Schoolbook"/>
                <a:cs typeface="Century Schoolbook"/>
              </a:rPr>
              <a:t>и</a:t>
            </a:r>
            <a:r>
              <a:rPr sz="1800" b="1" i="1" spc="-25" dirty="0">
                <a:latin typeface="Century Schoolbook"/>
                <a:cs typeface="Century Schoolbook"/>
              </a:rPr>
              <a:t> </a:t>
            </a:r>
            <a:r>
              <a:rPr sz="1800" b="1" i="1" spc="-10" dirty="0">
                <a:latin typeface="Century Schoolbook"/>
                <a:cs typeface="Century Schoolbook"/>
              </a:rPr>
              <a:t>понимания</a:t>
            </a:r>
            <a:r>
              <a:rPr sz="1800" b="1" i="1" spc="40" dirty="0">
                <a:latin typeface="Century Schoolbook"/>
                <a:cs typeface="Century Schoolbook"/>
              </a:rPr>
              <a:t> </a:t>
            </a:r>
            <a:r>
              <a:rPr sz="1800" b="1" i="1" dirty="0">
                <a:latin typeface="Century Schoolbook"/>
                <a:cs typeface="Century Schoolbook"/>
              </a:rPr>
              <a:t>текста</a:t>
            </a:r>
            <a:endParaRPr sz="1800" dirty="0">
              <a:latin typeface="Century Schoolbook"/>
              <a:cs typeface="Century Schoolbook"/>
            </a:endParaRPr>
          </a:p>
          <a:p>
            <a:pPr marL="145415">
              <a:lnSpc>
                <a:spcPct val="100000"/>
              </a:lnSpc>
              <a:spcBef>
                <a:spcPts val="1850"/>
              </a:spcBef>
            </a:pPr>
            <a:r>
              <a:rPr sz="1800" spc="5" dirty="0">
                <a:solidFill>
                  <a:srgbClr val="404040"/>
                </a:solidFill>
                <a:latin typeface="Century Schoolbook"/>
                <a:cs typeface="Century Schoolbook"/>
              </a:rPr>
              <a:t>один</a:t>
            </a:r>
            <a:r>
              <a:rPr sz="1800" spc="-50" dirty="0">
                <a:solidFill>
                  <a:srgbClr val="404040"/>
                </a:solidFill>
                <a:latin typeface="Century Schoolbook"/>
                <a:cs typeface="Century Schoolbook"/>
              </a:rPr>
              <a:t> </a:t>
            </a:r>
            <a:r>
              <a:rPr sz="1800" spc="-5" dirty="0">
                <a:solidFill>
                  <a:srgbClr val="404040"/>
                </a:solidFill>
                <a:latin typeface="Century Schoolbook"/>
                <a:cs typeface="Century Schoolbook"/>
              </a:rPr>
              <a:t>раз</a:t>
            </a:r>
            <a:r>
              <a:rPr sz="1800" spc="-10" dirty="0">
                <a:solidFill>
                  <a:srgbClr val="404040"/>
                </a:solidFill>
                <a:latin typeface="Century Schoolbook"/>
                <a:cs typeface="Century Schoolbook"/>
              </a:rPr>
              <a:t> </a:t>
            </a:r>
            <a:r>
              <a:rPr sz="1800" dirty="0">
                <a:solidFill>
                  <a:srgbClr val="404040"/>
                </a:solidFill>
                <a:latin typeface="Century Schoolbook"/>
                <a:cs typeface="Century Schoolbook"/>
              </a:rPr>
              <a:t>в</a:t>
            </a:r>
            <a:r>
              <a:rPr sz="1800" spc="-15" dirty="0">
                <a:solidFill>
                  <a:srgbClr val="404040"/>
                </a:solidFill>
                <a:latin typeface="Century Schoolbook"/>
                <a:cs typeface="Century Schoolbook"/>
              </a:rPr>
              <a:t> </a:t>
            </a:r>
            <a:r>
              <a:rPr sz="1800" dirty="0">
                <a:solidFill>
                  <a:srgbClr val="404040"/>
                </a:solidFill>
                <a:latin typeface="Century Schoolbook"/>
                <a:cs typeface="Century Schoolbook"/>
              </a:rPr>
              <a:t>5</a:t>
            </a:r>
            <a:r>
              <a:rPr sz="1800" spc="-20" dirty="0">
                <a:solidFill>
                  <a:srgbClr val="404040"/>
                </a:solidFill>
                <a:latin typeface="Century Schoolbook"/>
                <a:cs typeface="Century Schoolbook"/>
              </a:rPr>
              <a:t> </a:t>
            </a:r>
            <a:r>
              <a:rPr sz="1800" dirty="0">
                <a:solidFill>
                  <a:srgbClr val="404040"/>
                </a:solidFill>
                <a:latin typeface="Century Schoolbook"/>
                <a:cs typeface="Century Schoolbook"/>
              </a:rPr>
              <a:t>лет</a:t>
            </a:r>
            <a:r>
              <a:rPr sz="1800" spc="-20" dirty="0">
                <a:solidFill>
                  <a:srgbClr val="404040"/>
                </a:solidFill>
                <a:latin typeface="Century Schoolbook"/>
                <a:cs typeface="Century Schoolbook"/>
              </a:rPr>
              <a:t> </a:t>
            </a:r>
            <a:r>
              <a:rPr sz="1800" dirty="0">
                <a:solidFill>
                  <a:srgbClr val="404040"/>
                </a:solidFill>
                <a:latin typeface="Century Schoolbook"/>
                <a:cs typeface="Century Schoolbook"/>
              </a:rPr>
              <a:t>с</a:t>
            </a:r>
            <a:r>
              <a:rPr sz="1800" spc="10" dirty="0">
                <a:solidFill>
                  <a:srgbClr val="404040"/>
                </a:solidFill>
                <a:latin typeface="Century Schoolbook"/>
                <a:cs typeface="Century Schoolbook"/>
              </a:rPr>
              <a:t> </a:t>
            </a:r>
            <a:r>
              <a:rPr sz="1800" dirty="0">
                <a:solidFill>
                  <a:srgbClr val="404040"/>
                </a:solidFill>
                <a:latin typeface="Century Schoolbook"/>
                <a:cs typeface="Century Schoolbook"/>
              </a:rPr>
              <a:t>2001</a:t>
            </a:r>
            <a:r>
              <a:rPr sz="1800" spc="-20" dirty="0">
                <a:solidFill>
                  <a:srgbClr val="404040"/>
                </a:solidFill>
                <a:latin typeface="Century Schoolbook"/>
                <a:cs typeface="Century Schoolbook"/>
              </a:rPr>
              <a:t> </a:t>
            </a:r>
            <a:r>
              <a:rPr sz="1800" dirty="0">
                <a:solidFill>
                  <a:srgbClr val="404040"/>
                </a:solidFill>
                <a:latin typeface="Century Schoolbook"/>
                <a:cs typeface="Century Schoolbook"/>
              </a:rPr>
              <a:t>-</a:t>
            </a:r>
            <a:r>
              <a:rPr sz="1800" spc="-5" dirty="0">
                <a:solidFill>
                  <a:srgbClr val="404040"/>
                </a:solidFill>
                <a:latin typeface="Century Schoolbook"/>
                <a:cs typeface="Century Schoolbook"/>
              </a:rPr>
              <a:t> </a:t>
            </a:r>
            <a:r>
              <a:rPr sz="1800" dirty="0">
                <a:solidFill>
                  <a:srgbClr val="404040"/>
                </a:solidFill>
                <a:latin typeface="Century Schoolbook"/>
                <a:cs typeface="Century Schoolbook"/>
              </a:rPr>
              <a:t>2021...</a:t>
            </a:r>
            <a:endParaRPr sz="1800" dirty="0">
              <a:latin typeface="Century Schoolbook"/>
              <a:cs typeface="Century Schoolbook"/>
            </a:endParaRPr>
          </a:p>
          <a:p>
            <a:pPr marL="167640">
              <a:lnSpc>
                <a:spcPct val="100000"/>
              </a:lnSpc>
              <a:spcBef>
                <a:spcPts val="1090"/>
              </a:spcBef>
            </a:pPr>
            <a:r>
              <a:rPr sz="1800" b="1" spc="-5" dirty="0">
                <a:latin typeface="Century Schoolbook"/>
                <a:cs typeface="Century Schoolbook"/>
              </a:rPr>
              <a:t>Основная</a:t>
            </a:r>
            <a:r>
              <a:rPr sz="1800" b="1" spc="-30" dirty="0">
                <a:latin typeface="Century Schoolbook"/>
                <a:cs typeface="Century Schoolbook"/>
              </a:rPr>
              <a:t> </a:t>
            </a:r>
            <a:r>
              <a:rPr sz="1800" b="1" spc="-10" dirty="0">
                <a:latin typeface="Century Schoolbook"/>
                <a:cs typeface="Century Schoolbook"/>
              </a:rPr>
              <a:t>цель:</a:t>
            </a:r>
            <a:endParaRPr sz="1800" dirty="0">
              <a:latin typeface="Century Schoolbook"/>
              <a:cs typeface="Century Schoolbook"/>
            </a:endParaRPr>
          </a:p>
        </p:txBody>
      </p:sp>
      <p:sp>
        <p:nvSpPr>
          <p:cNvPr id="12" name="object 12"/>
          <p:cNvSpPr txBox="1"/>
          <p:nvPr/>
        </p:nvSpPr>
        <p:spPr>
          <a:xfrm>
            <a:off x="8352281" y="4497704"/>
            <a:ext cx="2279015" cy="299720"/>
          </a:xfrm>
          <a:prstGeom prst="rect">
            <a:avLst/>
          </a:prstGeom>
        </p:spPr>
        <p:txBody>
          <a:bodyPr vert="horz" wrap="square" lIns="0" tIns="12700" rIns="0" bIns="0" rtlCol="0">
            <a:spAutoFit/>
          </a:bodyPr>
          <a:lstStyle/>
          <a:p>
            <a:pPr marL="12700">
              <a:lnSpc>
                <a:spcPct val="100000"/>
              </a:lnSpc>
              <a:spcBef>
                <a:spcPts val="100"/>
              </a:spcBef>
              <a:tabLst>
                <a:tab pos="1186180" algn="l"/>
              </a:tabLst>
            </a:pPr>
            <a:r>
              <a:rPr sz="1800" spc="-5" dirty="0" err="1" smtClean="0">
                <a:latin typeface="Century Schoolbook"/>
                <a:cs typeface="Century Schoolbook"/>
              </a:rPr>
              <a:t>оценка</a:t>
            </a:r>
            <a:r>
              <a:rPr sz="1800" spc="-5" dirty="0" smtClean="0">
                <a:latin typeface="Century Schoolbook"/>
                <a:cs typeface="Century Schoolbook"/>
              </a:rPr>
              <a:t>	</a:t>
            </a:r>
            <a:r>
              <a:rPr sz="1800" b="1" spc="-5" dirty="0" err="1" smtClean="0">
                <a:latin typeface="Century Schoolbook"/>
                <a:cs typeface="Century Schoolbook"/>
              </a:rPr>
              <a:t>качества</a:t>
            </a:r>
            <a:endParaRPr sz="1800" dirty="0">
              <a:latin typeface="Century Schoolbook"/>
              <a:cs typeface="Century Schoolbook"/>
            </a:endParaRPr>
          </a:p>
        </p:txBody>
      </p:sp>
      <p:sp>
        <p:nvSpPr>
          <p:cNvPr id="13" name="object 13"/>
          <p:cNvSpPr txBox="1"/>
          <p:nvPr/>
        </p:nvSpPr>
        <p:spPr>
          <a:xfrm>
            <a:off x="8352281" y="4772101"/>
            <a:ext cx="2154555" cy="300355"/>
          </a:xfrm>
          <a:prstGeom prst="rect">
            <a:avLst/>
          </a:prstGeom>
        </p:spPr>
        <p:txBody>
          <a:bodyPr vert="horz" wrap="square" lIns="0" tIns="12700" rIns="0" bIns="0" rtlCol="0">
            <a:spAutoFit/>
          </a:bodyPr>
          <a:lstStyle/>
          <a:p>
            <a:pPr marL="12700">
              <a:lnSpc>
                <a:spcPct val="100000"/>
              </a:lnSpc>
              <a:spcBef>
                <a:spcPts val="100"/>
              </a:spcBef>
              <a:tabLst>
                <a:tab pos="756285" algn="l"/>
              </a:tabLst>
            </a:pPr>
            <a:r>
              <a:rPr sz="1800" b="1" dirty="0">
                <a:latin typeface="Century Schoolbook"/>
                <a:cs typeface="Century Schoolbook"/>
              </a:rPr>
              <a:t>и	</a:t>
            </a:r>
            <a:r>
              <a:rPr sz="1800" b="1" spc="-5" dirty="0">
                <a:latin typeface="Century Schoolbook"/>
                <a:cs typeface="Century Schoolbook"/>
              </a:rPr>
              <a:t>понимания</a:t>
            </a:r>
            <a:endParaRPr sz="1800" dirty="0">
              <a:latin typeface="Century Schoolbook"/>
              <a:cs typeface="Century Schoolbook"/>
            </a:endParaRPr>
          </a:p>
        </p:txBody>
      </p:sp>
      <p:sp>
        <p:nvSpPr>
          <p:cNvPr id="14" name="object 14"/>
          <p:cNvSpPr txBox="1"/>
          <p:nvPr/>
        </p:nvSpPr>
        <p:spPr>
          <a:xfrm>
            <a:off x="8352281" y="5046726"/>
            <a:ext cx="1982470" cy="299720"/>
          </a:xfrm>
          <a:prstGeom prst="rect">
            <a:avLst/>
          </a:prstGeom>
        </p:spPr>
        <p:txBody>
          <a:bodyPr vert="horz" wrap="square" lIns="0" tIns="12700" rIns="0" bIns="0" rtlCol="0">
            <a:spAutoFit/>
          </a:bodyPr>
          <a:lstStyle/>
          <a:p>
            <a:pPr marL="12700">
              <a:lnSpc>
                <a:spcPct val="100000"/>
              </a:lnSpc>
              <a:spcBef>
                <a:spcPts val="100"/>
              </a:spcBef>
              <a:tabLst>
                <a:tab pos="490855" algn="l"/>
              </a:tabLst>
            </a:pPr>
            <a:r>
              <a:rPr sz="1800" dirty="0">
                <a:latin typeface="Century Schoolbook"/>
                <a:cs typeface="Century Schoolbook"/>
              </a:rPr>
              <a:t>у	</a:t>
            </a:r>
            <a:r>
              <a:rPr sz="1800" spc="-5" dirty="0">
                <a:latin typeface="Century Schoolbook"/>
                <a:cs typeface="Century Schoolbook"/>
              </a:rPr>
              <a:t>обучающихся</a:t>
            </a:r>
            <a:endParaRPr sz="1800" dirty="0">
              <a:latin typeface="Century Schoolbook"/>
              <a:cs typeface="Century Schoolbook"/>
            </a:endParaRPr>
          </a:p>
        </p:txBody>
      </p:sp>
      <p:sp>
        <p:nvSpPr>
          <p:cNvPr id="15" name="object 15"/>
          <p:cNvSpPr txBox="1"/>
          <p:nvPr/>
        </p:nvSpPr>
        <p:spPr>
          <a:xfrm>
            <a:off x="10666221" y="4497704"/>
            <a:ext cx="1216025" cy="848994"/>
          </a:xfrm>
          <a:prstGeom prst="rect">
            <a:avLst/>
          </a:prstGeom>
        </p:spPr>
        <p:txBody>
          <a:bodyPr vert="horz" wrap="square" lIns="0" tIns="12700" rIns="0" bIns="0" rtlCol="0">
            <a:spAutoFit/>
          </a:bodyPr>
          <a:lstStyle/>
          <a:p>
            <a:pPr marR="8890" algn="r">
              <a:lnSpc>
                <a:spcPct val="100000"/>
              </a:lnSpc>
              <a:spcBef>
                <a:spcPts val="100"/>
              </a:spcBef>
            </a:pPr>
            <a:r>
              <a:rPr sz="1800" b="1" spc="-10" dirty="0">
                <a:latin typeface="Century Schoolbook"/>
                <a:cs typeface="Century Schoolbook"/>
              </a:rPr>
              <a:t>чтения</a:t>
            </a:r>
            <a:endParaRPr sz="1800" dirty="0">
              <a:latin typeface="Century Schoolbook"/>
              <a:cs typeface="Century Schoolbook"/>
            </a:endParaRPr>
          </a:p>
          <a:p>
            <a:pPr marR="5080" algn="r">
              <a:lnSpc>
                <a:spcPct val="100000"/>
              </a:lnSpc>
            </a:pPr>
            <a:r>
              <a:rPr sz="1800" b="1" spc="-5" dirty="0">
                <a:latin typeface="Century Schoolbook"/>
                <a:cs typeface="Century Schoolbook"/>
              </a:rPr>
              <a:t>текста</a:t>
            </a:r>
            <a:endParaRPr sz="1800" dirty="0">
              <a:latin typeface="Century Schoolbook"/>
              <a:cs typeface="Century Schoolbook"/>
            </a:endParaRPr>
          </a:p>
          <a:p>
            <a:pPr marR="6350" algn="r">
              <a:lnSpc>
                <a:spcPct val="100000"/>
              </a:lnSpc>
            </a:pPr>
            <a:r>
              <a:rPr sz="1800" spc="-5" dirty="0">
                <a:latin typeface="Century Schoolbook"/>
                <a:cs typeface="Century Schoolbook"/>
              </a:rPr>
              <a:t>начальной</a:t>
            </a:r>
            <a:endParaRPr sz="1800" dirty="0">
              <a:latin typeface="Century Schoolbook"/>
              <a:cs typeface="Century Schoolbook"/>
            </a:endParaRPr>
          </a:p>
        </p:txBody>
      </p:sp>
      <p:sp>
        <p:nvSpPr>
          <p:cNvPr id="16" name="object 16"/>
          <p:cNvSpPr txBox="1"/>
          <p:nvPr/>
        </p:nvSpPr>
        <p:spPr>
          <a:xfrm>
            <a:off x="8352281" y="5320995"/>
            <a:ext cx="84836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entury Schoolbook"/>
                <a:cs typeface="Century Schoolbook"/>
              </a:rPr>
              <a:t>шк</a:t>
            </a:r>
            <a:r>
              <a:rPr sz="1800" spc="5" dirty="0">
                <a:latin typeface="Century Schoolbook"/>
                <a:cs typeface="Century Schoolbook"/>
              </a:rPr>
              <a:t>о</a:t>
            </a:r>
            <a:r>
              <a:rPr sz="1800" spc="-10" dirty="0">
                <a:latin typeface="Century Schoolbook"/>
                <a:cs typeface="Century Schoolbook"/>
              </a:rPr>
              <a:t>л</a:t>
            </a:r>
            <a:r>
              <a:rPr sz="1800" dirty="0">
                <a:latin typeface="Century Schoolbook"/>
                <a:cs typeface="Century Schoolbook"/>
              </a:rPr>
              <a:t>ы.</a:t>
            </a:r>
          </a:p>
        </p:txBody>
      </p:sp>
      <p:sp>
        <p:nvSpPr>
          <p:cNvPr id="17" name="object 17"/>
          <p:cNvSpPr txBox="1"/>
          <p:nvPr/>
        </p:nvSpPr>
        <p:spPr>
          <a:xfrm>
            <a:off x="426212" y="3853637"/>
            <a:ext cx="3542029" cy="157670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Century Schoolbook"/>
                <a:cs typeface="Century Schoolbook"/>
              </a:rPr>
              <a:t>один</a:t>
            </a:r>
            <a:r>
              <a:rPr sz="1800" spc="-60" dirty="0">
                <a:solidFill>
                  <a:srgbClr val="404040"/>
                </a:solidFill>
                <a:latin typeface="Century Schoolbook"/>
                <a:cs typeface="Century Schoolbook"/>
              </a:rPr>
              <a:t> </a:t>
            </a:r>
            <a:r>
              <a:rPr sz="1800" spc="-5" dirty="0">
                <a:solidFill>
                  <a:srgbClr val="404040"/>
                </a:solidFill>
                <a:latin typeface="Century Schoolbook"/>
                <a:cs typeface="Century Schoolbook"/>
              </a:rPr>
              <a:t>раз</a:t>
            </a:r>
            <a:r>
              <a:rPr sz="1800" spc="-10" dirty="0">
                <a:solidFill>
                  <a:srgbClr val="404040"/>
                </a:solidFill>
                <a:latin typeface="Century Schoolbook"/>
                <a:cs typeface="Century Schoolbook"/>
              </a:rPr>
              <a:t> </a:t>
            </a:r>
            <a:r>
              <a:rPr sz="1800" dirty="0">
                <a:solidFill>
                  <a:srgbClr val="404040"/>
                </a:solidFill>
                <a:latin typeface="Century Schoolbook"/>
                <a:cs typeface="Century Schoolbook"/>
              </a:rPr>
              <a:t>в</a:t>
            </a:r>
            <a:r>
              <a:rPr sz="1800" spc="-10" dirty="0">
                <a:solidFill>
                  <a:srgbClr val="404040"/>
                </a:solidFill>
                <a:latin typeface="Century Schoolbook"/>
                <a:cs typeface="Century Schoolbook"/>
              </a:rPr>
              <a:t> </a:t>
            </a:r>
            <a:r>
              <a:rPr sz="1800" dirty="0">
                <a:solidFill>
                  <a:srgbClr val="404040"/>
                </a:solidFill>
                <a:latin typeface="Century Schoolbook"/>
                <a:cs typeface="Century Schoolbook"/>
              </a:rPr>
              <a:t>3</a:t>
            </a:r>
            <a:r>
              <a:rPr sz="1800" spc="-25" dirty="0">
                <a:solidFill>
                  <a:srgbClr val="404040"/>
                </a:solidFill>
                <a:latin typeface="Century Schoolbook"/>
                <a:cs typeface="Century Schoolbook"/>
              </a:rPr>
              <a:t> </a:t>
            </a:r>
            <a:r>
              <a:rPr sz="1800" dirty="0">
                <a:solidFill>
                  <a:srgbClr val="404040"/>
                </a:solidFill>
                <a:latin typeface="Century Schoolbook"/>
                <a:cs typeface="Century Schoolbook"/>
              </a:rPr>
              <a:t>года</a:t>
            </a:r>
            <a:r>
              <a:rPr sz="1800" spc="-25" dirty="0">
                <a:solidFill>
                  <a:srgbClr val="404040"/>
                </a:solidFill>
                <a:latin typeface="Century Schoolbook"/>
                <a:cs typeface="Century Schoolbook"/>
              </a:rPr>
              <a:t> </a:t>
            </a:r>
            <a:r>
              <a:rPr sz="1800" dirty="0">
                <a:solidFill>
                  <a:srgbClr val="404040"/>
                </a:solidFill>
                <a:latin typeface="Century Schoolbook"/>
                <a:cs typeface="Century Schoolbook"/>
              </a:rPr>
              <a:t>с</a:t>
            </a:r>
            <a:r>
              <a:rPr sz="1800" spc="5" dirty="0">
                <a:solidFill>
                  <a:srgbClr val="404040"/>
                </a:solidFill>
                <a:latin typeface="Century Schoolbook"/>
                <a:cs typeface="Century Schoolbook"/>
              </a:rPr>
              <a:t> </a:t>
            </a:r>
            <a:r>
              <a:rPr sz="1800" dirty="0">
                <a:solidFill>
                  <a:srgbClr val="404040"/>
                </a:solidFill>
                <a:latin typeface="Century Schoolbook"/>
                <a:cs typeface="Century Schoolbook"/>
              </a:rPr>
              <a:t>2000</a:t>
            </a:r>
            <a:r>
              <a:rPr sz="1800" spc="-25" dirty="0">
                <a:solidFill>
                  <a:srgbClr val="404040"/>
                </a:solidFill>
                <a:latin typeface="Century Schoolbook"/>
                <a:cs typeface="Century Schoolbook"/>
              </a:rPr>
              <a:t> </a:t>
            </a:r>
            <a:r>
              <a:rPr sz="1800" dirty="0">
                <a:solidFill>
                  <a:srgbClr val="404040"/>
                </a:solidFill>
                <a:latin typeface="Century Schoolbook"/>
                <a:cs typeface="Century Schoolbook"/>
              </a:rPr>
              <a:t>-</a:t>
            </a:r>
            <a:r>
              <a:rPr sz="1800" spc="-10" dirty="0">
                <a:solidFill>
                  <a:srgbClr val="404040"/>
                </a:solidFill>
                <a:latin typeface="Century Schoolbook"/>
                <a:cs typeface="Century Schoolbook"/>
              </a:rPr>
              <a:t> </a:t>
            </a:r>
            <a:r>
              <a:rPr sz="1800" dirty="0">
                <a:solidFill>
                  <a:srgbClr val="404040"/>
                </a:solidFill>
                <a:latin typeface="Century Schoolbook"/>
                <a:cs typeface="Century Schoolbook"/>
              </a:rPr>
              <a:t>2021...</a:t>
            </a:r>
            <a:endParaRPr sz="1800">
              <a:latin typeface="Century Schoolbook"/>
              <a:cs typeface="Century Schoolbook"/>
            </a:endParaRPr>
          </a:p>
          <a:p>
            <a:pPr marL="298450" algn="just">
              <a:lnSpc>
                <a:spcPct val="100000"/>
              </a:lnSpc>
              <a:spcBef>
                <a:spcPts val="1410"/>
              </a:spcBef>
            </a:pPr>
            <a:r>
              <a:rPr sz="1800" b="1" spc="-5" dirty="0">
                <a:latin typeface="Century Schoolbook"/>
                <a:cs typeface="Century Schoolbook"/>
              </a:rPr>
              <a:t>Основная</a:t>
            </a:r>
            <a:r>
              <a:rPr sz="1800" b="1" spc="-30" dirty="0">
                <a:latin typeface="Century Schoolbook"/>
                <a:cs typeface="Century Schoolbook"/>
              </a:rPr>
              <a:t> </a:t>
            </a:r>
            <a:r>
              <a:rPr sz="1800" b="1" spc="-10" dirty="0">
                <a:latin typeface="Century Schoolbook"/>
                <a:cs typeface="Century Schoolbook"/>
              </a:rPr>
              <a:t>цель:</a:t>
            </a:r>
            <a:endParaRPr sz="1800">
              <a:latin typeface="Century Schoolbook"/>
              <a:cs typeface="Century Schoolbook"/>
            </a:endParaRPr>
          </a:p>
          <a:p>
            <a:pPr marL="298450" marR="241300" algn="just">
              <a:lnSpc>
                <a:spcPct val="100000"/>
              </a:lnSpc>
            </a:pPr>
            <a:r>
              <a:rPr sz="1800" spc="-5" dirty="0">
                <a:solidFill>
                  <a:srgbClr val="1F2021"/>
                </a:solidFill>
                <a:latin typeface="Century Schoolbook"/>
                <a:cs typeface="Century Schoolbook"/>
              </a:rPr>
              <a:t>оценка </a:t>
            </a:r>
            <a:r>
              <a:rPr sz="1800" b="1" spc="-10" dirty="0">
                <a:latin typeface="Century Schoolbook"/>
                <a:cs typeface="Century Schoolbook"/>
              </a:rPr>
              <a:t>функциональной </a:t>
            </a:r>
            <a:r>
              <a:rPr sz="1800" b="1" spc="-505" dirty="0">
                <a:latin typeface="Century Schoolbook"/>
                <a:cs typeface="Century Schoolbook"/>
              </a:rPr>
              <a:t> </a:t>
            </a:r>
            <a:r>
              <a:rPr sz="1800" b="1" dirty="0">
                <a:latin typeface="Century Schoolbook"/>
                <a:cs typeface="Century Schoolbook"/>
              </a:rPr>
              <a:t>грамотности </a:t>
            </a:r>
            <a:r>
              <a:rPr sz="1800" spc="-5" dirty="0">
                <a:solidFill>
                  <a:srgbClr val="1F2021"/>
                </a:solidFill>
                <a:latin typeface="Century Schoolbook"/>
                <a:cs typeface="Century Schoolbook"/>
              </a:rPr>
              <a:t>школьников </a:t>
            </a:r>
            <a:r>
              <a:rPr sz="1800" spc="-490" dirty="0">
                <a:solidFill>
                  <a:srgbClr val="1F2021"/>
                </a:solidFill>
                <a:latin typeface="Century Schoolbook"/>
                <a:cs typeface="Century Schoolbook"/>
              </a:rPr>
              <a:t> </a:t>
            </a:r>
            <a:r>
              <a:rPr sz="1800" dirty="0">
                <a:solidFill>
                  <a:srgbClr val="1F2021"/>
                </a:solidFill>
                <a:latin typeface="Century Schoolbook"/>
                <a:cs typeface="Century Schoolbook"/>
              </a:rPr>
              <a:t>в</a:t>
            </a:r>
            <a:r>
              <a:rPr sz="1800" spc="-10" dirty="0">
                <a:solidFill>
                  <a:srgbClr val="1F2021"/>
                </a:solidFill>
                <a:latin typeface="Century Schoolbook"/>
                <a:cs typeface="Century Schoolbook"/>
              </a:rPr>
              <a:t> </a:t>
            </a:r>
            <a:r>
              <a:rPr sz="1800" dirty="0">
                <a:solidFill>
                  <a:srgbClr val="1F2021"/>
                </a:solidFill>
                <a:latin typeface="Century Schoolbook"/>
                <a:cs typeface="Century Schoolbook"/>
              </a:rPr>
              <a:t>возрасте</a:t>
            </a:r>
            <a:r>
              <a:rPr sz="1800" spc="-35" dirty="0">
                <a:solidFill>
                  <a:srgbClr val="1F2021"/>
                </a:solidFill>
                <a:latin typeface="Century Schoolbook"/>
                <a:cs typeface="Century Schoolbook"/>
              </a:rPr>
              <a:t> </a:t>
            </a:r>
            <a:r>
              <a:rPr sz="1800" dirty="0">
                <a:solidFill>
                  <a:srgbClr val="1F2021"/>
                </a:solidFill>
                <a:latin typeface="Century Schoolbook"/>
                <a:cs typeface="Century Schoolbook"/>
              </a:rPr>
              <a:t>15</a:t>
            </a:r>
            <a:r>
              <a:rPr sz="1800" spc="5" dirty="0">
                <a:solidFill>
                  <a:srgbClr val="1F2021"/>
                </a:solidFill>
                <a:latin typeface="Century Schoolbook"/>
                <a:cs typeface="Century Schoolbook"/>
              </a:rPr>
              <a:t> </a:t>
            </a:r>
            <a:r>
              <a:rPr sz="1800" dirty="0">
                <a:solidFill>
                  <a:srgbClr val="1F2021"/>
                </a:solidFill>
                <a:latin typeface="Century Schoolbook"/>
                <a:cs typeface="Century Schoolbook"/>
              </a:rPr>
              <a:t>лет.</a:t>
            </a:r>
            <a:endParaRPr sz="1800">
              <a:latin typeface="Century Schoolbook"/>
              <a:cs typeface="Century Schoolbook"/>
            </a:endParaRPr>
          </a:p>
        </p:txBody>
      </p:sp>
      <p:sp>
        <p:nvSpPr>
          <p:cNvPr id="18" name="object 18"/>
          <p:cNvSpPr txBox="1"/>
          <p:nvPr/>
        </p:nvSpPr>
        <p:spPr>
          <a:xfrm>
            <a:off x="399084" y="5808979"/>
            <a:ext cx="390652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entury Schoolbook"/>
                <a:cs typeface="Century Schoolbook"/>
              </a:rPr>
              <a:t>Организация экономического </a:t>
            </a:r>
            <a:r>
              <a:rPr sz="1800" spc="5" dirty="0">
                <a:latin typeface="Century Schoolbook"/>
                <a:cs typeface="Century Schoolbook"/>
              </a:rPr>
              <a:t> </a:t>
            </a:r>
            <a:r>
              <a:rPr sz="1800" dirty="0">
                <a:latin typeface="Century Schoolbook"/>
                <a:cs typeface="Century Schoolbook"/>
              </a:rPr>
              <a:t>сотрудничества</a:t>
            </a:r>
            <a:r>
              <a:rPr sz="1800" spc="-85" dirty="0">
                <a:latin typeface="Century Schoolbook"/>
                <a:cs typeface="Century Schoolbook"/>
              </a:rPr>
              <a:t> </a:t>
            </a:r>
            <a:r>
              <a:rPr sz="1800" dirty="0">
                <a:latin typeface="Century Schoolbook"/>
                <a:cs typeface="Century Schoolbook"/>
              </a:rPr>
              <a:t>и</a:t>
            </a:r>
            <a:r>
              <a:rPr sz="1800" spc="-35" dirty="0">
                <a:latin typeface="Century Schoolbook"/>
                <a:cs typeface="Century Schoolbook"/>
              </a:rPr>
              <a:t> </a:t>
            </a:r>
            <a:r>
              <a:rPr sz="1800" dirty="0">
                <a:latin typeface="Century Schoolbook"/>
                <a:cs typeface="Century Schoolbook"/>
              </a:rPr>
              <a:t>развития</a:t>
            </a:r>
            <a:r>
              <a:rPr sz="1800" spc="-75" dirty="0">
                <a:latin typeface="Century Schoolbook"/>
                <a:cs typeface="Century Schoolbook"/>
              </a:rPr>
              <a:t> </a:t>
            </a:r>
            <a:r>
              <a:rPr sz="1800" spc="-5" dirty="0">
                <a:latin typeface="Century Schoolbook"/>
                <a:cs typeface="Century Schoolbook"/>
              </a:rPr>
              <a:t>(OECD)</a:t>
            </a:r>
            <a:endParaRPr sz="1800">
              <a:latin typeface="Century Schoolbook"/>
              <a:cs typeface="Century Schoolbook"/>
            </a:endParaRPr>
          </a:p>
        </p:txBody>
      </p:sp>
      <p:sp>
        <p:nvSpPr>
          <p:cNvPr id="19" name="object 19"/>
          <p:cNvSpPr txBox="1"/>
          <p:nvPr/>
        </p:nvSpPr>
        <p:spPr>
          <a:xfrm>
            <a:off x="6146419" y="5939129"/>
            <a:ext cx="435356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entury Schoolbook"/>
                <a:cs typeface="Century Schoolbook"/>
              </a:rPr>
              <a:t>Международная</a:t>
            </a:r>
            <a:r>
              <a:rPr sz="1800" spc="-75" dirty="0">
                <a:latin typeface="Century Schoolbook"/>
                <a:cs typeface="Century Schoolbook"/>
              </a:rPr>
              <a:t> </a:t>
            </a:r>
            <a:r>
              <a:rPr sz="1800" dirty="0">
                <a:latin typeface="Century Schoolbook"/>
                <a:cs typeface="Century Schoolbook"/>
              </a:rPr>
              <a:t>Ассоциация</a:t>
            </a:r>
            <a:r>
              <a:rPr sz="1800" spc="-70" dirty="0">
                <a:latin typeface="Century Schoolbook"/>
                <a:cs typeface="Century Schoolbook"/>
              </a:rPr>
              <a:t> </a:t>
            </a:r>
            <a:r>
              <a:rPr sz="1800" dirty="0">
                <a:latin typeface="Century Schoolbook"/>
                <a:cs typeface="Century Schoolbook"/>
              </a:rPr>
              <a:t>по</a:t>
            </a:r>
            <a:r>
              <a:rPr sz="1800" spc="-35" dirty="0">
                <a:latin typeface="Century Schoolbook"/>
                <a:cs typeface="Century Schoolbook"/>
              </a:rPr>
              <a:t> </a:t>
            </a:r>
            <a:r>
              <a:rPr sz="1800" dirty="0">
                <a:latin typeface="Century Schoolbook"/>
                <a:cs typeface="Century Schoolbook"/>
              </a:rPr>
              <a:t>оценке</a:t>
            </a:r>
            <a:endParaRPr sz="1800">
              <a:latin typeface="Century Schoolbook"/>
              <a:cs typeface="Century Schoolbook"/>
            </a:endParaRPr>
          </a:p>
          <a:p>
            <a:pPr marL="12700">
              <a:lnSpc>
                <a:spcPct val="100000"/>
              </a:lnSpc>
            </a:pPr>
            <a:r>
              <a:rPr sz="1800" spc="-5" dirty="0">
                <a:latin typeface="Century Schoolbook"/>
                <a:cs typeface="Century Schoolbook"/>
              </a:rPr>
              <a:t>образовательных</a:t>
            </a:r>
            <a:r>
              <a:rPr sz="1800" spc="-40" dirty="0">
                <a:latin typeface="Century Schoolbook"/>
                <a:cs typeface="Century Schoolbook"/>
              </a:rPr>
              <a:t> </a:t>
            </a:r>
            <a:r>
              <a:rPr sz="1800" dirty="0">
                <a:latin typeface="Century Schoolbook"/>
                <a:cs typeface="Century Schoolbook"/>
              </a:rPr>
              <a:t>достижениий</a:t>
            </a:r>
            <a:r>
              <a:rPr sz="1800" spc="450" dirty="0">
                <a:latin typeface="Century Schoolbook"/>
                <a:cs typeface="Century Schoolbook"/>
              </a:rPr>
              <a:t> </a:t>
            </a:r>
            <a:r>
              <a:rPr sz="1800" spc="-5" dirty="0">
                <a:latin typeface="Century Schoolbook"/>
                <a:cs typeface="Century Schoolbook"/>
              </a:rPr>
              <a:t>(IEA)</a:t>
            </a:r>
            <a:endParaRPr sz="1800">
              <a:latin typeface="Century Schoolbook"/>
              <a:cs typeface="Century Schoolbook"/>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5830" y="308559"/>
            <a:ext cx="7996555" cy="1606550"/>
          </a:xfrm>
          <a:prstGeom prst="rect">
            <a:avLst/>
          </a:prstGeom>
        </p:spPr>
        <p:txBody>
          <a:bodyPr vert="horz" wrap="square" lIns="0" tIns="62865" rIns="0" bIns="0" rtlCol="0">
            <a:spAutoFit/>
          </a:bodyPr>
          <a:lstStyle/>
          <a:p>
            <a:pPr marL="222885" marR="130175" algn="ctr">
              <a:lnSpc>
                <a:spcPts val="3020"/>
              </a:lnSpc>
              <a:spcBef>
                <a:spcPts val="495"/>
              </a:spcBef>
            </a:pPr>
            <a:r>
              <a:rPr sz="2800" b="0" spc="-70" dirty="0">
                <a:latin typeface="Century Schoolbook"/>
                <a:cs typeface="Century Schoolbook"/>
              </a:rPr>
              <a:t>«</a:t>
            </a:r>
            <a:r>
              <a:rPr sz="2800" b="0" spc="-80" dirty="0">
                <a:latin typeface="Century Schoolbook"/>
                <a:cs typeface="Century Schoolbook"/>
              </a:rPr>
              <a:t>М</a:t>
            </a:r>
            <a:r>
              <a:rPr sz="2800" b="0" spc="-60" dirty="0">
                <a:latin typeface="Century Schoolbook"/>
                <a:cs typeface="Century Schoolbook"/>
              </a:rPr>
              <a:t>о</a:t>
            </a:r>
            <a:r>
              <a:rPr sz="2800" b="0" spc="-80" dirty="0">
                <a:latin typeface="Century Schoolbook"/>
                <a:cs typeface="Century Schoolbook"/>
              </a:rPr>
              <a:t>н</a:t>
            </a:r>
            <a:r>
              <a:rPr sz="2800" b="0" spc="-60" dirty="0">
                <a:latin typeface="Century Schoolbook"/>
                <a:cs typeface="Century Schoolbook"/>
              </a:rPr>
              <a:t>и</a:t>
            </a:r>
            <a:r>
              <a:rPr sz="2800" b="0" spc="-70" dirty="0">
                <a:latin typeface="Century Schoolbook"/>
                <a:cs typeface="Century Schoolbook"/>
              </a:rPr>
              <a:t>т</a:t>
            </a:r>
            <a:r>
              <a:rPr sz="2800" b="0" spc="-60" dirty="0">
                <a:latin typeface="Century Schoolbook"/>
                <a:cs typeface="Century Schoolbook"/>
              </a:rPr>
              <a:t>о</a:t>
            </a:r>
            <a:r>
              <a:rPr sz="2800" b="0" spc="-75" dirty="0">
                <a:latin typeface="Century Schoolbook"/>
                <a:cs typeface="Century Schoolbook"/>
              </a:rPr>
              <a:t>р</a:t>
            </a:r>
            <a:r>
              <a:rPr sz="2800" b="0" spc="-60" dirty="0">
                <a:latin typeface="Century Schoolbook"/>
                <a:cs typeface="Century Schoolbook"/>
              </a:rPr>
              <a:t>и</a:t>
            </a:r>
            <a:r>
              <a:rPr sz="2800" b="0" spc="-80" dirty="0">
                <a:latin typeface="Century Schoolbook"/>
                <a:cs typeface="Century Schoolbook"/>
              </a:rPr>
              <a:t>н</a:t>
            </a:r>
            <a:r>
              <a:rPr sz="2800" b="0" dirty="0">
                <a:latin typeface="Century Schoolbook"/>
                <a:cs typeface="Century Schoolbook"/>
              </a:rPr>
              <a:t>г</a:t>
            </a:r>
            <a:r>
              <a:rPr sz="2800" b="0" spc="-195" dirty="0">
                <a:latin typeface="Century Schoolbook"/>
                <a:cs typeface="Century Schoolbook"/>
              </a:rPr>
              <a:t> </a:t>
            </a:r>
            <a:r>
              <a:rPr sz="2800" b="0" spc="-80" dirty="0">
                <a:latin typeface="Century Schoolbook"/>
                <a:cs typeface="Century Schoolbook"/>
              </a:rPr>
              <a:t>ф</a:t>
            </a:r>
            <a:r>
              <a:rPr sz="2800" b="0" spc="-60" dirty="0">
                <a:latin typeface="Century Schoolbook"/>
                <a:cs typeface="Century Schoolbook"/>
              </a:rPr>
              <a:t>о</a:t>
            </a:r>
            <a:r>
              <a:rPr sz="2800" b="0" spc="-75" dirty="0">
                <a:latin typeface="Century Schoolbook"/>
                <a:cs typeface="Century Schoolbook"/>
              </a:rPr>
              <a:t>р</a:t>
            </a:r>
            <a:r>
              <a:rPr sz="2800" b="0" spc="-70" dirty="0">
                <a:latin typeface="Century Schoolbook"/>
                <a:cs typeface="Century Schoolbook"/>
              </a:rPr>
              <a:t>м</a:t>
            </a:r>
            <a:r>
              <a:rPr sz="2800" b="0" spc="-60" dirty="0">
                <a:latin typeface="Century Schoolbook"/>
                <a:cs typeface="Century Schoolbook"/>
              </a:rPr>
              <a:t>и</a:t>
            </a:r>
            <a:r>
              <a:rPr sz="2800" b="0" spc="-75" dirty="0">
                <a:latin typeface="Century Schoolbook"/>
                <a:cs typeface="Century Schoolbook"/>
              </a:rPr>
              <a:t>р</a:t>
            </a:r>
            <a:r>
              <a:rPr sz="2800" b="0" spc="-60" dirty="0">
                <a:latin typeface="Century Schoolbook"/>
                <a:cs typeface="Century Schoolbook"/>
              </a:rPr>
              <a:t>о</a:t>
            </a:r>
            <a:r>
              <a:rPr sz="2800" b="0" spc="-70" dirty="0">
                <a:latin typeface="Century Schoolbook"/>
                <a:cs typeface="Century Schoolbook"/>
              </a:rPr>
              <a:t>в</a:t>
            </a:r>
            <a:r>
              <a:rPr sz="2800" b="0" spc="-75" dirty="0">
                <a:latin typeface="Century Schoolbook"/>
                <a:cs typeface="Century Schoolbook"/>
              </a:rPr>
              <a:t>а</a:t>
            </a:r>
            <a:r>
              <a:rPr sz="2800" b="0" spc="-80" dirty="0">
                <a:latin typeface="Century Schoolbook"/>
                <a:cs typeface="Century Schoolbook"/>
              </a:rPr>
              <a:t>н</a:t>
            </a:r>
            <a:r>
              <a:rPr sz="2800" b="0" spc="-60" dirty="0">
                <a:latin typeface="Century Schoolbook"/>
                <a:cs typeface="Century Schoolbook"/>
              </a:rPr>
              <a:t>и</a:t>
            </a:r>
            <a:r>
              <a:rPr sz="2800" b="0" spc="5" dirty="0">
                <a:latin typeface="Century Schoolbook"/>
                <a:cs typeface="Century Schoolbook"/>
              </a:rPr>
              <a:t>я</a:t>
            </a:r>
            <a:r>
              <a:rPr sz="2800" b="0" spc="-195" dirty="0">
                <a:latin typeface="Century Schoolbook"/>
                <a:cs typeface="Century Schoolbook"/>
              </a:rPr>
              <a:t> </a:t>
            </a:r>
            <a:r>
              <a:rPr sz="2800" b="0" spc="-80" dirty="0">
                <a:latin typeface="Century Schoolbook"/>
                <a:cs typeface="Century Schoolbook"/>
              </a:rPr>
              <a:t>ф</a:t>
            </a:r>
            <a:r>
              <a:rPr sz="2800" b="0" spc="-70" dirty="0">
                <a:latin typeface="Century Schoolbook"/>
                <a:cs typeface="Century Schoolbook"/>
              </a:rPr>
              <a:t>у</a:t>
            </a:r>
            <a:r>
              <a:rPr sz="2800" b="0" spc="-80" dirty="0">
                <a:latin typeface="Century Schoolbook"/>
                <a:cs typeface="Century Schoolbook"/>
              </a:rPr>
              <a:t>н</a:t>
            </a:r>
            <a:r>
              <a:rPr sz="2800" b="0" spc="-60" dirty="0">
                <a:latin typeface="Century Schoolbook"/>
                <a:cs typeface="Century Schoolbook"/>
              </a:rPr>
              <a:t>кцио</a:t>
            </a:r>
            <a:r>
              <a:rPr sz="2800" b="0" spc="-80" dirty="0">
                <a:latin typeface="Century Schoolbook"/>
                <a:cs typeface="Century Schoolbook"/>
              </a:rPr>
              <a:t>н</a:t>
            </a:r>
            <a:r>
              <a:rPr sz="2800" b="0" spc="-75" dirty="0">
                <a:latin typeface="Century Schoolbook"/>
                <a:cs typeface="Century Schoolbook"/>
              </a:rPr>
              <a:t>ал</a:t>
            </a:r>
            <a:r>
              <a:rPr sz="2800" b="0" spc="-60" dirty="0">
                <a:latin typeface="Century Schoolbook"/>
                <a:cs typeface="Century Schoolbook"/>
              </a:rPr>
              <a:t>ь</a:t>
            </a:r>
            <a:r>
              <a:rPr sz="2800" b="0" spc="-80" dirty="0">
                <a:latin typeface="Century Schoolbook"/>
                <a:cs typeface="Century Schoolbook"/>
              </a:rPr>
              <a:t>но</a:t>
            </a:r>
            <a:r>
              <a:rPr sz="2800" b="0" dirty="0">
                <a:latin typeface="Century Schoolbook"/>
                <a:cs typeface="Century Schoolbook"/>
              </a:rPr>
              <a:t>й  </a:t>
            </a:r>
            <a:r>
              <a:rPr sz="2800" b="0" spc="-60" dirty="0">
                <a:latin typeface="Century Schoolbook"/>
                <a:cs typeface="Century Schoolbook"/>
              </a:rPr>
              <a:t>грамотности»</a:t>
            </a:r>
            <a:endParaRPr sz="2800">
              <a:latin typeface="Century Schoolbook"/>
              <a:cs typeface="Century Schoolbook"/>
            </a:endParaRPr>
          </a:p>
          <a:p>
            <a:pPr marL="12700" marR="5080" indent="-3810" algn="ctr">
              <a:lnSpc>
                <a:spcPts val="3020"/>
              </a:lnSpc>
              <a:spcBef>
                <a:spcPts val="10"/>
              </a:spcBef>
            </a:pPr>
            <a:r>
              <a:rPr sz="2800" b="0" spc="-75" dirty="0">
                <a:latin typeface="Century Schoolbook"/>
                <a:cs typeface="Century Schoolbook"/>
              </a:rPr>
              <a:t>Ф</a:t>
            </a:r>
            <a:r>
              <a:rPr sz="2800" b="0" spc="-60" dirty="0">
                <a:latin typeface="Century Schoolbook"/>
                <a:cs typeface="Century Schoolbook"/>
              </a:rPr>
              <a:t>Г</a:t>
            </a:r>
            <a:r>
              <a:rPr sz="2800" b="0" spc="-70" dirty="0">
                <a:latin typeface="Century Schoolbook"/>
                <a:cs typeface="Century Schoolbook"/>
              </a:rPr>
              <a:t>Б</a:t>
            </a:r>
            <a:r>
              <a:rPr sz="2800" b="0" spc="-80" dirty="0">
                <a:latin typeface="Century Schoolbook"/>
                <a:cs typeface="Century Schoolbook"/>
              </a:rPr>
              <a:t>Н</a:t>
            </a:r>
            <a:r>
              <a:rPr sz="2800" b="0" spc="5" dirty="0">
                <a:latin typeface="Century Schoolbook"/>
                <a:cs typeface="Century Schoolbook"/>
              </a:rPr>
              <a:t>У</a:t>
            </a:r>
            <a:r>
              <a:rPr sz="2800" b="0" spc="-165" dirty="0">
                <a:latin typeface="Century Schoolbook"/>
                <a:cs typeface="Century Schoolbook"/>
              </a:rPr>
              <a:t> </a:t>
            </a:r>
            <a:r>
              <a:rPr sz="2800" b="0" spc="-65" dirty="0">
                <a:latin typeface="Century Schoolbook"/>
                <a:cs typeface="Century Schoolbook"/>
              </a:rPr>
              <a:t>«И</a:t>
            </a:r>
            <a:r>
              <a:rPr sz="2800" b="0" spc="-80" dirty="0">
                <a:latin typeface="Century Schoolbook"/>
                <a:cs typeface="Century Schoolbook"/>
              </a:rPr>
              <a:t>н</a:t>
            </a:r>
            <a:r>
              <a:rPr sz="2800" b="0" spc="-75" dirty="0">
                <a:latin typeface="Century Schoolbook"/>
                <a:cs typeface="Century Schoolbook"/>
              </a:rPr>
              <a:t>ст</a:t>
            </a:r>
            <a:r>
              <a:rPr sz="2800" b="0" spc="-60" dirty="0">
                <a:latin typeface="Century Schoolbook"/>
                <a:cs typeface="Century Schoolbook"/>
              </a:rPr>
              <a:t>и</a:t>
            </a:r>
            <a:r>
              <a:rPr sz="2800" b="0" spc="-70" dirty="0">
                <a:latin typeface="Century Schoolbook"/>
                <a:cs typeface="Century Schoolbook"/>
              </a:rPr>
              <a:t>ту</a:t>
            </a:r>
            <a:r>
              <a:rPr sz="2800" b="0" spc="5" dirty="0">
                <a:latin typeface="Century Schoolbook"/>
                <a:cs typeface="Century Schoolbook"/>
              </a:rPr>
              <a:t>т</a:t>
            </a:r>
            <a:r>
              <a:rPr sz="2800" b="0" spc="-204" dirty="0">
                <a:latin typeface="Century Schoolbook"/>
                <a:cs typeface="Century Schoolbook"/>
              </a:rPr>
              <a:t> </a:t>
            </a:r>
            <a:r>
              <a:rPr sz="2800" b="0" spc="-75" dirty="0">
                <a:latin typeface="Century Schoolbook"/>
                <a:cs typeface="Century Schoolbook"/>
              </a:rPr>
              <a:t>стра</a:t>
            </a:r>
            <a:r>
              <a:rPr sz="2800" b="0" spc="-70" dirty="0">
                <a:latin typeface="Century Schoolbook"/>
                <a:cs typeface="Century Schoolbook"/>
              </a:rPr>
              <a:t>т</a:t>
            </a:r>
            <a:r>
              <a:rPr sz="2800" b="0" spc="-60" dirty="0">
                <a:latin typeface="Century Schoolbook"/>
                <a:cs typeface="Century Schoolbook"/>
              </a:rPr>
              <a:t>еги</a:t>
            </a:r>
            <a:r>
              <a:rPr sz="2800" b="0" spc="5" dirty="0">
                <a:latin typeface="Century Schoolbook"/>
                <a:cs typeface="Century Schoolbook"/>
              </a:rPr>
              <a:t>и</a:t>
            </a:r>
            <a:r>
              <a:rPr sz="2800" b="0" spc="-195" dirty="0">
                <a:latin typeface="Century Schoolbook"/>
                <a:cs typeface="Century Schoolbook"/>
              </a:rPr>
              <a:t> </a:t>
            </a:r>
            <a:r>
              <a:rPr sz="2800" b="0" spc="-75" dirty="0">
                <a:latin typeface="Century Schoolbook"/>
                <a:cs typeface="Century Schoolbook"/>
              </a:rPr>
              <a:t>ра</a:t>
            </a:r>
            <a:r>
              <a:rPr sz="2800" b="0" spc="-70" dirty="0">
                <a:latin typeface="Century Schoolbook"/>
                <a:cs typeface="Century Schoolbook"/>
              </a:rPr>
              <a:t>зв</a:t>
            </a:r>
            <a:r>
              <a:rPr sz="2800" b="0" spc="-60" dirty="0">
                <a:latin typeface="Century Schoolbook"/>
                <a:cs typeface="Century Schoolbook"/>
              </a:rPr>
              <a:t>и</a:t>
            </a:r>
            <a:r>
              <a:rPr sz="2800" b="0" spc="-70" dirty="0">
                <a:latin typeface="Century Schoolbook"/>
                <a:cs typeface="Century Schoolbook"/>
              </a:rPr>
              <a:t>т</a:t>
            </a:r>
            <a:r>
              <a:rPr sz="2800" b="0" spc="-60" dirty="0">
                <a:latin typeface="Century Schoolbook"/>
                <a:cs typeface="Century Schoolbook"/>
              </a:rPr>
              <a:t>и</a:t>
            </a:r>
            <a:r>
              <a:rPr sz="2800" b="0" dirty="0">
                <a:latin typeface="Century Schoolbook"/>
                <a:cs typeface="Century Schoolbook"/>
              </a:rPr>
              <a:t>я  </a:t>
            </a:r>
            <a:r>
              <a:rPr sz="2800" b="0" spc="-65" dirty="0">
                <a:latin typeface="Century Schoolbook"/>
                <a:cs typeface="Century Schoolbook"/>
              </a:rPr>
              <a:t>образования</a:t>
            </a:r>
            <a:r>
              <a:rPr sz="2800" b="0" spc="-180" dirty="0">
                <a:latin typeface="Century Schoolbook"/>
                <a:cs typeface="Century Schoolbook"/>
              </a:rPr>
              <a:t> </a:t>
            </a:r>
            <a:r>
              <a:rPr sz="2800" b="0" spc="-60" dirty="0">
                <a:latin typeface="Century Schoolbook"/>
                <a:cs typeface="Century Schoolbook"/>
              </a:rPr>
              <a:t>Российской</a:t>
            </a:r>
            <a:r>
              <a:rPr sz="2800" b="0" spc="-235" dirty="0">
                <a:latin typeface="Century Schoolbook"/>
                <a:cs typeface="Century Schoolbook"/>
              </a:rPr>
              <a:t> </a:t>
            </a:r>
            <a:r>
              <a:rPr sz="2800" b="0" spc="-55" dirty="0">
                <a:latin typeface="Century Schoolbook"/>
                <a:cs typeface="Century Schoolbook"/>
              </a:rPr>
              <a:t>академии</a:t>
            </a:r>
            <a:r>
              <a:rPr sz="2800" b="0" spc="-160" dirty="0">
                <a:latin typeface="Century Schoolbook"/>
                <a:cs typeface="Century Schoolbook"/>
              </a:rPr>
              <a:t> </a:t>
            </a:r>
            <a:r>
              <a:rPr sz="2800" b="0" spc="-65" dirty="0">
                <a:latin typeface="Century Schoolbook"/>
                <a:cs typeface="Century Schoolbook"/>
              </a:rPr>
              <a:t>образования»</a:t>
            </a:r>
            <a:endParaRPr sz="2800">
              <a:latin typeface="Century Schoolbook"/>
              <a:cs typeface="Century Schoolbook"/>
            </a:endParaRPr>
          </a:p>
        </p:txBody>
      </p:sp>
      <p:pic>
        <p:nvPicPr>
          <p:cNvPr id="3" name="object 3"/>
          <p:cNvPicPr/>
          <p:nvPr/>
        </p:nvPicPr>
        <p:blipFill>
          <a:blip r:embed="rId2" cstate="print"/>
          <a:stretch>
            <a:fillRect/>
          </a:stretch>
        </p:blipFill>
        <p:spPr>
          <a:xfrm>
            <a:off x="8801227" y="512965"/>
            <a:ext cx="3006725" cy="734809"/>
          </a:xfrm>
          <a:prstGeom prst="rect">
            <a:avLst/>
          </a:prstGeom>
        </p:spPr>
      </p:pic>
      <p:sp>
        <p:nvSpPr>
          <p:cNvPr id="4" name="object 4"/>
          <p:cNvSpPr txBox="1"/>
          <p:nvPr/>
        </p:nvSpPr>
        <p:spPr>
          <a:xfrm>
            <a:off x="474980" y="2364485"/>
            <a:ext cx="103886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entury Schoolbook"/>
                <a:cs typeface="Century Schoolbook"/>
              </a:rPr>
              <a:t>Основные</a:t>
            </a:r>
            <a:r>
              <a:rPr sz="2400" spc="-45" dirty="0">
                <a:latin typeface="Century Schoolbook"/>
                <a:cs typeface="Century Schoolbook"/>
              </a:rPr>
              <a:t> </a:t>
            </a:r>
            <a:r>
              <a:rPr sz="2400" dirty="0">
                <a:latin typeface="Century Schoolbook"/>
                <a:cs typeface="Century Schoolbook"/>
              </a:rPr>
              <a:t>направления</a:t>
            </a:r>
            <a:r>
              <a:rPr sz="2400" spc="-40" dirty="0">
                <a:latin typeface="Century Schoolbook"/>
                <a:cs typeface="Century Schoolbook"/>
              </a:rPr>
              <a:t> </a:t>
            </a:r>
            <a:r>
              <a:rPr sz="2400" dirty="0">
                <a:latin typeface="Century Schoolbook"/>
                <a:cs typeface="Century Schoolbook"/>
              </a:rPr>
              <a:t>формирования</a:t>
            </a:r>
            <a:r>
              <a:rPr sz="2400" spc="-45" dirty="0">
                <a:latin typeface="Century Schoolbook"/>
                <a:cs typeface="Century Schoolbook"/>
              </a:rPr>
              <a:t> </a:t>
            </a:r>
            <a:r>
              <a:rPr sz="2400" dirty="0">
                <a:latin typeface="Century Schoolbook"/>
                <a:cs typeface="Century Schoolbook"/>
              </a:rPr>
              <a:t>функциональной</a:t>
            </a:r>
            <a:r>
              <a:rPr sz="2400" spc="-65" dirty="0">
                <a:latin typeface="Century Schoolbook"/>
                <a:cs typeface="Century Schoolbook"/>
              </a:rPr>
              <a:t> </a:t>
            </a:r>
            <a:r>
              <a:rPr sz="2400" dirty="0">
                <a:latin typeface="Century Schoolbook"/>
                <a:cs typeface="Century Schoolbook"/>
              </a:rPr>
              <a:t>грамотности:</a:t>
            </a:r>
            <a:endParaRPr sz="2400">
              <a:latin typeface="Century Schoolbook"/>
              <a:cs typeface="Century Schoolbook"/>
            </a:endParaRPr>
          </a:p>
        </p:txBody>
      </p:sp>
      <p:sp>
        <p:nvSpPr>
          <p:cNvPr id="5" name="object 5"/>
          <p:cNvSpPr txBox="1"/>
          <p:nvPr/>
        </p:nvSpPr>
        <p:spPr>
          <a:xfrm>
            <a:off x="7627746" y="3343147"/>
            <a:ext cx="3700779"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entury Schoolbook"/>
                <a:cs typeface="Century Schoolbook"/>
              </a:rPr>
              <a:t>Финансовая</a:t>
            </a:r>
            <a:r>
              <a:rPr sz="2400" spc="-95" dirty="0">
                <a:latin typeface="Century Schoolbook"/>
                <a:cs typeface="Century Schoolbook"/>
              </a:rPr>
              <a:t> </a:t>
            </a:r>
            <a:r>
              <a:rPr sz="2400" dirty="0">
                <a:latin typeface="Century Schoolbook"/>
                <a:cs typeface="Century Schoolbook"/>
              </a:rPr>
              <a:t>грамотность</a:t>
            </a:r>
            <a:endParaRPr sz="2400">
              <a:latin typeface="Century Schoolbook"/>
              <a:cs typeface="Century Schoolbook"/>
            </a:endParaRPr>
          </a:p>
        </p:txBody>
      </p:sp>
      <p:sp>
        <p:nvSpPr>
          <p:cNvPr id="6" name="object 6"/>
          <p:cNvSpPr txBox="1"/>
          <p:nvPr/>
        </p:nvSpPr>
        <p:spPr>
          <a:xfrm>
            <a:off x="7627746" y="4441063"/>
            <a:ext cx="3830954"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entury Schoolbook"/>
                <a:cs typeface="Century Schoolbook"/>
              </a:rPr>
              <a:t>Глобальные</a:t>
            </a:r>
            <a:r>
              <a:rPr sz="2400" spc="-100" dirty="0">
                <a:latin typeface="Century Schoolbook"/>
                <a:cs typeface="Century Schoolbook"/>
              </a:rPr>
              <a:t> </a:t>
            </a:r>
            <a:r>
              <a:rPr sz="2400" spc="-5" dirty="0">
                <a:latin typeface="Century Schoolbook"/>
                <a:cs typeface="Century Schoolbook"/>
              </a:rPr>
              <a:t>компетенции</a:t>
            </a:r>
            <a:endParaRPr sz="2400">
              <a:latin typeface="Century Schoolbook"/>
              <a:cs typeface="Century Schoolbook"/>
            </a:endParaRPr>
          </a:p>
        </p:txBody>
      </p:sp>
      <p:pic>
        <p:nvPicPr>
          <p:cNvPr id="7" name="object 7"/>
          <p:cNvPicPr/>
          <p:nvPr/>
        </p:nvPicPr>
        <p:blipFill>
          <a:blip r:embed="rId3" cstate="print"/>
          <a:stretch>
            <a:fillRect/>
          </a:stretch>
        </p:blipFill>
        <p:spPr>
          <a:xfrm>
            <a:off x="6527292" y="3152901"/>
            <a:ext cx="914400" cy="914400"/>
          </a:xfrm>
          <a:prstGeom prst="rect">
            <a:avLst/>
          </a:prstGeom>
        </p:spPr>
      </p:pic>
      <p:pic>
        <p:nvPicPr>
          <p:cNvPr id="8" name="object 8"/>
          <p:cNvPicPr/>
          <p:nvPr/>
        </p:nvPicPr>
        <p:blipFill>
          <a:blip r:embed="rId4" cstate="print"/>
          <a:stretch>
            <a:fillRect/>
          </a:stretch>
        </p:blipFill>
        <p:spPr>
          <a:xfrm>
            <a:off x="722960" y="5333110"/>
            <a:ext cx="914399" cy="914400"/>
          </a:xfrm>
          <a:prstGeom prst="rect">
            <a:avLst/>
          </a:prstGeom>
        </p:spPr>
      </p:pic>
      <p:pic>
        <p:nvPicPr>
          <p:cNvPr id="9" name="object 9"/>
          <p:cNvPicPr/>
          <p:nvPr/>
        </p:nvPicPr>
        <p:blipFill>
          <a:blip r:embed="rId5" cstate="print"/>
          <a:stretch>
            <a:fillRect/>
          </a:stretch>
        </p:blipFill>
        <p:spPr>
          <a:xfrm>
            <a:off x="658520" y="3338703"/>
            <a:ext cx="914400" cy="914400"/>
          </a:xfrm>
          <a:prstGeom prst="rect">
            <a:avLst/>
          </a:prstGeom>
        </p:spPr>
      </p:pic>
      <p:pic>
        <p:nvPicPr>
          <p:cNvPr id="10" name="object 10"/>
          <p:cNvPicPr/>
          <p:nvPr/>
        </p:nvPicPr>
        <p:blipFill>
          <a:blip r:embed="rId6" cstate="print"/>
          <a:stretch>
            <a:fillRect/>
          </a:stretch>
        </p:blipFill>
        <p:spPr>
          <a:xfrm>
            <a:off x="639559" y="4359655"/>
            <a:ext cx="1032090" cy="914400"/>
          </a:xfrm>
          <a:prstGeom prst="rect">
            <a:avLst/>
          </a:prstGeom>
        </p:spPr>
      </p:pic>
      <p:pic>
        <p:nvPicPr>
          <p:cNvPr id="11" name="object 11"/>
          <p:cNvPicPr/>
          <p:nvPr/>
        </p:nvPicPr>
        <p:blipFill>
          <a:blip r:embed="rId7" cstate="print"/>
          <a:stretch>
            <a:fillRect/>
          </a:stretch>
        </p:blipFill>
        <p:spPr>
          <a:xfrm>
            <a:off x="6533768" y="4196334"/>
            <a:ext cx="914400" cy="914400"/>
          </a:xfrm>
          <a:prstGeom prst="rect">
            <a:avLst/>
          </a:prstGeom>
        </p:spPr>
      </p:pic>
      <p:pic>
        <p:nvPicPr>
          <p:cNvPr id="12" name="object 12"/>
          <p:cNvPicPr/>
          <p:nvPr/>
        </p:nvPicPr>
        <p:blipFill>
          <a:blip r:embed="rId8" cstate="print"/>
          <a:stretch>
            <a:fillRect/>
          </a:stretch>
        </p:blipFill>
        <p:spPr>
          <a:xfrm>
            <a:off x="6659498" y="5302199"/>
            <a:ext cx="914400" cy="914400"/>
          </a:xfrm>
          <a:prstGeom prst="rect">
            <a:avLst/>
          </a:prstGeom>
        </p:spPr>
      </p:pic>
      <p:sp>
        <p:nvSpPr>
          <p:cNvPr id="13" name="object 13"/>
          <p:cNvSpPr txBox="1"/>
          <p:nvPr/>
        </p:nvSpPr>
        <p:spPr>
          <a:xfrm>
            <a:off x="1676526" y="3354146"/>
            <a:ext cx="435991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Century Schoolbook"/>
                <a:cs typeface="Century Schoolbook"/>
              </a:rPr>
              <a:t>Математическая</a:t>
            </a:r>
            <a:r>
              <a:rPr sz="2400" spc="-135" dirty="0">
                <a:latin typeface="Century Schoolbook"/>
                <a:cs typeface="Century Schoolbook"/>
              </a:rPr>
              <a:t> </a:t>
            </a:r>
            <a:r>
              <a:rPr sz="2400" dirty="0">
                <a:latin typeface="Century Schoolbook"/>
                <a:cs typeface="Century Schoolbook"/>
              </a:rPr>
              <a:t>грамотность</a:t>
            </a:r>
            <a:endParaRPr sz="2400">
              <a:latin typeface="Century Schoolbook"/>
              <a:cs typeface="Century Schoolbook"/>
            </a:endParaRPr>
          </a:p>
        </p:txBody>
      </p:sp>
      <p:sp>
        <p:nvSpPr>
          <p:cNvPr id="14" name="object 14"/>
          <p:cNvSpPr txBox="1"/>
          <p:nvPr/>
        </p:nvSpPr>
        <p:spPr>
          <a:xfrm>
            <a:off x="1676526" y="4451984"/>
            <a:ext cx="39446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entury Schoolbook"/>
                <a:cs typeface="Century Schoolbook"/>
              </a:rPr>
              <a:t>Читательская</a:t>
            </a:r>
            <a:r>
              <a:rPr sz="2400" spc="-135" dirty="0">
                <a:latin typeface="Century Schoolbook"/>
                <a:cs typeface="Century Schoolbook"/>
              </a:rPr>
              <a:t> </a:t>
            </a:r>
            <a:r>
              <a:rPr sz="2400" dirty="0">
                <a:latin typeface="Century Schoolbook"/>
                <a:cs typeface="Century Schoolbook"/>
              </a:rPr>
              <a:t>грамотность</a:t>
            </a:r>
            <a:endParaRPr sz="2400">
              <a:latin typeface="Century Schoolbook"/>
              <a:cs typeface="Century Schoolbook"/>
            </a:endParaRPr>
          </a:p>
        </p:txBody>
      </p:sp>
      <p:sp>
        <p:nvSpPr>
          <p:cNvPr id="15" name="object 15"/>
          <p:cNvSpPr txBox="1"/>
          <p:nvPr/>
        </p:nvSpPr>
        <p:spPr>
          <a:xfrm>
            <a:off x="1676526" y="5549595"/>
            <a:ext cx="10013315" cy="986155"/>
          </a:xfrm>
          <a:prstGeom prst="rect">
            <a:avLst/>
          </a:prstGeom>
        </p:spPr>
        <p:txBody>
          <a:bodyPr vert="horz" wrap="square" lIns="0" tIns="12700" rIns="0" bIns="0" rtlCol="0">
            <a:spAutoFit/>
          </a:bodyPr>
          <a:lstStyle/>
          <a:p>
            <a:pPr marL="12700">
              <a:lnSpc>
                <a:spcPct val="100000"/>
              </a:lnSpc>
              <a:spcBef>
                <a:spcPts val="100"/>
              </a:spcBef>
              <a:tabLst>
                <a:tab pos="5963285" algn="l"/>
              </a:tabLst>
            </a:pPr>
            <a:r>
              <a:rPr sz="2400" spc="-5" dirty="0">
                <a:latin typeface="Century Schoolbook"/>
                <a:cs typeface="Century Schoolbook"/>
              </a:rPr>
              <a:t>Естественнонаучная</a:t>
            </a:r>
            <a:r>
              <a:rPr sz="2400" spc="-45" dirty="0">
                <a:latin typeface="Century Schoolbook"/>
                <a:cs typeface="Century Schoolbook"/>
              </a:rPr>
              <a:t> </a:t>
            </a:r>
            <a:r>
              <a:rPr sz="2400" dirty="0">
                <a:latin typeface="Century Schoolbook"/>
                <a:cs typeface="Century Schoolbook"/>
              </a:rPr>
              <a:t>грамотность	</a:t>
            </a:r>
            <a:r>
              <a:rPr sz="3600" baseline="2314" dirty="0">
                <a:latin typeface="Century Schoolbook"/>
                <a:cs typeface="Century Schoolbook"/>
              </a:rPr>
              <a:t>Креативное</a:t>
            </a:r>
            <a:r>
              <a:rPr sz="3600" spc="-104" baseline="2314" dirty="0">
                <a:latin typeface="Century Schoolbook"/>
                <a:cs typeface="Century Schoolbook"/>
              </a:rPr>
              <a:t> </a:t>
            </a:r>
            <a:r>
              <a:rPr sz="3600" spc="-7" baseline="2314" dirty="0">
                <a:latin typeface="Century Schoolbook"/>
                <a:cs typeface="Century Schoolbook"/>
              </a:rPr>
              <a:t>мышление</a:t>
            </a:r>
            <a:endParaRPr sz="3600" baseline="2314" dirty="0">
              <a:latin typeface="Century Schoolbook"/>
              <a:cs typeface="Century Schoolbook"/>
            </a:endParaRPr>
          </a:p>
          <a:p>
            <a:pPr>
              <a:lnSpc>
                <a:spcPct val="100000"/>
              </a:lnSpc>
              <a:spcBef>
                <a:spcPts val="55"/>
              </a:spcBef>
            </a:pPr>
            <a:endParaRPr sz="2450" dirty="0">
              <a:latin typeface="Century Schoolbook"/>
              <a:cs typeface="Century Schoolbook"/>
            </a:endParaRPr>
          </a:p>
          <a:p>
            <a:pPr marL="4826000">
              <a:lnSpc>
                <a:spcPct val="100000"/>
              </a:lnSpc>
            </a:pP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57200"/>
            <a:ext cx="10363200" cy="762000"/>
          </a:xfrm>
        </p:spPr>
        <p:txBody>
          <a:bodyPr>
            <a:normAutofit/>
          </a:bodyPr>
          <a:lstStyle/>
          <a:p>
            <a:pPr algn="l"/>
            <a:r>
              <a:rPr lang="ru-RU" b="1" dirty="0" smtClean="0">
                <a:effectLst>
                  <a:outerShdw blurRad="38100" dist="38100" dir="2700000" algn="tl">
                    <a:srgbClr val="000000">
                      <a:alpha val="43137"/>
                    </a:srgbClr>
                  </a:outerShdw>
                </a:effectLst>
              </a:rPr>
              <a:t>Факторы «внимания» к чтению</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762000" y="1295400"/>
            <a:ext cx="9982200" cy="5105400"/>
          </a:xfrm>
        </p:spPr>
        <p:txBody>
          <a:bodyPr>
            <a:normAutofit/>
          </a:bodyPr>
          <a:lstStyle/>
          <a:p>
            <a:pPr marL="342900" indent="-342900">
              <a:spcBef>
                <a:spcPts val="600"/>
              </a:spcBef>
              <a:buFont typeface="Arial" panose="020B0604020202020204" pitchFamily="34" charset="0"/>
              <a:buChar char="•"/>
            </a:pPr>
            <a:r>
              <a:rPr lang="ru-RU" sz="2800" dirty="0">
                <a:latin typeface="Century Schoolbook" panose="02040604050505020304" pitchFamily="18" charset="0"/>
              </a:rPr>
              <a:t>Выход на первое место каналов письменной коммуникации</a:t>
            </a:r>
          </a:p>
          <a:p>
            <a:pPr marL="342900" indent="-342900">
              <a:spcBef>
                <a:spcPts val="600"/>
              </a:spcBef>
              <a:buFont typeface="Arial" panose="020B0604020202020204" pitchFamily="34" charset="0"/>
              <a:buChar char="•"/>
            </a:pPr>
            <a:r>
              <a:rPr lang="ru-RU" sz="2800" dirty="0">
                <a:latin typeface="Century Schoolbook" panose="02040604050505020304" pitchFamily="18" charset="0"/>
              </a:rPr>
              <a:t>Компьютеризация, переход на электронный носитель текста</a:t>
            </a:r>
          </a:p>
          <a:p>
            <a:pPr marL="342900" indent="-342900">
              <a:spcBef>
                <a:spcPts val="600"/>
              </a:spcBef>
              <a:buFont typeface="Arial" panose="020B0604020202020204" pitchFamily="34" charset="0"/>
              <a:buChar char="•"/>
            </a:pPr>
            <a:r>
              <a:rPr lang="ru-RU" sz="2800" dirty="0">
                <a:latin typeface="Century Schoolbook" panose="02040604050505020304" pitchFamily="18" charset="0"/>
              </a:rPr>
              <a:t>Наличие устойчивых связей между качеством чтения и качеством образования</a:t>
            </a:r>
          </a:p>
          <a:p>
            <a:pPr marL="342900" indent="-342900">
              <a:spcBef>
                <a:spcPts val="600"/>
              </a:spcBef>
              <a:buFont typeface="Arial" panose="020B0604020202020204" pitchFamily="34" charset="0"/>
              <a:buChar char="•"/>
            </a:pPr>
            <a:r>
              <a:rPr lang="ru-RU" sz="2800" dirty="0">
                <a:latin typeface="Century Schoolbook" panose="02040604050505020304" pitchFamily="18" charset="0"/>
              </a:rPr>
              <a:t>Смена модели чтения, что требует смены методик обучения чтению и приобщения к чтению</a:t>
            </a:r>
          </a:p>
          <a:p>
            <a:pPr marL="342900" indent="-342900">
              <a:spcBef>
                <a:spcPts val="600"/>
              </a:spcBef>
              <a:buFont typeface="Arial" panose="020B0604020202020204" pitchFamily="34" charset="0"/>
              <a:buChar char="•"/>
            </a:pPr>
            <a:r>
              <a:rPr lang="ru-RU" sz="2800" dirty="0">
                <a:latin typeface="Century Schoolbook" panose="02040604050505020304" pitchFamily="18" charset="0"/>
              </a:rPr>
              <a:t>Расширение «ролей» чтения в образовании и жизнедеятельности человека </a:t>
            </a:r>
          </a:p>
        </p:txBody>
      </p:sp>
    </p:spTree>
    <p:extLst>
      <p:ext uri="{BB962C8B-B14F-4D97-AF65-F5344CB8AC3E}">
        <p14:creationId xmlns:p14="http://schemas.microsoft.com/office/powerpoint/2010/main" val="23616396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49077" y="500042"/>
            <a:ext cx="8391876" cy="523220"/>
          </a:xfrm>
          <a:prstGeom prst="rect">
            <a:avLst/>
          </a:prstGeom>
        </p:spPr>
        <p:txBody>
          <a:bodyPr wrap="square">
            <a:spAutoFit/>
          </a:bodyPr>
          <a:lstStyle/>
          <a:p>
            <a:pPr algn="just">
              <a:defRPr/>
            </a:pPr>
            <a:r>
              <a:rPr lang="ru-RU" sz="2800" b="1" dirty="0">
                <a:solidFill>
                  <a:schemeClr val="tx2"/>
                </a:solidFill>
                <a:latin typeface="+mj-lt"/>
              </a:rPr>
              <a:t>Современные школьники – дети цифровой эпохи</a:t>
            </a:r>
          </a:p>
        </p:txBody>
      </p:sp>
      <p:sp>
        <p:nvSpPr>
          <p:cNvPr id="22531" name="Rectangle 3"/>
          <p:cNvSpPr>
            <a:spLocks noChangeArrowheads="1"/>
          </p:cNvSpPr>
          <p:nvPr/>
        </p:nvSpPr>
        <p:spPr bwMode="auto">
          <a:xfrm>
            <a:off x="609600" y="1333157"/>
            <a:ext cx="10210800" cy="2169825"/>
          </a:xfrm>
          <a:prstGeom prst="rect">
            <a:avLst/>
          </a:prstGeom>
          <a:noFill/>
          <a:ln w="9525">
            <a:noFill/>
            <a:miter lim="800000"/>
            <a:headEnd/>
            <a:tailEnd/>
          </a:ln>
          <a:effectLst/>
        </p:spPr>
        <p:txBody>
          <a:bodyPr wrap="square" anchor="ctr">
            <a:spAutoFit/>
          </a:bodyPr>
          <a:lstStyle/>
          <a:p>
            <a:pPr eaLnBrk="0" hangingPunct="0">
              <a:spcBef>
                <a:spcPts val="600"/>
              </a:spcBef>
              <a:buFontTx/>
              <a:buChar char="•"/>
              <a:defRPr/>
            </a:pPr>
            <a:r>
              <a:rPr lang="ru-RU" sz="2400" dirty="0">
                <a:ea typeface="Arial Unicode MS" pitchFamily="34" charset="-128"/>
              </a:rPr>
              <a:t> большую часть своей жизни проводят в Сети,</a:t>
            </a:r>
          </a:p>
          <a:p>
            <a:pPr eaLnBrk="0" hangingPunct="0">
              <a:spcBef>
                <a:spcPts val="600"/>
              </a:spcBef>
              <a:buFontTx/>
              <a:buChar char="•"/>
              <a:defRPr/>
            </a:pPr>
            <a:r>
              <a:rPr lang="ru-RU" sz="2400" dirty="0">
                <a:ea typeface="Arial Unicode MS" pitchFamily="34" charset="-128"/>
              </a:rPr>
              <a:t> считают, что их идентичность представлена сразу в нескольких пространствах, склонны выражать себя посредством цифровых технологий, </a:t>
            </a:r>
          </a:p>
          <a:p>
            <a:pPr eaLnBrk="0" hangingPunct="0">
              <a:spcBef>
                <a:spcPts val="600"/>
              </a:spcBef>
              <a:buFontTx/>
              <a:buChar char="•"/>
              <a:defRPr/>
            </a:pPr>
            <a:r>
              <a:rPr lang="ru-RU" sz="2400" dirty="0">
                <a:ea typeface="Arial Unicode MS" pitchFamily="34" charset="-128"/>
              </a:rPr>
              <a:t> умеют выполнять несколько задач одновременно,</a:t>
            </a:r>
          </a:p>
          <a:p>
            <a:pPr eaLnBrk="0" hangingPunct="0">
              <a:spcBef>
                <a:spcPts val="600"/>
              </a:spcBef>
              <a:buFontTx/>
              <a:buChar char="•"/>
              <a:defRPr/>
            </a:pPr>
            <a:r>
              <a:rPr lang="ru-RU" sz="2400" dirty="0">
                <a:ea typeface="Arial Unicode MS" pitchFamily="34" charset="-128"/>
              </a:rPr>
              <a:t> склонны использовать цифровые технологии для получения информации</a:t>
            </a:r>
          </a:p>
        </p:txBody>
      </p:sp>
      <p:sp>
        <p:nvSpPr>
          <p:cNvPr id="7" name="Заголовок 1"/>
          <p:cNvSpPr txBox="1">
            <a:spLocks/>
          </p:cNvSpPr>
          <p:nvPr/>
        </p:nvSpPr>
        <p:spPr>
          <a:xfrm>
            <a:off x="2095472" y="3789474"/>
            <a:ext cx="7858180" cy="490534"/>
          </a:xfrm>
          <a:prstGeom prst="rect">
            <a:avLst/>
          </a:prstGeom>
        </p:spPr>
        <p:txBody>
          <a:bodyPr/>
          <a:lstStyle/>
          <a:p>
            <a:pPr algn="ctr">
              <a:spcBef>
                <a:spcPct val="0"/>
              </a:spcBef>
              <a:defRPr/>
            </a:pPr>
            <a:r>
              <a:rPr lang="ru-RU" sz="2800" b="1" spc="-100" dirty="0">
                <a:solidFill>
                  <a:schemeClr val="tx2"/>
                </a:solidFill>
                <a:latin typeface="+mj-lt"/>
                <a:ea typeface="+mj-ea"/>
                <a:cs typeface="+mj-cs"/>
              </a:rPr>
              <a:t>Перегруженность внимания </a:t>
            </a:r>
          </a:p>
        </p:txBody>
      </p:sp>
      <p:sp>
        <p:nvSpPr>
          <p:cNvPr id="8" name="Прямоугольник 7"/>
          <p:cNvSpPr/>
          <p:nvPr/>
        </p:nvSpPr>
        <p:spPr>
          <a:xfrm>
            <a:off x="2419134" y="4503856"/>
            <a:ext cx="8172666" cy="461665"/>
          </a:xfrm>
          <a:prstGeom prst="rect">
            <a:avLst/>
          </a:prstGeom>
        </p:spPr>
        <p:txBody>
          <a:bodyPr wrap="square">
            <a:spAutoFit/>
          </a:bodyPr>
          <a:lstStyle/>
          <a:p>
            <a:r>
              <a:rPr lang="ru-RU" sz="2400" dirty="0"/>
              <a:t>  </a:t>
            </a:r>
            <a:r>
              <a:rPr lang="ru-RU" sz="2400" dirty="0" smtClean="0"/>
              <a:t>Чем </a:t>
            </a:r>
            <a:r>
              <a:rPr lang="ru-RU" sz="2400" dirty="0"/>
              <a:t>задач больше, тем человек хуже с ними справляется </a:t>
            </a:r>
          </a:p>
        </p:txBody>
      </p:sp>
      <p:sp>
        <p:nvSpPr>
          <p:cNvPr id="9" name="Прямоугольник 8"/>
          <p:cNvSpPr/>
          <p:nvPr/>
        </p:nvSpPr>
        <p:spPr>
          <a:xfrm>
            <a:off x="2514600" y="5136401"/>
            <a:ext cx="9144000" cy="1200329"/>
          </a:xfrm>
          <a:prstGeom prst="rect">
            <a:avLst/>
          </a:prstGeom>
        </p:spPr>
        <p:txBody>
          <a:bodyPr wrap="square">
            <a:spAutoFit/>
          </a:bodyPr>
          <a:lstStyle/>
          <a:p>
            <a:r>
              <a:rPr lang="ru-RU" sz="2400" dirty="0" err="1"/>
              <a:t>Многозадачники</a:t>
            </a:r>
            <a:r>
              <a:rPr lang="ru-RU" sz="2400" dirty="0"/>
              <a:t> не делают различий между важной и неважной информацией, потому что вообще не в курсе, что делают в текущий момент. </a:t>
            </a:r>
            <a:r>
              <a:rPr lang="ru-RU" sz="2400" dirty="0" smtClean="0"/>
              <a:t>                                                           Эндрю </a:t>
            </a:r>
            <a:r>
              <a:rPr lang="ru-RU" sz="2400" dirty="0"/>
              <a:t>Смарт. О пользе лени</a:t>
            </a:r>
          </a:p>
        </p:txBody>
      </p:sp>
      <p:sp>
        <p:nvSpPr>
          <p:cNvPr id="10" name="5-конечная звезда 9"/>
          <p:cNvSpPr/>
          <p:nvPr/>
        </p:nvSpPr>
        <p:spPr>
          <a:xfrm>
            <a:off x="1792548" y="4450430"/>
            <a:ext cx="57150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5-конечная звезда 10"/>
          <p:cNvSpPr/>
          <p:nvPr/>
        </p:nvSpPr>
        <p:spPr>
          <a:xfrm>
            <a:off x="1792548" y="5304401"/>
            <a:ext cx="57150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00976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Group 3"/>
          <p:cNvGraphicFramePr>
            <a:graphicFrameLocks noGrp="1"/>
          </p:cNvGraphicFramePr>
          <p:nvPr>
            <p:extLst>
              <p:ext uri="{D42A27DB-BD31-4B8C-83A1-F6EECF244321}">
                <p14:modId xmlns:p14="http://schemas.microsoft.com/office/powerpoint/2010/main" val="3481847898"/>
              </p:ext>
            </p:extLst>
          </p:nvPr>
        </p:nvGraphicFramePr>
        <p:xfrm>
          <a:off x="2209800" y="804928"/>
          <a:ext cx="7198568" cy="968119"/>
        </p:xfrm>
        <a:graphic>
          <a:graphicData uri="http://schemas.openxmlformats.org/drawingml/2006/table">
            <a:tbl>
              <a:tblPr/>
              <a:tblGrid>
                <a:gridCol w="3188936">
                  <a:extLst>
                    <a:ext uri="{9D8B030D-6E8A-4147-A177-3AD203B41FA5}">
                      <a16:colId xmlns:a16="http://schemas.microsoft.com/office/drawing/2014/main" xmlns="" val="20000"/>
                    </a:ext>
                  </a:extLst>
                </a:gridCol>
                <a:gridCol w="4009632">
                  <a:extLst>
                    <a:ext uri="{9D8B030D-6E8A-4147-A177-3AD203B41FA5}">
                      <a16:colId xmlns:a16="http://schemas.microsoft.com/office/drawing/2014/main" xmlns="" val="20001"/>
                    </a:ext>
                  </a:extLst>
                </a:gridCol>
              </a:tblGrid>
              <a:tr h="0">
                <a:tc>
                  <a:txBody>
                    <a:bodyPr/>
                    <a:lstStyle/>
                    <a:p>
                      <a:pPr marL="0" marR="0" lvl="0" indent="0" algn="ctr" defTabSz="449263" rtl="0" eaLnBrk="1" fontAlgn="base" latinLnBrk="0" hangingPunct="1">
                        <a:lnSpc>
                          <a:spcPct val="6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800" b="1" i="0" u="none" strike="noStrike" cap="none" normalizeH="0" baseline="0" dirty="0" smtClean="0">
                          <a:ln>
                            <a:noFill/>
                          </a:ln>
                          <a:solidFill>
                            <a:srgbClr val="C00000"/>
                          </a:solidFill>
                          <a:effectLst/>
                          <a:latin typeface="Times New Roman" pitchFamily="16" charset="0"/>
                          <a:ea typeface="SimSun" charset="-122"/>
                          <a:cs typeface="Arial" charset="0"/>
                        </a:rPr>
                        <a:t>Линейный текст</a:t>
                      </a:r>
                    </a:p>
                  </a:txBody>
                  <a:tcPr marL="36000" marR="36000" marT="671832" marB="3600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6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800" b="1" i="0" u="none" strike="noStrike" cap="none" normalizeH="0" baseline="0" dirty="0" smtClean="0">
                          <a:ln>
                            <a:noFill/>
                          </a:ln>
                          <a:solidFill>
                            <a:srgbClr val="C00000"/>
                          </a:solidFill>
                          <a:effectLst/>
                          <a:latin typeface="Times New Roman" pitchFamily="16" charset="0"/>
                          <a:ea typeface="SimSun" charset="-122"/>
                          <a:cs typeface="Arial" charset="0"/>
                        </a:rPr>
                        <a:t>                     Гипертекст</a:t>
                      </a:r>
                    </a:p>
                  </a:txBody>
                  <a:tcPr marL="36000" marR="36000" marT="671832"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8199" name="Text Box 6"/>
          <p:cNvSpPr txBox="1">
            <a:spLocks noChangeArrowheads="1"/>
          </p:cNvSpPr>
          <p:nvPr/>
        </p:nvSpPr>
        <p:spPr bwMode="auto">
          <a:xfrm>
            <a:off x="1501113" y="2057400"/>
            <a:ext cx="309721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eaLnBrk="1" hangingPunct="1">
              <a:buClrTx/>
              <a:buFontTx/>
              <a:buNone/>
            </a:pPr>
            <a:r>
              <a:rPr lang="ru-RU" altLang="ru-RU" sz="2400" dirty="0">
                <a:solidFill>
                  <a:srgbClr val="000000"/>
                </a:solidFill>
                <a:latin typeface="+mn-lt"/>
                <a:cs typeface="Times New Roman" pitchFamily="18" charset="0"/>
              </a:rPr>
              <a:t>…Люди, читающие линейный текст, лучше его усваивают, больше запоминают и учатся гораздо большему…</a:t>
            </a:r>
          </a:p>
        </p:txBody>
      </p:sp>
      <p:sp>
        <p:nvSpPr>
          <p:cNvPr id="8200" name="Text Box 7"/>
          <p:cNvSpPr txBox="1">
            <a:spLocks noChangeArrowheads="1"/>
          </p:cNvSpPr>
          <p:nvPr/>
        </p:nvSpPr>
        <p:spPr bwMode="auto">
          <a:xfrm>
            <a:off x="1991544" y="404664"/>
            <a:ext cx="784887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a:solidFill>
                  <a:schemeClr val="bg1"/>
                </a:solidFill>
                <a:latin typeface="Arial" charset="0"/>
                <a:cs typeface="Arial" charset="0"/>
              </a:defRPr>
            </a:lvl9pPr>
          </a:lstStyle>
          <a:p>
            <a:pPr algn="ctr" eaLnBrk="1" hangingPunct="1">
              <a:spcBef>
                <a:spcPts val="1200"/>
              </a:spcBef>
              <a:spcAft>
                <a:spcPts val="1000"/>
              </a:spcAft>
            </a:pPr>
            <a:r>
              <a:rPr lang="ru-RU" altLang="ru-RU" sz="2000" dirty="0">
                <a:solidFill>
                  <a:srgbClr val="000000"/>
                </a:solidFill>
                <a:latin typeface="+mn-lt"/>
              </a:rPr>
              <a:t>	</a:t>
            </a:r>
            <a:r>
              <a:rPr lang="ru-RU" altLang="ru-RU" sz="2400" dirty="0">
                <a:solidFill>
                  <a:srgbClr val="000000"/>
                </a:solidFill>
                <a:latin typeface="+mn-lt"/>
                <a:cs typeface="Times New Roman" pitchFamily="18" charset="0"/>
              </a:rPr>
              <a:t>В современном обществе изменяется способ чтения и особенности восприятия </a:t>
            </a:r>
            <a:r>
              <a:rPr lang="ru-RU" altLang="ru-RU" sz="2400" dirty="0" smtClean="0">
                <a:solidFill>
                  <a:srgbClr val="000000"/>
                </a:solidFill>
                <a:latin typeface="+mn-lt"/>
                <a:cs typeface="Times New Roman" pitchFamily="18" charset="0"/>
              </a:rPr>
              <a:t>текста</a:t>
            </a:r>
            <a:endParaRPr lang="ru-RU" altLang="ru-RU" sz="2400" dirty="0">
              <a:solidFill>
                <a:srgbClr val="000000"/>
              </a:solidFill>
              <a:latin typeface="+mn-lt"/>
              <a:cs typeface="Times New Roman" pitchFamily="18" charset="0"/>
            </a:endParaRPr>
          </a:p>
        </p:txBody>
      </p:sp>
      <p:sp>
        <p:nvSpPr>
          <p:cNvPr id="8201" name="Text Box 8"/>
          <p:cNvSpPr txBox="1">
            <a:spLocks noChangeArrowheads="1"/>
          </p:cNvSpPr>
          <p:nvPr/>
        </p:nvSpPr>
        <p:spPr bwMode="auto">
          <a:xfrm>
            <a:off x="6737109" y="2051304"/>
            <a:ext cx="4217865" cy="27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eaLnBrk="1" hangingPunct="1">
              <a:buClrTx/>
              <a:buFontTx/>
              <a:buNone/>
            </a:pPr>
            <a:r>
              <a:rPr lang="ru-RU" altLang="ru-RU" sz="2400" dirty="0">
                <a:solidFill>
                  <a:srgbClr val="000000"/>
                </a:solidFill>
                <a:latin typeface="+mn-lt"/>
                <a:cs typeface="Times New Roman" pitchFamily="18" charset="0"/>
              </a:rPr>
              <a:t>…Мы оказываемся в среде, побуждающей нас к беглому чтению, торопливому и </a:t>
            </a:r>
            <a:r>
              <a:rPr lang="ru-RU" altLang="ru-RU" sz="2400" dirty="0" err="1">
                <a:solidFill>
                  <a:srgbClr val="000000"/>
                </a:solidFill>
                <a:latin typeface="+mn-lt"/>
                <a:cs typeface="Times New Roman" pitchFamily="18" charset="0"/>
              </a:rPr>
              <a:t>несконцентрированному</a:t>
            </a:r>
            <a:r>
              <a:rPr lang="ru-RU" altLang="ru-RU" sz="2400" dirty="0">
                <a:solidFill>
                  <a:srgbClr val="000000"/>
                </a:solidFill>
                <a:latin typeface="+mn-lt"/>
                <a:cs typeface="Times New Roman" pitchFamily="18" charset="0"/>
              </a:rPr>
              <a:t> мышлению и поверхностному обучению….</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446" y="3886200"/>
            <a:ext cx="1789406" cy="255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708333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620688"/>
            <a:ext cx="10363200" cy="3539430"/>
          </a:xfrm>
          <a:prstGeom prst="rect">
            <a:avLst/>
          </a:prstGeom>
        </p:spPr>
        <p:txBody>
          <a:bodyPr wrap="square">
            <a:spAutoFit/>
          </a:bodyPr>
          <a:lstStyle/>
          <a:p>
            <a:r>
              <a:rPr lang="ru-RU" altLang="ru-RU" sz="2800" dirty="0">
                <a:solidFill>
                  <a:srgbClr val="000000"/>
                </a:solidFill>
                <a:latin typeface="Century Schoolbook" panose="02040604050505020304" pitchFamily="18" charset="0"/>
              </a:rPr>
              <a:t>Экранная зависимость приводит к неспособности ребенка концентрироваться на каком-либо занятии…Таким детям необходима постоянная внешняя стимуляция, которую они привыкли получать с экрана, им трудно воспринимать слышимое и читать: понимая отдельные слова и короткие предложения, они не могут связывать их, в результате не понимают текста в целом. </a:t>
            </a:r>
          </a:p>
          <a:p>
            <a:pPr algn="r"/>
            <a:r>
              <a:rPr lang="ru-RU" altLang="ru-RU" sz="2800" dirty="0">
                <a:solidFill>
                  <a:srgbClr val="000000"/>
                </a:solidFill>
                <a:latin typeface="Century Schoolbook" panose="02040604050505020304" pitchFamily="18" charset="0"/>
              </a:rPr>
              <a:t>Давид Иосифович</a:t>
            </a:r>
            <a:r>
              <a:rPr lang="en-US" altLang="ru-RU" sz="2800" dirty="0">
                <a:solidFill>
                  <a:srgbClr val="000000"/>
                </a:solidFill>
                <a:latin typeface="Century Schoolbook" panose="02040604050505020304" pitchFamily="18" charset="0"/>
              </a:rPr>
              <a:t> </a:t>
            </a:r>
            <a:r>
              <a:rPr lang="ru-RU" altLang="ru-RU" sz="2800" dirty="0" err="1">
                <a:solidFill>
                  <a:srgbClr val="000000"/>
                </a:solidFill>
                <a:latin typeface="Century Schoolbook" panose="02040604050505020304" pitchFamily="18" charset="0"/>
              </a:rPr>
              <a:t>Фельдштейн</a:t>
            </a:r>
            <a:endParaRPr lang="ru-RU" altLang="ru-RU" sz="2800" dirty="0">
              <a:solidFill>
                <a:srgbClr val="000000"/>
              </a:solidFill>
              <a:latin typeface="Century Schoolbook" panose="02040604050505020304"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001920"/>
            <a:ext cx="2971800" cy="223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238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063750" y="1"/>
            <a:ext cx="79200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eaLnBrk="1" hangingPunct="1">
              <a:buClrTx/>
              <a:buFontTx/>
              <a:buNone/>
            </a:pPr>
            <a:r>
              <a:rPr lang="ru-RU" altLang="ru-RU" sz="4400">
                <a:solidFill>
                  <a:srgbClr val="4A452A"/>
                </a:solidFill>
                <a:latin typeface="Times New Roman" pitchFamily="18" charset="0"/>
              </a:rPr>
              <a:t>Противоречие</a:t>
            </a:r>
          </a:p>
        </p:txBody>
      </p:sp>
      <p:graphicFrame>
        <p:nvGraphicFramePr>
          <p:cNvPr id="10242" name="Group 2"/>
          <p:cNvGraphicFramePr>
            <a:graphicFrameLocks noGrp="1"/>
          </p:cNvGraphicFramePr>
          <p:nvPr>
            <p:extLst/>
          </p:nvPr>
        </p:nvGraphicFramePr>
        <p:xfrm>
          <a:off x="1524000" y="428626"/>
          <a:ext cx="8966200" cy="968375"/>
        </p:xfrm>
        <a:graphic>
          <a:graphicData uri="http://schemas.openxmlformats.org/drawingml/2006/table">
            <a:tbl>
              <a:tblPr/>
              <a:tblGrid>
                <a:gridCol w="4483100">
                  <a:extLst>
                    <a:ext uri="{9D8B030D-6E8A-4147-A177-3AD203B41FA5}">
                      <a16:colId xmlns:a16="http://schemas.microsoft.com/office/drawing/2014/main" xmlns="" val="20000"/>
                    </a:ext>
                  </a:extLst>
                </a:gridCol>
                <a:gridCol w="4483100">
                  <a:extLst>
                    <a:ext uri="{9D8B030D-6E8A-4147-A177-3AD203B41FA5}">
                      <a16:colId xmlns:a16="http://schemas.microsoft.com/office/drawing/2014/main" xmlns="" val="20001"/>
                    </a:ext>
                  </a:extLst>
                </a:gridCol>
              </a:tblGrid>
              <a:tr h="968375">
                <a:tc>
                  <a:txBody>
                    <a:bodyPr/>
                    <a:lstStyle/>
                    <a:p>
                      <a:pPr marL="0" marR="0" lvl="0" indent="0" algn="ctr" defTabSz="449263" rtl="0" eaLnBrk="1" fontAlgn="base" latinLnBrk="0" hangingPunct="1">
                        <a:lnSpc>
                          <a:spcPct val="6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800" b="1" i="0" u="none" strike="noStrike" cap="none" normalizeH="0" baseline="0" dirty="0" smtClean="0">
                          <a:ln>
                            <a:noFill/>
                          </a:ln>
                          <a:solidFill>
                            <a:srgbClr val="4A452A"/>
                          </a:solidFill>
                          <a:effectLst/>
                          <a:latin typeface="+mn-lt"/>
                          <a:ea typeface="SimSun" charset="-122"/>
                          <a:cs typeface="Arial" charset="0"/>
                        </a:rPr>
                        <a:t>Информационный взрыв</a:t>
                      </a:r>
                    </a:p>
                  </a:txBody>
                  <a:tcPr marL="36000" marR="36000" marT="672010" marB="3601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6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800" b="1" i="0" u="none" strike="noStrike" cap="none" normalizeH="0" baseline="0" dirty="0" smtClean="0">
                          <a:ln>
                            <a:noFill/>
                          </a:ln>
                          <a:solidFill>
                            <a:srgbClr val="4A452A"/>
                          </a:solidFill>
                          <a:effectLst/>
                          <a:latin typeface="+mn-lt"/>
                          <a:ea typeface="SimSun" charset="-122"/>
                          <a:cs typeface="Arial" charset="0"/>
                        </a:rPr>
                        <a:t>Информационный кризис</a:t>
                      </a:r>
                    </a:p>
                  </a:txBody>
                  <a:tcPr marL="36000" marR="36000" marT="672010" marB="360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9222" name="Text Box 5"/>
          <p:cNvSpPr txBox="1">
            <a:spLocks noChangeArrowheads="1"/>
          </p:cNvSpPr>
          <p:nvPr/>
        </p:nvSpPr>
        <p:spPr bwMode="auto">
          <a:xfrm>
            <a:off x="1992314" y="5837239"/>
            <a:ext cx="8459787"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223" name="Text Box 6"/>
          <p:cNvSpPr txBox="1">
            <a:spLocks noChangeArrowheads="1"/>
          </p:cNvSpPr>
          <p:nvPr/>
        </p:nvSpPr>
        <p:spPr bwMode="auto">
          <a:xfrm>
            <a:off x="1793876" y="4725145"/>
            <a:ext cx="8189913" cy="144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eaLnBrk="1" hangingPunct="1">
              <a:buClrTx/>
              <a:buFontTx/>
              <a:buNone/>
            </a:pPr>
            <a:r>
              <a:rPr lang="ru-RU" altLang="ru-RU" sz="2400" dirty="0">
                <a:solidFill>
                  <a:srgbClr val="000000"/>
                </a:solidFill>
                <a:latin typeface="+mn-lt"/>
              </a:rPr>
              <a:t>Необходимо подготовить учеников к быстрому восприятию и обработке больших объемов информации, овладению современными методами работы с текстом </a:t>
            </a:r>
          </a:p>
        </p:txBody>
      </p:sp>
      <p:grpSp>
        <p:nvGrpSpPr>
          <p:cNvPr id="9224" name="Group 7"/>
          <p:cNvGrpSpPr>
            <a:grpSpLocks/>
          </p:cNvGrpSpPr>
          <p:nvPr/>
        </p:nvGrpSpPr>
        <p:grpSpPr bwMode="auto">
          <a:xfrm>
            <a:off x="6600826" y="1557339"/>
            <a:ext cx="3598863" cy="2446337"/>
            <a:chOff x="3198" y="981"/>
            <a:chExt cx="2267" cy="1541"/>
          </a:xfrm>
        </p:grpSpPr>
        <p:sp>
          <p:nvSpPr>
            <p:cNvPr id="9230" name="AutoShape 8"/>
            <p:cNvSpPr>
              <a:spLocks noChangeArrowheads="1"/>
            </p:cNvSpPr>
            <p:nvPr/>
          </p:nvSpPr>
          <p:spPr bwMode="auto">
            <a:xfrm flipH="1" flipV="1">
              <a:off x="3198" y="981"/>
              <a:ext cx="2268" cy="1542"/>
            </a:xfrm>
            <a:prstGeom prst="chevron">
              <a:avLst>
                <a:gd name="adj" fmla="val 25004"/>
              </a:avLst>
            </a:prstGeom>
            <a:solidFill>
              <a:srgbClr val="C0C0C0"/>
            </a:solidFill>
            <a:ln w="9360">
              <a:solidFill>
                <a:srgbClr val="000000"/>
              </a:solidFill>
              <a:round/>
              <a:headEnd/>
              <a:tailEnd/>
            </a:ln>
          </p:spPr>
          <p:txBody>
            <a:bodyPr wrap="none" anchor="ctr"/>
            <a:lstStyle/>
            <a:p>
              <a:endParaRPr lang="ru-RU" altLang="ru-RU"/>
            </a:p>
          </p:txBody>
        </p:sp>
        <p:sp>
          <p:nvSpPr>
            <p:cNvPr id="9231" name="Text Box 9"/>
            <p:cNvSpPr txBox="1">
              <a:spLocks noChangeArrowheads="1"/>
            </p:cNvSpPr>
            <p:nvPr/>
          </p:nvSpPr>
          <p:spPr bwMode="auto">
            <a:xfrm>
              <a:off x="3334" y="1104"/>
              <a:ext cx="204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eaLnBrk="1" hangingPunct="1">
                <a:buClrTx/>
                <a:buFontTx/>
                <a:buNone/>
              </a:pPr>
              <a:r>
                <a:rPr lang="ru-RU" altLang="ru-RU" sz="2200" dirty="0">
                  <a:solidFill>
                    <a:srgbClr val="000000"/>
                  </a:solidFill>
                  <a:latin typeface="+mn-lt"/>
                </a:rPr>
                <a:t>Ограниченные</a:t>
              </a:r>
            </a:p>
            <a:p>
              <a:pPr algn="ctr" eaLnBrk="1" hangingPunct="1">
                <a:buClrTx/>
                <a:buFontTx/>
                <a:buNone/>
              </a:pPr>
              <a:r>
                <a:rPr lang="ru-RU" altLang="ru-RU" sz="2200" dirty="0">
                  <a:solidFill>
                    <a:srgbClr val="000000"/>
                  </a:solidFill>
                  <a:latin typeface="+mn-lt"/>
                </a:rPr>
                <a:t> возможности</a:t>
              </a:r>
            </a:p>
            <a:p>
              <a:pPr algn="ctr" eaLnBrk="1" hangingPunct="1">
                <a:buClrTx/>
                <a:buFontTx/>
                <a:buNone/>
              </a:pPr>
              <a:r>
                <a:rPr lang="ru-RU" altLang="ru-RU" sz="2200" dirty="0">
                  <a:solidFill>
                    <a:srgbClr val="000000"/>
                  </a:solidFill>
                  <a:latin typeface="+mn-lt"/>
                </a:rPr>
                <a:t> человека </a:t>
              </a:r>
            </a:p>
            <a:p>
              <a:pPr algn="ctr" eaLnBrk="1" hangingPunct="1">
                <a:buClrTx/>
                <a:buFontTx/>
                <a:buNone/>
              </a:pPr>
              <a:r>
                <a:rPr lang="ru-RU" altLang="ru-RU" sz="2200" dirty="0">
                  <a:solidFill>
                    <a:srgbClr val="000000"/>
                  </a:solidFill>
                  <a:latin typeface="+mn-lt"/>
                </a:rPr>
                <a:t>по восприятию</a:t>
              </a:r>
            </a:p>
            <a:p>
              <a:pPr algn="ctr" eaLnBrk="1" hangingPunct="1">
                <a:buClrTx/>
                <a:buFontTx/>
                <a:buNone/>
              </a:pPr>
              <a:r>
                <a:rPr lang="ru-RU" altLang="ru-RU" sz="2200" dirty="0">
                  <a:solidFill>
                    <a:srgbClr val="000000"/>
                  </a:solidFill>
                  <a:latin typeface="+mn-lt"/>
                </a:rPr>
                <a:t> и переработке</a:t>
              </a:r>
            </a:p>
            <a:p>
              <a:pPr algn="ctr" eaLnBrk="1" hangingPunct="1">
                <a:buClrTx/>
                <a:buFontTx/>
                <a:buNone/>
              </a:pPr>
              <a:r>
                <a:rPr lang="ru-RU" altLang="ru-RU" sz="2200" dirty="0">
                  <a:solidFill>
                    <a:srgbClr val="000000"/>
                  </a:solidFill>
                  <a:latin typeface="+mn-lt"/>
                </a:rPr>
                <a:t>информации </a:t>
              </a:r>
            </a:p>
            <a:p>
              <a:pPr eaLnBrk="1" hangingPunct="1">
                <a:buClrTx/>
                <a:buFontTx/>
                <a:buNone/>
              </a:pPr>
              <a:endParaRPr lang="ru-RU" altLang="ru-RU" sz="2200" dirty="0">
                <a:solidFill>
                  <a:srgbClr val="000000"/>
                </a:solidFill>
                <a:latin typeface="Times New Roman" pitchFamily="18" charset="0"/>
              </a:endParaRPr>
            </a:p>
          </p:txBody>
        </p:sp>
      </p:grpSp>
      <p:grpSp>
        <p:nvGrpSpPr>
          <p:cNvPr id="9225" name="Group 10"/>
          <p:cNvGrpSpPr>
            <a:grpSpLocks/>
          </p:cNvGrpSpPr>
          <p:nvPr/>
        </p:nvGrpSpPr>
        <p:grpSpPr bwMode="auto">
          <a:xfrm>
            <a:off x="1919289" y="1557339"/>
            <a:ext cx="3417887" cy="2446337"/>
            <a:chOff x="249" y="981"/>
            <a:chExt cx="2153" cy="1541"/>
          </a:xfrm>
        </p:grpSpPr>
        <p:sp>
          <p:nvSpPr>
            <p:cNvPr id="9228" name="AutoShape 11"/>
            <p:cNvSpPr>
              <a:spLocks noChangeArrowheads="1"/>
            </p:cNvSpPr>
            <p:nvPr/>
          </p:nvSpPr>
          <p:spPr bwMode="auto">
            <a:xfrm flipV="1">
              <a:off x="249" y="981"/>
              <a:ext cx="2154" cy="1542"/>
            </a:xfrm>
            <a:prstGeom prst="chevron">
              <a:avLst>
                <a:gd name="adj" fmla="val 26392"/>
              </a:avLst>
            </a:prstGeom>
            <a:solidFill>
              <a:srgbClr val="C0C0C0"/>
            </a:solidFill>
            <a:ln w="9360">
              <a:solidFill>
                <a:srgbClr val="000000"/>
              </a:solidFill>
              <a:round/>
              <a:headEnd/>
              <a:tailEnd/>
            </a:ln>
          </p:spPr>
          <p:txBody>
            <a:bodyPr wrap="none" anchor="ctr"/>
            <a:lstStyle/>
            <a:p>
              <a:endParaRPr lang="ru-RU" altLang="ru-RU"/>
            </a:p>
          </p:txBody>
        </p:sp>
        <p:sp>
          <p:nvSpPr>
            <p:cNvPr id="9229" name="Text Box 12"/>
            <p:cNvSpPr txBox="1">
              <a:spLocks noChangeArrowheads="1"/>
            </p:cNvSpPr>
            <p:nvPr/>
          </p:nvSpPr>
          <p:spPr bwMode="auto">
            <a:xfrm>
              <a:off x="657" y="1228"/>
              <a:ext cx="145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eaLnBrk="1" hangingPunct="1">
                <a:buClrTx/>
                <a:buFontTx/>
                <a:buNone/>
              </a:pPr>
              <a:r>
                <a:rPr lang="ru-RU" altLang="ru-RU" sz="2200" dirty="0">
                  <a:solidFill>
                    <a:srgbClr val="000000"/>
                  </a:solidFill>
                  <a:latin typeface="+mn-lt"/>
                </a:rPr>
                <a:t>Существующие </a:t>
              </a:r>
            </a:p>
            <a:p>
              <a:pPr algn="ctr" eaLnBrk="1" hangingPunct="1">
                <a:buClrTx/>
                <a:buFontTx/>
                <a:buNone/>
              </a:pPr>
              <a:r>
                <a:rPr lang="ru-RU" altLang="ru-RU" sz="2200" dirty="0">
                  <a:solidFill>
                    <a:srgbClr val="000000"/>
                  </a:solidFill>
                  <a:latin typeface="+mn-lt"/>
                </a:rPr>
                <a:t>мощные потоки </a:t>
              </a:r>
            </a:p>
            <a:p>
              <a:pPr algn="ctr" eaLnBrk="1" hangingPunct="1">
                <a:buClrTx/>
                <a:buFontTx/>
                <a:buNone/>
              </a:pPr>
              <a:r>
                <a:rPr lang="ru-RU" altLang="ru-RU" sz="2200" dirty="0">
                  <a:solidFill>
                    <a:srgbClr val="000000"/>
                  </a:solidFill>
                  <a:latin typeface="+mn-lt"/>
                </a:rPr>
                <a:t>и массивы </a:t>
              </a:r>
            </a:p>
            <a:p>
              <a:pPr algn="ctr" eaLnBrk="1" hangingPunct="1">
                <a:buClrTx/>
                <a:buFontTx/>
                <a:buNone/>
              </a:pPr>
              <a:r>
                <a:rPr lang="ru-RU" altLang="ru-RU" sz="2200" dirty="0">
                  <a:solidFill>
                    <a:srgbClr val="000000"/>
                  </a:solidFill>
                  <a:latin typeface="+mn-lt"/>
                </a:rPr>
                <a:t>хранящейся </a:t>
              </a:r>
            </a:p>
            <a:p>
              <a:pPr algn="ctr" eaLnBrk="1" hangingPunct="1">
                <a:buClrTx/>
                <a:buFontTx/>
                <a:buNone/>
              </a:pPr>
              <a:r>
                <a:rPr lang="ru-RU" altLang="ru-RU" sz="2200" dirty="0">
                  <a:solidFill>
                    <a:srgbClr val="000000"/>
                  </a:solidFill>
                  <a:latin typeface="+mn-lt"/>
                </a:rPr>
                <a:t>информаци</a:t>
              </a:r>
              <a:r>
                <a:rPr lang="ru-RU" altLang="ru-RU" sz="2200" dirty="0">
                  <a:solidFill>
                    <a:srgbClr val="000000"/>
                  </a:solidFill>
                  <a:latin typeface="Times New Roman" pitchFamily="18" charset="0"/>
                </a:rPr>
                <a:t>и </a:t>
              </a:r>
            </a:p>
          </p:txBody>
        </p:sp>
      </p:grpSp>
      <p:sp>
        <p:nvSpPr>
          <p:cNvPr id="9226" name="AutoShape 13"/>
          <p:cNvSpPr>
            <a:spLocks noChangeArrowheads="1"/>
          </p:cNvSpPr>
          <p:nvPr/>
        </p:nvSpPr>
        <p:spPr bwMode="auto">
          <a:xfrm>
            <a:off x="5232401" y="3068639"/>
            <a:ext cx="1439863" cy="720725"/>
          </a:xfrm>
          <a:prstGeom prst="downArrow">
            <a:avLst>
              <a:gd name="adj1" fmla="val 50000"/>
              <a:gd name="adj2" fmla="val 25000"/>
            </a:avLst>
          </a:prstGeom>
          <a:solidFill>
            <a:srgbClr val="C0C0C0"/>
          </a:solidFill>
          <a:ln w="9360">
            <a:solidFill>
              <a:srgbClr val="000000"/>
            </a:solidFill>
            <a:round/>
            <a:headEnd/>
            <a:tailEnd/>
          </a:ln>
        </p:spPr>
        <p:txBody>
          <a:bodyPr wrap="none" anchor="ctr"/>
          <a:lstStyle/>
          <a:p>
            <a:endParaRPr lang="ru-RU" altLang="ru-RU"/>
          </a:p>
        </p:txBody>
      </p:sp>
    </p:spTree>
    <p:extLst>
      <p:ext uri="{BB962C8B-B14F-4D97-AF65-F5344CB8AC3E}">
        <p14:creationId xmlns:p14="http://schemas.microsoft.com/office/powerpoint/2010/main" val="853241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44103" y="3124200"/>
            <a:ext cx="4672013" cy="430212"/>
          </a:xfrm>
        </p:spPr>
        <p:txBody>
          <a:bodyPr>
            <a:normAutofit fontScale="90000"/>
          </a:bodyPr>
          <a:lstStyle/>
          <a:p>
            <a:pPr algn="l"/>
            <a:r>
              <a:rPr lang="ru-RU" sz="2800" dirty="0">
                <a:effectLst>
                  <a:outerShdw blurRad="38100" dist="38100" dir="2700000" algn="tl">
                    <a:srgbClr val="000000">
                      <a:alpha val="43137"/>
                    </a:srgbClr>
                  </a:outerShdw>
                </a:effectLst>
              </a:rPr>
              <a:t>Умение читать </a:t>
            </a:r>
          </a:p>
        </p:txBody>
      </p:sp>
      <p:sp>
        <p:nvSpPr>
          <p:cNvPr id="4" name="Объект 3"/>
          <p:cNvSpPr>
            <a:spLocks noGrp="1"/>
          </p:cNvSpPr>
          <p:nvPr>
            <p:ph sz="half" idx="4294967295"/>
          </p:nvPr>
        </p:nvSpPr>
        <p:spPr>
          <a:xfrm>
            <a:off x="304800" y="3733800"/>
            <a:ext cx="11658600" cy="2508250"/>
          </a:xfrm>
        </p:spPr>
        <p:txBody>
          <a:bodyPr>
            <a:noAutofit/>
          </a:bodyPr>
          <a:lstStyle/>
          <a:p>
            <a:pPr marL="0" indent="0">
              <a:buNone/>
            </a:pPr>
            <a:r>
              <a:rPr lang="ru-RU" sz="2400" dirty="0"/>
              <a:t>уже не может считаться способностью, приобретенной в раннем школьном возрасте, и сводиться лишь к овладению техникой чтения. Теперь это постоянно развивающаяся совокупность знаний, навыков и умений, т.е. качество человека, которое совершенствуется на протяжении всей его жизни в </a:t>
            </a:r>
            <a:r>
              <a:rPr lang="ru-RU" sz="2400" b="1" dirty="0">
                <a:effectLst>
                  <a:outerShdw blurRad="38100" dist="38100" dir="2700000" algn="tl">
                    <a:srgbClr val="000000">
                      <a:alpha val="43137"/>
                    </a:srgbClr>
                  </a:outerShdw>
                </a:effectLst>
              </a:rPr>
              <a:t>разных ситуациях деятельности и общения. </a:t>
            </a:r>
            <a:endParaRPr lang="en-US" sz="2400" b="1" dirty="0">
              <a:effectLst>
                <a:outerShdw blurRad="38100" dist="38100" dir="2700000" algn="tl">
                  <a:srgbClr val="000000">
                    <a:alpha val="43137"/>
                  </a:srgbClr>
                </a:outerShdw>
              </a:effectLst>
            </a:endParaRPr>
          </a:p>
          <a:p>
            <a:pPr marL="0" indent="0" algn="r">
              <a:buNone/>
            </a:pPr>
            <a:r>
              <a:rPr lang="ru-RU" sz="2400" dirty="0"/>
              <a:t>Г.С. Ковалева, Э,А. Красновский</a:t>
            </a:r>
          </a:p>
          <a:p>
            <a:endParaRPr lang="ru-RU" dirty="0"/>
          </a:p>
          <a:p>
            <a:pPr marL="0" indent="0">
              <a:buNone/>
            </a:pPr>
            <a:endParaRPr lang="ru-RU" b="1" dirty="0">
              <a:effectLst>
                <a:outerShdw blurRad="38100" dist="38100" dir="2700000" algn="tl">
                  <a:srgbClr val="000000">
                    <a:alpha val="43137"/>
                  </a:srgbClr>
                </a:outerShdw>
              </a:effectLst>
            </a:endParaRPr>
          </a:p>
        </p:txBody>
      </p:sp>
      <p:sp>
        <p:nvSpPr>
          <p:cNvPr id="5" name="Text Box 14"/>
          <p:cNvSpPr txBox="1">
            <a:spLocks noChangeArrowheads="1"/>
          </p:cNvSpPr>
          <p:nvPr/>
        </p:nvSpPr>
        <p:spPr bwMode="auto">
          <a:xfrm>
            <a:off x="838200" y="476672"/>
            <a:ext cx="9905999"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eaLnBrk="1" hangingPunct="1">
              <a:buClrTx/>
              <a:buFontTx/>
              <a:buNone/>
            </a:pPr>
            <a:r>
              <a:rPr lang="ru-RU" altLang="ru-RU" sz="2400" dirty="0">
                <a:solidFill>
                  <a:srgbClr val="000000"/>
                </a:solidFill>
                <a:latin typeface="Century Schoolbook" panose="02040604050505020304" pitchFamily="18" charset="0"/>
              </a:rPr>
              <a:t>В </a:t>
            </a:r>
            <a:r>
              <a:rPr lang="en-US" altLang="ru-RU" sz="2400" dirty="0">
                <a:solidFill>
                  <a:srgbClr val="000000"/>
                </a:solidFill>
                <a:latin typeface="Century Schoolbook" panose="02040604050505020304" pitchFamily="18" charset="0"/>
              </a:rPr>
              <a:t>XXI</a:t>
            </a:r>
            <a:r>
              <a:rPr lang="ru-RU" altLang="ru-RU" sz="2400" dirty="0">
                <a:solidFill>
                  <a:srgbClr val="000000"/>
                </a:solidFill>
                <a:latin typeface="Century Schoolbook" panose="02040604050505020304" pitchFamily="18" charset="0"/>
              </a:rPr>
              <a:t> в безграмотным будет считаться не тот, кто не умеет читать и писать, а тот, кто не умеет учиться и переучиваться, используя умение читать и </a:t>
            </a:r>
            <a:r>
              <a:rPr lang="ru-RU" altLang="ru-RU" sz="2400" dirty="0" smtClean="0">
                <a:solidFill>
                  <a:srgbClr val="000000"/>
                </a:solidFill>
                <a:latin typeface="Century Schoolbook" panose="02040604050505020304" pitchFamily="18" charset="0"/>
              </a:rPr>
              <a:t>писать. </a:t>
            </a:r>
            <a:endParaRPr lang="en-US" altLang="ru-RU" sz="2400" dirty="0">
              <a:solidFill>
                <a:srgbClr val="000000"/>
              </a:solidFill>
              <a:latin typeface="Century Schoolbook" panose="02040604050505020304" pitchFamily="18" charset="0"/>
            </a:endParaRPr>
          </a:p>
          <a:p>
            <a:pPr eaLnBrk="1" hangingPunct="1">
              <a:buClrTx/>
              <a:buFontTx/>
              <a:buNone/>
            </a:pPr>
            <a:r>
              <a:rPr lang="en-US" altLang="ru-RU" sz="2400" dirty="0">
                <a:solidFill>
                  <a:srgbClr val="000000"/>
                </a:solidFill>
                <a:latin typeface="Times New Roman" pitchFamily="18" charset="0"/>
              </a:rPr>
              <a:t>                                                                            </a:t>
            </a:r>
            <a:r>
              <a:rPr lang="ru-RU" altLang="ru-RU" sz="2400" dirty="0" err="1">
                <a:solidFill>
                  <a:srgbClr val="000000"/>
                </a:solidFill>
                <a:latin typeface="Century Schoolbook" panose="02040604050505020304" pitchFamily="18" charset="0"/>
              </a:rPr>
              <a:t>Элвин</a:t>
            </a:r>
            <a:r>
              <a:rPr lang="ru-RU" altLang="ru-RU" sz="2400" dirty="0">
                <a:solidFill>
                  <a:srgbClr val="000000"/>
                </a:solidFill>
                <a:latin typeface="Century Schoolbook" panose="02040604050505020304" pitchFamily="18" charset="0"/>
              </a:rPr>
              <a:t> </a:t>
            </a:r>
            <a:r>
              <a:rPr lang="ru-RU" altLang="ru-RU" sz="2400" dirty="0" err="1" smtClean="0">
                <a:solidFill>
                  <a:srgbClr val="000000"/>
                </a:solidFill>
                <a:latin typeface="Century Schoolbook" panose="02040604050505020304" pitchFamily="18" charset="0"/>
              </a:rPr>
              <a:t>Тоффлер</a:t>
            </a:r>
            <a:endParaRPr lang="ru-RU" altLang="ru-RU" sz="2400" dirty="0" smtClean="0">
              <a:solidFill>
                <a:srgbClr val="000000"/>
              </a:solidFill>
              <a:latin typeface="Century Schoolbook" panose="02040604050505020304" pitchFamily="18" charset="0"/>
            </a:endParaRPr>
          </a:p>
          <a:p>
            <a:pPr eaLnBrk="1" hangingPunct="1">
              <a:buClrTx/>
              <a:buFontTx/>
              <a:buNone/>
            </a:pPr>
            <a:endParaRPr lang="ru-RU" altLang="ru-RU" sz="2400" dirty="0">
              <a:solidFill>
                <a:srgbClr val="000000"/>
              </a:solidFill>
              <a:latin typeface="Century Schoolbook" panose="02040604050505020304" pitchFamily="18" charset="0"/>
            </a:endParaRPr>
          </a:p>
          <a:p>
            <a:pPr eaLnBrk="1" hangingPunct="1">
              <a:buClrTx/>
              <a:buFontTx/>
              <a:buNone/>
            </a:pPr>
            <a:endParaRPr lang="ru-RU" altLang="ru-RU" sz="24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3551700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52" y="656920"/>
            <a:ext cx="10189210" cy="1082040"/>
          </a:xfrm>
          <a:prstGeom prst="rect">
            <a:avLst/>
          </a:prstGeom>
        </p:spPr>
        <p:txBody>
          <a:bodyPr vert="horz" wrap="square" lIns="0" tIns="12065" rIns="0" bIns="0" rtlCol="0">
            <a:spAutoFit/>
          </a:bodyPr>
          <a:lstStyle/>
          <a:p>
            <a:pPr marL="12700">
              <a:lnSpc>
                <a:spcPts val="5120"/>
              </a:lnSpc>
              <a:spcBef>
                <a:spcPts val="95"/>
              </a:spcBef>
            </a:pPr>
            <a:r>
              <a:rPr sz="4400" b="1" spc="-10" dirty="0">
                <a:solidFill>
                  <a:srgbClr val="252525"/>
                </a:solidFill>
                <a:latin typeface="Century Schoolbook"/>
                <a:cs typeface="Century Schoolbook"/>
              </a:rPr>
              <a:t>Читательская</a:t>
            </a:r>
            <a:r>
              <a:rPr sz="4400" b="1" spc="15" dirty="0">
                <a:solidFill>
                  <a:srgbClr val="252525"/>
                </a:solidFill>
                <a:latin typeface="Century Schoolbook"/>
                <a:cs typeface="Century Schoolbook"/>
              </a:rPr>
              <a:t> </a:t>
            </a:r>
            <a:r>
              <a:rPr sz="4400" b="1" spc="-5" dirty="0">
                <a:solidFill>
                  <a:srgbClr val="252525"/>
                </a:solidFill>
                <a:latin typeface="Century Schoolbook"/>
                <a:cs typeface="Century Schoolbook"/>
              </a:rPr>
              <a:t>грамотность</a:t>
            </a:r>
            <a:endParaRPr sz="4400" b="1" dirty="0">
              <a:latin typeface="Century Schoolbook"/>
              <a:cs typeface="Century Schoolbook"/>
            </a:endParaRPr>
          </a:p>
          <a:p>
            <a:pPr marL="12700">
              <a:lnSpc>
                <a:spcPts val="3200"/>
              </a:lnSpc>
            </a:pPr>
            <a:r>
              <a:rPr sz="2800" b="0" dirty="0">
                <a:latin typeface="Century Schoolbook"/>
                <a:cs typeface="Century Schoolbook"/>
              </a:rPr>
              <a:t>Интегративные</a:t>
            </a:r>
            <a:r>
              <a:rPr sz="2800" b="0" spc="-105" dirty="0">
                <a:latin typeface="Century Schoolbook"/>
                <a:cs typeface="Century Schoolbook"/>
              </a:rPr>
              <a:t> </a:t>
            </a:r>
            <a:r>
              <a:rPr sz="2800" b="0" spc="5" dirty="0">
                <a:latin typeface="Century Schoolbook"/>
                <a:cs typeface="Century Schoolbook"/>
              </a:rPr>
              <a:t>компоненты</a:t>
            </a:r>
            <a:r>
              <a:rPr sz="2800" b="0" spc="-110" dirty="0">
                <a:latin typeface="Century Schoolbook"/>
                <a:cs typeface="Century Schoolbook"/>
              </a:rPr>
              <a:t> </a:t>
            </a:r>
            <a:r>
              <a:rPr sz="2800" b="0" dirty="0">
                <a:latin typeface="Century Schoolbook"/>
                <a:cs typeface="Century Schoolbook"/>
              </a:rPr>
              <a:t>функциональной</a:t>
            </a:r>
            <a:r>
              <a:rPr sz="2800" b="0" spc="-80" dirty="0">
                <a:latin typeface="Century Schoolbook"/>
                <a:cs typeface="Century Schoolbook"/>
              </a:rPr>
              <a:t> </a:t>
            </a:r>
            <a:r>
              <a:rPr sz="2800" b="0" dirty="0">
                <a:latin typeface="Century Schoolbook"/>
                <a:cs typeface="Century Schoolbook"/>
              </a:rPr>
              <a:t>грамотности</a:t>
            </a:r>
            <a:endParaRPr sz="2800" dirty="0">
              <a:latin typeface="Century Schoolbook"/>
              <a:cs typeface="Century Schoolbook"/>
            </a:endParaRPr>
          </a:p>
        </p:txBody>
      </p:sp>
      <p:sp>
        <p:nvSpPr>
          <p:cNvPr id="3" name="object 3"/>
          <p:cNvSpPr txBox="1"/>
          <p:nvPr/>
        </p:nvSpPr>
        <p:spPr>
          <a:xfrm>
            <a:off x="2328164" y="2261057"/>
            <a:ext cx="7282180" cy="300355"/>
          </a:xfrm>
          <a:prstGeom prst="rect">
            <a:avLst/>
          </a:prstGeom>
        </p:spPr>
        <p:txBody>
          <a:bodyPr vert="horz" wrap="square" lIns="0" tIns="12700" rIns="0" bIns="0" rtlCol="0">
            <a:spAutoFit/>
          </a:bodyPr>
          <a:lstStyle/>
          <a:p>
            <a:pPr marL="12700">
              <a:lnSpc>
                <a:spcPct val="100000"/>
              </a:lnSpc>
              <a:spcBef>
                <a:spcPts val="100"/>
              </a:spcBef>
            </a:pPr>
            <a:r>
              <a:rPr sz="1800" b="1" u="sng" spc="-10" dirty="0">
                <a:solidFill>
                  <a:srgbClr val="404040"/>
                </a:solidFill>
                <a:uFill>
                  <a:solidFill>
                    <a:srgbClr val="404040"/>
                  </a:solidFill>
                </a:uFill>
                <a:latin typeface="Century Schoolbook"/>
                <a:cs typeface="Century Schoolbook"/>
              </a:rPr>
              <a:t>БАЗОВЫЙ</a:t>
            </a:r>
            <a:r>
              <a:rPr sz="1800" b="1" u="sng" spc="-5" dirty="0">
                <a:solidFill>
                  <a:srgbClr val="404040"/>
                </a:solidFill>
                <a:uFill>
                  <a:solidFill>
                    <a:srgbClr val="404040"/>
                  </a:solidFill>
                </a:uFill>
                <a:latin typeface="Century Schoolbook"/>
                <a:cs typeface="Century Schoolbook"/>
              </a:rPr>
              <a:t> НАВЫК</a:t>
            </a:r>
            <a:r>
              <a:rPr sz="1800" b="1" u="sng" spc="-20" dirty="0">
                <a:solidFill>
                  <a:srgbClr val="404040"/>
                </a:solidFill>
                <a:uFill>
                  <a:solidFill>
                    <a:srgbClr val="404040"/>
                  </a:solidFill>
                </a:uFill>
                <a:latin typeface="Century Schoolbook"/>
                <a:cs typeface="Century Schoolbook"/>
              </a:rPr>
              <a:t> </a:t>
            </a:r>
            <a:r>
              <a:rPr sz="1800" b="1" u="sng" spc="-5" dirty="0">
                <a:solidFill>
                  <a:srgbClr val="404040"/>
                </a:solidFill>
                <a:uFill>
                  <a:solidFill>
                    <a:srgbClr val="404040"/>
                  </a:solidFill>
                </a:uFill>
                <a:latin typeface="Century Schoolbook"/>
                <a:cs typeface="Century Schoolbook"/>
              </a:rPr>
              <a:t>ФУНКЦИОНАЛЬНОЙ</a:t>
            </a:r>
            <a:r>
              <a:rPr sz="1800" b="1" u="sng" spc="-25" dirty="0">
                <a:solidFill>
                  <a:srgbClr val="404040"/>
                </a:solidFill>
                <a:uFill>
                  <a:solidFill>
                    <a:srgbClr val="404040"/>
                  </a:solidFill>
                </a:uFill>
                <a:latin typeface="Century Schoolbook"/>
                <a:cs typeface="Century Schoolbook"/>
              </a:rPr>
              <a:t> </a:t>
            </a:r>
            <a:r>
              <a:rPr sz="1800" b="1" u="sng" spc="-5" dirty="0">
                <a:solidFill>
                  <a:srgbClr val="404040"/>
                </a:solidFill>
                <a:uFill>
                  <a:solidFill>
                    <a:srgbClr val="404040"/>
                  </a:solidFill>
                </a:uFill>
                <a:latin typeface="Century Schoolbook"/>
                <a:cs typeface="Century Schoolbook"/>
              </a:rPr>
              <a:t>ГРАМОТНОСТИ</a:t>
            </a:r>
            <a:endParaRPr sz="1800">
              <a:latin typeface="Century Schoolbook"/>
              <a:cs typeface="Century Schoolbook"/>
            </a:endParaRPr>
          </a:p>
        </p:txBody>
      </p:sp>
      <p:sp>
        <p:nvSpPr>
          <p:cNvPr id="4" name="object 4"/>
          <p:cNvSpPr txBox="1"/>
          <p:nvPr/>
        </p:nvSpPr>
        <p:spPr>
          <a:xfrm>
            <a:off x="1032763" y="3457447"/>
            <a:ext cx="10130790" cy="1489075"/>
          </a:xfrm>
          <a:prstGeom prst="rect">
            <a:avLst/>
          </a:prstGeom>
        </p:spPr>
        <p:txBody>
          <a:bodyPr vert="horz" wrap="square" lIns="0" tIns="12700" rIns="0" bIns="0" rtlCol="0">
            <a:spAutoFit/>
          </a:bodyPr>
          <a:lstStyle/>
          <a:p>
            <a:pPr marL="12700" marR="5080" algn="just">
              <a:lnSpc>
                <a:spcPct val="100000"/>
              </a:lnSpc>
              <a:spcBef>
                <a:spcPts val="100"/>
              </a:spcBef>
            </a:pPr>
            <a:r>
              <a:rPr sz="2400" b="1" spc="-5" dirty="0">
                <a:solidFill>
                  <a:srgbClr val="C00000"/>
                </a:solidFill>
                <a:latin typeface="Century Schoolbook"/>
                <a:cs typeface="Century Schoolbook"/>
              </a:rPr>
              <a:t>Читательская грамотность </a:t>
            </a:r>
            <a:r>
              <a:rPr sz="2400" dirty="0">
                <a:latin typeface="Century Schoolbook"/>
                <a:cs typeface="Century Schoolbook"/>
              </a:rPr>
              <a:t>– </a:t>
            </a:r>
            <a:r>
              <a:rPr sz="2400" spc="-5" dirty="0">
                <a:latin typeface="Century Schoolbook"/>
                <a:cs typeface="Century Schoolbook"/>
              </a:rPr>
              <a:t>способность </a:t>
            </a:r>
            <a:r>
              <a:rPr sz="2400" dirty="0">
                <a:latin typeface="Century Schoolbook"/>
                <a:cs typeface="Century Schoolbook"/>
              </a:rPr>
              <a:t>к </a:t>
            </a:r>
            <a:r>
              <a:rPr sz="2400" spc="-10" dirty="0">
                <a:latin typeface="Century Schoolbook"/>
                <a:cs typeface="Century Schoolbook"/>
              </a:rPr>
              <a:t>чтению </a:t>
            </a:r>
            <a:r>
              <a:rPr sz="2400" dirty="0">
                <a:latin typeface="Century Schoolbook"/>
                <a:cs typeface="Century Schoolbook"/>
              </a:rPr>
              <a:t>и </a:t>
            </a:r>
            <a:r>
              <a:rPr sz="2400" spc="-5" dirty="0">
                <a:latin typeface="Century Schoolbook"/>
                <a:cs typeface="Century Schoolbook"/>
              </a:rPr>
              <a:t>пониманию </a:t>
            </a:r>
            <a:r>
              <a:rPr sz="2400" dirty="0">
                <a:latin typeface="Century Schoolbook"/>
                <a:cs typeface="Century Schoolbook"/>
              </a:rPr>
              <a:t> учебных</a:t>
            </a:r>
            <a:r>
              <a:rPr sz="2400" spc="5" dirty="0">
                <a:latin typeface="Century Schoolbook"/>
                <a:cs typeface="Century Schoolbook"/>
              </a:rPr>
              <a:t> </a:t>
            </a:r>
            <a:r>
              <a:rPr sz="2400" spc="-10" dirty="0">
                <a:latin typeface="Century Schoolbook"/>
                <a:cs typeface="Century Schoolbook"/>
              </a:rPr>
              <a:t>текстов,</a:t>
            </a:r>
            <a:r>
              <a:rPr sz="2400" spc="-5" dirty="0">
                <a:latin typeface="Century Schoolbook"/>
                <a:cs typeface="Century Schoolbook"/>
              </a:rPr>
              <a:t> </a:t>
            </a:r>
            <a:r>
              <a:rPr sz="2400" dirty="0">
                <a:latin typeface="Century Schoolbook"/>
                <a:cs typeface="Century Schoolbook"/>
              </a:rPr>
              <a:t>умение</a:t>
            </a:r>
            <a:r>
              <a:rPr sz="2400" spc="5" dirty="0">
                <a:latin typeface="Century Schoolbook"/>
                <a:cs typeface="Century Schoolbook"/>
              </a:rPr>
              <a:t> </a:t>
            </a:r>
            <a:r>
              <a:rPr sz="2400" spc="-5" dirty="0">
                <a:latin typeface="Century Schoolbook"/>
                <a:cs typeface="Century Schoolbook"/>
              </a:rPr>
              <a:t>извлекать</a:t>
            </a:r>
            <a:r>
              <a:rPr sz="2400" dirty="0">
                <a:latin typeface="Century Schoolbook"/>
                <a:cs typeface="Century Schoolbook"/>
              </a:rPr>
              <a:t> </a:t>
            </a:r>
            <a:r>
              <a:rPr sz="2400" spc="-5" dirty="0">
                <a:latin typeface="Century Schoolbook"/>
                <a:cs typeface="Century Schoolbook"/>
              </a:rPr>
              <a:t>информацию</a:t>
            </a:r>
            <a:r>
              <a:rPr sz="2400" dirty="0">
                <a:latin typeface="Century Schoolbook"/>
                <a:cs typeface="Century Schoolbook"/>
              </a:rPr>
              <a:t> </a:t>
            </a:r>
            <a:r>
              <a:rPr sz="2400" spc="-5" dirty="0">
                <a:latin typeface="Century Schoolbook"/>
                <a:cs typeface="Century Schoolbook"/>
              </a:rPr>
              <a:t>из</a:t>
            </a:r>
            <a:r>
              <a:rPr sz="2400" dirty="0">
                <a:latin typeface="Century Schoolbook"/>
                <a:cs typeface="Century Schoolbook"/>
              </a:rPr>
              <a:t> </a:t>
            </a:r>
            <a:r>
              <a:rPr sz="2400" spc="-10" dirty="0">
                <a:latin typeface="Century Schoolbook"/>
                <a:cs typeface="Century Schoolbook"/>
              </a:rPr>
              <a:t>текста, </a:t>
            </a:r>
            <a:r>
              <a:rPr sz="2400" spc="-5" dirty="0">
                <a:latin typeface="Century Schoolbook"/>
                <a:cs typeface="Century Schoolbook"/>
              </a:rPr>
              <a:t> интерпретировать </a:t>
            </a:r>
            <a:r>
              <a:rPr sz="2400" dirty="0">
                <a:latin typeface="Century Schoolbook"/>
                <a:cs typeface="Century Schoolbook"/>
              </a:rPr>
              <a:t>и </a:t>
            </a:r>
            <a:r>
              <a:rPr sz="2400" spc="-5" dirty="0">
                <a:latin typeface="Century Schoolbook"/>
                <a:cs typeface="Century Schoolbook"/>
              </a:rPr>
              <a:t>использовать </a:t>
            </a:r>
            <a:r>
              <a:rPr sz="2400" dirty="0">
                <a:latin typeface="Century Schoolbook"/>
                <a:cs typeface="Century Schoolbook"/>
              </a:rPr>
              <a:t>ее </a:t>
            </a:r>
            <a:r>
              <a:rPr sz="2400" spc="-10" dirty="0">
                <a:latin typeface="Century Schoolbook"/>
                <a:cs typeface="Century Schoolbook"/>
              </a:rPr>
              <a:t>при </a:t>
            </a:r>
            <a:r>
              <a:rPr sz="2400" spc="-5" dirty="0">
                <a:latin typeface="Century Schoolbook"/>
                <a:cs typeface="Century Schoolbook"/>
              </a:rPr>
              <a:t>решении учебных, учебно- </a:t>
            </a:r>
            <a:r>
              <a:rPr sz="2400" dirty="0">
                <a:latin typeface="Century Schoolbook"/>
                <a:cs typeface="Century Schoolbook"/>
              </a:rPr>
              <a:t> </a:t>
            </a:r>
            <a:r>
              <a:rPr sz="2400" spc="-5" dirty="0">
                <a:latin typeface="Century Schoolbook"/>
                <a:cs typeface="Century Schoolbook"/>
              </a:rPr>
              <a:t>практических </a:t>
            </a:r>
            <a:r>
              <a:rPr sz="2400" dirty="0">
                <a:latin typeface="Century Schoolbook"/>
                <a:cs typeface="Century Schoolbook"/>
              </a:rPr>
              <a:t>задач</a:t>
            </a:r>
            <a:r>
              <a:rPr sz="2400" spc="-15" dirty="0">
                <a:latin typeface="Century Schoolbook"/>
                <a:cs typeface="Century Schoolbook"/>
              </a:rPr>
              <a:t> </a:t>
            </a:r>
            <a:r>
              <a:rPr sz="2400" dirty="0">
                <a:latin typeface="Century Schoolbook"/>
                <a:cs typeface="Century Schoolbook"/>
              </a:rPr>
              <a:t>и</a:t>
            </a:r>
            <a:r>
              <a:rPr sz="2400" spc="-20" dirty="0">
                <a:latin typeface="Century Schoolbook"/>
                <a:cs typeface="Century Schoolbook"/>
              </a:rPr>
              <a:t> </a:t>
            </a:r>
            <a:r>
              <a:rPr sz="2400" dirty="0">
                <a:latin typeface="Century Schoolbook"/>
                <a:cs typeface="Century Schoolbook"/>
              </a:rPr>
              <a:t>в</a:t>
            </a:r>
            <a:r>
              <a:rPr sz="2400" spc="10" dirty="0">
                <a:latin typeface="Century Schoolbook"/>
                <a:cs typeface="Century Schoolbook"/>
              </a:rPr>
              <a:t> </a:t>
            </a:r>
            <a:r>
              <a:rPr sz="2400" spc="-5" dirty="0" err="1">
                <a:latin typeface="Century Schoolbook"/>
                <a:cs typeface="Century Schoolbook"/>
              </a:rPr>
              <a:t>повседневной</a:t>
            </a:r>
            <a:r>
              <a:rPr sz="2400" spc="-10" dirty="0">
                <a:latin typeface="Century Schoolbook"/>
                <a:cs typeface="Century Schoolbook"/>
              </a:rPr>
              <a:t> </a:t>
            </a:r>
            <a:r>
              <a:rPr sz="2400" spc="-5" dirty="0" err="1" smtClean="0">
                <a:latin typeface="Century Schoolbook"/>
                <a:cs typeface="Century Schoolbook"/>
              </a:rPr>
              <a:t>жизни</a:t>
            </a:r>
            <a:r>
              <a:rPr sz="2400" spc="-5" dirty="0" smtClean="0">
                <a:latin typeface="Century Schoolbook"/>
                <a:cs typeface="Century Schoolbook"/>
              </a:rPr>
              <a:t>.</a:t>
            </a:r>
            <a:endParaRPr sz="24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658" y="520104"/>
            <a:ext cx="8956142" cy="503984"/>
          </a:xfrm>
          <a:prstGeom prst="rect">
            <a:avLst/>
          </a:prstGeom>
        </p:spPr>
        <p:txBody>
          <a:bodyPr vert="horz" wrap="square" lIns="0" tIns="11430" rIns="0" bIns="0" rtlCol="0">
            <a:spAutoFit/>
          </a:bodyPr>
          <a:lstStyle/>
          <a:p>
            <a:pPr marL="12700">
              <a:lnSpc>
                <a:spcPct val="100000"/>
              </a:lnSpc>
              <a:spcBef>
                <a:spcPts val="90"/>
              </a:spcBef>
            </a:pPr>
            <a:r>
              <a:rPr sz="3200" b="1" spc="-75" dirty="0">
                <a:latin typeface="Century Schoolbook"/>
                <a:cs typeface="Century Schoolbook"/>
              </a:rPr>
              <a:t>Читательская</a:t>
            </a:r>
            <a:r>
              <a:rPr sz="3200" b="1" spc="-90" dirty="0">
                <a:latin typeface="Century Schoolbook"/>
                <a:cs typeface="Century Schoolbook"/>
              </a:rPr>
              <a:t> </a:t>
            </a:r>
            <a:r>
              <a:rPr sz="3200" b="1" spc="-75" dirty="0">
                <a:latin typeface="Century Schoolbook"/>
                <a:cs typeface="Century Schoolbook"/>
              </a:rPr>
              <a:t>грамотность</a:t>
            </a:r>
            <a:r>
              <a:rPr sz="3200" b="1" spc="-90" dirty="0">
                <a:latin typeface="Century Schoolbook"/>
                <a:cs typeface="Century Schoolbook"/>
              </a:rPr>
              <a:t> </a:t>
            </a:r>
            <a:r>
              <a:rPr sz="3200" b="1" spc="-70" dirty="0">
                <a:latin typeface="Century Schoolbook"/>
                <a:cs typeface="Century Schoolbook"/>
              </a:rPr>
              <a:t>включает:</a:t>
            </a:r>
            <a:endParaRPr sz="3200" b="1" dirty="0">
              <a:latin typeface="Century Schoolbook"/>
              <a:cs typeface="Century Schoolbook"/>
            </a:endParaRPr>
          </a:p>
        </p:txBody>
      </p:sp>
      <p:sp>
        <p:nvSpPr>
          <p:cNvPr id="3" name="object 3"/>
          <p:cNvSpPr txBox="1"/>
          <p:nvPr/>
        </p:nvSpPr>
        <p:spPr>
          <a:xfrm>
            <a:off x="1143000" y="1402154"/>
            <a:ext cx="7160514" cy="4752583"/>
          </a:xfrm>
          <a:prstGeom prst="rect">
            <a:avLst/>
          </a:prstGeom>
        </p:spPr>
        <p:txBody>
          <a:bodyPr vert="horz" wrap="square" lIns="0" tIns="12700" rIns="0" bIns="0" rtlCol="0">
            <a:spAutoFit/>
          </a:bodyPr>
          <a:lstStyle/>
          <a:p>
            <a:pPr marL="469900" marR="5080" indent="-457200">
              <a:lnSpc>
                <a:spcPct val="100000"/>
              </a:lnSpc>
              <a:spcBef>
                <a:spcPts val="100"/>
              </a:spcBef>
              <a:buClr>
                <a:srgbClr val="000000"/>
              </a:buClr>
              <a:buFont typeface="+mj-lt"/>
              <a:buAutoNum type="arabicPeriod"/>
              <a:tabLst>
                <a:tab pos="476250" algn="l"/>
              </a:tabLst>
            </a:pPr>
            <a:r>
              <a:rPr lang="ru-RU" sz="2800" b="1" spc="-5" dirty="0" smtClean="0">
                <a:solidFill>
                  <a:srgbClr val="C00000"/>
                </a:solidFill>
                <a:latin typeface="Century Schoolbook"/>
                <a:cs typeface="Century Schoolbook"/>
              </a:rPr>
              <a:t>П</a:t>
            </a:r>
            <a:r>
              <a:rPr sz="2800" b="1" spc="-5" dirty="0" err="1" smtClean="0">
                <a:solidFill>
                  <a:srgbClr val="C00000"/>
                </a:solidFill>
                <a:latin typeface="Century Schoolbook"/>
                <a:cs typeface="Century Schoolbook"/>
              </a:rPr>
              <a:t>онимание</a:t>
            </a:r>
            <a:r>
              <a:rPr lang="ru-RU" sz="2800" b="1" dirty="0" smtClean="0">
                <a:solidFill>
                  <a:srgbClr val="C00000"/>
                </a:solidFill>
                <a:latin typeface="Century Schoolbook"/>
                <a:cs typeface="Century Schoolbook"/>
              </a:rPr>
              <a:t> </a:t>
            </a:r>
            <a:r>
              <a:rPr sz="2800" b="1" dirty="0" err="1" smtClean="0">
                <a:solidFill>
                  <a:srgbClr val="C00000"/>
                </a:solidFill>
                <a:latin typeface="Century Schoolbook"/>
                <a:cs typeface="Century Schoolbook"/>
              </a:rPr>
              <a:t>прочитанного</a:t>
            </a:r>
            <a:r>
              <a:rPr sz="2800" b="1" dirty="0">
                <a:solidFill>
                  <a:srgbClr val="C00000"/>
                </a:solidFill>
                <a:latin typeface="Century Schoolbook"/>
                <a:cs typeface="Century Schoolbook"/>
              </a:rPr>
              <a:t>,</a:t>
            </a:r>
            <a:r>
              <a:rPr sz="2800" b="1" spc="5" dirty="0">
                <a:solidFill>
                  <a:srgbClr val="C00000"/>
                </a:solidFill>
                <a:latin typeface="Century Schoolbook"/>
                <a:cs typeface="Century Schoolbook"/>
              </a:rPr>
              <a:t> </a:t>
            </a:r>
            <a:r>
              <a:rPr sz="2800" b="1" spc="-10" dirty="0">
                <a:solidFill>
                  <a:srgbClr val="C00000"/>
                </a:solidFill>
                <a:latin typeface="Century Schoolbook"/>
                <a:cs typeface="Century Schoolbook"/>
              </a:rPr>
              <a:t>рефлексию</a:t>
            </a:r>
            <a:r>
              <a:rPr sz="2800" b="1" spc="-5" dirty="0">
                <a:solidFill>
                  <a:srgbClr val="C00000"/>
                </a:solidFill>
                <a:latin typeface="Century Schoolbook"/>
                <a:cs typeface="Century Schoolbook"/>
              </a:rPr>
              <a:t> </a:t>
            </a:r>
            <a:r>
              <a:rPr sz="2800" spc="-5" dirty="0">
                <a:latin typeface="Century Schoolbook"/>
                <a:cs typeface="Century Schoolbook"/>
              </a:rPr>
              <a:t>(раздумья</a:t>
            </a:r>
            <a:r>
              <a:rPr sz="2800" dirty="0">
                <a:latin typeface="Century Schoolbook"/>
                <a:cs typeface="Century Schoolbook"/>
              </a:rPr>
              <a:t> о </a:t>
            </a:r>
            <a:r>
              <a:rPr sz="2800" spc="5" dirty="0">
                <a:latin typeface="Century Schoolbook"/>
                <a:cs typeface="Century Schoolbook"/>
              </a:rPr>
              <a:t> </a:t>
            </a:r>
            <a:r>
              <a:rPr sz="2800" spc="-5" dirty="0">
                <a:latin typeface="Century Schoolbook"/>
                <a:cs typeface="Century Schoolbook"/>
              </a:rPr>
              <a:t>содержании</a:t>
            </a:r>
            <a:r>
              <a:rPr sz="2800" dirty="0">
                <a:latin typeface="Century Schoolbook"/>
                <a:cs typeface="Century Schoolbook"/>
              </a:rPr>
              <a:t> или</a:t>
            </a:r>
            <a:r>
              <a:rPr sz="2800" spc="5" dirty="0">
                <a:latin typeface="Century Schoolbook"/>
                <a:cs typeface="Century Schoolbook"/>
              </a:rPr>
              <a:t> </a:t>
            </a:r>
            <a:r>
              <a:rPr sz="2800" spc="-10" dirty="0">
                <a:latin typeface="Century Schoolbook"/>
                <a:cs typeface="Century Schoolbook"/>
              </a:rPr>
              <a:t>структуре</a:t>
            </a:r>
            <a:r>
              <a:rPr sz="2800" spc="-5" dirty="0">
                <a:latin typeface="Century Schoolbook"/>
                <a:cs typeface="Century Schoolbook"/>
              </a:rPr>
              <a:t> текста,</a:t>
            </a:r>
            <a:r>
              <a:rPr sz="2800" dirty="0">
                <a:latin typeface="Century Schoolbook"/>
                <a:cs typeface="Century Schoolbook"/>
              </a:rPr>
              <a:t> </a:t>
            </a:r>
            <a:r>
              <a:rPr sz="2800" spc="-5" dirty="0">
                <a:latin typeface="Century Schoolbook"/>
                <a:cs typeface="Century Schoolbook"/>
              </a:rPr>
              <a:t>перенос</a:t>
            </a:r>
            <a:r>
              <a:rPr sz="2800" dirty="0">
                <a:latin typeface="Century Schoolbook"/>
                <a:cs typeface="Century Schoolbook"/>
              </a:rPr>
              <a:t> </a:t>
            </a:r>
            <a:r>
              <a:rPr sz="2800" spc="-5" dirty="0">
                <a:latin typeface="Century Schoolbook"/>
                <a:cs typeface="Century Schoolbook"/>
              </a:rPr>
              <a:t>их</a:t>
            </a:r>
            <a:r>
              <a:rPr sz="2800" dirty="0">
                <a:latin typeface="Century Schoolbook"/>
                <a:cs typeface="Century Schoolbook"/>
              </a:rPr>
              <a:t> на</a:t>
            </a:r>
            <a:r>
              <a:rPr sz="2800" spc="5" dirty="0">
                <a:latin typeface="Century Schoolbook"/>
                <a:cs typeface="Century Schoolbook"/>
              </a:rPr>
              <a:t> </a:t>
            </a:r>
            <a:r>
              <a:rPr sz="2800" spc="-5" dirty="0">
                <a:latin typeface="Century Schoolbook"/>
                <a:cs typeface="Century Schoolbook"/>
              </a:rPr>
              <a:t>себя,</a:t>
            </a:r>
            <a:r>
              <a:rPr sz="2800" dirty="0">
                <a:latin typeface="Century Schoolbook"/>
                <a:cs typeface="Century Schoolbook"/>
              </a:rPr>
              <a:t> в </a:t>
            </a:r>
            <a:r>
              <a:rPr sz="2800" spc="5" dirty="0">
                <a:latin typeface="Century Schoolbook"/>
                <a:cs typeface="Century Schoolbook"/>
              </a:rPr>
              <a:t> </a:t>
            </a:r>
            <a:r>
              <a:rPr sz="2800" spc="-5" dirty="0">
                <a:latin typeface="Century Schoolbook"/>
                <a:cs typeface="Century Schoolbook"/>
              </a:rPr>
              <a:t>сферу</a:t>
            </a:r>
            <a:r>
              <a:rPr sz="2800" spc="-15" dirty="0">
                <a:latin typeface="Century Schoolbook"/>
                <a:cs typeface="Century Schoolbook"/>
              </a:rPr>
              <a:t> </a:t>
            </a:r>
            <a:r>
              <a:rPr sz="2800" spc="-5" dirty="0">
                <a:latin typeface="Century Schoolbook"/>
                <a:cs typeface="Century Schoolbook"/>
              </a:rPr>
              <a:t>личного</a:t>
            </a:r>
            <a:r>
              <a:rPr sz="2800" spc="-35" dirty="0">
                <a:latin typeface="Century Schoolbook"/>
                <a:cs typeface="Century Schoolbook"/>
              </a:rPr>
              <a:t> </a:t>
            </a:r>
            <a:r>
              <a:rPr sz="2800" dirty="0">
                <a:latin typeface="Century Schoolbook"/>
                <a:cs typeface="Century Schoolbook"/>
              </a:rPr>
              <a:t>сознания);</a:t>
            </a:r>
          </a:p>
          <a:p>
            <a:pPr marL="742950" indent="-742950">
              <a:lnSpc>
                <a:spcPct val="100000"/>
              </a:lnSpc>
              <a:spcBef>
                <a:spcPts val="25"/>
              </a:spcBef>
              <a:buFont typeface="+mj-lt"/>
              <a:buAutoNum type="arabicPeriod"/>
            </a:pPr>
            <a:endParaRPr sz="2800" dirty="0">
              <a:latin typeface="Century Schoolbook"/>
              <a:cs typeface="Century Schoolbook"/>
            </a:endParaRPr>
          </a:p>
          <a:p>
            <a:pPr marL="469900" marR="6350" indent="-457200">
              <a:lnSpc>
                <a:spcPct val="100000"/>
              </a:lnSpc>
              <a:buClr>
                <a:srgbClr val="000000"/>
              </a:buClr>
              <a:buFont typeface="+mj-lt"/>
              <a:buAutoNum type="arabicPeriod"/>
              <a:tabLst>
                <a:tab pos="491490" algn="l"/>
              </a:tabLst>
            </a:pPr>
            <a:r>
              <a:rPr lang="ru-RU" sz="2800" b="1" spc="-15" dirty="0" err="1">
                <a:solidFill>
                  <a:srgbClr val="C00000"/>
                </a:solidFill>
                <a:latin typeface="Century Schoolbook" panose="02040604050505020304" pitchFamily="18" charset="0"/>
                <a:cs typeface="Times New Roman"/>
              </a:rPr>
              <a:t>И</a:t>
            </a:r>
            <a:r>
              <a:rPr sz="2800" b="1" spc="-15" dirty="0" err="1" smtClean="0">
                <a:solidFill>
                  <a:srgbClr val="C00000"/>
                </a:solidFill>
                <a:latin typeface="Century Schoolbook" panose="02040604050505020304" pitchFamily="18" charset="0"/>
                <a:cs typeface="Times New Roman"/>
              </a:rPr>
              <a:t>спользование</a:t>
            </a:r>
            <a:r>
              <a:rPr sz="2800" b="1" spc="575" dirty="0" smtClean="0">
                <a:solidFill>
                  <a:srgbClr val="C00000"/>
                </a:solidFill>
                <a:latin typeface="Century Schoolbook" panose="02040604050505020304" pitchFamily="18" charset="0"/>
                <a:cs typeface="Times New Roman"/>
              </a:rPr>
              <a:t> </a:t>
            </a:r>
            <a:r>
              <a:rPr sz="2800" b="1" spc="-10" dirty="0">
                <a:solidFill>
                  <a:srgbClr val="C00000"/>
                </a:solidFill>
                <a:latin typeface="Century Schoolbook" panose="02040604050505020304" pitchFamily="18" charset="0"/>
                <a:cs typeface="Times New Roman"/>
              </a:rPr>
              <a:t>информации</a:t>
            </a:r>
            <a:r>
              <a:rPr sz="2800" b="1" spc="-5" dirty="0">
                <a:solidFill>
                  <a:srgbClr val="C00000"/>
                </a:solidFill>
                <a:latin typeface="Century Schoolbook" panose="02040604050505020304" pitchFamily="18" charset="0"/>
                <a:cs typeface="Times New Roman"/>
              </a:rPr>
              <a:t> </a:t>
            </a:r>
            <a:r>
              <a:rPr sz="2800" b="1" spc="-15" dirty="0">
                <a:solidFill>
                  <a:srgbClr val="C00000"/>
                </a:solidFill>
                <a:latin typeface="Century Schoolbook" panose="02040604050505020304" pitchFamily="18" charset="0"/>
                <a:cs typeface="Times New Roman"/>
              </a:rPr>
              <a:t>прочитанного</a:t>
            </a:r>
            <a:r>
              <a:rPr sz="2800" b="1" spc="575" dirty="0">
                <a:solidFill>
                  <a:srgbClr val="C00000"/>
                </a:solidFill>
                <a:latin typeface="Century Schoolbook" panose="02040604050505020304" pitchFamily="18" charset="0"/>
                <a:cs typeface="Times New Roman"/>
              </a:rPr>
              <a:t> </a:t>
            </a:r>
            <a:r>
              <a:rPr sz="2800" spc="-5" dirty="0">
                <a:latin typeface="Century Schoolbook" panose="02040604050505020304" pitchFamily="18" charset="0"/>
                <a:cs typeface="Times New Roman"/>
              </a:rPr>
              <a:t>(использование </a:t>
            </a:r>
            <a:r>
              <a:rPr sz="2800" dirty="0">
                <a:latin typeface="Century Schoolbook" panose="02040604050505020304" pitchFamily="18" charset="0"/>
                <a:cs typeface="Times New Roman"/>
              </a:rPr>
              <a:t> </a:t>
            </a:r>
            <a:r>
              <a:rPr sz="2800" spc="-25" dirty="0">
                <a:latin typeface="Century Schoolbook" panose="02040604050505020304" pitchFamily="18" charset="0"/>
                <a:cs typeface="Times New Roman"/>
              </a:rPr>
              <a:t>человеком </a:t>
            </a:r>
            <a:r>
              <a:rPr sz="2800" spc="-10" dirty="0">
                <a:latin typeface="Century Schoolbook" panose="02040604050505020304" pitchFamily="18" charset="0"/>
                <a:cs typeface="Times New Roman"/>
              </a:rPr>
              <a:t>содержания текста </a:t>
            </a:r>
            <a:r>
              <a:rPr sz="2800" dirty="0">
                <a:latin typeface="Century Schoolbook" panose="02040604050505020304" pitchFamily="18" charset="0"/>
                <a:cs typeface="Times New Roman"/>
              </a:rPr>
              <a:t>в </a:t>
            </a:r>
            <a:r>
              <a:rPr sz="2800" spc="-5" dirty="0">
                <a:latin typeface="Century Schoolbook" panose="02040604050505020304" pitchFamily="18" charset="0"/>
                <a:cs typeface="Times New Roman"/>
              </a:rPr>
              <a:t>разных </a:t>
            </a:r>
            <a:r>
              <a:rPr sz="2800" spc="-15" dirty="0">
                <a:latin typeface="Century Schoolbook" panose="02040604050505020304" pitchFamily="18" charset="0"/>
                <a:cs typeface="Times New Roman"/>
              </a:rPr>
              <a:t>ситуациях</a:t>
            </a:r>
            <a:r>
              <a:rPr sz="2800" spc="-10" dirty="0">
                <a:latin typeface="Century Schoolbook" panose="02040604050505020304" pitchFamily="18" charset="0"/>
                <a:cs typeface="Times New Roman"/>
              </a:rPr>
              <a:t> </a:t>
            </a:r>
            <a:r>
              <a:rPr sz="2800" dirty="0">
                <a:latin typeface="Century Schoolbook" panose="02040604050505020304" pitchFamily="18" charset="0"/>
                <a:cs typeface="Times New Roman"/>
              </a:rPr>
              <a:t>деятельности и </a:t>
            </a:r>
            <a:r>
              <a:rPr sz="2800" spc="5" dirty="0">
                <a:latin typeface="Century Schoolbook" panose="02040604050505020304" pitchFamily="18" charset="0"/>
                <a:cs typeface="Times New Roman"/>
              </a:rPr>
              <a:t> </a:t>
            </a:r>
            <a:r>
              <a:rPr sz="2800" dirty="0">
                <a:latin typeface="Century Schoolbook" panose="02040604050505020304" pitchFamily="18" charset="0"/>
                <a:cs typeface="Times New Roman"/>
              </a:rPr>
              <a:t>общения, для</a:t>
            </a:r>
            <a:r>
              <a:rPr sz="2800" spc="-25" dirty="0">
                <a:latin typeface="Century Schoolbook" panose="02040604050505020304" pitchFamily="18" charset="0"/>
                <a:cs typeface="Times New Roman"/>
              </a:rPr>
              <a:t> </a:t>
            </a:r>
            <a:r>
              <a:rPr sz="2800" spc="-15" dirty="0">
                <a:latin typeface="Century Schoolbook" panose="02040604050505020304" pitchFamily="18" charset="0"/>
                <a:cs typeface="Times New Roman"/>
              </a:rPr>
              <a:t>участия</a:t>
            </a:r>
            <a:r>
              <a:rPr sz="2800" spc="95" dirty="0">
                <a:latin typeface="Century Schoolbook" panose="02040604050505020304" pitchFamily="18" charset="0"/>
                <a:cs typeface="Times New Roman"/>
              </a:rPr>
              <a:t> </a:t>
            </a:r>
            <a:r>
              <a:rPr sz="2800" dirty="0">
                <a:latin typeface="Century Schoolbook" panose="02040604050505020304" pitchFamily="18" charset="0"/>
                <a:cs typeface="Times New Roman"/>
              </a:rPr>
              <a:t>в</a:t>
            </a:r>
            <a:r>
              <a:rPr sz="2800" spc="-10" dirty="0">
                <a:latin typeface="Century Schoolbook" panose="02040604050505020304" pitchFamily="18" charset="0"/>
                <a:cs typeface="Times New Roman"/>
              </a:rPr>
              <a:t> </a:t>
            </a:r>
            <a:r>
              <a:rPr sz="2800" dirty="0">
                <a:latin typeface="Century Schoolbook" panose="02040604050505020304" pitchFamily="18" charset="0"/>
                <a:cs typeface="Times New Roman"/>
              </a:rPr>
              <a:t>жизни</a:t>
            </a:r>
            <a:r>
              <a:rPr sz="2800" spc="-10" dirty="0">
                <a:latin typeface="Century Schoolbook" panose="02040604050505020304" pitchFamily="18" charset="0"/>
                <a:cs typeface="Times New Roman"/>
              </a:rPr>
              <a:t> </a:t>
            </a:r>
            <a:r>
              <a:rPr sz="2800" dirty="0">
                <a:latin typeface="Century Schoolbook" panose="02040604050505020304" pitchFamily="18" charset="0"/>
                <a:cs typeface="Times New Roman"/>
              </a:rPr>
              <a:t>общества).</a:t>
            </a:r>
          </a:p>
        </p:txBody>
      </p:sp>
      <p:pic>
        <p:nvPicPr>
          <p:cNvPr id="4" name="Picture 4" descr="MCj034339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0" y="2057400"/>
            <a:ext cx="2778125" cy="344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4294967295"/>
          </p:nvPr>
        </p:nvSpPr>
        <p:spPr>
          <a:xfrm>
            <a:off x="0" y="260350"/>
            <a:ext cx="12039600" cy="6481763"/>
          </a:xfrm>
        </p:spPr>
        <p:txBody>
          <a:bodyPr>
            <a:noAutofit/>
          </a:bodyPr>
          <a:lstStyle/>
          <a:p>
            <a:pPr indent="396875">
              <a:lnSpc>
                <a:spcPct val="100000"/>
              </a:lnSpc>
              <a:spcBef>
                <a:spcPts val="600"/>
              </a:spcBef>
              <a:buNone/>
            </a:pPr>
            <a:r>
              <a:rPr lang="ru-RU" sz="2200" dirty="0"/>
              <a:t>Если спросить любых десять человек, кто такие Колумб, Коперник, Коменский, то, наверное, десять из десяти скажут о первых двух и лишь несколько человек – о третьем. Между тем педагог Ян </a:t>
            </a:r>
            <a:r>
              <a:rPr lang="ru-RU" sz="2200" dirty="0" err="1"/>
              <a:t>Амос</a:t>
            </a:r>
            <a:r>
              <a:rPr lang="ru-RU" sz="2200" dirty="0"/>
              <a:t> Коменский сделал для человечества не меньше, чем прославленные мореход и астроном.</a:t>
            </a:r>
          </a:p>
          <a:p>
            <a:pPr indent="396875">
              <a:lnSpc>
                <a:spcPct val="100000"/>
              </a:lnSpc>
              <a:spcBef>
                <a:spcPts val="600"/>
              </a:spcBef>
              <a:buNone/>
            </a:pPr>
            <a:r>
              <a:rPr lang="ru-RU" sz="2200" dirty="0"/>
              <a:t>Ян </a:t>
            </a:r>
            <a:r>
              <a:rPr lang="ru-RU" sz="2200" dirty="0" err="1"/>
              <a:t>Амос</a:t>
            </a:r>
            <a:r>
              <a:rPr lang="ru-RU" sz="2200" dirty="0"/>
              <a:t> Коменский прожил почти весь </a:t>
            </a:r>
            <a:r>
              <a:rPr lang="en-US" sz="2200" dirty="0"/>
              <a:t>XVII </a:t>
            </a:r>
            <a:r>
              <a:rPr lang="ru-RU" sz="2200" dirty="0"/>
              <a:t>век: он родился в 1592 году, а умер в 1670 году. Сын чешского мельника сумел закончить школу, академию и университет, сделаться священником и учителем.</a:t>
            </a:r>
          </a:p>
          <a:p>
            <a:pPr indent="396875">
              <a:lnSpc>
                <a:spcPct val="100000"/>
              </a:lnSpc>
              <a:spcBef>
                <a:spcPts val="600"/>
              </a:spcBef>
              <a:buNone/>
            </a:pPr>
            <a:r>
              <a:rPr lang="ru-RU" sz="2200" dirty="0"/>
              <a:t>Всё, что мы видим в современной школе: урок, класс, каникулы, коллективная работа в классе, – всё это ввёл Коменский. Он учил, что науку надо не вдалбливать, а объяснять, идя от простого к сложному, а до Коменского наука попадала к ученикам в виде фактов и сведений, которые приходилось зубрить, – другого способа усвоить их не было. Коменский впервые учил учителей преподавать. Его так и называли – учитель учителей.</a:t>
            </a:r>
          </a:p>
          <a:p>
            <a:pPr indent="396875">
              <a:lnSpc>
                <a:spcPct val="100000"/>
              </a:lnSpc>
              <a:spcBef>
                <a:spcPts val="600"/>
              </a:spcBef>
              <a:buNone/>
            </a:pPr>
            <a:r>
              <a:rPr lang="ru-RU" sz="2200" dirty="0"/>
              <a:t>Английский парламент пригласил его в Англию, затем он поехал в Швецию, в Венгрию – вся Европа торопилась научиться у Коменского. Когда при только что открытом Московском университете появилась типография, то одной из первых книг, которые там стали печатать, была книга Коменского «Мир в картинках», переведённая на все европейские языки. </a:t>
            </a:r>
          </a:p>
          <a:p>
            <a:pPr indent="0" algn="r">
              <a:buNone/>
            </a:pPr>
            <a:r>
              <a:rPr lang="ru-RU" sz="2200" dirty="0" smtClean="0"/>
              <a:t>                                                </a:t>
            </a:r>
            <a:r>
              <a:rPr lang="ru-RU" sz="2200" dirty="0"/>
              <a:t>(С. Соловейчик) </a:t>
            </a:r>
          </a:p>
        </p:txBody>
      </p:sp>
    </p:spTree>
    <p:extLst>
      <p:ext uri="{BB962C8B-B14F-4D97-AF65-F5344CB8AC3E}">
        <p14:creationId xmlns:p14="http://schemas.microsoft.com/office/powerpoint/2010/main" val="253183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695" y="527202"/>
            <a:ext cx="2244344" cy="571347"/>
          </a:xfrm>
          <a:prstGeom prst="rect">
            <a:avLst/>
          </a:prstGeom>
        </p:spPr>
      </p:pic>
      <p:sp>
        <p:nvSpPr>
          <p:cNvPr id="3" name="object 3"/>
          <p:cNvSpPr txBox="1">
            <a:spLocks noGrp="1"/>
          </p:cNvSpPr>
          <p:nvPr>
            <p:ph type="title"/>
          </p:nvPr>
        </p:nvSpPr>
        <p:spPr>
          <a:xfrm>
            <a:off x="2768854" y="570941"/>
            <a:ext cx="8945245" cy="757555"/>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252525"/>
                </a:solidFill>
                <a:latin typeface="Century Schoolbook"/>
                <a:cs typeface="Century Schoolbook"/>
              </a:rPr>
              <a:t>PISA</a:t>
            </a:r>
            <a:r>
              <a:rPr sz="2400" b="0" spc="-25" dirty="0">
                <a:solidFill>
                  <a:srgbClr val="252525"/>
                </a:solidFill>
                <a:latin typeface="Century Schoolbook"/>
                <a:cs typeface="Century Schoolbook"/>
              </a:rPr>
              <a:t> </a:t>
            </a:r>
            <a:r>
              <a:rPr sz="2400" b="0" spc="-5" dirty="0">
                <a:solidFill>
                  <a:srgbClr val="252525"/>
                </a:solidFill>
                <a:latin typeface="Century Schoolbook"/>
                <a:cs typeface="Century Schoolbook"/>
              </a:rPr>
              <a:t>(</a:t>
            </a:r>
            <a:r>
              <a:rPr sz="2400" b="0" spc="-5" dirty="0">
                <a:latin typeface="Century Schoolbook"/>
                <a:cs typeface="Century Schoolbook"/>
              </a:rPr>
              <a:t>Programme</a:t>
            </a:r>
            <a:r>
              <a:rPr sz="2400" b="0" spc="15" dirty="0">
                <a:latin typeface="Century Schoolbook"/>
                <a:cs typeface="Century Schoolbook"/>
              </a:rPr>
              <a:t> </a:t>
            </a:r>
            <a:r>
              <a:rPr sz="2400" b="0" spc="-5" dirty="0">
                <a:latin typeface="Century Schoolbook"/>
                <a:cs typeface="Century Schoolbook"/>
              </a:rPr>
              <a:t>for</a:t>
            </a:r>
            <a:r>
              <a:rPr sz="2400" b="0" spc="-10" dirty="0">
                <a:latin typeface="Century Schoolbook"/>
                <a:cs typeface="Century Schoolbook"/>
              </a:rPr>
              <a:t> </a:t>
            </a:r>
            <a:r>
              <a:rPr sz="2400" b="0" dirty="0">
                <a:latin typeface="Century Schoolbook"/>
                <a:cs typeface="Century Schoolbook"/>
              </a:rPr>
              <a:t>International</a:t>
            </a:r>
            <a:r>
              <a:rPr sz="2400" b="0" spc="-25" dirty="0">
                <a:latin typeface="Century Schoolbook"/>
                <a:cs typeface="Century Schoolbook"/>
              </a:rPr>
              <a:t> </a:t>
            </a:r>
            <a:r>
              <a:rPr sz="2400" b="0" spc="-5" dirty="0">
                <a:latin typeface="Century Schoolbook"/>
                <a:cs typeface="Century Schoolbook"/>
              </a:rPr>
              <a:t>Student</a:t>
            </a:r>
            <a:r>
              <a:rPr sz="2400" b="0" spc="-20" dirty="0">
                <a:latin typeface="Century Schoolbook"/>
                <a:cs typeface="Century Schoolbook"/>
              </a:rPr>
              <a:t> </a:t>
            </a:r>
            <a:r>
              <a:rPr sz="2400" b="0" spc="-10" dirty="0">
                <a:latin typeface="Century Schoolbook"/>
                <a:cs typeface="Century Schoolbook"/>
              </a:rPr>
              <a:t>Assessment)</a:t>
            </a:r>
            <a:endParaRPr sz="2400">
              <a:latin typeface="Century Schoolbook"/>
              <a:cs typeface="Century Schoolbook"/>
            </a:endParaRPr>
          </a:p>
          <a:p>
            <a:pPr marL="12700">
              <a:lnSpc>
                <a:spcPct val="100000"/>
              </a:lnSpc>
            </a:pPr>
            <a:r>
              <a:rPr sz="2400" b="0" spc="-5" dirty="0">
                <a:latin typeface="Century Schoolbook"/>
                <a:cs typeface="Century Schoolbook"/>
              </a:rPr>
              <a:t>Международная</a:t>
            </a:r>
            <a:r>
              <a:rPr sz="2400" b="0" spc="-15" dirty="0">
                <a:latin typeface="Century Schoolbook"/>
                <a:cs typeface="Century Schoolbook"/>
              </a:rPr>
              <a:t> </a:t>
            </a:r>
            <a:r>
              <a:rPr sz="2400" b="0" spc="-5" dirty="0">
                <a:latin typeface="Century Schoolbook"/>
                <a:cs typeface="Century Schoolbook"/>
              </a:rPr>
              <a:t>программа </a:t>
            </a:r>
            <a:r>
              <a:rPr sz="2400" b="0" spc="-10" dirty="0">
                <a:latin typeface="Century Schoolbook"/>
                <a:cs typeface="Century Schoolbook"/>
              </a:rPr>
              <a:t>по</a:t>
            </a:r>
            <a:r>
              <a:rPr sz="2400" b="0" spc="50" dirty="0">
                <a:latin typeface="Century Schoolbook"/>
                <a:cs typeface="Century Schoolbook"/>
              </a:rPr>
              <a:t> </a:t>
            </a:r>
            <a:r>
              <a:rPr sz="2400" b="0" dirty="0">
                <a:latin typeface="Century Schoolbook"/>
                <a:cs typeface="Century Schoolbook"/>
              </a:rPr>
              <a:t>оценке</a:t>
            </a:r>
            <a:r>
              <a:rPr sz="2400" b="0" spc="-40" dirty="0">
                <a:latin typeface="Century Schoolbook"/>
                <a:cs typeface="Century Schoolbook"/>
              </a:rPr>
              <a:t> </a:t>
            </a:r>
            <a:r>
              <a:rPr sz="2400" b="0" dirty="0">
                <a:latin typeface="Century Schoolbook"/>
                <a:cs typeface="Century Schoolbook"/>
              </a:rPr>
              <a:t>качества</a:t>
            </a:r>
            <a:r>
              <a:rPr sz="2400" b="0" spc="-35" dirty="0">
                <a:latin typeface="Century Schoolbook"/>
                <a:cs typeface="Century Schoolbook"/>
              </a:rPr>
              <a:t> </a:t>
            </a:r>
            <a:r>
              <a:rPr sz="2400" b="0" spc="-5" dirty="0">
                <a:latin typeface="Century Schoolbook"/>
                <a:cs typeface="Century Schoolbook"/>
              </a:rPr>
              <a:t>образования</a:t>
            </a:r>
            <a:endParaRPr sz="2400">
              <a:latin typeface="Century Schoolbook"/>
              <a:cs typeface="Century Schoolbook"/>
            </a:endParaRPr>
          </a:p>
        </p:txBody>
      </p:sp>
      <p:sp>
        <p:nvSpPr>
          <p:cNvPr id="4" name="object 4"/>
          <p:cNvSpPr txBox="1"/>
          <p:nvPr/>
        </p:nvSpPr>
        <p:spPr>
          <a:xfrm>
            <a:off x="450595" y="1662811"/>
            <a:ext cx="10985500" cy="4110100"/>
          </a:xfrm>
          <a:prstGeom prst="rect">
            <a:avLst/>
          </a:prstGeom>
        </p:spPr>
        <p:txBody>
          <a:bodyPr vert="horz" wrap="square" lIns="0" tIns="11430" rIns="0" bIns="0" rtlCol="0">
            <a:spAutoFit/>
          </a:bodyPr>
          <a:lstStyle/>
          <a:p>
            <a:pPr marL="173355" algn="ctr">
              <a:lnSpc>
                <a:spcPct val="100000"/>
              </a:lnSpc>
              <a:spcBef>
                <a:spcPts val="90"/>
              </a:spcBef>
            </a:pPr>
            <a:r>
              <a:rPr sz="2000" b="1" i="1" spc="-10" dirty="0">
                <a:latin typeface="Century Schoolbook"/>
                <a:cs typeface="Century Schoolbook"/>
              </a:rPr>
              <a:t>Проводится</a:t>
            </a:r>
            <a:r>
              <a:rPr sz="2000" b="1" i="1" spc="35" dirty="0">
                <a:latin typeface="Century Schoolbook"/>
                <a:cs typeface="Century Schoolbook"/>
              </a:rPr>
              <a:t> </a:t>
            </a:r>
            <a:r>
              <a:rPr sz="2000" b="1" i="1" spc="-10" dirty="0">
                <a:latin typeface="Century Schoolbook"/>
                <a:cs typeface="Century Schoolbook"/>
              </a:rPr>
              <a:t>по</a:t>
            </a:r>
            <a:r>
              <a:rPr sz="2000" b="1" i="1" spc="-5" dirty="0">
                <a:latin typeface="Century Schoolbook"/>
                <a:cs typeface="Century Schoolbook"/>
              </a:rPr>
              <a:t> </a:t>
            </a:r>
            <a:r>
              <a:rPr sz="2000" b="1" i="1" spc="-5" dirty="0">
                <a:solidFill>
                  <a:srgbClr val="C00000"/>
                </a:solidFill>
                <a:latin typeface="Century Schoolbook"/>
                <a:cs typeface="Century Schoolbook"/>
              </a:rPr>
              <a:t>3 </a:t>
            </a:r>
            <a:r>
              <a:rPr sz="2000" b="1" i="1" spc="-10" dirty="0">
                <a:solidFill>
                  <a:srgbClr val="C00000"/>
                </a:solidFill>
                <a:latin typeface="Century Schoolbook"/>
                <a:cs typeface="Century Schoolbook"/>
              </a:rPr>
              <a:t>направлениям</a:t>
            </a:r>
            <a:endParaRPr sz="2000" dirty="0">
              <a:latin typeface="Century Schoolbook"/>
              <a:cs typeface="Century Schoolbook"/>
            </a:endParaRPr>
          </a:p>
          <a:p>
            <a:pPr marL="176530" algn="ctr">
              <a:lnSpc>
                <a:spcPct val="100000"/>
              </a:lnSpc>
            </a:pPr>
            <a:r>
              <a:rPr sz="2000" b="1" i="1" spc="-10" dirty="0">
                <a:latin typeface="Century Schoolbook"/>
                <a:cs typeface="Century Schoolbook"/>
              </a:rPr>
              <a:t>(в</a:t>
            </a:r>
            <a:r>
              <a:rPr sz="2000" b="1" i="1" spc="-5" dirty="0">
                <a:latin typeface="Century Schoolbook"/>
                <a:cs typeface="Century Schoolbook"/>
              </a:rPr>
              <a:t> </a:t>
            </a:r>
            <a:r>
              <a:rPr sz="2000" b="1" i="1" spc="-10" dirty="0">
                <a:latin typeface="Century Schoolbook"/>
                <a:cs typeface="Century Schoolbook"/>
              </a:rPr>
              <a:t>каждом</a:t>
            </a:r>
            <a:r>
              <a:rPr sz="2000" b="1" i="1" spc="50" dirty="0">
                <a:latin typeface="Century Schoolbook"/>
                <a:cs typeface="Century Schoolbook"/>
              </a:rPr>
              <a:t> </a:t>
            </a:r>
            <a:r>
              <a:rPr sz="2000" b="1" i="1" spc="-5" dirty="0">
                <a:latin typeface="Century Schoolbook"/>
                <a:cs typeface="Century Schoolbook"/>
              </a:rPr>
              <a:t>цикле</a:t>
            </a:r>
            <a:r>
              <a:rPr sz="2000" b="1" i="1" spc="20" dirty="0">
                <a:latin typeface="Century Schoolbook"/>
                <a:cs typeface="Century Schoolbook"/>
              </a:rPr>
              <a:t> </a:t>
            </a:r>
            <a:r>
              <a:rPr sz="2000" b="1" i="1" spc="-10" dirty="0">
                <a:latin typeface="Century Schoolbook"/>
                <a:cs typeface="Century Schoolbook"/>
              </a:rPr>
              <a:t>одному</a:t>
            </a:r>
            <a:r>
              <a:rPr sz="2000" b="1" i="1" spc="20" dirty="0">
                <a:latin typeface="Century Schoolbook"/>
                <a:cs typeface="Century Schoolbook"/>
              </a:rPr>
              <a:t> </a:t>
            </a:r>
            <a:r>
              <a:rPr sz="2000" b="1" i="1" spc="-10" dirty="0">
                <a:latin typeface="Century Schoolbook"/>
                <a:cs typeface="Century Schoolbook"/>
              </a:rPr>
              <a:t>из</a:t>
            </a:r>
            <a:r>
              <a:rPr sz="2000" b="1" i="1" dirty="0">
                <a:latin typeface="Century Schoolbook"/>
                <a:cs typeface="Century Schoolbook"/>
              </a:rPr>
              <a:t> </a:t>
            </a:r>
            <a:r>
              <a:rPr sz="2000" b="1" i="1" spc="-10" dirty="0">
                <a:latin typeface="Century Schoolbook"/>
                <a:cs typeface="Century Schoolbook"/>
              </a:rPr>
              <a:t>них</a:t>
            </a:r>
            <a:r>
              <a:rPr sz="2000" b="1" i="1" spc="40" dirty="0">
                <a:latin typeface="Century Schoolbook"/>
                <a:cs typeface="Century Schoolbook"/>
              </a:rPr>
              <a:t> </a:t>
            </a:r>
            <a:r>
              <a:rPr sz="2000" b="1" i="1" spc="-10" dirty="0">
                <a:latin typeface="Century Schoolbook"/>
                <a:cs typeface="Century Schoolbook"/>
              </a:rPr>
              <a:t>уделяется</a:t>
            </a:r>
            <a:r>
              <a:rPr sz="2000" b="1" i="1" spc="45" dirty="0">
                <a:latin typeface="Century Schoolbook"/>
                <a:cs typeface="Century Schoolbook"/>
              </a:rPr>
              <a:t> </a:t>
            </a:r>
            <a:r>
              <a:rPr sz="2000" b="1" i="1" spc="-5" dirty="0">
                <a:latin typeface="Century Schoolbook"/>
                <a:cs typeface="Century Schoolbook"/>
              </a:rPr>
              <a:t>основное</a:t>
            </a:r>
            <a:r>
              <a:rPr sz="2000" b="1" i="1" dirty="0">
                <a:latin typeface="Century Schoolbook"/>
                <a:cs typeface="Century Schoolbook"/>
              </a:rPr>
              <a:t> </a:t>
            </a:r>
            <a:r>
              <a:rPr sz="2000" b="1" i="1" spc="-10" dirty="0">
                <a:latin typeface="Century Schoolbook"/>
                <a:cs typeface="Century Schoolbook"/>
              </a:rPr>
              <a:t>внимание):</a:t>
            </a:r>
            <a:endParaRPr sz="2000" dirty="0">
              <a:latin typeface="Century Schoolbook"/>
              <a:cs typeface="Century Schoolbook"/>
            </a:endParaRPr>
          </a:p>
          <a:p>
            <a:pPr>
              <a:lnSpc>
                <a:spcPct val="100000"/>
              </a:lnSpc>
            </a:pPr>
            <a:endParaRPr sz="2000" dirty="0">
              <a:latin typeface="Century Schoolbook"/>
              <a:cs typeface="Century Schoolbook"/>
            </a:endParaRPr>
          </a:p>
          <a:p>
            <a:pPr marL="4116070" indent="-287020">
              <a:lnSpc>
                <a:spcPct val="100000"/>
              </a:lnSpc>
              <a:buFont typeface="Arial"/>
              <a:buChar char="•"/>
              <a:tabLst>
                <a:tab pos="4116070" algn="l"/>
                <a:tab pos="4116704" algn="l"/>
              </a:tabLst>
            </a:pPr>
            <a:r>
              <a:rPr sz="2000" spc="-10" dirty="0">
                <a:latin typeface="Century Schoolbook"/>
                <a:cs typeface="Century Schoolbook"/>
              </a:rPr>
              <a:t>читательская</a:t>
            </a:r>
            <a:r>
              <a:rPr sz="2000" spc="15" dirty="0">
                <a:latin typeface="Century Schoolbook"/>
                <a:cs typeface="Century Schoolbook"/>
              </a:rPr>
              <a:t> </a:t>
            </a:r>
            <a:r>
              <a:rPr sz="2000" spc="-5" dirty="0">
                <a:latin typeface="Century Schoolbook"/>
                <a:cs typeface="Century Schoolbook"/>
              </a:rPr>
              <a:t>грамотность</a:t>
            </a:r>
            <a:endParaRPr sz="2000" dirty="0">
              <a:latin typeface="Century Schoolbook"/>
              <a:cs typeface="Century Schoolbook"/>
            </a:endParaRPr>
          </a:p>
          <a:p>
            <a:pPr marL="3710940" indent="-287655">
              <a:lnSpc>
                <a:spcPct val="100000"/>
              </a:lnSpc>
              <a:buFont typeface="Arial"/>
              <a:buChar char="•"/>
              <a:tabLst>
                <a:tab pos="3710940" algn="l"/>
                <a:tab pos="3711575" algn="l"/>
              </a:tabLst>
            </a:pPr>
            <a:r>
              <a:rPr sz="2000" spc="-5" dirty="0">
                <a:latin typeface="Century Schoolbook"/>
                <a:cs typeface="Century Schoolbook"/>
              </a:rPr>
              <a:t>естественнонаучная</a:t>
            </a:r>
            <a:r>
              <a:rPr sz="2000" spc="-10" dirty="0">
                <a:latin typeface="Century Schoolbook"/>
                <a:cs typeface="Century Schoolbook"/>
              </a:rPr>
              <a:t> </a:t>
            </a:r>
            <a:r>
              <a:rPr sz="2000" spc="-5" dirty="0">
                <a:latin typeface="Century Schoolbook"/>
                <a:cs typeface="Century Schoolbook"/>
              </a:rPr>
              <a:t>грамотность</a:t>
            </a:r>
            <a:endParaRPr sz="2000" dirty="0">
              <a:latin typeface="Century Schoolbook"/>
              <a:cs typeface="Century Schoolbook"/>
            </a:endParaRPr>
          </a:p>
          <a:p>
            <a:pPr marL="3982085" lvl="1" indent="-356870">
              <a:lnSpc>
                <a:spcPct val="100000"/>
              </a:lnSpc>
              <a:spcBef>
                <a:spcPts val="5"/>
              </a:spcBef>
              <a:buFont typeface="Arial"/>
              <a:buChar char="•"/>
              <a:tabLst>
                <a:tab pos="3982085" algn="l"/>
                <a:tab pos="3982720" algn="l"/>
              </a:tabLst>
            </a:pPr>
            <a:r>
              <a:rPr sz="2000" spc="-10" dirty="0">
                <a:latin typeface="Century Schoolbook"/>
                <a:cs typeface="Century Schoolbook"/>
              </a:rPr>
              <a:t>математическая</a:t>
            </a:r>
            <a:r>
              <a:rPr sz="2000" spc="5" dirty="0">
                <a:latin typeface="Century Schoolbook"/>
                <a:cs typeface="Century Schoolbook"/>
              </a:rPr>
              <a:t> </a:t>
            </a:r>
            <a:r>
              <a:rPr sz="2000" spc="-5" dirty="0">
                <a:latin typeface="Century Schoolbook"/>
                <a:cs typeface="Century Schoolbook"/>
              </a:rPr>
              <a:t>грамотность</a:t>
            </a:r>
            <a:endParaRPr sz="2000" dirty="0">
              <a:latin typeface="Century Schoolbook"/>
              <a:cs typeface="Century Schoolbook"/>
            </a:endParaRPr>
          </a:p>
          <a:p>
            <a:pPr>
              <a:lnSpc>
                <a:spcPct val="100000"/>
              </a:lnSpc>
              <a:spcBef>
                <a:spcPts val="55"/>
              </a:spcBef>
            </a:pPr>
            <a:endParaRPr sz="1950" dirty="0">
              <a:latin typeface="Century Schoolbook"/>
              <a:cs typeface="Century Schoolbook"/>
            </a:endParaRPr>
          </a:p>
          <a:p>
            <a:pPr marL="12700">
              <a:lnSpc>
                <a:spcPct val="100000"/>
              </a:lnSpc>
            </a:pPr>
            <a:r>
              <a:rPr sz="2000" spc="-10" dirty="0">
                <a:latin typeface="Century Schoolbook"/>
                <a:cs typeface="Century Schoolbook"/>
              </a:rPr>
              <a:t>В</a:t>
            </a:r>
            <a:r>
              <a:rPr sz="2000" spc="5" dirty="0">
                <a:latin typeface="Century Schoolbook"/>
                <a:cs typeface="Century Schoolbook"/>
              </a:rPr>
              <a:t> </a:t>
            </a:r>
            <a:r>
              <a:rPr sz="2000" spc="-10" dirty="0">
                <a:latin typeface="Century Schoolbook"/>
                <a:cs typeface="Century Schoolbook"/>
              </a:rPr>
              <a:t>исследовании</a:t>
            </a:r>
            <a:r>
              <a:rPr sz="2000" spc="40" dirty="0">
                <a:latin typeface="Century Schoolbook"/>
                <a:cs typeface="Century Schoolbook"/>
              </a:rPr>
              <a:t> </a:t>
            </a:r>
            <a:r>
              <a:rPr sz="2000" b="1" spc="-5" dirty="0">
                <a:latin typeface="Century Schoolbook"/>
                <a:cs typeface="Century Schoolbook"/>
              </a:rPr>
              <a:t>PISA-2018</a:t>
            </a:r>
            <a:r>
              <a:rPr sz="2000" b="1" spc="10" dirty="0">
                <a:latin typeface="Century Schoolbook"/>
                <a:cs typeface="Century Schoolbook"/>
              </a:rPr>
              <a:t> </a:t>
            </a:r>
            <a:r>
              <a:rPr sz="2000" spc="-5" dirty="0">
                <a:latin typeface="Century Schoolbook"/>
                <a:cs typeface="Century Schoolbook"/>
              </a:rPr>
              <a:t>основным</a:t>
            </a:r>
            <a:r>
              <a:rPr sz="2000" spc="-10" dirty="0">
                <a:latin typeface="Century Schoolbook"/>
                <a:cs typeface="Century Schoolbook"/>
              </a:rPr>
              <a:t> </a:t>
            </a:r>
            <a:r>
              <a:rPr sz="2000" spc="-5" dirty="0">
                <a:latin typeface="Century Schoolbook"/>
                <a:cs typeface="Century Schoolbook"/>
              </a:rPr>
              <a:t>направлением</a:t>
            </a:r>
            <a:r>
              <a:rPr sz="2000" spc="35" dirty="0">
                <a:latin typeface="Century Schoolbook"/>
                <a:cs typeface="Century Schoolbook"/>
              </a:rPr>
              <a:t> </a:t>
            </a:r>
            <a:r>
              <a:rPr sz="2000" spc="-10" dirty="0">
                <a:latin typeface="Century Schoolbook"/>
                <a:cs typeface="Century Schoolbook"/>
              </a:rPr>
              <a:t>стала</a:t>
            </a:r>
            <a:r>
              <a:rPr sz="2000" spc="45" dirty="0">
                <a:latin typeface="Century Schoolbook"/>
                <a:cs typeface="Century Schoolbook"/>
              </a:rPr>
              <a:t> </a:t>
            </a:r>
            <a:r>
              <a:rPr sz="2000" b="1" spc="-5" dirty="0">
                <a:latin typeface="Century Schoolbook"/>
                <a:cs typeface="Century Schoolbook"/>
              </a:rPr>
              <a:t>читательская</a:t>
            </a:r>
            <a:r>
              <a:rPr sz="2000" b="1" spc="80" dirty="0">
                <a:latin typeface="Century Schoolbook"/>
                <a:cs typeface="Century Schoolbook"/>
              </a:rPr>
              <a:t> </a:t>
            </a:r>
            <a:r>
              <a:rPr sz="2000" b="1" spc="-10" dirty="0">
                <a:latin typeface="Century Schoolbook"/>
                <a:cs typeface="Century Schoolbook"/>
              </a:rPr>
              <a:t>грамотность.</a:t>
            </a:r>
            <a:endParaRPr sz="2000" dirty="0">
              <a:latin typeface="Century Schoolbook"/>
              <a:cs typeface="Century Schoolbook"/>
            </a:endParaRPr>
          </a:p>
          <a:p>
            <a:pPr>
              <a:lnSpc>
                <a:spcPct val="100000"/>
              </a:lnSpc>
              <a:spcBef>
                <a:spcPts val="10"/>
              </a:spcBef>
            </a:pPr>
            <a:endParaRPr sz="3400" dirty="0">
              <a:latin typeface="Century Schoolbook"/>
              <a:cs typeface="Century Schoolbook"/>
            </a:endParaRPr>
          </a:p>
          <a:p>
            <a:pPr marL="357505">
              <a:lnSpc>
                <a:spcPct val="100000"/>
              </a:lnSpc>
            </a:pPr>
            <a:r>
              <a:rPr sz="1800" b="1" dirty="0">
                <a:latin typeface="Century Schoolbook"/>
                <a:cs typeface="Century Schoolbook"/>
              </a:rPr>
              <a:t>В</a:t>
            </a:r>
            <a:r>
              <a:rPr sz="1800" b="1" spc="-5" dirty="0">
                <a:latin typeface="Century Schoolbook"/>
                <a:cs typeface="Century Schoolbook"/>
              </a:rPr>
              <a:t> </a:t>
            </a:r>
            <a:r>
              <a:rPr sz="1800" b="1" dirty="0">
                <a:latin typeface="Century Schoolbook"/>
                <a:cs typeface="Century Schoolbook"/>
              </a:rPr>
              <a:t>каждом</a:t>
            </a:r>
            <a:r>
              <a:rPr sz="1800" b="1" spc="-5" dirty="0">
                <a:latin typeface="Century Schoolbook"/>
                <a:cs typeface="Century Schoolbook"/>
              </a:rPr>
              <a:t> новом цикле</a:t>
            </a:r>
            <a:r>
              <a:rPr sz="1800" b="1" spc="-15" dirty="0">
                <a:latin typeface="Century Schoolbook"/>
                <a:cs typeface="Century Schoolbook"/>
              </a:rPr>
              <a:t> </a:t>
            </a:r>
            <a:r>
              <a:rPr sz="1800" b="1" dirty="0">
                <a:latin typeface="Century Schoolbook"/>
                <a:cs typeface="Century Schoolbook"/>
              </a:rPr>
              <a:t>исследования вводятся</a:t>
            </a:r>
            <a:r>
              <a:rPr sz="1800" b="1" spc="-45" dirty="0">
                <a:latin typeface="Century Schoolbook"/>
                <a:cs typeface="Century Schoolbook"/>
              </a:rPr>
              <a:t> </a:t>
            </a:r>
            <a:r>
              <a:rPr sz="1800" b="1" spc="-5" dirty="0">
                <a:latin typeface="Century Schoolbook"/>
                <a:cs typeface="Century Schoolbook"/>
              </a:rPr>
              <a:t>новые</a:t>
            </a:r>
            <a:r>
              <a:rPr sz="1800" b="1" spc="5" dirty="0">
                <a:latin typeface="Century Schoolbook"/>
                <a:cs typeface="Century Schoolbook"/>
              </a:rPr>
              <a:t> </a:t>
            </a:r>
            <a:r>
              <a:rPr sz="1800" b="1" spc="-5" dirty="0">
                <a:latin typeface="Century Schoolbook"/>
                <a:cs typeface="Century Schoolbook"/>
              </a:rPr>
              <a:t>направления:</a:t>
            </a:r>
            <a:endParaRPr sz="1800" dirty="0">
              <a:latin typeface="Century Schoolbook"/>
              <a:cs typeface="Century Schoolbook"/>
            </a:endParaRPr>
          </a:p>
          <a:p>
            <a:pPr marL="357505">
              <a:lnSpc>
                <a:spcPct val="100000"/>
              </a:lnSpc>
              <a:spcBef>
                <a:spcPts val="5"/>
              </a:spcBef>
            </a:pPr>
            <a:r>
              <a:rPr sz="1800" dirty="0">
                <a:latin typeface="Century Schoolbook"/>
                <a:cs typeface="Century Schoolbook"/>
              </a:rPr>
              <a:t>PISA-2012</a:t>
            </a:r>
            <a:r>
              <a:rPr sz="1800" spc="-25" dirty="0">
                <a:latin typeface="Century Schoolbook"/>
                <a:cs typeface="Century Schoolbook"/>
              </a:rPr>
              <a:t> </a:t>
            </a:r>
            <a:r>
              <a:rPr sz="1800" dirty="0">
                <a:latin typeface="Century Schoolbook"/>
                <a:cs typeface="Century Schoolbook"/>
              </a:rPr>
              <a:t>–</a:t>
            </a:r>
            <a:r>
              <a:rPr sz="1800" spc="-20" dirty="0">
                <a:latin typeface="Century Schoolbook"/>
                <a:cs typeface="Century Schoolbook"/>
              </a:rPr>
              <a:t> </a:t>
            </a:r>
            <a:r>
              <a:rPr sz="1800" dirty="0">
                <a:latin typeface="Century Schoolbook"/>
                <a:cs typeface="Century Schoolbook"/>
              </a:rPr>
              <a:t>финансовая</a:t>
            </a:r>
            <a:r>
              <a:rPr sz="1800" spc="-35" dirty="0">
                <a:latin typeface="Century Schoolbook"/>
                <a:cs typeface="Century Schoolbook"/>
              </a:rPr>
              <a:t> </a:t>
            </a:r>
            <a:r>
              <a:rPr sz="1800" spc="-5" dirty="0">
                <a:latin typeface="Century Schoolbook"/>
                <a:cs typeface="Century Schoolbook"/>
              </a:rPr>
              <a:t>грамотность</a:t>
            </a:r>
            <a:endParaRPr sz="1800" dirty="0">
              <a:latin typeface="Century Schoolbook"/>
              <a:cs typeface="Century Schoolbook"/>
            </a:endParaRPr>
          </a:p>
          <a:p>
            <a:pPr marL="357505">
              <a:lnSpc>
                <a:spcPct val="100000"/>
              </a:lnSpc>
            </a:pPr>
            <a:r>
              <a:rPr sz="1800" dirty="0">
                <a:latin typeface="Century Schoolbook"/>
                <a:cs typeface="Century Schoolbook"/>
              </a:rPr>
              <a:t>PISA-2015</a:t>
            </a:r>
            <a:r>
              <a:rPr sz="1800" spc="-35" dirty="0">
                <a:latin typeface="Century Schoolbook"/>
                <a:cs typeface="Century Schoolbook"/>
              </a:rPr>
              <a:t> </a:t>
            </a:r>
            <a:r>
              <a:rPr sz="1800" dirty="0">
                <a:latin typeface="Century Schoolbook"/>
                <a:cs typeface="Century Schoolbook"/>
              </a:rPr>
              <a:t>–</a:t>
            </a:r>
            <a:r>
              <a:rPr sz="1800" spc="-30" dirty="0">
                <a:latin typeface="Century Schoolbook"/>
                <a:cs typeface="Century Schoolbook"/>
              </a:rPr>
              <a:t> </a:t>
            </a:r>
            <a:r>
              <a:rPr sz="1800" dirty="0">
                <a:latin typeface="Century Schoolbook"/>
                <a:cs typeface="Century Schoolbook"/>
              </a:rPr>
              <a:t>решение</a:t>
            </a:r>
            <a:r>
              <a:rPr sz="1800" spc="-50" dirty="0">
                <a:latin typeface="Century Schoolbook"/>
                <a:cs typeface="Century Schoolbook"/>
              </a:rPr>
              <a:t> </a:t>
            </a:r>
            <a:r>
              <a:rPr sz="1800" spc="-5" dirty="0">
                <a:latin typeface="Century Schoolbook"/>
                <a:cs typeface="Century Schoolbook"/>
              </a:rPr>
              <a:t>проблем</a:t>
            </a:r>
            <a:endParaRPr sz="1800" dirty="0">
              <a:latin typeface="Century Schoolbook"/>
              <a:cs typeface="Century Schoolbook"/>
            </a:endParaRPr>
          </a:p>
          <a:p>
            <a:pPr marL="357505">
              <a:lnSpc>
                <a:spcPct val="100000"/>
              </a:lnSpc>
            </a:pPr>
            <a:r>
              <a:rPr sz="1800" dirty="0" smtClean="0">
                <a:latin typeface="Century Schoolbook"/>
                <a:cs typeface="Century Schoolbook"/>
              </a:rPr>
              <a:t>PISA-2021</a:t>
            </a:r>
            <a:r>
              <a:rPr sz="1800" spc="-40" dirty="0" smtClean="0">
                <a:latin typeface="Century Schoolbook"/>
                <a:cs typeface="Century Schoolbook"/>
              </a:rPr>
              <a:t> </a:t>
            </a:r>
            <a:r>
              <a:rPr sz="1800" dirty="0">
                <a:latin typeface="Century Schoolbook"/>
                <a:cs typeface="Century Schoolbook"/>
              </a:rPr>
              <a:t>–</a:t>
            </a:r>
            <a:r>
              <a:rPr sz="1800" spc="-35" dirty="0">
                <a:latin typeface="Century Schoolbook"/>
                <a:cs typeface="Century Schoolbook"/>
              </a:rPr>
              <a:t> </a:t>
            </a:r>
            <a:r>
              <a:rPr sz="1800" dirty="0" err="1">
                <a:latin typeface="Century Schoolbook"/>
                <a:cs typeface="Century Schoolbook"/>
              </a:rPr>
              <a:t>креативное</a:t>
            </a:r>
            <a:r>
              <a:rPr sz="1800" spc="-50" dirty="0">
                <a:latin typeface="Century Schoolbook"/>
                <a:cs typeface="Century Schoolbook"/>
              </a:rPr>
              <a:t> </a:t>
            </a:r>
            <a:r>
              <a:rPr sz="1800" dirty="0" err="1" smtClean="0">
                <a:latin typeface="Century Schoolbook"/>
                <a:cs typeface="Century Schoolbook"/>
              </a:rPr>
              <a:t>мышление</a:t>
            </a:r>
            <a:endParaRPr sz="1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 y="548680"/>
            <a:ext cx="11658600" cy="6048672"/>
          </a:xfrm>
        </p:spPr>
        <p:txBody>
          <a:bodyPr>
            <a:normAutofit/>
          </a:bodyPr>
          <a:lstStyle/>
          <a:p>
            <a:pPr marL="452438" lvl="0" indent="-452438">
              <a:buFont typeface="Wingdings" pitchFamily="2" charset="2"/>
              <a:buChar char="ü"/>
            </a:pPr>
            <a:r>
              <a:rPr lang="ru-RU" dirty="0"/>
              <a:t>Коменский учил учителей в Америке и в Европе.</a:t>
            </a:r>
          </a:p>
          <a:p>
            <a:pPr marL="452438" lvl="0" indent="-452438">
              <a:buFont typeface="Wingdings" pitchFamily="2" charset="2"/>
              <a:buChar char="ü"/>
            </a:pPr>
            <a:r>
              <a:rPr lang="ru-RU" dirty="0"/>
              <a:t>Коменский убедил учителей, что ученики должны зубрить факты</a:t>
            </a:r>
            <a:br>
              <a:rPr lang="ru-RU" dirty="0"/>
            </a:br>
            <a:r>
              <a:rPr lang="ru-RU" dirty="0"/>
              <a:t>наизусть.</a:t>
            </a:r>
          </a:p>
          <a:p>
            <a:pPr marL="452438" lvl="0" indent="-452438">
              <a:buFont typeface="Wingdings" pitchFamily="2" charset="2"/>
              <a:buChar char="ü"/>
            </a:pPr>
            <a:r>
              <a:rPr lang="ru-RU" dirty="0"/>
              <a:t>Коменский </a:t>
            </a:r>
            <a:r>
              <a:rPr lang="ru-RU" dirty="0" smtClean="0"/>
              <a:t>– </a:t>
            </a:r>
            <a:r>
              <a:rPr lang="ru-RU" dirty="0"/>
              <a:t>сын чешского мельника.</a:t>
            </a:r>
          </a:p>
          <a:p>
            <a:pPr marL="452438" lvl="0" indent="-452438">
              <a:buFont typeface="Wingdings" pitchFamily="2" charset="2"/>
              <a:buChar char="ü"/>
            </a:pPr>
            <a:r>
              <a:rPr lang="ru-RU" dirty="0"/>
              <a:t>Книга Коменского в России была очень популярна, её </a:t>
            </a:r>
            <a:r>
              <a:rPr lang="ru-RU" dirty="0" smtClean="0"/>
              <a:t>переписывали</a:t>
            </a:r>
            <a:r>
              <a:rPr lang="ru-RU" dirty="0"/>
              <a:t/>
            </a:r>
            <a:br>
              <a:rPr lang="ru-RU" dirty="0"/>
            </a:br>
            <a:r>
              <a:rPr lang="ru-RU" dirty="0"/>
              <a:t>от руки.</a:t>
            </a:r>
          </a:p>
          <a:p>
            <a:pPr marL="452438" lvl="0" indent="-452438">
              <a:buFont typeface="Wingdings" pitchFamily="2" charset="2"/>
              <a:buChar char="ü"/>
            </a:pPr>
            <a:r>
              <a:rPr lang="ru-RU" dirty="0"/>
              <a:t>Коменский закончил академию и университет.</a:t>
            </a:r>
          </a:p>
          <a:p>
            <a:pPr marL="452438" lvl="0" indent="-452438">
              <a:buFont typeface="Wingdings" pitchFamily="2" charset="2"/>
              <a:buChar char="ü"/>
            </a:pPr>
            <a:r>
              <a:rPr lang="ru-RU" dirty="0"/>
              <a:t>Коменский учил, что, объясняя, надо идти от сложного к простому.</a:t>
            </a:r>
          </a:p>
          <a:p>
            <a:pPr marL="452438" lvl="0" indent="-452438">
              <a:buFont typeface="Wingdings" pitchFamily="2" charset="2"/>
              <a:buChar char="ü"/>
            </a:pPr>
            <a:r>
              <a:rPr lang="ru-RU" dirty="0"/>
              <a:t>Коменский ввёл школьную форму для учеников.</a:t>
            </a:r>
          </a:p>
          <a:p>
            <a:pPr marL="452438" lvl="0" indent="-452438">
              <a:buFont typeface="Wingdings" pitchFamily="2" charset="2"/>
              <a:buChar char="ü"/>
            </a:pPr>
            <a:r>
              <a:rPr lang="ru-RU" dirty="0"/>
              <a:t>Все знают, кто такой Колумб, и лишь немногие </a:t>
            </a:r>
            <a:r>
              <a:rPr lang="ru-RU" dirty="0" smtClean="0"/>
              <a:t>– </a:t>
            </a:r>
            <a:r>
              <a:rPr lang="ru-RU" dirty="0"/>
              <a:t>кто такой Коперник.</a:t>
            </a:r>
          </a:p>
          <a:p>
            <a:pPr marL="452438" lvl="0" indent="-452438">
              <a:buFont typeface="Wingdings" pitchFamily="2" charset="2"/>
              <a:buChar char="ü"/>
            </a:pPr>
            <a:r>
              <a:rPr lang="ru-RU" dirty="0"/>
              <a:t>Коллективную работу в классе ввёл Коменский.</a:t>
            </a:r>
          </a:p>
          <a:p>
            <a:endParaRPr lang="ru-RU" dirty="0" smtClean="0"/>
          </a:p>
        </p:txBody>
      </p:sp>
      <p:sp>
        <p:nvSpPr>
          <p:cNvPr id="5" name="5-конечная звезда 4"/>
          <p:cNvSpPr/>
          <p:nvPr/>
        </p:nvSpPr>
        <p:spPr>
          <a:xfrm>
            <a:off x="6400800" y="1905000"/>
            <a:ext cx="5334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5-конечная звезда 5"/>
          <p:cNvSpPr/>
          <p:nvPr/>
        </p:nvSpPr>
        <p:spPr>
          <a:xfrm>
            <a:off x="8001000" y="5410200"/>
            <a:ext cx="5334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7696200" y="3276600"/>
            <a:ext cx="5334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7448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24001" y="1760538"/>
          <a:ext cx="8208963" cy="5097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7" name="Oval 52"/>
          <p:cNvSpPr>
            <a:spLocks noChangeArrowheads="1"/>
          </p:cNvSpPr>
          <p:nvPr/>
        </p:nvSpPr>
        <p:spPr bwMode="auto">
          <a:xfrm>
            <a:off x="3024189" y="642939"/>
            <a:ext cx="1857375" cy="928687"/>
          </a:xfrm>
          <a:prstGeom prst="ellipse">
            <a:avLst/>
          </a:prstGeom>
          <a:solidFill>
            <a:srgbClr val="1CEC3F"/>
          </a:solidFill>
          <a:ln w="9525">
            <a:solidFill>
              <a:schemeClr val="tx1"/>
            </a:solidFill>
            <a:round/>
            <a:headEnd/>
            <a:tailEnd/>
          </a:ln>
        </p:spPr>
        <p:txBody>
          <a:bodyPr wrap="none" anchor="ctr"/>
          <a:lstStyle/>
          <a:p>
            <a:pPr algn="ctr"/>
            <a:r>
              <a:rPr lang="ru-RU" sz="2400"/>
              <a:t>НОО</a:t>
            </a:r>
          </a:p>
        </p:txBody>
      </p:sp>
      <p:sp>
        <p:nvSpPr>
          <p:cNvPr id="3078" name="Oval 54"/>
          <p:cNvSpPr>
            <a:spLocks noChangeArrowheads="1"/>
          </p:cNvSpPr>
          <p:nvPr/>
        </p:nvSpPr>
        <p:spPr bwMode="auto">
          <a:xfrm>
            <a:off x="6096000" y="1357314"/>
            <a:ext cx="4572000" cy="2357437"/>
          </a:xfrm>
          <a:prstGeom prst="ellipse">
            <a:avLst/>
          </a:prstGeom>
          <a:solidFill>
            <a:srgbClr val="11FFC1"/>
          </a:solidFill>
          <a:ln w="9525">
            <a:solidFill>
              <a:schemeClr val="tx1"/>
            </a:solidFill>
            <a:round/>
            <a:headEnd/>
            <a:tailEnd/>
          </a:ln>
        </p:spPr>
        <p:txBody>
          <a:bodyPr wrap="none" anchor="ctr"/>
          <a:lstStyle/>
          <a:p>
            <a:pPr algn="ctr"/>
            <a:r>
              <a:rPr lang="ru-RU" sz="2400" dirty="0"/>
              <a:t>Стратегия </a:t>
            </a:r>
          </a:p>
          <a:p>
            <a:pPr algn="ctr"/>
            <a:r>
              <a:rPr lang="ru-RU" sz="2400" dirty="0"/>
              <a:t>смыслового чтения </a:t>
            </a:r>
          </a:p>
          <a:p>
            <a:pPr algn="ctr"/>
            <a:r>
              <a:rPr lang="ru-RU" sz="2400" dirty="0"/>
              <a:t>и работа с текстом</a:t>
            </a:r>
            <a:r>
              <a:rPr lang="ru-RU" sz="2400" dirty="0">
                <a:solidFill>
                  <a:schemeClr val="tx2"/>
                </a:solidFill>
              </a:rPr>
              <a:t> </a:t>
            </a:r>
            <a:endParaRPr lang="ru-RU" sz="2400" dirty="0"/>
          </a:p>
        </p:txBody>
      </p:sp>
      <p:sp>
        <p:nvSpPr>
          <p:cNvPr id="3079" name="Oval 55"/>
          <p:cNvSpPr>
            <a:spLocks noChangeArrowheads="1"/>
          </p:cNvSpPr>
          <p:nvPr/>
        </p:nvSpPr>
        <p:spPr bwMode="auto">
          <a:xfrm>
            <a:off x="1809751" y="3786189"/>
            <a:ext cx="8715375" cy="1000125"/>
          </a:xfrm>
          <a:prstGeom prst="ellipse">
            <a:avLst/>
          </a:prstGeom>
          <a:solidFill>
            <a:srgbClr val="75FFDB"/>
          </a:solidFill>
          <a:ln w="9525">
            <a:solidFill>
              <a:schemeClr val="tx1"/>
            </a:solidFill>
            <a:round/>
            <a:headEnd/>
            <a:tailEnd/>
          </a:ln>
        </p:spPr>
        <p:txBody>
          <a:bodyPr wrap="none" anchor="ctr"/>
          <a:lstStyle/>
          <a:p>
            <a:r>
              <a:rPr lang="ru-RU" sz="2400" dirty="0"/>
              <a:t>                  </a:t>
            </a:r>
            <a:r>
              <a:rPr lang="ru-RU" sz="2000" dirty="0"/>
              <a:t>Работа с текстом: </a:t>
            </a:r>
          </a:p>
          <a:p>
            <a:r>
              <a:rPr lang="ru-RU" sz="2000" dirty="0"/>
              <a:t>поиск информации и понимание прочитанного</a:t>
            </a:r>
          </a:p>
        </p:txBody>
      </p:sp>
      <p:sp>
        <p:nvSpPr>
          <p:cNvPr id="3080" name="Oval 56"/>
          <p:cNvSpPr>
            <a:spLocks noChangeArrowheads="1"/>
          </p:cNvSpPr>
          <p:nvPr/>
        </p:nvSpPr>
        <p:spPr bwMode="auto">
          <a:xfrm>
            <a:off x="1524000" y="1428750"/>
            <a:ext cx="4643438" cy="2286000"/>
          </a:xfrm>
          <a:prstGeom prst="ellipse">
            <a:avLst/>
          </a:prstGeom>
          <a:solidFill>
            <a:srgbClr val="1CEC3F"/>
          </a:solidFill>
          <a:ln w="9525">
            <a:solidFill>
              <a:schemeClr val="tx1"/>
            </a:solidFill>
            <a:round/>
            <a:headEnd/>
            <a:tailEnd/>
          </a:ln>
        </p:spPr>
        <p:txBody>
          <a:bodyPr wrap="none" anchor="ctr"/>
          <a:lstStyle/>
          <a:p>
            <a:pPr algn="ctr"/>
            <a:r>
              <a:rPr lang="ru-RU" sz="2400" dirty="0"/>
              <a:t>Чтение. </a:t>
            </a:r>
          </a:p>
          <a:p>
            <a:pPr algn="ctr"/>
            <a:r>
              <a:rPr lang="ru-RU" sz="2400" dirty="0"/>
              <a:t>Работа с текстом. </a:t>
            </a:r>
          </a:p>
          <a:p>
            <a:pPr algn="ctr"/>
            <a:r>
              <a:rPr lang="ru-RU" sz="2400" dirty="0"/>
              <a:t>(</a:t>
            </a:r>
            <a:r>
              <a:rPr lang="ru-RU" sz="2400" dirty="0" err="1"/>
              <a:t>метапредметные</a:t>
            </a:r>
            <a:r>
              <a:rPr lang="ru-RU" sz="2400" dirty="0"/>
              <a:t> </a:t>
            </a:r>
          </a:p>
          <a:p>
            <a:pPr algn="ctr"/>
            <a:r>
              <a:rPr lang="ru-RU" sz="2400" dirty="0"/>
              <a:t>результаты)</a:t>
            </a:r>
          </a:p>
        </p:txBody>
      </p:sp>
      <p:sp>
        <p:nvSpPr>
          <p:cNvPr id="3081" name="Oval 55"/>
          <p:cNvSpPr>
            <a:spLocks noChangeArrowheads="1"/>
          </p:cNvSpPr>
          <p:nvPr/>
        </p:nvSpPr>
        <p:spPr bwMode="auto">
          <a:xfrm>
            <a:off x="7381876" y="642939"/>
            <a:ext cx="1643063" cy="928687"/>
          </a:xfrm>
          <a:prstGeom prst="ellipse">
            <a:avLst/>
          </a:prstGeom>
          <a:solidFill>
            <a:srgbClr val="75FFDB"/>
          </a:solidFill>
          <a:ln w="9525">
            <a:solidFill>
              <a:schemeClr val="tx1"/>
            </a:solidFill>
            <a:round/>
            <a:headEnd/>
            <a:tailEnd/>
          </a:ln>
        </p:spPr>
        <p:txBody>
          <a:bodyPr wrap="none" anchor="ctr"/>
          <a:lstStyle/>
          <a:p>
            <a:pPr algn="ctr"/>
            <a:r>
              <a:rPr lang="ru-RU" sz="2400"/>
              <a:t>ООО</a:t>
            </a:r>
          </a:p>
        </p:txBody>
      </p:sp>
      <p:sp>
        <p:nvSpPr>
          <p:cNvPr id="3082" name="Oval 52"/>
          <p:cNvSpPr>
            <a:spLocks noChangeArrowheads="1"/>
          </p:cNvSpPr>
          <p:nvPr/>
        </p:nvSpPr>
        <p:spPr bwMode="auto">
          <a:xfrm>
            <a:off x="2095501" y="4857751"/>
            <a:ext cx="8143875" cy="1000125"/>
          </a:xfrm>
          <a:prstGeom prst="ellipse">
            <a:avLst/>
          </a:prstGeom>
          <a:solidFill>
            <a:srgbClr val="1CEC3F"/>
          </a:solidFill>
          <a:ln w="9525">
            <a:solidFill>
              <a:schemeClr val="tx1"/>
            </a:solidFill>
            <a:round/>
            <a:headEnd/>
            <a:tailEnd/>
          </a:ln>
        </p:spPr>
        <p:txBody>
          <a:bodyPr wrap="none" anchor="ctr"/>
          <a:lstStyle/>
          <a:p>
            <a:pPr algn="ctr"/>
            <a:r>
              <a:rPr lang="ru-RU" sz="2000" dirty="0"/>
              <a:t>Работа с текстом: </a:t>
            </a:r>
          </a:p>
          <a:p>
            <a:pPr algn="ctr"/>
            <a:r>
              <a:rPr lang="ru-RU" sz="2000" dirty="0"/>
              <a:t>преобразование и интерпретация</a:t>
            </a:r>
          </a:p>
        </p:txBody>
      </p:sp>
      <p:sp>
        <p:nvSpPr>
          <p:cNvPr id="3083" name="Oval 55"/>
          <p:cNvSpPr>
            <a:spLocks noChangeArrowheads="1"/>
          </p:cNvSpPr>
          <p:nvPr/>
        </p:nvSpPr>
        <p:spPr bwMode="auto">
          <a:xfrm>
            <a:off x="1952625" y="5929314"/>
            <a:ext cx="8358188" cy="928687"/>
          </a:xfrm>
          <a:prstGeom prst="ellipse">
            <a:avLst/>
          </a:prstGeom>
          <a:solidFill>
            <a:srgbClr val="75FFDB"/>
          </a:solidFill>
          <a:ln w="9525">
            <a:solidFill>
              <a:schemeClr val="tx1"/>
            </a:solidFill>
            <a:round/>
            <a:headEnd/>
            <a:tailEnd/>
          </a:ln>
        </p:spPr>
        <p:txBody>
          <a:bodyPr wrap="none" anchor="ctr"/>
          <a:lstStyle/>
          <a:p>
            <a:pPr algn="ctr"/>
            <a:r>
              <a:rPr lang="ru-RU" sz="2000" dirty="0"/>
              <a:t>Работа с текстом: </a:t>
            </a:r>
          </a:p>
          <a:p>
            <a:pPr algn="ctr"/>
            <a:r>
              <a:rPr lang="ru-RU" sz="2000" dirty="0"/>
              <a:t>оценка информации</a:t>
            </a:r>
          </a:p>
        </p:txBody>
      </p:sp>
    </p:spTree>
    <p:extLst>
      <p:ext uri="{BB962C8B-B14F-4D97-AF65-F5344CB8AC3E}">
        <p14:creationId xmlns:p14="http://schemas.microsoft.com/office/powerpoint/2010/main" val="42726183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Рисунок 54"/>
          <p:cNvPicPr>
            <a:picLocks noChangeAspect="1" noChangeArrowheads="1"/>
          </p:cNvPicPr>
          <p:nvPr/>
        </p:nvPicPr>
        <p:blipFill>
          <a:blip r:embed="rId2" cstate="print"/>
          <a:srcRect/>
          <a:stretch>
            <a:fillRect/>
          </a:stretch>
        </p:blipFill>
        <p:spPr bwMode="auto">
          <a:xfrm>
            <a:off x="1830929" y="3493517"/>
            <a:ext cx="100459" cy="2864197"/>
          </a:xfrm>
          <a:prstGeom prst="rect">
            <a:avLst/>
          </a:prstGeom>
          <a:noFill/>
          <a:ln w="9525">
            <a:noFill/>
            <a:miter lim="800000"/>
            <a:headEnd/>
            <a:tailEnd/>
          </a:ln>
        </p:spPr>
      </p:pic>
      <p:pic>
        <p:nvPicPr>
          <p:cNvPr id="11268" name="Рисунок 56"/>
          <p:cNvPicPr>
            <a:picLocks noChangeAspect="1" noChangeArrowheads="1"/>
          </p:cNvPicPr>
          <p:nvPr/>
        </p:nvPicPr>
        <p:blipFill>
          <a:blip r:embed="rId3" cstate="print"/>
          <a:srcRect/>
          <a:stretch>
            <a:fillRect/>
          </a:stretch>
        </p:blipFill>
        <p:spPr bwMode="auto">
          <a:xfrm>
            <a:off x="7463359" y="1961183"/>
            <a:ext cx="233288" cy="753442"/>
          </a:xfrm>
          <a:prstGeom prst="rect">
            <a:avLst/>
          </a:prstGeom>
          <a:noFill/>
          <a:ln w="9525">
            <a:noFill/>
            <a:miter lim="800000"/>
            <a:headEnd/>
            <a:tailEnd/>
          </a:ln>
        </p:spPr>
      </p:pic>
      <p:pic>
        <p:nvPicPr>
          <p:cNvPr id="11269" name="Рисунок 60"/>
          <p:cNvPicPr>
            <a:picLocks noChangeAspect="1" noChangeArrowheads="1"/>
          </p:cNvPicPr>
          <p:nvPr/>
        </p:nvPicPr>
        <p:blipFill>
          <a:blip r:embed="rId3" cstate="print"/>
          <a:srcRect/>
          <a:stretch>
            <a:fillRect/>
          </a:stretch>
        </p:blipFill>
        <p:spPr bwMode="auto">
          <a:xfrm>
            <a:off x="3456162" y="1923232"/>
            <a:ext cx="234404" cy="753442"/>
          </a:xfrm>
          <a:prstGeom prst="rect">
            <a:avLst/>
          </a:prstGeom>
          <a:noFill/>
          <a:ln w="9525">
            <a:noFill/>
            <a:miter lim="800000"/>
            <a:headEnd/>
            <a:tailEnd/>
          </a:ln>
        </p:spPr>
      </p:pic>
      <p:sp>
        <p:nvSpPr>
          <p:cNvPr id="63" name="Shape 63"/>
          <p:cNvSpPr/>
          <p:nvPr/>
        </p:nvSpPr>
        <p:spPr>
          <a:xfrm>
            <a:off x="2298650" y="1201044"/>
            <a:ext cx="6094512" cy="892969"/>
          </a:xfrm>
          <a:prstGeom prst="roundRect">
            <a:avLst>
              <a:gd name="adj" fmla="val 15000"/>
            </a:avLst>
          </a:prstGeom>
          <a:solidFill>
            <a:schemeClr val="accent5">
              <a:lumMod val="60000"/>
              <a:lumOff val="40000"/>
            </a:schemeClr>
          </a:solidFill>
          <a:ln w="12700">
            <a:miter lim="400000"/>
          </a:ln>
          <a:extLst>
            <a:ext uri="{C572A759-6A51-4108-AA02-DFA0A04FC94B}"/>
          </a:extLst>
        </p:spPr>
        <p:txBody>
          <a:bodyPr lIns="35717" tIns="35717" rIns="35717" bIns="35717" anchor="ctr"/>
          <a:lstStyle>
            <a:lvl1pPr>
              <a:defRPr>
                <a:solidFill>
                  <a:srgbClr val="FFFFFF"/>
                </a:solidFill>
              </a:defRPr>
            </a:lvl1pPr>
          </a:lstStyle>
          <a:p>
            <a:pPr algn="ctr">
              <a:defRPr sz="1800">
                <a:solidFill>
                  <a:srgbClr val="000000"/>
                </a:solidFill>
              </a:defRPr>
            </a:pPr>
            <a:r>
              <a:rPr sz="2800" kern="0" dirty="0" err="1">
                <a:solidFill>
                  <a:srgbClr val="000000"/>
                </a:solidFill>
              </a:rPr>
              <a:t>Группа</a:t>
            </a:r>
            <a:r>
              <a:rPr sz="2800" kern="0" dirty="0">
                <a:solidFill>
                  <a:srgbClr val="000000"/>
                </a:solidFill>
              </a:rPr>
              <a:t> </a:t>
            </a:r>
            <a:r>
              <a:rPr sz="2800" kern="0" dirty="0" err="1">
                <a:solidFill>
                  <a:srgbClr val="000000"/>
                </a:solidFill>
              </a:rPr>
              <a:t>результатов</a:t>
            </a:r>
            <a:r>
              <a:rPr lang="ru-RU" sz="2800" kern="0" dirty="0">
                <a:solidFill>
                  <a:srgbClr val="000000"/>
                </a:solidFill>
              </a:rPr>
              <a:t>       </a:t>
            </a:r>
          </a:p>
          <a:p>
            <a:pPr algn="ctr">
              <a:defRPr sz="1800">
                <a:solidFill>
                  <a:srgbClr val="000000"/>
                </a:solidFill>
              </a:defRPr>
            </a:pPr>
            <a:r>
              <a:rPr lang="ru-RU" sz="2800" kern="0" dirty="0">
                <a:solidFill>
                  <a:schemeClr val="bg2">
                    <a:lumMod val="10000"/>
                  </a:schemeClr>
                </a:solidFill>
              </a:rPr>
              <a:t>Познавательные УУД</a:t>
            </a:r>
            <a:endParaRPr sz="2800" kern="0" dirty="0">
              <a:solidFill>
                <a:schemeClr val="bg2">
                  <a:lumMod val="10000"/>
                </a:schemeClr>
              </a:solidFill>
            </a:endParaRPr>
          </a:p>
        </p:txBody>
      </p:sp>
      <p:sp>
        <p:nvSpPr>
          <p:cNvPr id="11271" name="Shape 64"/>
          <p:cNvSpPr>
            <a:spLocks noChangeArrowheads="1"/>
          </p:cNvSpPr>
          <p:nvPr/>
        </p:nvSpPr>
        <p:spPr bwMode="auto">
          <a:xfrm>
            <a:off x="2431481" y="2705696"/>
            <a:ext cx="5942707" cy="435272"/>
          </a:xfrm>
          <a:prstGeom prst="roundRect">
            <a:avLst>
              <a:gd name="adj" fmla="val 15000"/>
            </a:avLst>
          </a:prstGeom>
          <a:solidFill>
            <a:srgbClr val="FFFFFF"/>
          </a:solidFill>
          <a:ln w="12700">
            <a:noFill/>
            <a:miter lim="400000"/>
            <a:headEnd/>
            <a:tailEnd/>
          </a:ln>
        </p:spPr>
        <p:txBody>
          <a:bodyPr lIns="35717" tIns="35717" rIns="35717" bIns="35717" anchor="ctr"/>
          <a:lstStyle/>
          <a:p>
            <a:pPr algn="ctr"/>
            <a:r>
              <a:rPr lang="ru-RU" altLang="ru-RU" dirty="0">
                <a:solidFill>
                  <a:srgbClr val="FFFFFF"/>
                </a:solidFill>
              </a:rPr>
              <a:t>Направленность результатов</a:t>
            </a:r>
          </a:p>
          <a:p>
            <a:pPr algn="ctr"/>
            <a:r>
              <a:rPr lang="ru-RU" altLang="ru-RU" sz="3600" dirty="0">
                <a:solidFill>
                  <a:srgbClr val="000000"/>
                </a:solidFill>
              </a:rPr>
              <a:t>СМЫСЛОВОЕ ЧТЕНИЕ</a:t>
            </a:r>
          </a:p>
        </p:txBody>
      </p:sp>
      <p:sp>
        <p:nvSpPr>
          <p:cNvPr id="65" name="Shape 65"/>
          <p:cNvSpPr/>
          <p:nvPr/>
        </p:nvSpPr>
        <p:spPr>
          <a:xfrm>
            <a:off x="2309784" y="3880995"/>
            <a:ext cx="8282016" cy="2889942"/>
          </a:xfrm>
          <a:prstGeom prst="roundRect">
            <a:avLst>
              <a:gd name="adj" fmla="val 5663"/>
            </a:avLst>
          </a:prstGeom>
          <a:noFill/>
          <a:ln w="12700">
            <a:miter lim="400000"/>
          </a:ln>
          <a:extLst>
            <a:ext uri="{C572A759-6A51-4108-AA02-DFA0A04FC94B}"/>
          </a:extLst>
        </p:spPr>
        <p:txBody>
          <a:bodyPr lIns="0" tIns="0" rIns="0" bIns="0"/>
          <a:lstStyle/>
          <a:p>
            <a:r>
              <a:rPr lang="ru-RU" sz="1400" dirty="0"/>
              <a:t>- </a:t>
            </a:r>
            <a:r>
              <a:rPr lang="ru-RU" sz="2000" dirty="0"/>
              <a:t>умение находить в тексте требуемую информацию (в соответствии с целями своей деятельности),</a:t>
            </a:r>
          </a:p>
          <a:p>
            <a:r>
              <a:rPr lang="ru-RU" sz="2000" dirty="0"/>
              <a:t>- умение ориентироваться в содержании текста,</a:t>
            </a:r>
          </a:p>
          <a:p>
            <a:r>
              <a:rPr lang="ru-RU" sz="2000" dirty="0"/>
              <a:t>- умение понимать целостный смысл текста,</a:t>
            </a:r>
          </a:p>
          <a:p>
            <a:r>
              <a:rPr lang="ru-RU" sz="2000" dirty="0"/>
              <a:t>- умение структурировать текст,</a:t>
            </a:r>
          </a:p>
          <a:p>
            <a:r>
              <a:rPr lang="ru-RU" sz="2000" dirty="0"/>
              <a:t>- умение преобразовывать текст,</a:t>
            </a:r>
          </a:p>
          <a:p>
            <a:r>
              <a:rPr lang="ru-RU" sz="2000" dirty="0"/>
              <a:t>- умение интерпретировать текст (художественный и нехудожественный )</a:t>
            </a:r>
          </a:p>
          <a:p>
            <a:r>
              <a:rPr lang="ru-RU" sz="2000" dirty="0"/>
              <a:t>- умение критически оценивать содержание и форму текста</a:t>
            </a:r>
            <a:endParaRPr sz="2000" kern="0" dirty="0">
              <a:solidFill>
                <a:schemeClr val="bg2">
                  <a:lumMod val="10000"/>
                </a:schemeClr>
              </a:solidFill>
            </a:endParaRPr>
          </a:p>
        </p:txBody>
      </p:sp>
      <p:pic>
        <p:nvPicPr>
          <p:cNvPr id="11273" name="Рисунок 65"/>
          <p:cNvPicPr>
            <a:picLocks noChangeAspect="1" noChangeArrowheads="1"/>
          </p:cNvPicPr>
          <p:nvPr/>
        </p:nvPicPr>
        <p:blipFill>
          <a:blip r:embed="rId4" cstate="print"/>
          <a:srcRect/>
          <a:stretch>
            <a:fillRect/>
          </a:stretch>
        </p:blipFill>
        <p:spPr bwMode="auto">
          <a:xfrm>
            <a:off x="8581804" y="869530"/>
            <a:ext cx="1404193" cy="1404193"/>
          </a:xfrm>
          <a:prstGeom prst="rect">
            <a:avLst/>
          </a:prstGeom>
          <a:noFill/>
          <a:ln w="9525">
            <a:noFill/>
            <a:miter lim="800000"/>
            <a:headEnd/>
            <a:tailEnd/>
          </a:ln>
        </p:spPr>
      </p:pic>
      <p:sp>
        <p:nvSpPr>
          <p:cNvPr id="11274" name="Shape 68"/>
          <p:cNvSpPr>
            <a:spLocks noChangeArrowheads="1"/>
          </p:cNvSpPr>
          <p:nvPr/>
        </p:nvSpPr>
        <p:spPr bwMode="auto">
          <a:xfrm>
            <a:off x="8754589" y="1258562"/>
            <a:ext cx="1058620" cy="626129"/>
          </a:xfrm>
          <a:prstGeom prst="rect">
            <a:avLst/>
          </a:prstGeom>
          <a:noFill/>
          <a:ln w="12700">
            <a:noFill/>
            <a:miter lim="400000"/>
            <a:headEnd/>
            <a:tailEnd/>
          </a:ln>
        </p:spPr>
        <p:txBody>
          <a:bodyPr wrap="none" lIns="35717" tIns="35717" rIns="35717" bIns="35717" anchor="ctr">
            <a:spAutoFit/>
          </a:bodyPr>
          <a:lstStyle/>
          <a:p>
            <a:pPr algn="ctr"/>
            <a:r>
              <a:rPr lang="ru-RU" altLang="ru-RU" dirty="0">
                <a:solidFill>
                  <a:srgbClr val="615F5C"/>
                </a:solidFill>
              </a:rPr>
              <a:t>на основе</a:t>
            </a:r>
          </a:p>
          <a:p>
            <a:pPr algn="ctr"/>
            <a:r>
              <a:rPr lang="ru-RU" altLang="ru-RU" dirty="0"/>
              <a:t>ст. 8 ФГОС</a:t>
            </a:r>
          </a:p>
        </p:txBody>
      </p:sp>
      <p:pic>
        <p:nvPicPr>
          <p:cNvPr id="11275" name="Рисунок 69"/>
          <p:cNvPicPr>
            <a:picLocks noChangeAspect="1" noChangeArrowheads="1"/>
          </p:cNvPicPr>
          <p:nvPr/>
        </p:nvPicPr>
        <p:blipFill>
          <a:blip r:embed="rId5" cstate="print"/>
          <a:srcRect/>
          <a:stretch>
            <a:fillRect/>
          </a:stretch>
        </p:blipFill>
        <p:spPr bwMode="auto">
          <a:xfrm>
            <a:off x="8596331" y="2285992"/>
            <a:ext cx="1403077" cy="1403078"/>
          </a:xfrm>
          <a:prstGeom prst="rect">
            <a:avLst/>
          </a:prstGeom>
          <a:noFill/>
          <a:ln w="9525">
            <a:noFill/>
            <a:miter lim="800000"/>
            <a:headEnd/>
            <a:tailEnd/>
          </a:ln>
        </p:spPr>
      </p:pic>
      <p:sp>
        <p:nvSpPr>
          <p:cNvPr id="11276" name="Shape 72"/>
          <p:cNvSpPr>
            <a:spLocks noChangeArrowheads="1"/>
          </p:cNvSpPr>
          <p:nvPr/>
        </p:nvSpPr>
        <p:spPr bwMode="auto">
          <a:xfrm>
            <a:off x="8739206" y="2643183"/>
            <a:ext cx="1175640" cy="626129"/>
          </a:xfrm>
          <a:prstGeom prst="rect">
            <a:avLst/>
          </a:prstGeom>
          <a:noFill/>
          <a:ln w="12700">
            <a:noFill/>
            <a:miter lim="400000"/>
            <a:headEnd/>
            <a:tailEnd/>
          </a:ln>
        </p:spPr>
        <p:txBody>
          <a:bodyPr wrap="none" lIns="35717" tIns="35717" rIns="35717" bIns="35717" anchor="ctr">
            <a:spAutoFit/>
          </a:bodyPr>
          <a:lstStyle/>
          <a:p>
            <a:pPr algn="ctr"/>
            <a:r>
              <a:rPr lang="ru-RU" altLang="ru-RU" dirty="0">
                <a:solidFill>
                  <a:srgbClr val="615F5C"/>
                </a:solidFill>
              </a:rPr>
              <a:t>на основе</a:t>
            </a:r>
          </a:p>
          <a:p>
            <a:pPr algn="ctr"/>
            <a:r>
              <a:rPr lang="ru-RU" altLang="ru-RU" dirty="0"/>
              <a:t>ст. </a:t>
            </a:r>
            <a:r>
              <a:rPr lang="en-US" altLang="ru-RU" dirty="0"/>
              <a:t>10</a:t>
            </a:r>
            <a:r>
              <a:rPr lang="ru-RU" altLang="ru-RU" dirty="0"/>
              <a:t> ФГОС</a:t>
            </a:r>
          </a:p>
        </p:txBody>
      </p:sp>
      <p:pic>
        <p:nvPicPr>
          <p:cNvPr id="11277" name="Рисунок 73"/>
          <p:cNvPicPr>
            <a:picLocks noChangeAspect="1" noChangeArrowheads="1"/>
          </p:cNvPicPr>
          <p:nvPr/>
        </p:nvPicPr>
        <p:blipFill>
          <a:blip r:embed="rId6" cstate="print"/>
          <a:srcRect/>
          <a:stretch>
            <a:fillRect/>
          </a:stretch>
        </p:blipFill>
        <p:spPr bwMode="auto">
          <a:xfrm>
            <a:off x="1881159" y="4572008"/>
            <a:ext cx="428625" cy="234404"/>
          </a:xfrm>
          <a:prstGeom prst="rect">
            <a:avLst/>
          </a:prstGeom>
          <a:noFill/>
          <a:ln w="9525">
            <a:noFill/>
            <a:miter lim="800000"/>
            <a:headEnd/>
            <a:tailEnd/>
          </a:ln>
        </p:spPr>
      </p:pic>
      <p:pic>
        <p:nvPicPr>
          <p:cNvPr id="11278" name="Рисунок 75"/>
          <p:cNvPicPr>
            <a:picLocks noChangeAspect="1" noChangeArrowheads="1"/>
          </p:cNvPicPr>
          <p:nvPr/>
        </p:nvPicPr>
        <p:blipFill>
          <a:blip r:embed="rId6" cstate="print"/>
          <a:srcRect/>
          <a:stretch>
            <a:fillRect/>
          </a:stretch>
        </p:blipFill>
        <p:spPr bwMode="auto">
          <a:xfrm>
            <a:off x="1881159" y="5357826"/>
            <a:ext cx="428625" cy="234404"/>
          </a:xfrm>
          <a:prstGeom prst="rect">
            <a:avLst/>
          </a:prstGeom>
          <a:noFill/>
          <a:ln w="9525">
            <a:noFill/>
            <a:miter lim="800000"/>
            <a:headEnd/>
            <a:tailEnd/>
          </a:ln>
        </p:spPr>
      </p:pic>
      <p:pic>
        <p:nvPicPr>
          <p:cNvPr id="11279" name="Рисунок 77"/>
          <p:cNvPicPr>
            <a:picLocks noChangeAspect="1" noChangeArrowheads="1"/>
          </p:cNvPicPr>
          <p:nvPr/>
        </p:nvPicPr>
        <p:blipFill>
          <a:blip r:embed="rId6" cstate="print"/>
          <a:srcRect/>
          <a:stretch>
            <a:fillRect/>
          </a:stretch>
        </p:blipFill>
        <p:spPr bwMode="auto">
          <a:xfrm>
            <a:off x="1881159" y="6215082"/>
            <a:ext cx="428625" cy="234404"/>
          </a:xfrm>
          <a:prstGeom prst="rect">
            <a:avLst/>
          </a:prstGeom>
          <a:noFill/>
          <a:ln w="9525">
            <a:noFill/>
            <a:miter lim="800000"/>
            <a:headEnd/>
            <a:tailEnd/>
          </a:ln>
        </p:spPr>
      </p:pic>
      <p:sp>
        <p:nvSpPr>
          <p:cNvPr id="11281" name="Shape 81"/>
          <p:cNvSpPr>
            <a:spLocks noGrp="1"/>
          </p:cNvSpPr>
          <p:nvPr>
            <p:ph type="title" idx="4294967295"/>
          </p:nvPr>
        </p:nvSpPr>
        <p:spPr bwMode="auto">
          <a:xfrm>
            <a:off x="1167684" y="122086"/>
            <a:ext cx="8645525" cy="677862"/>
          </a:xfrm>
          <a:noFill/>
          <a:ln w="9525"/>
        </p:spPr>
        <p:txBody>
          <a:bodyPr vert="horz" wrap="square" numCol="1" anchorCtr="0" compatLnSpc="1">
            <a:prstTxWarp prst="textNoShape">
              <a:avLst/>
            </a:prstTxWarp>
            <a:noAutofit/>
          </a:bodyPr>
          <a:lstStyle/>
          <a:p>
            <a:pPr algn="ctr" defTabSz="237745"/>
            <a:r>
              <a:rPr lang="ru-RU" sz="4000" dirty="0" err="1">
                <a:effectLst>
                  <a:outerShdw blurRad="38100" dist="38100" dir="2700000" algn="tl">
                    <a:srgbClr val="000000">
                      <a:alpha val="43137"/>
                    </a:srgbClr>
                  </a:outerShdw>
                </a:effectLst>
              </a:rPr>
              <a:t>Метапредметный</a:t>
            </a:r>
            <a:r>
              <a:rPr lang="ru-RU" sz="4000" dirty="0">
                <a:effectLst>
                  <a:outerShdw blurRad="38100" dist="38100" dir="2700000" algn="tl">
                    <a:srgbClr val="000000">
                      <a:alpha val="43137"/>
                    </a:srgbClr>
                  </a:outerShdw>
                </a:effectLst>
              </a:rPr>
              <a:t> результат</a:t>
            </a:r>
          </a:p>
        </p:txBody>
      </p:sp>
    </p:spTree>
    <p:extLst>
      <p:ext uri="{BB962C8B-B14F-4D97-AF65-F5344CB8AC3E}">
        <p14:creationId xmlns:p14="http://schemas.microsoft.com/office/powerpoint/2010/main" val="347343852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533400"/>
            <a:ext cx="7620000" cy="553998"/>
          </a:xfrm>
        </p:spPr>
        <p:txBody>
          <a:bodyPr>
            <a:normAutofit fontScale="90000"/>
          </a:bodyPr>
          <a:lstStyle/>
          <a:p>
            <a:r>
              <a:rPr lang="ru-RU" b="1" dirty="0" smtClean="0"/>
              <a:t>Смысловое чтение</a:t>
            </a:r>
            <a:endParaRPr lang="ru-RU" b="1" dirty="0"/>
          </a:p>
        </p:txBody>
      </p:sp>
      <p:sp>
        <p:nvSpPr>
          <p:cNvPr id="3" name="Объект 2"/>
          <p:cNvSpPr>
            <a:spLocks noGrp="1"/>
          </p:cNvSpPr>
          <p:nvPr>
            <p:ph idx="1"/>
          </p:nvPr>
        </p:nvSpPr>
        <p:spPr>
          <a:xfrm>
            <a:off x="381000" y="1340768"/>
            <a:ext cx="11353800" cy="4960006"/>
          </a:xfrm>
        </p:spPr>
        <p:txBody>
          <a:bodyPr/>
          <a:lstStyle/>
          <a:p>
            <a:r>
              <a:rPr lang="ru-RU" sz="3200" dirty="0"/>
              <a:t>Способ чтения, которое нацелено на понимание читающим смыслового содержания текста.</a:t>
            </a:r>
          </a:p>
          <a:p>
            <a:r>
              <a:rPr lang="ru-RU" sz="3200" dirty="0"/>
              <a:t>Один из </a:t>
            </a:r>
            <a:r>
              <a:rPr lang="ru-RU" sz="3200" dirty="0" err="1"/>
              <a:t>метапредметных</a:t>
            </a:r>
            <a:r>
              <a:rPr lang="ru-RU" sz="3200" dirty="0"/>
              <a:t> результатов освоения основной образовательной программы основного общего образования.</a:t>
            </a:r>
          </a:p>
          <a:p>
            <a:r>
              <a:rPr lang="ru-RU" sz="3200" dirty="0"/>
              <a:t>Универсальное учебное действие.</a:t>
            </a:r>
          </a:p>
          <a:p>
            <a:pPr marL="0" indent="0">
              <a:buNone/>
            </a:pPr>
            <a:endParaRPr lang="ru-RU" sz="2400" dirty="0"/>
          </a:p>
          <a:p>
            <a:pPr marL="114300"/>
            <a:endParaRPr lang="ru-RU" sz="2400" dirty="0"/>
          </a:p>
          <a:p>
            <a:pPr marL="0" indent="0">
              <a:buNone/>
            </a:pPr>
            <a:r>
              <a:rPr lang="ru-RU" sz="3200" b="1" dirty="0">
                <a:effectLst>
                  <a:outerShdw blurRad="38100" dist="38100" dir="2700000" algn="tl">
                    <a:srgbClr val="000000">
                      <a:alpha val="43137"/>
                    </a:srgbClr>
                  </a:outerShdw>
                </a:effectLst>
              </a:rPr>
              <a:t>Смысловое чтение – не вид,  а уровень чтения</a:t>
            </a:r>
          </a:p>
          <a:p>
            <a:pPr marL="114300"/>
            <a:endParaRPr lang="ru-RU" sz="2400" dirty="0"/>
          </a:p>
          <a:p>
            <a:pPr>
              <a:buNone/>
            </a:pPr>
            <a:endParaRPr lang="ru-RU" dirty="0"/>
          </a:p>
        </p:txBody>
      </p:sp>
    </p:spTree>
    <p:extLst>
      <p:ext uri="{BB962C8B-B14F-4D97-AF65-F5344CB8AC3E}">
        <p14:creationId xmlns:p14="http://schemas.microsoft.com/office/powerpoint/2010/main" val="15849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97343"/>
            <a:ext cx="11277600" cy="921857"/>
          </a:xfrm>
        </p:spPr>
        <p:txBody>
          <a:bodyPr>
            <a:noAutofit/>
          </a:bodyPr>
          <a:lstStyle/>
          <a:p>
            <a:pPr algn="ctr"/>
            <a:r>
              <a:rPr lang="ru-RU" sz="3600" b="1" dirty="0"/>
              <a:t>Виды чтения в зависимости от коммуникативной  задачи</a:t>
            </a:r>
          </a:p>
        </p:txBody>
      </p:sp>
      <p:sp>
        <p:nvSpPr>
          <p:cNvPr id="3" name="Содержимое 2"/>
          <p:cNvSpPr>
            <a:spLocks noGrp="1"/>
          </p:cNvSpPr>
          <p:nvPr>
            <p:ph idx="1"/>
          </p:nvPr>
        </p:nvSpPr>
        <p:spPr>
          <a:xfrm>
            <a:off x="609600" y="1242461"/>
            <a:ext cx="11353800" cy="4691074"/>
          </a:xfrm>
        </p:spPr>
        <p:txBody>
          <a:bodyPr>
            <a:noAutofit/>
          </a:bodyPr>
          <a:lstStyle/>
          <a:p>
            <a:pPr>
              <a:lnSpc>
                <a:spcPct val="100000"/>
              </a:lnSpc>
              <a:spcBef>
                <a:spcPts val="600"/>
              </a:spcBef>
            </a:pPr>
            <a:r>
              <a:rPr lang="ru-RU" b="1" dirty="0"/>
              <a:t>Просмотровое</a:t>
            </a:r>
            <a:r>
              <a:rPr lang="ru-RU" dirty="0"/>
              <a:t> – самое общее, выборочное</a:t>
            </a:r>
          </a:p>
          <a:p>
            <a:pPr>
              <a:lnSpc>
                <a:spcPct val="100000"/>
              </a:lnSpc>
              <a:spcBef>
                <a:spcPts val="600"/>
              </a:spcBef>
            </a:pPr>
            <a:r>
              <a:rPr lang="ru-RU" b="1" dirty="0"/>
              <a:t>Ознакомительное</a:t>
            </a:r>
            <a:r>
              <a:rPr lang="ru-RU" dirty="0"/>
              <a:t> – чтение с общим охватом содержания</a:t>
            </a:r>
          </a:p>
          <a:p>
            <a:pPr>
              <a:lnSpc>
                <a:spcPct val="100000"/>
              </a:lnSpc>
              <a:spcBef>
                <a:spcPts val="600"/>
              </a:spcBef>
            </a:pPr>
            <a:r>
              <a:rPr lang="ru-RU" b="1" dirty="0"/>
              <a:t>Изучающее</a:t>
            </a:r>
            <a:r>
              <a:rPr lang="ru-RU" dirty="0"/>
              <a:t> – максимально полное и точное, медленное чтение с уточнением отдельных понятий и положений, предполагающее выделение основных мыслей автора, осмысление авторского замысла в целом</a:t>
            </a:r>
          </a:p>
          <a:p>
            <a:pPr>
              <a:lnSpc>
                <a:spcPct val="100000"/>
              </a:lnSpc>
              <a:spcBef>
                <a:spcPts val="600"/>
              </a:spcBef>
            </a:pPr>
            <a:r>
              <a:rPr lang="ru-RU" b="1" dirty="0"/>
              <a:t>Поисковое</a:t>
            </a:r>
            <a:r>
              <a:rPr lang="ru-RU" dirty="0"/>
              <a:t> – чтение с нахождением конкретной, нужной в данный момент информации</a:t>
            </a:r>
          </a:p>
          <a:p>
            <a:pPr>
              <a:lnSpc>
                <a:spcPct val="100000"/>
              </a:lnSpc>
              <a:spcBef>
                <a:spcPts val="600"/>
              </a:spcBef>
            </a:pPr>
            <a:r>
              <a:rPr lang="ru-RU" b="1" dirty="0"/>
              <a:t>Усваивающее</a:t>
            </a:r>
            <a:r>
              <a:rPr lang="ru-RU" dirty="0"/>
              <a:t> – чтение, направленное на запоминание нужного объема информации и последующего ее воспроизведения</a:t>
            </a:r>
          </a:p>
        </p:txBody>
      </p:sp>
    </p:spTree>
    <p:extLst>
      <p:ext uri="{BB962C8B-B14F-4D97-AF65-F5344CB8AC3E}">
        <p14:creationId xmlns:p14="http://schemas.microsoft.com/office/powerpoint/2010/main" val="10508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1534" y="206279"/>
            <a:ext cx="8989508" cy="424981"/>
          </a:xfrm>
          <a:prstGeom prst="rect">
            <a:avLst/>
          </a:prstGeom>
        </p:spPr>
        <p:txBody>
          <a:bodyPr vert="horz" wrap="square" lIns="0" tIns="12756" rIns="0" bIns="0" rtlCol="0" anchor="ctr">
            <a:spAutoFit/>
          </a:bodyPr>
          <a:lstStyle/>
          <a:p>
            <a:pPr marL="12149">
              <a:lnSpc>
                <a:spcPct val="100000"/>
              </a:lnSpc>
              <a:spcBef>
                <a:spcPts val="100"/>
              </a:spcBef>
              <a:tabLst>
                <a:tab pos="8341380" algn="l"/>
              </a:tabLst>
            </a:pPr>
            <a:r>
              <a:rPr sz="2678" b="1" spc="-5" dirty="0"/>
              <a:t>С</a:t>
            </a:r>
            <a:r>
              <a:rPr sz="2678" b="1" spc="5" dirty="0"/>
              <a:t>т</a:t>
            </a:r>
            <a:r>
              <a:rPr sz="2678" b="1" spc="-19" dirty="0"/>
              <a:t>р</a:t>
            </a:r>
            <a:r>
              <a:rPr sz="2678" b="1" spc="-14" dirty="0"/>
              <a:t>у</a:t>
            </a:r>
            <a:r>
              <a:rPr sz="2678" b="1" dirty="0"/>
              <a:t>к</a:t>
            </a:r>
            <a:r>
              <a:rPr sz="2678" b="1" spc="5" dirty="0"/>
              <a:t>т</a:t>
            </a:r>
            <a:r>
              <a:rPr sz="2678" b="1" spc="-14" dirty="0"/>
              <a:t>у</a:t>
            </a:r>
            <a:r>
              <a:rPr sz="2678" b="1" dirty="0"/>
              <a:t>ра</a:t>
            </a:r>
            <a:r>
              <a:rPr sz="2678" b="1" spc="-53" dirty="0"/>
              <a:t> </a:t>
            </a:r>
            <a:r>
              <a:rPr sz="2678" b="1" dirty="0"/>
              <a:t>из</a:t>
            </a:r>
            <a:r>
              <a:rPr sz="2678" b="1" spc="-10" dirty="0"/>
              <a:t>м</a:t>
            </a:r>
            <a:r>
              <a:rPr sz="2678" b="1" spc="-5" dirty="0"/>
              <a:t>ери</a:t>
            </a:r>
            <a:r>
              <a:rPr sz="2678" b="1" spc="-14" dirty="0"/>
              <a:t>т</a:t>
            </a:r>
            <a:r>
              <a:rPr sz="2678" b="1" spc="-48" dirty="0"/>
              <a:t>е</a:t>
            </a:r>
            <a:r>
              <a:rPr sz="2678" b="1" spc="5" dirty="0"/>
              <a:t>л</a:t>
            </a:r>
            <a:r>
              <a:rPr sz="2678" b="1" dirty="0"/>
              <a:t>ьных</a:t>
            </a:r>
            <a:r>
              <a:rPr sz="2678" b="1" spc="-48" dirty="0"/>
              <a:t> </a:t>
            </a:r>
            <a:r>
              <a:rPr sz="2678" b="1" spc="-10" dirty="0"/>
              <a:t>м</a:t>
            </a:r>
            <a:r>
              <a:rPr sz="2678" b="1" dirty="0"/>
              <a:t>а</a:t>
            </a:r>
            <a:r>
              <a:rPr sz="2678" b="1" spc="-14" dirty="0"/>
              <a:t>т</a:t>
            </a:r>
            <a:r>
              <a:rPr sz="2678" b="1" spc="-5" dirty="0"/>
              <a:t>ери</a:t>
            </a:r>
            <a:r>
              <a:rPr sz="2678" b="1" dirty="0"/>
              <a:t>а</a:t>
            </a:r>
            <a:r>
              <a:rPr sz="2678" b="1" spc="5" dirty="0"/>
              <a:t>л</a:t>
            </a:r>
            <a:r>
              <a:rPr sz="2678" b="1" dirty="0"/>
              <a:t>ов</a:t>
            </a:r>
            <a:r>
              <a:rPr sz="2678" b="1" spc="-53" dirty="0"/>
              <a:t> </a:t>
            </a:r>
            <a:r>
              <a:rPr sz="2678" b="1" dirty="0"/>
              <a:t>в</a:t>
            </a:r>
            <a:r>
              <a:rPr sz="2678" b="1" spc="10" dirty="0"/>
              <a:t> </a:t>
            </a:r>
            <a:r>
              <a:rPr sz="2678" b="1" dirty="0" err="1" smtClean="0"/>
              <a:t>и</a:t>
            </a:r>
            <a:r>
              <a:rPr sz="2678" b="1" spc="-24" dirty="0" err="1" smtClean="0"/>
              <a:t>с</a:t>
            </a:r>
            <a:r>
              <a:rPr sz="2678" b="1" spc="-5" dirty="0" err="1" smtClean="0"/>
              <a:t>с</a:t>
            </a:r>
            <a:r>
              <a:rPr sz="2678" b="1" spc="5" dirty="0" err="1" smtClean="0"/>
              <a:t>л</a:t>
            </a:r>
            <a:r>
              <a:rPr sz="2678" b="1" spc="-48" dirty="0" err="1" smtClean="0"/>
              <a:t>е</a:t>
            </a:r>
            <a:r>
              <a:rPr sz="2678" b="1" spc="-29" dirty="0" err="1" smtClean="0"/>
              <a:t>д</a:t>
            </a:r>
            <a:r>
              <a:rPr sz="2678" b="1" dirty="0" err="1" smtClean="0"/>
              <a:t>ова</a:t>
            </a:r>
            <a:r>
              <a:rPr sz="2678" b="1" spc="10" dirty="0" err="1" smtClean="0"/>
              <a:t>н</a:t>
            </a:r>
            <a:r>
              <a:rPr sz="2678" b="1" dirty="0" err="1" smtClean="0"/>
              <a:t>ии</a:t>
            </a:r>
            <a:r>
              <a:rPr lang="ru-RU" sz="2678" b="1" dirty="0" smtClean="0"/>
              <a:t> </a:t>
            </a:r>
            <a:r>
              <a:rPr sz="2678" b="1" spc="-5" dirty="0" smtClean="0"/>
              <a:t>P</a:t>
            </a:r>
            <a:r>
              <a:rPr sz="2678" b="1" spc="-14" dirty="0" smtClean="0"/>
              <a:t>I</a:t>
            </a:r>
            <a:r>
              <a:rPr sz="2678" b="1" spc="-29" dirty="0" smtClean="0"/>
              <a:t>S</a:t>
            </a:r>
            <a:r>
              <a:rPr sz="2678" b="1" dirty="0" smtClean="0"/>
              <a:t>A</a:t>
            </a:r>
            <a:endParaRPr sz="2678" b="1" dirty="0"/>
          </a:p>
        </p:txBody>
      </p:sp>
      <p:sp>
        <p:nvSpPr>
          <p:cNvPr id="3" name="object 3"/>
          <p:cNvSpPr txBox="1"/>
          <p:nvPr/>
        </p:nvSpPr>
        <p:spPr>
          <a:xfrm>
            <a:off x="4357141" y="2427404"/>
            <a:ext cx="2067119" cy="550263"/>
          </a:xfrm>
          <a:prstGeom prst="rect">
            <a:avLst/>
          </a:prstGeom>
        </p:spPr>
        <p:txBody>
          <a:bodyPr vert="horz" wrap="square" lIns="0" tIns="11541" rIns="0" bIns="0" rtlCol="0">
            <a:spAutoFit/>
          </a:bodyPr>
          <a:lstStyle/>
          <a:p>
            <a:pPr algn="ctr">
              <a:lnSpc>
                <a:spcPts val="2133"/>
              </a:lnSpc>
              <a:spcBef>
                <a:spcPts val="91"/>
              </a:spcBef>
            </a:pPr>
            <a:r>
              <a:rPr sz="1913" b="1" spc="-10" dirty="0">
                <a:latin typeface="Arial"/>
                <a:cs typeface="Arial"/>
              </a:rPr>
              <a:t>Содержательная</a:t>
            </a:r>
            <a:endParaRPr sz="1913">
              <a:latin typeface="Arial"/>
              <a:cs typeface="Arial"/>
            </a:endParaRPr>
          </a:p>
          <a:p>
            <a:pPr algn="ctr">
              <a:lnSpc>
                <a:spcPts val="2133"/>
              </a:lnSpc>
            </a:pPr>
            <a:r>
              <a:rPr sz="1913" b="1" spc="-19" dirty="0">
                <a:latin typeface="Arial"/>
                <a:cs typeface="Arial"/>
              </a:rPr>
              <a:t>область</a:t>
            </a:r>
            <a:endParaRPr sz="1913">
              <a:latin typeface="Arial"/>
              <a:cs typeface="Arial"/>
            </a:endParaRPr>
          </a:p>
        </p:txBody>
      </p:sp>
      <p:sp>
        <p:nvSpPr>
          <p:cNvPr id="4" name="object 4"/>
          <p:cNvSpPr/>
          <p:nvPr/>
        </p:nvSpPr>
        <p:spPr>
          <a:xfrm>
            <a:off x="1843919" y="1558813"/>
            <a:ext cx="6086065" cy="4520278"/>
          </a:xfrm>
          <a:prstGeom prst="rect">
            <a:avLst/>
          </a:prstGeom>
          <a:blipFill>
            <a:blip r:embed="rId2" cstate="print"/>
            <a:stretch>
              <a:fillRect/>
            </a:stretch>
          </a:blipFill>
        </p:spPr>
        <p:txBody>
          <a:bodyPr wrap="square" lIns="0" tIns="0" rIns="0" bIns="0" rtlCol="0"/>
          <a:lstStyle/>
          <a:p>
            <a:endParaRPr sz="1722"/>
          </a:p>
        </p:txBody>
      </p:sp>
      <p:sp>
        <p:nvSpPr>
          <p:cNvPr id="5" name="object 5"/>
          <p:cNvSpPr txBox="1"/>
          <p:nvPr/>
        </p:nvSpPr>
        <p:spPr>
          <a:xfrm>
            <a:off x="6063197" y="4410939"/>
            <a:ext cx="1363096" cy="550263"/>
          </a:xfrm>
          <a:prstGeom prst="rect">
            <a:avLst/>
          </a:prstGeom>
        </p:spPr>
        <p:txBody>
          <a:bodyPr vert="horz" wrap="square" lIns="0" tIns="11541" rIns="0" bIns="0" rtlCol="0">
            <a:spAutoFit/>
          </a:bodyPr>
          <a:lstStyle/>
          <a:p>
            <a:pPr marL="12149">
              <a:lnSpc>
                <a:spcPts val="2133"/>
              </a:lnSpc>
              <a:spcBef>
                <a:spcPts val="91"/>
              </a:spcBef>
            </a:pPr>
            <a:r>
              <a:rPr sz="1913" b="1" spc="-14" dirty="0">
                <a:latin typeface="Arial"/>
                <a:cs typeface="Arial"/>
              </a:rPr>
              <a:t>Контексты/</a:t>
            </a:r>
            <a:endParaRPr sz="1913">
              <a:latin typeface="Arial"/>
              <a:cs typeface="Arial"/>
            </a:endParaRPr>
          </a:p>
          <a:p>
            <a:pPr marL="125740">
              <a:lnSpc>
                <a:spcPts val="2133"/>
              </a:lnSpc>
            </a:pPr>
            <a:r>
              <a:rPr sz="1913" b="1" spc="-14" dirty="0">
                <a:latin typeface="Arial"/>
                <a:cs typeface="Arial"/>
              </a:rPr>
              <a:t>ситуации</a:t>
            </a:r>
            <a:endParaRPr sz="1913">
              <a:latin typeface="Arial"/>
              <a:cs typeface="Arial"/>
            </a:endParaRPr>
          </a:p>
        </p:txBody>
      </p:sp>
      <p:sp>
        <p:nvSpPr>
          <p:cNvPr id="6" name="object 6"/>
          <p:cNvSpPr txBox="1"/>
          <p:nvPr/>
        </p:nvSpPr>
        <p:spPr>
          <a:xfrm>
            <a:off x="2374821" y="4329104"/>
            <a:ext cx="2252996" cy="549650"/>
          </a:xfrm>
          <a:prstGeom prst="rect">
            <a:avLst/>
          </a:prstGeom>
        </p:spPr>
        <p:txBody>
          <a:bodyPr vert="horz" wrap="square" lIns="0" tIns="10934" rIns="0" bIns="0" rtlCol="0">
            <a:spAutoFit/>
          </a:bodyPr>
          <a:lstStyle/>
          <a:p>
            <a:pPr algn="ctr">
              <a:lnSpc>
                <a:spcPts val="2138"/>
              </a:lnSpc>
              <a:spcBef>
                <a:spcPts val="86"/>
              </a:spcBef>
            </a:pPr>
            <a:r>
              <a:rPr sz="1913" b="1" dirty="0">
                <a:latin typeface="Arial"/>
                <a:cs typeface="Arial"/>
              </a:rPr>
              <a:t>К</a:t>
            </a:r>
            <a:r>
              <a:rPr sz="1913" b="1" spc="-24" dirty="0">
                <a:latin typeface="Arial"/>
                <a:cs typeface="Arial"/>
              </a:rPr>
              <a:t>о</a:t>
            </a:r>
            <a:r>
              <a:rPr sz="1913" b="1" spc="-19" dirty="0">
                <a:latin typeface="Arial"/>
                <a:cs typeface="Arial"/>
              </a:rPr>
              <a:t>м</a:t>
            </a:r>
            <a:r>
              <a:rPr sz="1913" b="1" spc="-5" dirty="0">
                <a:latin typeface="Arial"/>
                <a:cs typeface="Arial"/>
              </a:rPr>
              <a:t>п</a:t>
            </a:r>
            <a:r>
              <a:rPr sz="1913" b="1" spc="-33" dirty="0">
                <a:latin typeface="Arial"/>
                <a:cs typeface="Arial"/>
              </a:rPr>
              <a:t>е</a:t>
            </a:r>
            <a:r>
              <a:rPr sz="1913" b="1" spc="-24" dirty="0">
                <a:latin typeface="Arial"/>
                <a:cs typeface="Arial"/>
              </a:rPr>
              <a:t>т</a:t>
            </a:r>
            <a:r>
              <a:rPr sz="1913" b="1" spc="-10" dirty="0">
                <a:latin typeface="Arial"/>
                <a:cs typeface="Arial"/>
              </a:rPr>
              <a:t>е</a:t>
            </a:r>
            <a:r>
              <a:rPr sz="1913" b="1" spc="-14" dirty="0">
                <a:latin typeface="Arial"/>
                <a:cs typeface="Arial"/>
              </a:rPr>
              <a:t>н</a:t>
            </a:r>
            <a:r>
              <a:rPr sz="1913" b="1" spc="-24" dirty="0">
                <a:latin typeface="Arial"/>
                <a:cs typeface="Arial"/>
              </a:rPr>
              <a:t>т</a:t>
            </a:r>
            <a:r>
              <a:rPr sz="1913" b="1" spc="-5" dirty="0">
                <a:latin typeface="Arial"/>
                <a:cs typeface="Arial"/>
              </a:rPr>
              <a:t>н</a:t>
            </a:r>
            <a:r>
              <a:rPr sz="1913" b="1" spc="-24" dirty="0">
                <a:latin typeface="Arial"/>
                <a:cs typeface="Arial"/>
              </a:rPr>
              <a:t>о</a:t>
            </a:r>
            <a:r>
              <a:rPr sz="1913" b="1" spc="-10" dirty="0">
                <a:latin typeface="Arial"/>
                <a:cs typeface="Arial"/>
              </a:rPr>
              <a:t>с</a:t>
            </a:r>
            <a:r>
              <a:rPr sz="1913" b="1" spc="-29" dirty="0">
                <a:latin typeface="Arial"/>
                <a:cs typeface="Arial"/>
              </a:rPr>
              <a:t>т</a:t>
            </a:r>
            <a:r>
              <a:rPr sz="1913" b="1" spc="-5" dirty="0">
                <a:latin typeface="Arial"/>
                <a:cs typeface="Arial"/>
              </a:rPr>
              <a:t>н</a:t>
            </a:r>
            <a:r>
              <a:rPr sz="1913" b="1" spc="10" dirty="0">
                <a:latin typeface="Arial"/>
                <a:cs typeface="Arial"/>
              </a:rPr>
              <a:t>а</a:t>
            </a:r>
            <a:r>
              <a:rPr sz="1913" b="1" spc="-5" dirty="0">
                <a:latin typeface="Arial"/>
                <a:cs typeface="Arial"/>
              </a:rPr>
              <a:t>я</a:t>
            </a:r>
            <a:endParaRPr sz="1913">
              <a:latin typeface="Arial"/>
              <a:cs typeface="Arial"/>
            </a:endParaRPr>
          </a:p>
          <a:p>
            <a:pPr algn="ctr">
              <a:lnSpc>
                <a:spcPts val="2138"/>
              </a:lnSpc>
            </a:pPr>
            <a:r>
              <a:rPr sz="1913" b="1" spc="-19" dirty="0">
                <a:latin typeface="Arial"/>
                <a:cs typeface="Arial"/>
              </a:rPr>
              <a:t>область</a:t>
            </a:r>
            <a:endParaRPr sz="1913">
              <a:latin typeface="Arial"/>
              <a:cs typeface="Arial"/>
            </a:endParaRPr>
          </a:p>
        </p:txBody>
      </p:sp>
      <p:sp>
        <p:nvSpPr>
          <p:cNvPr id="7" name="object 7"/>
          <p:cNvSpPr/>
          <p:nvPr/>
        </p:nvSpPr>
        <p:spPr>
          <a:xfrm>
            <a:off x="8524788" y="1731933"/>
            <a:ext cx="2478356" cy="533575"/>
          </a:xfrm>
          <a:prstGeom prst="rect">
            <a:avLst/>
          </a:prstGeom>
          <a:blipFill>
            <a:blip r:embed="rId3" cstate="print"/>
            <a:stretch>
              <a:fillRect/>
            </a:stretch>
          </a:blipFill>
        </p:spPr>
        <p:txBody>
          <a:bodyPr wrap="square" lIns="0" tIns="0" rIns="0" bIns="0" rtlCol="0"/>
          <a:lstStyle/>
          <a:p>
            <a:endParaRPr sz="1722"/>
          </a:p>
        </p:txBody>
      </p:sp>
      <p:sp>
        <p:nvSpPr>
          <p:cNvPr id="8" name="object 8"/>
          <p:cNvSpPr/>
          <p:nvPr/>
        </p:nvSpPr>
        <p:spPr>
          <a:xfrm>
            <a:off x="8569982" y="1752950"/>
            <a:ext cx="2388455" cy="444038"/>
          </a:xfrm>
          <a:custGeom>
            <a:avLst/>
            <a:gdLst/>
            <a:ahLst/>
            <a:cxnLst/>
            <a:rect l="l" t="t" r="r" b="b"/>
            <a:pathLst>
              <a:path w="2496820" h="464185">
                <a:moveTo>
                  <a:pt x="2496693" y="0"/>
                </a:moveTo>
                <a:lnTo>
                  <a:pt x="77343" y="0"/>
                </a:lnTo>
                <a:lnTo>
                  <a:pt x="47255" y="6084"/>
                </a:lnTo>
                <a:lnTo>
                  <a:pt x="22669" y="22669"/>
                </a:lnTo>
                <a:lnTo>
                  <a:pt x="6084" y="47255"/>
                </a:lnTo>
                <a:lnTo>
                  <a:pt x="0" y="77342"/>
                </a:lnTo>
                <a:lnTo>
                  <a:pt x="0" y="463930"/>
                </a:lnTo>
                <a:lnTo>
                  <a:pt x="2419350" y="463930"/>
                </a:lnTo>
                <a:lnTo>
                  <a:pt x="2449437" y="457846"/>
                </a:lnTo>
                <a:lnTo>
                  <a:pt x="2474023" y="441261"/>
                </a:lnTo>
                <a:lnTo>
                  <a:pt x="2490608" y="416675"/>
                </a:lnTo>
                <a:lnTo>
                  <a:pt x="2496693" y="386588"/>
                </a:lnTo>
                <a:lnTo>
                  <a:pt x="2496693" y="0"/>
                </a:lnTo>
                <a:close/>
              </a:path>
            </a:pathLst>
          </a:custGeom>
          <a:solidFill>
            <a:srgbClr val="E6DFEB"/>
          </a:solidFill>
        </p:spPr>
        <p:txBody>
          <a:bodyPr wrap="square" lIns="0" tIns="0" rIns="0" bIns="0" rtlCol="0"/>
          <a:lstStyle/>
          <a:p>
            <a:endParaRPr sz="1722"/>
          </a:p>
        </p:txBody>
      </p:sp>
      <p:sp>
        <p:nvSpPr>
          <p:cNvPr id="9" name="object 9"/>
          <p:cNvSpPr/>
          <p:nvPr/>
        </p:nvSpPr>
        <p:spPr>
          <a:xfrm>
            <a:off x="8569982" y="1752950"/>
            <a:ext cx="2388455" cy="444038"/>
          </a:xfrm>
          <a:custGeom>
            <a:avLst/>
            <a:gdLst/>
            <a:ahLst/>
            <a:cxnLst/>
            <a:rect l="l" t="t" r="r" b="b"/>
            <a:pathLst>
              <a:path w="2496820" h="464185">
                <a:moveTo>
                  <a:pt x="77343" y="0"/>
                </a:moveTo>
                <a:lnTo>
                  <a:pt x="2496693" y="0"/>
                </a:lnTo>
                <a:lnTo>
                  <a:pt x="2496693" y="386588"/>
                </a:lnTo>
                <a:lnTo>
                  <a:pt x="2490608" y="416675"/>
                </a:lnTo>
                <a:lnTo>
                  <a:pt x="2474023" y="441261"/>
                </a:lnTo>
                <a:lnTo>
                  <a:pt x="2449437" y="457846"/>
                </a:lnTo>
                <a:lnTo>
                  <a:pt x="2419350" y="463930"/>
                </a:lnTo>
                <a:lnTo>
                  <a:pt x="0" y="463930"/>
                </a:lnTo>
                <a:lnTo>
                  <a:pt x="0" y="77342"/>
                </a:lnTo>
                <a:lnTo>
                  <a:pt x="6084" y="47255"/>
                </a:lnTo>
                <a:lnTo>
                  <a:pt x="22669" y="22669"/>
                </a:lnTo>
                <a:lnTo>
                  <a:pt x="47255" y="6084"/>
                </a:lnTo>
                <a:lnTo>
                  <a:pt x="77343" y="0"/>
                </a:lnTo>
                <a:close/>
              </a:path>
            </a:pathLst>
          </a:custGeom>
          <a:ln w="9524">
            <a:solidFill>
              <a:srgbClr val="0094F8"/>
            </a:solidFill>
          </a:ln>
        </p:spPr>
        <p:txBody>
          <a:bodyPr wrap="square" lIns="0" tIns="0" rIns="0" bIns="0" rtlCol="0"/>
          <a:lstStyle/>
          <a:p>
            <a:endParaRPr sz="1722"/>
          </a:p>
        </p:txBody>
      </p:sp>
      <p:sp>
        <p:nvSpPr>
          <p:cNvPr id="10" name="object 10"/>
          <p:cNvSpPr/>
          <p:nvPr/>
        </p:nvSpPr>
        <p:spPr>
          <a:xfrm>
            <a:off x="8569982" y="1744203"/>
            <a:ext cx="2388455" cy="443431"/>
          </a:xfrm>
          <a:custGeom>
            <a:avLst/>
            <a:gdLst/>
            <a:ahLst/>
            <a:cxnLst/>
            <a:rect l="l" t="t" r="r" b="b"/>
            <a:pathLst>
              <a:path w="2496820" h="463550">
                <a:moveTo>
                  <a:pt x="2496693" y="0"/>
                </a:moveTo>
                <a:lnTo>
                  <a:pt x="77343" y="0"/>
                </a:lnTo>
                <a:lnTo>
                  <a:pt x="47255" y="6064"/>
                </a:lnTo>
                <a:lnTo>
                  <a:pt x="22669" y="22606"/>
                </a:lnTo>
                <a:lnTo>
                  <a:pt x="6084" y="47148"/>
                </a:lnTo>
                <a:lnTo>
                  <a:pt x="0" y="77216"/>
                </a:lnTo>
                <a:lnTo>
                  <a:pt x="0" y="463550"/>
                </a:lnTo>
                <a:lnTo>
                  <a:pt x="2419350" y="463550"/>
                </a:lnTo>
                <a:lnTo>
                  <a:pt x="2449437" y="457485"/>
                </a:lnTo>
                <a:lnTo>
                  <a:pt x="2474023" y="440944"/>
                </a:lnTo>
                <a:lnTo>
                  <a:pt x="2490608" y="416401"/>
                </a:lnTo>
                <a:lnTo>
                  <a:pt x="2496693" y="386334"/>
                </a:lnTo>
                <a:lnTo>
                  <a:pt x="2496693" y="0"/>
                </a:lnTo>
                <a:close/>
              </a:path>
            </a:pathLst>
          </a:custGeom>
          <a:solidFill>
            <a:srgbClr val="CCEBFF"/>
          </a:solidFill>
        </p:spPr>
        <p:txBody>
          <a:bodyPr wrap="square" lIns="0" tIns="0" rIns="0" bIns="0" rtlCol="0"/>
          <a:lstStyle/>
          <a:p>
            <a:endParaRPr sz="1722"/>
          </a:p>
        </p:txBody>
      </p:sp>
      <p:sp>
        <p:nvSpPr>
          <p:cNvPr id="11" name="object 11"/>
          <p:cNvSpPr txBox="1"/>
          <p:nvPr/>
        </p:nvSpPr>
        <p:spPr>
          <a:xfrm>
            <a:off x="8801052" y="1831748"/>
            <a:ext cx="1930445" cy="249072"/>
          </a:xfrm>
          <a:prstGeom prst="rect">
            <a:avLst/>
          </a:prstGeom>
        </p:spPr>
        <p:txBody>
          <a:bodyPr vert="horz" wrap="square" lIns="0" tIns="13364" rIns="0" bIns="0" rtlCol="0">
            <a:spAutoFit/>
          </a:bodyPr>
          <a:lstStyle/>
          <a:p>
            <a:pPr marL="12149">
              <a:spcBef>
                <a:spcPts val="105"/>
              </a:spcBef>
            </a:pPr>
            <a:r>
              <a:rPr sz="1531" b="1" dirty="0">
                <a:latin typeface="Arial"/>
                <a:cs typeface="Arial"/>
              </a:rPr>
              <a:t>МГ: </a:t>
            </a:r>
            <a:r>
              <a:rPr sz="1148" b="1" spc="-5" dirty="0">
                <a:latin typeface="Arial"/>
                <a:cs typeface="Arial"/>
              </a:rPr>
              <a:t>Разделы</a:t>
            </a:r>
            <a:r>
              <a:rPr sz="1148" b="1" spc="-48" dirty="0">
                <a:latin typeface="Arial"/>
                <a:cs typeface="Arial"/>
              </a:rPr>
              <a:t> </a:t>
            </a:r>
            <a:r>
              <a:rPr sz="1148" b="1" spc="-24" dirty="0">
                <a:latin typeface="Arial"/>
                <a:cs typeface="Arial"/>
              </a:rPr>
              <a:t>математики</a:t>
            </a:r>
            <a:endParaRPr sz="1148">
              <a:latin typeface="Arial"/>
              <a:cs typeface="Arial"/>
            </a:endParaRPr>
          </a:p>
        </p:txBody>
      </p:sp>
      <p:sp>
        <p:nvSpPr>
          <p:cNvPr id="12" name="object 12"/>
          <p:cNvSpPr/>
          <p:nvPr/>
        </p:nvSpPr>
        <p:spPr>
          <a:xfrm>
            <a:off x="8102009" y="895123"/>
            <a:ext cx="1944781" cy="772664"/>
          </a:xfrm>
          <a:prstGeom prst="rect">
            <a:avLst/>
          </a:prstGeom>
          <a:blipFill>
            <a:blip r:embed="rId4" cstate="print"/>
            <a:stretch>
              <a:fillRect/>
            </a:stretch>
          </a:blipFill>
        </p:spPr>
        <p:txBody>
          <a:bodyPr wrap="square" lIns="0" tIns="0" rIns="0" bIns="0" rtlCol="0"/>
          <a:lstStyle/>
          <a:p>
            <a:endParaRPr sz="1722"/>
          </a:p>
        </p:txBody>
      </p:sp>
      <p:sp>
        <p:nvSpPr>
          <p:cNvPr id="13" name="object 13"/>
          <p:cNvSpPr/>
          <p:nvPr/>
        </p:nvSpPr>
        <p:spPr>
          <a:xfrm>
            <a:off x="8146717" y="916384"/>
            <a:ext cx="1856337" cy="683370"/>
          </a:xfrm>
          <a:custGeom>
            <a:avLst/>
            <a:gdLst/>
            <a:ahLst/>
            <a:cxnLst/>
            <a:rect l="l" t="t" r="r" b="b"/>
            <a:pathLst>
              <a:path w="1940559" h="714375">
                <a:moveTo>
                  <a:pt x="1940052" y="0"/>
                </a:moveTo>
                <a:lnTo>
                  <a:pt x="118999" y="0"/>
                </a:lnTo>
                <a:lnTo>
                  <a:pt x="72705" y="9360"/>
                </a:lnTo>
                <a:lnTo>
                  <a:pt x="34877" y="34877"/>
                </a:lnTo>
                <a:lnTo>
                  <a:pt x="9360" y="72705"/>
                </a:lnTo>
                <a:lnTo>
                  <a:pt x="0" y="118999"/>
                </a:lnTo>
                <a:lnTo>
                  <a:pt x="0" y="713994"/>
                </a:lnTo>
                <a:lnTo>
                  <a:pt x="1821053" y="713994"/>
                </a:lnTo>
                <a:lnTo>
                  <a:pt x="1867400" y="704633"/>
                </a:lnTo>
                <a:lnTo>
                  <a:pt x="1905222" y="679116"/>
                </a:lnTo>
                <a:lnTo>
                  <a:pt x="1930709" y="641288"/>
                </a:lnTo>
                <a:lnTo>
                  <a:pt x="1940052" y="594995"/>
                </a:lnTo>
                <a:lnTo>
                  <a:pt x="1940052" y="0"/>
                </a:lnTo>
                <a:close/>
              </a:path>
            </a:pathLst>
          </a:custGeom>
          <a:solidFill>
            <a:srgbClr val="FFC000"/>
          </a:solidFill>
        </p:spPr>
        <p:txBody>
          <a:bodyPr wrap="square" lIns="0" tIns="0" rIns="0" bIns="0" rtlCol="0"/>
          <a:lstStyle/>
          <a:p>
            <a:endParaRPr sz="1722"/>
          </a:p>
        </p:txBody>
      </p:sp>
      <p:sp>
        <p:nvSpPr>
          <p:cNvPr id="14" name="object 14"/>
          <p:cNvSpPr/>
          <p:nvPr/>
        </p:nvSpPr>
        <p:spPr>
          <a:xfrm>
            <a:off x="8146717" y="916384"/>
            <a:ext cx="1856337" cy="683370"/>
          </a:xfrm>
          <a:custGeom>
            <a:avLst/>
            <a:gdLst/>
            <a:ahLst/>
            <a:cxnLst/>
            <a:rect l="l" t="t" r="r" b="b"/>
            <a:pathLst>
              <a:path w="1940559" h="714375">
                <a:moveTo>
                  <a:pt x="118999" y="0"/>
                </a:moveTo>
                <a:lnTo>
                  <a:pt x="1940052" y="0"/>
                </a:lnTo>
                <a:lnTo>
                  <a:pt x="1940052" y="594995"/>
                </a:lnTo>
                <a:lnTo>
                  <a:pt x="1930709" y="641288"/>
                </a:lnTo>
                <a:lnTo>
                  <a:pt x="1905222" y="679116"/>
                </a:lnTo>
                <a:lnTo>
                  <a:pt x="1867400" y="704633"/>
                </a:lnTo>
                <a:lnTo>
                  <a:pt x="1821053" y="713994"/>
                </a:lnTo>
                <a:lnTo>
                  <a:pt x="0" y="713994"/>
                </a:lnTo>
                <a:lnTo>
                  <a:pt x="0" y="118999"/>
                </a:lnTo>
                <a:lnTo>
                  <a:pt x="9360" y="72705"/>
                </a:lnTo>
                <a:lnTo>
                  <a:pt x="34877" y="34877"/>
                </a:lnTo>
                <a:lnTo>
                  <a:pt x="72705" y="9360"/>
                </a:lnTo>
                <a:lnTo>
                  <a:pt x="118999" y="0"/>
                </a:lnTo>
                <a:close/>
              </a:path>
            </a:pathLst>
          </a:custGeom>
          <a:ln w="9525">
            <a:solidFill>
              <a:srgbClr val="0094F8"/>
            </a:solidFill>
          </a:ln>
        </p:spPr>
        <p:txBody>
          <a:bodyPr wrap="square" lIns="0" tIns="0" rIns="0" bIns="0" rtlCol="0"/>
          <a:lstStyle/>
          <a:p>
            <a:endParaRPr sz="1722"/>
          </a:p>
        </p:txBody>
      </p:sp>
      <p:sp>
        <p:nvSpPr>
          <p:cNvPr id="15" name="object 15"/>
          <p:cNvSpPr/>
          <p:nvPr/>
        </p:nvSpPr>
        <p:spPr>
          <a:xfrm>
            <a:off x="8288859" y="993528"/>
            <a:ext cx="1572055" cy="425208"/>
          </a:xfrm>
          <a:custGeom>
            <a:avLst/>
            <a:gdLst/>
            <a:ahLst/>
            <a:cxnLst/>
            <a:rect l="l" t="t" r="r" b="b"/>
            <a:pathLst>
              <a:path w="1643379" h="444500">
                <a:moveTo>
                  <a:pt x="1642999" y="0"/>
                </a:moveTo>
                <a:lnTo>
                  <a:pt x="74041" y="0"/>
                </a:lnTo>
                <a:lnTo>
                  <a:pt x="45219" y="5818"/>
                </a:lnTo>
                <a:lnTo>
                  <a:pt x="21685" y="21685"/>
                </a:lnTo>
                <a:lnTo>
                  <a:pt x="5818" y="45219"/>
                </a:lnTo>
                <a:lnTo>
                  <a:pt x="0" y="74040"/>
                </a:lnTo>
                <a:lnTo>
                  <a:pt x="0" y="444372"/>
                </a:lnTo>
                <a:lnTo>
                  <a:pt x="1568830" y="444372"/>
                </a:lnTo>
                <a:lnTo>
                  <a:pt x="1597671" y="438554"/>
                </a:lnTo>
                <a:lnTo>
                  <a:pt x="1621250" y="422687"/>
                </a:lnTo>
                <a:lnTo>
                  <a:pt x="1637160" y="399153"/>
                </a:lnTo>
                <a:lnTo>
                  <a:pt x="1642999" y="370331"/>
                </a:lnTo>
                <a:lnTo>
                  <a:pt x="1642999" y="0"/>
                </a:lnTo>
                <a:close/>
              </a:path>
            </a:pathLst>
          </a:custGeom>
          <a:solidFill>
            <a:srgbClr val="FFC000"/>
          </a:solidFill>
        </p:spPr>
        <p:txBody>
          <a:bodyPr wrap="square" lIns="0" tIns="0" rIns="0" bIns="0" rtlCol="0"/>
          <a:lstStyle/>
          <a:p>
            <a:endParaRPr sz="1722"/>
          </a:p>
        </p:txBody>
      </p:sp>
      <p:sp>
        <p:nvSpPr>
          <p:cNvPr id="16" name="object 16"/>
          <p:cNvSpPr txBox="1"/>
          <p:nvPr/>
        </p:nvSpPr>
        <p:spPr>
          <a:xfrm>
            <a:off x="8477651" y="984417"/>
            <a:ext cx="1199087" cy="427437"/>
          </a:xfrm>
          <a:prstGeom prst="rect">
            <a:avLst/>
          </a:prstGeom>
        </p:spPr>
        <p:txBody>
          <a:bodyPr vert="horz" wrap="square" lIns="0" tIns="10934" rIns="0" bIns="0" rtlCol="0">
            <a:spAutoFit/>
          </a:bodyPr>
          <a:lstStyle/>
          <a:p>
            <a:pPr marL="12149" marR="4860" indent="145786">
              <a:lnSpc>
                <a:spcPct val="100800"/>
              </a:lnSpc>
              <a:spcBef>
                <a:spcPts val="86"/>
              </a:spcBef>
            </a:pPr>
            <a:r>
              <a:rPr sz="1531" b="1" spc="-10" dirty="0">
                <a:latin typeface="Arial"/>
                <a:cs typeface="Arial"/>
              </a:rPr>
              <a:t>ЧГ: </a:t>
            </a:r>
            <a:r>
              <a:rPr sz="1148" b="1" spc="-5" dirty="0">
                <a:latin typeface="Arial"/>
                <a:cs typeface="Arial"/>
              </a:rPr>
              <a:t>Типы </a:t>
            </a:r>
            <a:r>
              <a:rPr sz="1148" b="1" dirty="0">
                <a:latin typeface="Arial"/>
                <a:cs typeface="Arial"/>
              </a:rPr>
              <a:t>и  </a:t>
            </a:r>
            <a:r>
              <a:rPr sz="1148" b="1" spc="-24" dirty="0">
                <a:latin typeface="Arial"/>
                <a:cs typeface="Arial"/>
              </a:rPr>
              <a:t>форматы</a:t>
            </a:r>
            <a:r>
              <a:rPr sz="1148" b="1" spc="33" dirty="0">
                <a:latin typeface="Arial"/>
                <a:cs typeface="Arial"/>
              </a:rPr>
              <a:t> </a:t>
            </a:r>
            <a:r>
              <a:rPr sz="1148" b="1" spc="-19" dirty="0">
                <a:latin typeface="Arial"/>
                <a:cs typeface="Arial"/>
              </a:rPr>
              <a:t>текста</a:t>
            </a:r>
            <a:endParaRPr sz="1148">
              <a:latin typeface="Arial"/>
              <a:cs typeface="Arial"/>
            </a:endParaRPr>
          </a:p>
        </p:txBody>
      </p:sp>
      <p:sp>
        <p:nvSpPr>
          <p:cNvPr id="17" name="object 17"/>
          <p:cNvSpPr/>
          <p:nvPr/>
        </p:nvSpPr>
        <p:spPr>
          <a:xfrm>
            <a:off x="7973718" y="2513344"/>
            <a:ext cx="2478356" cy="717265"/>
          </a:xfrm>
          <a:prstGeom prst="rect">
            <a:avLst/>
          </a:prstGeom>
          <a:blipFill>
            <a:blip r:embed="rId5" cstate="print"/>
            <a:stretch>
              <a:fillRect/>
            </a:stretch>
          </a:blipFill>
        </p:spPr>
        <p:txBody>
          <a:bodyPr wrap="square" lIns="0" tIns="0" rIns="0" bIns="0" rtlCol="0"/>
          <a:lstStyle/>
          <a:p>
            <a:endParaRPr sz="1722"/>
          </a:p>
        </p:txBody>
      </p:sp>
      <p:sp>
        <p:nvSpPr>
          <p:cNvPr id="18" name="object 18"/>
          <p:cNvSpPr/>
          <p:nvPr/>
        </p:nvSpPr>
        <p:spPr>
          <a:xfrm>
            <a:off x="8019033" y="2534361"/>
            <a:ext cx="2388455" cy="625663"/>
          </a:xfrm>
          <a:custGeom>
            <a:avLst/>
            <a:gdLst/>
            <a:ahLst/>
            <a:cxnLst/>
            <a:rect l="l" t="t" r="r" b="b"/>
            <a:pathLst>
              <a:path w="2496820" h="654050">
                <a:moveTo>
                  <a:pt x="2496566" y="0"/>
                </a:moveTo>
                <a:lnTo>
                  <a:pt x="108966" y="0"/>
                </a:lnTo>
                <a:lnTo>
                  <a:pt x="66544" y="8560"/>
                </a:lnTo>
                <a:lnTo>
                  <a:pt x="31908" y="31908"/>
                </a:lnTo>
                <a:lnTo>
                  <a:pt x="8560" y="66544"/>
                </a:lnTo>
                <a:lnTo>
                  <a:pt x="0" y="108965"/>
                </a:lnTo>
                <a:lnTo>
                  <a:pt x="0" y="653923"/>
                </a:lnTo>
                <a:lnTo>
                  <a:pt x="2387600" y="653923"/>
                </a:lnTo>
                <a:lnTo>
                  <a:pt x="2430021" y="645342"/>
                </a:lnTo>
                <a:lnTo>
                  <a:pt x="2464657" y="621950"/>
                </a:lnTo>
                <a:lnTo>
                  <a:pt x="2488005" y="587271"/>
                </a:lnTo>
                <a:lnTo>
                  <a:pt x="2496566" y="544829"/>
                </a:lnTo>
                <a:lnTo>
                  <a:pt x="2496566" y="0"/>
                </a:lnTo>
                <a:close/>
              </a:path>
            </a:pathLst>
          </a:custGeom>
          <a:solidFill>
            <a:srgbClr val="A7FFC4"/>
          </a:solidFill>
        </p:spPr>
        <p:txBody>
          <a:bodyPr wrap="square" lIns="0" tIns="0" rIns="0" bIns="0" rtlCol="0"/>
          <a:lstStyle/>
          <a:p>
            <a:endParaRPr sz="1722"/>
          </a:p>
        </p:txBody>
      </p:sp>
      <p:sp>
        <p:nvSpPr>
          <p:cNvPr id="19" name="object 19"/>
          <p:cNvSpPr/>
          <p:nvPr/>
        </p:nvSpPr>
        <p:spPr>
          <a:xfrm>
            <a:off x="8019033" y="2534361"/>
            <a:ext cx="2388455" cy="625663"/>
          </a:xfrm>
          <a:custGeom>
            <a:avLst/>
            <a:gdLst/>
            <a:ahLst/>
            <a:cxnLst/>
            <a:rect l="l" t="t" r="r" b="b"/>
            <a:pathLst>
              <a:path w="2496820" h="654050">
                <a:moveTo>
                  <a:pt x="108966" y="0"/>
                </a:moveTo>
                <a:lnTo>
                  <a:pt x="2496566" y="0"/>
                </a:lnTo>
                <a:lnTo>
                  <a:pt x="2496566" y="544829"/>
                </a:lnTo>
                <a:lnTo>
                  <a:pt x="2488005" y="587271"/>
                </a:lnTo>
                <a:lnTo>
                  <a:pt x="2464657" y="621950"/>
                </a:lnTo>
                <a:lnTo>
                  <a:pt x="2430021" y="645342"/>
                </a:lnTo>
                <a:lnTo>
                  <a:pt x="2387600" y="653923"/>
                </a:lnTo>
                <a:lnTo>
                  <a:pt x="0" y="653923"/>
                </a:lnTo>
                <a:lnTo>
                  <a:pt x="0" y="108965"/>
                </a:lnTo>
                <a:lnTo>
                  <a:pt x="8560" y="66544"/>
                </a:lnTo>
                <a:lnTo>
                  <a:pt x="31908" y="31908"/>
                </a:lnTo>
                <a:lnTo>
                  <a:pt x="66544" y="8560"/>
                </a:lnTo>
                <a:lnTo>
                  <a:pt x="108966" y="0"/>
                </a:lnTo>
                <a:close/>
              </a:path>
            </a:pathLst>
          </a:custGeom>
          <a:ln w="9525">
            <a:solidFill>
              <a:srgbClr val="0094F8"/>
            </a:solidFill>
          </a:ln>
        </p:spPr>
        <p:txBody>
          <a:bodyPr wrap="square" lIns="0" tIns="0" rIns="0" bIns="0" rtlCol="0"/>
          <a:lstStyle/>
          <a:p>
            <a:endParaRPr sz="1722"/>
          </a:p>
        </p:txBody>
      </p:sp>
      <p:sp>
        <p:nvSpPr>
          <p:cNvPr id="20" name="object 20"/>
          <p:cNvSpPr/>
          <p:nvPr/>
        </p:nvSpPr>
        <p:spPr>
          <a:xfrm>
            <a:off x="8019033" y="2533633"/>
            <a:ext cx="2388455" cy="625056"/>
          </a:xfrm>
          <a:custGeom>
            <a:avLst/>
            <a:gdLst/>
            <a:ahLst/>
            <a:cxnLst/>
            <a:rect l="l" t="t" r="r" b="b"/>
            <a:pathLst>
              <a:path w="2496820" h="653414">
                <a:moveTo>
                  <a:pt x="2496566" y="0"/>
                </a:moveTo>
                <a:lnTo>
                  <a:pt x="108966" y="0"/>
                </a:lnTo>
                <a:lnTo>
                  <a:pt x="66544" y="8540"/>
                </a:lnTo>
                <a:lnTo>
                  <a:pt x="31908" y="31845"/>
                </a:lnTo>
                <a:lnTo>
                  <a:pt x="8560" y="66436"/>
                </a:lnTo>
                <a:lnTo>
                  <a:pt x="0" y="108838"/>
                </a:lnTo>
                <a:lnTo>
                  <a:pt x="0" y="653414"/>
                </a:lnTo>
                <a:lnTo>
                  <a:pt x="2387727" y="653414"/>
                </a:lnTo>
                <a:lnTo>
                  <a:pt x="2430075" y="644854"/>
                </a:lnTo>
                <a:lnTo>
                  <a:pt x="2464673" y="621506"/>
                </a:lnTo>
                <a:lnTo>
                  <a:pt x="2488007" y="586870"/>
                </a:lnTo>
                <a:lnTo>
                  <a:pt x="2496566" y="544449"/>
                </a:lnTo>
                <a:lnTo>
                  <a:pt x="2496566" y="0"/>
                </a:lnTo>
                <a:close/>
              </a:path>
            </a:pathLst>
          </a:custGeom>
          <a:solidFill>
            <a:srgbClr val="66FF33"/>
          </a:solidFill>
        </p:spPr>
        <p:txBody>
          <a:bodyPr wrap="square" lIns="0" tIns="0" rIns="0" bIns="0" rtlCol="0"/>
          <a:lstStyle/>
          <a:p>
            <a:endParaRPr sz="1722"/>
          </a:p>
        </p:txBody>
      </p:sp>
      <p:sp>
        <p:nvSpPr>
          <p:cNvPr id="21" name="object 21"/>
          <p:cNvSpPr txBox="1"/>
          <p:nvPr/>
        </p:nvSpPr>
        <p:spPr>
          <a:xfrm>
            <a:off x="8193977" y="2537641"/>
            <a:ext cx="2040999" cy="601760"/>
          </a:xfrm>
          <a:prstGeom prst="rect">
            <a:avLst/>
          </a:prstGeom>
        </p:spPr>
        <p:txBody>
          <a:bodyPr vert="horz" wrap="square" lIns="0" tIns="12756" rIns="0" bIns="0" rtlCol="0">
            <a:spAutoFit/>
          </a:bodyPr>
          <a:lstStyle/>
          <a:p>
            <a:pPr algn="ctr">
              <a:spcBef>
                <a:spcPts val="100"/>
              </a:spcBef>
            </a:pPr>
            <a:r>
              <a:rPr sz="1531" b="1" spc="-5" dirty="0">
                <a:latin typeface="Arial"/>
                <a:cs typeface="Arial"/>
              </a:rPr>
              <a:t>ЕНГ:</a:t>
            </a:r>
            <a:r>
              <a:rPr sz="1531" b="1" spc="-167" dirty="0">
                <a:latin typeface="Arial"/>
                <a:cs typeface="Arial"/>
              </a:rPr>
              <a:t> </a:t>
            </a:r>
            <a:r>
              <a:rPr sz="1148" b="1" spc="-10" dirty="0">
                <a:latin typeface="Arial"/>
                <a:cs typeface="Arial"/>
              </a:rPr>
              <a:t>Естественнонаучные</a:t>
            </a:r>
            <a:endParaRPr sz="1148">
              <a:latin typeface="Arial"/>
              <a:cs typeface="Arial"/>
            </a:endParaRPr>
          </a:p>
          <a:p>
            <a:pPr algn="ctr">
              <a:spcBef>
                <a:spcPts val="19"/>
              </a:spcBef>
            </a:pPr>
            <a:r>
              <a:rPr sz="1148" b="1" spc="-14" dirty="0">
                <a:latin typeface="Arial"/>
                <a:cs typeface="Arial"/>
              </a:rPr>
              <a:t>предметы</a:t>
            </a:r>
            <a:endParaRPr sz="1148">
              <a:latin typeface="Arial"/>
              <a:cs typeface="Arial"/>
            </a:endParaRPr>
          </a:p>
          <a:p>
            <a:pPr algn="ctr">
              <a:lnSpc>
                <a:spcPct val="100000"/>
              </a:lnSpc>
            </a:pPr>
            <a:r>
              <a:rPr sz="1148" b="1" spc="-14" dirty="0">
                <a:latin typeface="Arial"/>
                <a:cs typeface="Arial"/>
              </a:rPr>
              <a:t>Методология</a:t>
            </a:r>
            <a:endParaRPr sz="1148">
              <a:latin typeface="Arial"/>
              <a:cs typeface="Arial"/>
            </a:endParaRPr>
          </a:p>
        </p:txBody>
      </p:sp>
      <p:sp>
        <p:nvSpPr>
          <p:cNvPr id="22" name="object 22"/>
          <p:cNvSpPr/>
          <p:nvPr/>
        </p:nvSpPr>
        <p:spPr>
          <a:xfrm>
            <a:off x="8790119" y="3367648"/>
            <a:ext cx="2040999" cy="635625"/>
          </a:xfrm>
          <a:prstGeom prst="rect">
            <a:avLst/>
          </a:prstGeom>
          <a:blipFill>
            <a:blip r:embed="rId6" cstate="print"/>
            <a:stretch>
              <a:fillRect/>
            </a:stretch>
          </a:blipFill>
        </p:spPr>
        <p:txBody>
          <a:bodyPr wrap="square" lIns="0" tIns="0" rIns="0" bIns="0" rtlCol="0"/>
          <a:lstStyle/>
          <a:p>
            <a:endParaRPr sz="1722"/>
          </a:p>
        </p:txBody>
      </p:sp>
      <p:sp>
        <p:nvSpPr>
          <p:cNvPr id="23" name="object 23"/>
          <p:cNvSpPr/>
          <p:nvPr/>
        </p:nvSpPr>
        <p:spPr>
          <a:xfrm>
            <a:off x="8835677" y="3390002"/>
            <a:ext cx="1951098" cy="544266"/>
          </a:xfrm>
          <a:custGeom>
            <a:avLst/>
            <a:gdLst/>
            <a:ahLst/>
            <a:cxnLst/>
            <a:rect l="l" t="t" r="r" b="b"/>
            <a:pathLst>
              <a:path w="2039620" h="568960">
                <a:moveTo>
                  <a:pt x="2039620" y="0"/>
                </a:moveTo>
                <a:lnTo>
                  <a:pt x="94742" y="0"/>
                </a:lnTo>
                <a:lnTo>
                  <a:pt x="57864" y="7445"/>
                </a:lnTo>
                <a:lnTo>
                  <a:pt x="27749" y="27749"/>
                </a:lnTo>
                <a:lnTo>
                  <a:pt x="7445" y="57864"/>
                </a:lnTo>
                <a:lnTo>
                  <a:pt x="0" y="94741"/>
                </a:lnTo>
                <a:lnTo>
                  <a:pt x="0" y="568706"/>
                </a:lnTo>
                <a:lnTo>
                  <a:pt x="1944751" y="568706"/>
                </a:lnTo>
                <a:lnTo>
                  <a:pt x="1981648" y="561260"/>
                </a:lnTo>
                <a:lnTo>
                  <a:pt x="2011806" y="540956"/>
                </a:lnTo>
                <a:lnTo>
                  <a:pt x="2032154" y="510841"/>
                </a:lnTo>
                <a:lnTo>
                  <a:pt x="2039620" y="473963"/>
                </a:lnTo>
                <a:lnTo>
                  <a:pt x="2039620" y="0"/>
                </a:lnTo>
                <a:close/>
              </a:path>
            </a:pathLst>
          </a:custGeom>
          <a:solidFill>
            <a:srgbClr val="FFC000"/>
          </a:solidFill>
        </p:spPr>
        <p:txBody>
          <a:bodyPr wrap="square" lIns="0" tIns="0" rIns="0" bIns="0" rtlCol="0"/>
          <a:lstStyle/>
          <a:p>
            <a:endParaRPr sz="1722"/>
          </a:p>
        </p:txBody>
      </p:sp>
      <p:sp>
        <p:nvSpPr>
          <p:cNvPr id="24" name="object 24"/>
          <p:cNvSpPr/>
          <p:nvPr/>
        </p:nvSpPr>
        <p:spPr>
          <a:xfrm>
            <a:off x="8835677" y="3390002"/>
            <a:ext cx="1951098" cy="544266"/>
          </a:xfrm>
          <a:custGeom>
            <a:avLst/>
            <a:gdLst/>
            <a:ahLst/>
            <a:cxnLst/>
            <a:rect l="l" t="t" r="r" b="b"/>
            <a:pathLst>
              <a:path w="2039620" h="568960">
                <a:moveTo>
                  <a:pt x="94742" y="0"/>
                </a:moveTo>
                <a:lnTo>
                  <a:pt x="2039620" y="0"/>
                </a:lnTo>
                <a:lnTo>
                  <a:pt x="2039620" y="473963"/>
                </a:lnTo>
                <a:lnTo>
                  <a:pt x="2032154" y="510841"/>
                </a:lnTo>
                <a:lnTo>
                  <a:pt x="2011806" y="540956"/>
                </a:lnTo>
                <a:lnTo>
                  <a:pt x="1981648" y="561260"/>
                </a:lnTo>
                <a:lnTo>
                  <a:pt x="1944751" y="568706"/>
                </a:lnTo>
                <a:lnTo>
                  <a:pt x="0" y="568706"/>
                </a:lnTo>
                <a:lnTo>
                  <a:pt x="0" y="94741"/>
                </a:lnTo>
                <a:lnTo>
                  <a:pt x="7445" y="57864"/>
                </a:lnTo>
                <a:lnTo>
                  <a:pt x="27749" y="27749"/>
                </a:lnTo>
                <a:lnTo>
                  <a:pt x="57864" y="7445"/>
                </a:lnTo>
                <a:lnTo>
                  <a:pt x="94742" y="0"/>
                </a:lnTo>
                <a:close/>
              </a:path>
            </a:pathLst>
          </a:custGeom>
          <a:ln w="9525">
            <a:solidFill>
              <a:srgbClr val="0094F8"/>
            </a:solidFill>
          </a:ln>
        </p:spPr>
        <p:txBody>
          <a:bodyPr wrap="square" lIns="0" tIns="0" rIns="0" bIns="0" rtlCol="0"/>
          <a:lstStyle/>
          <a:p>
            <a:endParaRPr sz="1722"/>
          </a:p>
        </p:txBody>
      </p:sp>
      <p:sp>
        <p:nvSpPr>
          <p:cNvPr id="25" name="object 25"/>
          <p:cNvSpPr/>
          <p:nvPr/>
        </p:nvSpPr>
        <p:spPr>
          <a:xfrm>
            <a:off x="8835677" y="3389273"/>
            <a:ext cx="1951098" cy="544266"/>
          </a:xfrm>
          <a:custGeom>
            <a:avLst/>
            <a:gdLst/>
            <a:ahLst/>
            <a:cxnLst/>
            <a:rect l="l" t="t" r="r" b="b"/>
            <a:pathLst>
              <a:path w="2039620" h="568960">
                <a:moveTo>
                  <a:pt x="2039620" y="0"/>
                </a:moveTo>
                <a:lnTo>
                  <a:pt x="94742" y="0"/>
                </a:lnTo>
                <a:lnTo>
                  <a:pt x="57864" y="7445"/>
                </a:lnTo>
                <a:lnTo>
                  <a:pt x="27749" y="27749"/>
                </a:lnTo>
                <a:lnTo>
                  <a:pt x="7445" y="57864"/>
                </a:lnTo>
                <a:lnTo>
                  <a:pt x="0" y="94741"/>
                </a:lnTo>
                <a:lnTo>
                  <a:pt x="0" y="568451"/>
                </a:lnTo>
                <a:lnTo>
                  <a:pt x="1944877" y="568451"/>
                </a:lnTo>
                <a:lnTo>
                  <a:pt x="1981755" y="561006"/>
                </a:lnTo>
                <a:lnTo>
                  <a:pt x="2011870" y="540702"/>
                </a:lnTo>
                <a:lnTo>
                  <a:pt x="2032174" y="510587"/>
                </a:lnTo>
                <a:lnTo>
                  <a:pt x="2039620" y="473709"/>
                </a:lnTo>
                <a:lnTo>
                  <a:pt x="2039620" y="0"/>
                </a:lnTo>
                <a:close/>
              </a:path>
            </a:pathLst>
          </a:custGeom>
          <a:solidFill>
            <a:srgbClr val="FFC000"/>
          </a:solidFill>
        </p:spPr>
        <p:txBody>
          <a:bodyPr wrap="square" lIns="0" tIns="0" rIns="0" bIns="0" rtlCol="0"/>
          <a:lstStyle/>
          <a:p>
            <a:endParaRPr sz="1722"/>
          </a:p>
        </p:txBody>
      </p:sp>
      <p:sp>
        <p:nvSpPr>
          <p:cNvPr id="26" name="object 26"/>
          <p:cNvSpPr txBox="1"/>
          <p:nvPr/>
        </p:nvSpPr>
        <p:spPr>
          <a:xfrm>
            <a:off x="9088736" y="3353192"/>
            <a:ext cx="1446923" cy="601147"/>
          </a:xfrm>
          <a:prstGeom prst="rect">
            <a:avLst/>
          </a:prstGeom>
        </p:spPr>
        <p:txBody>
          <a:bodyPr vert="horz" wrap="square" lIns="0" tIns="12149" rIns="0" bIns="0" rtlCol="0">
            <a:spAutoFit/>
          </a:bodyPr>
          <a:lstStyle/>
          <a:p>
            <a:pPr marL="12149" marR="4860" indent="2430" algn="ctr">
              <a:lnSpc>
                <a:spcPct val="100400"/>
              </a:lnSpc>
              <a:spcBef>
                <a:spcPts val="96"/>
              </a:spcBef>
            </a:pPr>
            <a:r>
              <a:rPr sz="1531" b="1" spc="-10" dirty="0">
                <a:latin typeface="Arial"/>
                <a:cs typeface="Arial"/>
              </a:rPr>
              <a:t>ЧГ: </a:t>
            </a:r>
            <a:r>
              <a:rPr sz="1148" b="1" spc="-10" dirty="0">
                <a:latin typeface="Arial"/>
                <a:cs typeface="Arial"/>
              </a:rPr>
              <a:t>Ситуации  </a:t>
            </a:r>
            <a:r>
              <a:rPr sz="1148" b="1" spc="-43" dirty="0">
                <a:latin typeface="Arial"/>
                <a:cs typeface="Arial"/>
              </a:rPr>
              <a:t>ф</a:t>
            </a:r>
            <a:r>
              <a:rPr sz="1148" b="1" spc="-19" dirty="0">
                <a:latin typeface="Arial"/>
                <a:cs typeface="Arial"/>
              </a:rPr>
              <a:t>у</a:t>
            </a:r>
            <a:r>
              <a:rPr sz="1148" b="1" spc="-5" dirty="0">
                <a:latin typeface="Arial"/>
                <a:cs typeface="Arial"/>
              </a:rPr>
              <a:t>нк</a:t>
            </a:r>
            <a:r>
              <a:rPr sz="1148" b="1" dirty="0">
                <a:latin typeface="Arial"/>
                <a:cs typeface="Arial"/>
              </a:rPr>
              <a:t>ц</a:t>
            </a:r>
            <a:r>
              <a:rPr sz="1148" b="1" spc="5" dirty="0">
                <a:latin typeface="Arial"/>
                <a:cs typeface="Arial"/>
              </a:rPr>
              <a:t>ио</a:t>
            </a:r>
            <a:r>
              <a:rPr sz="1148" b="1" spc="-5" dirty="0">
                <a:latin typeface="Arial"/>
                <a:cs typeface="Arial"/>
              </a:rPr>
              <a:t>н</a:t>
            </a:r>
            <a:r>
              <a:rPr sz="1148" b="1" spc="5" dirty="0">
                <a:latin typeface="Arial"/>
                <a:cs typeface="Arial"/>
              </a:rPr>
              <a:t>иро</a:t>
            </a:r>
            <a:r>
              <a:rPr sz="1148" b="1" spc="-19" dirty="0">
                <a:latin typeface="Arial"/>
                <a:cs typeface="Arial"/>
              </a:rPr>
              <a:t>в</a:t>
            </a:r>
            <a:r>
              <a:rPr sz="1148" b="1" dirty="0">
                <a:latin typeface="Arial"/>
                <a:cs typeface="Arial"/>
              </a:rPr>
              <a:t>а</a:t>
            </a:r>
            <a:r>
              <a:rPr sz="1148" b="1" spc="-5" dirty="0">
                <a:latin typeface="Arial"/>
                <a:cs typeface="Arial"/>
              </a:rPr>
              <a:t>н</a:t>
            </a:r>
            <a:r>
              <a:rPr sz="1148" b="1" spc="5" dirty="0">
                <a:latin typeface="Arial"/>
                <a:cs typeface="Arial"/>
              </a:rPr>
              <a:t>и</a:t>
            </a:r>
            <a:r>
              <a:rPr sz="1148" b="1" dirty="0">
                <a:latin typeface="Arial"/>
                <a:cs typeface="Arial"/>
              </a:rPr>
              <a:t>я  </a:t>
            </a:r>
            <a:r>
              <a:rPr sz="1148" b="1" spc="-19" dirty="0">
                <a:latin typeface="Arial"/>
                <a:cs typeface="Arial"/>
              </a:rPr>
              <a:t>текста</a:t>
            </a:r>
            <a:endParaRPr sz="1148">
              <a:latin typeface="Arial"/>
              <a:cs typeface="Arial"/>
            </a:endParaRPr>
          </a:p>
        </p:txBody>
      </p:sp>
      <p:sp>
        <p:nvSpPr>
          <p:cNvPr id="27" name="object 27"/>
          <p:cNvSpPr/>
          <p:nvPr/>
        </p:nvSpPr>
        <p:spPr>
          <a:xfrm>
            <a:off x="8142830" y="4081998"/>
            <a:ext cx="2927376" cy="641457"/>
          </a:xfrm>
          <a:prstGeom prst="rect">
            <a:avLst/>
          </a:prstGeom>
          <a:blipFill>
            <a:blip r:embed="rId7" cstate="print"/>
            <a:stretch>
              <a:fillRect/>
            </a:stretch>
          </a:blipFill>
        </p:spPr>
        <p:txBody>
          <a:bodyPr wrap="square" lIns="0" tIns="0" rIns="0" bIns="0" rtlCol="0"/>
          <a:lstStyle/>
          <a:p>
            <a:endParaRPr sz="1722"/>
          </a:p>
        </p:txBody>
      </p:sp>
      <p:sp>
        <p:nvSpPr>
          <p:cNvPr id="28" name="object 28"/>
          <p:cNvSpPr/>
          <p:nvPr/>
        </p:nvSpPr>
        <p:spPr>
          <a:xfrm>
            <a:off x="8189482" y="4101801"/>
            <a:ext cx="2836746" cy="552163"/>
          </a:xfrm>
          <a:custGeom>
            <a:avLst/>
            <a:gdLst/>
            <a:ahLst/>
            <a:cxnLst/>
            <a:rect l="l" t="t" r="r" b="b"/>
            <a:pathLst>
              <a:path w="2965450" h="577214">
                <a:moveTo>
                  <a:pt x="2964941" y="0"/>
                </a:moveTo>
                <a:lnTo>
                  <a:pt x="96138" y="0"/>
                </a:lnTo>
                <a:lnTo>
                  <a:pt x="58721" y="7556"/>
                </a:lnTo>
                <a:lnTo>
                  <a:pt x="28162" y="28162"/>
                </a:lnTo>
                <a:lnTo>
                  <a:pt x="7556" y="58721"/>
                </a:lnTo>
                <a:lnTo>
                  <a:pt x="0" y="96139"/>
                </a:lnTo>
                <a:lnTo>
                  <a:pt x="0" y="576834"/>
                </a:lnTo>
                <a:lnTo>
                  <a:pt x="2868803" y="576834"/>
                </a:lnTo>
                <a:lnTo>
                  <a:pt x="2906220" y="569295"/>
                </a:lnTo>
                <a:lnTo>
                  <a:pt x="2936779" y="548719"/>
                </a:lnTo>
                <a:lnTo>
                  <a:pt x="2957385" y="518165"/>
                </a:lnTo>
                <a:lnTo>
                  <a:pt x="2964941" y="480695"/>
                </a:lnTo>
                <a:lnTo>
                  <a:pt x="2964941" y="0"/>
                </a:lnTo>
                <a:close/>
              </a:path>
            </a:pathLst>
          </a:custGeom>
          <a:solidFill>
            <a:srgbClr val="CCEBFF"/>
          </a:solidFill>
        </p:spPr>
        <p:txBody>
          <a:bodyPr wrap="square" lIns="0" tIns="0" rIns="0" bIns="0" rtlCol="0"/>
          <a:lstStyle/>
          <a:p>
            <a:endParaRPr sz="1722"/>
          </a:p>
        </p:txBody>
      </p:sp>
      <p:sp>
        <p:nvSpPr>
          <p:cNvPr id="29" name="object 29"/>
          <p:cNvSpPr/>
          <p:nvPr/>
        </p:nvSpPr>
        <p:spPr>
          <a:xfrm>
            <a:off x="8189482" y="4101801"/>
            <a:ext cx="2836746" cy="552163"/>
          </a:xfrm>
          <a:custGeom>
            <a:avLst/>
            <a:gdLst/>
            <a:ahLst/>
            <a:cxnLst/>
            <a:rect l="l" t="t" r="r" b="b"/>
            <a:pathLst>
              <a:path w="2965450" h="577214">
                <a:moveTo>
                  <a:pt x="96138" y="0"/>
                </a:moveTo>
                <a:lnTo>
                  <a:pt x="2964941" y="0"/>
                </a:lnTo>
                <a:lnTo>
                  <a:pt x="2964941" y="480695"/>
                </a:lnTo>
                <a:lnTo>
                  <a:pt x="2957385" y="518165"/>
                </a:lnTo>
                <a:lnTo>
                  <a:pt x="2936779" y="548719"/>
                </a:lnTo>
                <a:lnTo>
                  <a:pt x="2906220" y="569295"/>
                </a:lnTo>
                <a:lnTo>
                  <a:pt x="2868803" y="576834"/>
                </a:lnTo>
                <a:lnTo>
                  <a:pt x="0" y="576834"/>
                </a:lnTo>
                <a:lnTo>
                  <a:pt x="0" y="96139"/>
                </a:lnTo>
                <a:lnTo>
                  <a:pt x="7556" y="58721"/>
                </a:lnTo>
                <a:lnTo>
                  <a:pt x="28162" y="28162"/>
                </a:lnTo>
                <a:lnTo>
                  <a:pt x="58721" y="7556"/>
                </a:lnTo>
                <a:lnTo>
                  <a:pt x="96138" y="0"/>
                </a:lnTo>
                <a:close/>
              </a:path>
            </a:pathLst>
          </a:custGeom>
          <a:ln w="9525">
            <a:solidFill>
              <a:srgbClr val="0094F8"/>
            </a:solidFill>
          </a:ln>
        </p:spPr>
        <p:txBody>
          <a:bodyPr wrap="square" lIns="0" tIns="0" rIns="0" bIns="0" rtlCol="0"/>
          <a:lstStyle/>
          <a:p>
            <a:endParaRPr sz="1722"/>
          </a:p>
        </p:txBody>
      </p:sp>
      <p:sp>
        <p:nvSpPr>
          <p:cNvPr id="30" name="object 30"/>
          <p:cNvSpPr/>
          <p:nvPr/>
        </p:nvSpPr>
        <p:spPr>
          <a:xfrm>
            <a:off x="8189482" y="4101192"/>
            <a:ext cx="2836746" cy="551556"/>
          </a:xfrm>
          <a:custGeom>
            <a:avLst/>
            <a:gdLst/>
            <a:ahLst/>
            <a:cxnLst/>
            <a:rect l="l" t="t" r="r" b="b"/>
            <a:pathLst>
              <a:path w="2965450" h="576579">
                <a:moveTo>
                  <a:pt x="2964941" y="0"/>
                </a:moveTo>
                <a:lnTo>
                  <a:pt x="96011" y="0"/>
                </a:lnTo>
                <a:lnTo>
                  <a:pt x="58668" y="7536"/>
                </a:lnTo>
                <a:lnTo>
                  <a:pt x="28146" y="28098"/>
                </a:lnTo>
                <a:lnTo>
                  <a:pt x="7554" y="58614"/>
                </a:lnTo>
                <a:lnTo>
                  <a:pt x="0" y="96011"/>
                </a:lnTo>
                <a:lnTo>
                  <a:pt x="0" y="576452"/>
                </a:lnTo>
                <a:lnTo>
                  <a:pt x="2868929" y="576452"/>
                </a:lnTo>
                <a:lnTo>
                  <a:pt x="2906327" y="568898"/>
                </a:lnTo>
                <a:lnTo>
                  <a:pt x="2936843" y="548306"/>
                </a:lnTo>
                <a:lnTo>
                  <a:pt x="2957405" y="517784"/>
                </a:lnTo>
                <a:lnTo>
                  <a:pt x="2964941" y="480440"/>
                </a:lnTo>
                <a:lnTo>
                  <a:pt x="2964941" y="0"/>
                </a:lnTo>
                <a:close/>
              </a:path>
            </a:pathLst>
          </a:custGeom>
          <a:solidFill>
            <a:srgbClr val="CCEBFF"/>
          </a:solidFill>
        </p:spPr>
        <p:txBody>
          <a:bodyPr wrap="square" lIns="0" tIns="0" rIns="0" bIns="0" rtlCol="0"/>
          <a:lstStyle/>
          <a:p>
            <a:endParaRPr sz="1722"/>
          </a:p>
        </p:txBody>
      </p:sp>
      <p:sp>
        <p:nvSpPr>
          <p:cNvPr id="31" name="object 31"/>
          <p:cNvSpPr txBox="1"/>
          <p:nvPr/>
        </p:nvSpPr>
        <p:spPr>
          <a:xfrm>
            <a:off x="8739823" y="4068951"/>
            <a:ext cx="1733633" cy="601147"/>
          </a:xfrm>
          <a:prstGeom prst="rect">
            <a:avLst/>
          </a:prstGeom>
        </p:spPr>
        <p:txBody>
          <a:bodyPr vert="horz" wrap="square" lIns="0" tIns="12149" rIns="0" bIns="0" rtlCol="0">
            <a:spAutoFit/>
          </a:bodyPr>
          <a:lstStyle/>
          <a:p>
            <a:pPr marL="12149" marR="4860" indent="1215" algn="ctr">
              <a:lnSpc>
                <a:spcPct val="100400"/>
              </a:lnSpc>
              <a:spcBef>
                <a:spcPts val="96"/>
              </a:spcBef>
            </a:pPr>
            <a:r>
              <a:rPr sz="1531" b="1" dirty="0">
                <a:latin typeface="Arial"/>
                <a:cs typeface="Arial"/>
              </a:rPr>
              <a:t>МГ: </a:t>
            </a:r>
            <a:r>
              <a:rPr sz="1148" b="1" spc="-5" dirty="0">
                <a:latin typeface="Arial"/>
                <a:cs typeface="Arial"/>
              </a:rPr>
              <a:t>Мир  </a:t>
            </a:r>
            <a:r>
              <a:rPr sz="1148" b="1" spc="-10" dirty="0">
                <a:latin typeface="Arial"/>
                <a:cs typeface="Arial"/>
              </a:rPr>
              <a:t>индивидуума, </a:t>
            </a:r>
            <a:r>
              <a:rPr sz="1148" b="1" spc="-14" dirty="0">
                <a:latin typeface="Arial"/>
                <a:cs typeface="Arial"/>
              </a:rPr>
              <a:t>социума,  </a:t>
            </a:r>
            <a:r>
              <a:rPr sz="1148" b="1" dirty="0">
                <a:latin typeface="Arial"/>
                <a:cs typeface="Arial"/>
              </a:rPr>
              <a:t>образования и</a:t>
            </a:r>
            <a:r>
              <a:rPr sz="1148" b="1" spc="-81" dirty="0">
                <a:latin typeface="Arial"/>
                <a:cs typeface="Arial"/>
              </a:rPr>
              <a:t> </a:t>
            </a:r>
            <a:r>
              <a:rPr sz="1148" b="1" spc="-10" dirty="0">
                <a:latin typeface="Arial"/>
                <a:cs typeface="Arial"/>
              </a:rPr>
              <a:t>науки</a:t>
            </a:r>
            <a:endParaRPr sz="1148">
              <a:latin typeface="Arial"/>
              <a:cs typeface="Arial"/>
            </a:endParaRPr>
          </a:p>
        </p:txBody>
      </p:sp>
      <p:sp>
        <p:nvSpPr>
          <p:cNvPr id="32" name="object 32"/>
          <p:cNvSpPr/>
          <p:nvPr/>
        </p:nvSpPr>
        <p:spPr>
          <a:xfrm>
            <a:off x="7670484" y="4880903"/>
            <a:ext cx="2895303" cy="810568"/>
          </a:xfrm>
          <a:prstGeom prst="rect">
            <a:avLst/>
          </a:prstGeom>
          <a:blipFill>
            <a:blip r:embed="rId8" cstate="print"/>
            <a:stretch>
              <a:fillRect/>
            </a:stretch>
          </a:blipFill>
        </p:spPr>
        <p:txBody>
          <a:bodyPr wrap="square" lIns="0" tIns="0" rIns="0" bIns="0" rtlCol="0"/>
          <a:lstStyle/>
          <a:p>
            <a:endParaRPr sz="1722"/>
          </a:p>
        </p:txBody>
      </p:sp>
      <p:sp>
        <p:nvSpPr>
          <p:cNvPr id="33" name="object 33"/>
          <p:cNvSpPr/>
          <p:nvPr/>
        </p:nvSpPr>
        <p:spPr>
          <a:xfrm>
            <a:off x="7715556" y="4901556"/>
            <a:ext cx="2805159" cy="721639"/>
          </a:xfrm>
          <a:custGeom>
            <a:avLst/>
            <a:gdLst/>
            <a:ahLst/>
            <a:cxnLst/>
            <a:rect l="l" t="t" r="r" b="b"/>
            <a:pathLst>
              <a:path w="2932429" h="754379">
                <a:moveTo>
                  <a:pt x="2932430" y="0"/>
                </a:moveTo>
                <a:lnTo>
                  <a:pt x="125730" y="0"/>
                </a:lnTo>
                <a:lnTo>
                  <a:pt x="76831" y="9894"/>
                </a:lnTo>
                <a:lnTo>
                  <a:pt x="36861" y="36861"/>
                </a:lnTo>
                <a:lnTo>
                  <a:pt x="9894" y="76831"/>
                </a:lnTo>
                <a:lnTo>
                  <a:pt x="0" y="125729"/>
                </a:lnTo>
                <a:lnTo>
                  <a:pt x="0" y="754379"/>
                </a:lnTo>
                <a:lnTo>
                  <a:pt x="2806700" y="754379"/>
                </a:lnTo>
                <a:lnTo>
                  <a:pt x="2855598" y="744503"/>
                </a:lnTo>
                <a:lnTo>
                  <a:pt x="2895568" y="717565"/>
                </a:lnTo>
                <a:lnTo>
                  <a:pt x="2922535" y="677602"/>
                </a:lnTo>
                <a:lnTo>
                  <a:pt x="2932430" y="628649"/>
                </a:lnTo>
                <a:lnTo>
                  <a:pt x="2932430" y="0"/>
                </a:lnTo>
                <a:close/>
              </a:path>
            </a:pathLst>
          </a:custGeom>
          <a:solidFill>
            <a:srgbClr val="66FF33"/>
          </a:solidFill>
        </p:spPr>
        <p:txBody>
          <a:bodyPr wrap="square" lIns="0" tIns="0" rIns="0" bIns="0" rtlCol="0"/>
          <a:lstStyle/>
          <a:p>
            <a:endParaRPr sz="1722"/>
          </a:p>
        </p:txBody>
      </p:sp>
      <p:sp>
        <p:nvSpPr>
          <p:cNvPr id="34" name="object 34"/>
          <p:cNvSpPr/>
          <p:nvPr/>
        </p:nvSpPr>
        <p:spPr>
          <a:xfrm>
            <a:off x="7715556" y="4901556"/>
            <a:ext cx="2805159" cy="721639"/>
          </a:xfrm>
          <a:custGeom>
            <a:avLst/>
            <a:gdLst/>
            <a:ahLst/>
            <a:cxnLst/>
            <a:rect l="l" t="t" r="r" b="b"/>
            <a:pathLst>
              <a:path w="2932429" h="754379">
                <a:moveTo>
                  <a:pt x="125730" y="0"/>
                </a:moveTo>
                <a:lnTo>
                  <a:pt x="2932430" y="0"/>
                </a:lnTo>
                <a:lnTo>
                  <a:pt x="2932430" y="628649"/>
                </a:lnTo>
                <a:lnTo>
                  <a:pt x="2922535" y="677602"/>
                </a:lnTo>
                <a:lnTo>
                  <a:pt x="2895568" y="717565"/>
                </a:lnTo>
                <a:lnTo>
                  <a:pt x="2855598" y="744503"/>
                </a:lnTo>
                <a:lnTo>
                  <a:pt x="2806700" y="754379"/>
                </a:lnTo>
                <a:lnTo>
                  <a:pt x="0" y="754379"/>
                </a:lnTo>
                <a:lnTo>
                  <a:pt x="0" y="125729"/>
                </a:lnTo>
                <a:lnTo>
                  <a:pt x="9894" y="76831"/>
                </a:lnTo>
                <a:lnTo>
                  <a:pt x="36861" y="36861"/>
                </a:lnTo>
                <a:lnTo>
                  <a:pt x="76831" y="9894"/>
                </a:lnTo>
                <a:lnTo>
                  <a:pt x="125730" y="0"/>
                </a:lnTo>
                <a:close/>
              </a:path>
            </a:pathLst>
          </a:custGeom>
          <a:ln w="9525">
            <a:solidFill>
              <a:srgbClr val="0094F8"/>
            </a:solidFill>
          </a:ln>
        </p:spPr>
        <p:txBody>
          <a:bodyPr wrap="square" lIns="0" tIns="0" rIns="0" bIns="0" rtlCol="0"/>
          <a:lstStyle/>
          <a:p>
            <a:endParaRPr sz="1722"/>
          </a:p>
        </p:txBody>
      </p:sp>
      <p:sp>
        <p:nvSpPr>
          <p:cNvPr id="35" name="object 35"/>
          <p:cNvSpPr/>
          <p:nvPr/>
        </p:nvSpPr>
        <p:spPr>
          <a:xfrm>
            <a:off x="7715556" y="4900705"/>
            <a:ext cx="2805159" cy="721639"/>
          </a:xfrm>
          <a:custGeom>
            <a:avLst/>
            <a:gdLst/>
            <a:ahLst/>
            <a:cxnLst/>
            <a:rect l="l" t="t" r="r" b="b"/>
            <a:pathLst>
              <a:path w="2932429" h="754379">
                <a:moveTo>
                  <a:pt x="2932430" y="0"/>
                </a:moveTo>
                <a:lnTo>
                  <a:pt x="125730" y="0"/>
                </a:lnTo>
                <a:lnTo>
                  <a:pt x="76777" y="9874"/>
                </a:lnTo>
                <a:lnTo>
                  <a:pt x="36814" y="36798"/>
                </a:lnTo>
                <a:lnTo>
                  <a:pt x="9876" y="76723"/>
                </a:lnTo>
                <a:lnTo>
                  <a:pt x="0" y="125603"/>
                </a:lnTo>
                <a:lnTo>
                  <a:pt x="0" y="753872"/>
                </a:lnTo>
                <a:lnTo>
                  <a:pt x="2806700" y="753872"/>
                </a:lnTo>
                <a:lnTo>
                  <a:pt x="2855652" y="743997"/>
                </a:lnTo>
                <a:lnTo>
                  <a:pt x="2895615" y="717073"/>
                </a:lnTo>
                <a:lnTo>
                  <a:pt x="2922553" y="677148"/>
                </a:lnTo>
                <a:lnTo>
                  <a:pt x="2932430" y="628269"/>
                </a:lnTo>
                <a:lnTo>
                  <a:pt x="2932430" y="0"/>
                </a:lnTo>
                <a:close/>
              </a:path>
            </a:pathLst>
          </a:custGeom>
          <a:solidFill>
            <a:srgbClr val="66FF33"/>
          </a:solidFill>
        </p:spPr>
        <p:txBody>
          <a:bodyPr wrap="square" lIns="0" tIns="0" rIns="0" bIns="0" rtlCol="0"/>
          <a:lstStyle/>
          <a:p>
            <a:endParaRPr sz="1722"/>
          </a:p>
        </p:txBody>
      </p:sp>
      <p:sp>
        <p:nvSpPr>
          <p:cNvPr id="36" name="object 36"/>
          <p:cNvSpPr txBox="1"/>
          <p:nvPr/>
        </p:nvSpPr>
        <p:spPr>
          <a:xfrm>
            <a:off x="8149026" y="4953917"/>
            <a:ext cx="1938949" cy="604088"/>
          </a:xfrm>
          <a:prstGeom prst="rect">
            <a:avLst/>
          </a:prstGeom>
        </p:spPr>
        <p:txBody>
          <a:bodyPr vert="horz" wrap="square" lIns="0" tIns="10934" rIns="0" bIns="0" rtlCol="0">
            <a:spAutoFit/>
          </a:bodyPr>
          <a:lstStyle/>
          <a:p>
            <a:pPr marL="247835" marR="4860" indent="-236295">
              <a:lnSpc>
                <a:spcPct val="100800"/>
              </a:lnSpc>
              <a:spcBef>
                <a:spcPts val="86"/>
              </a:spcBef>
            </a:pPr>
            <a:r>
              <a:rPr sz="1531" b="1" spc="-5" dirty="0">
                <a:latin typeface="Arial"/>
                <a:cs typeface="Arial"/>
              </a:rPr>
              <a:t>ЕНГ: </a:t>
            </a:r>
            <a:r>
              <a:rPr sz="1148" b="1" dirty="0">
                <a:latin typeface="Arial"/>
                <a:cs typeface="Arial"/>
              </a:rPr>
              <a:t>Здоровье,</a:t>
            </a:r>
            <a:r>
              <a:rPr sz="1148" b="1" spc="-72" dirty="0">
                <a:latin typeface="Arial"/>
                <a:cs typeface="Arial"/>
              </a:rPr>
              <a:t> </a:t>
            </a:r>
            <a:r>
              <a:rPr sz="1148" b="1" spc="-10" dirty="0">
                <a:latin typeface="Arial"/>
                <a:cs typeface="Arial"/>
              </a:rPr>
              <a:t>ресурсы  </a:t>
            </a:r>
            <a:r>
              <a:rPr sz="1148" b="1" spc="-5" dirty="0">
                <a:latin typeface="Arial"/>
                <a:cs typeface="Arial"/>
              </a:rPr>
              <a:t>окружающая</a:t>
            </a:r>
            <a:r>
              <a:rPr sz="1148" b="1" spc="5" dirty="0">
                <a:latin typeface="Arial"/>
                <a:cs typeface="Arial"/>
              </a:rPr>
              <a:t> </a:t>
            </a:r>
            <a:r>
              <a:rPr sz="1148" b="1" dirty="0">
                <a:latin typeface="Arial"/>
                <a:cs typeface="Arial"/>
              </a:rPr>
              <a:t>среда,</a:t>
            </a:r>
            <a:endParaRPr sz="1148">
              <a:latin typeface="Arial"/>
              <a:cs typeface="Arial"/>
            </a:endParaRPr>
          </a:p>
          <a:p>
            <a:pPr marL="38269">
              <a:spcBef>
                <a:spcPts val="5"/>
              </a:spcBef>
            </a:pPr>
            <a:r>
              <a:rPr sz="1148" b="1" spc="-10" dirty="0">
                <a:latin typeface="Arial"/>
                <a:cs typeface="Arial"/>
              </a:rPr>
              <a:t>связь науки </a:t>
            </a:r>
            <a:r>
              <a:rPr sz="1148" b="1" dirty="0">
                <a:latin typeface="Arial"/>
                <a:cs typeface="Arial"/>
              </a:rPr>
              <a:t>и</a:t>
            </a:r>
            <a:r>
              <a:rPr sz="1148" b="1" spc="-10" dirty="0">
                <a:latin typeface="Arial"/>
                <a:cs typeface="Arial"/>
              </a:rPr>
              <a:t> технологии</a:t>
            </a:r>
            <a:endParaRPr sz="1148">
              <a:latin typeface="Arial"/>
              <a:cs typeface="Arial"/>
            </a:endParaRPr>
          </a:p>
        </p:txBody>
      </p:sp>
      <p:sp>
        <p:nvSpPr>
          <p:cNvPr id="37" name="object 37"/>
          <p:cNvSpPr/>
          <p:nvPr/>
        </p:nvSpPr>
        <p:spPr>
          <a:xfrm>
            <a:off x="1056177" y="1133847"/>
            <a:ext cx="2829457" cy="1094607"/>
          </a:xfrm>
          <a:custGeom>
            <a:avLst/>
            <a:gdLst/>
            <a:ahLst/>
            <a:cxnLst/>
            <a:rect l="l" t="t" r="r" b="b"/>
            <a:pathLst>
              <a:path w="2957829" h="1144270">
                <a:moveTo>
                  <a:pt x="2957461" y="0"/>
                </a:moveTo>
                <a:lnTo>
                  <a:pt x="190715" y="0"/>
                </a:lnTo>
                <a:lnTo>
                  <a:pt x="146985" y="5034"/>
                </a:lnTo>
                <a:lnTo>
                  <a:pt x="106841" y="19378"/>
                </a:lnTo>
                <a:lnTo>
                  <a:pt x="71431" y="41887"/>
                </a:lnTo>
                <a:lnTo>
                  <a:pt x="41896" y="71422"/>
                </a:lnTo>
                <a:lnTo>
                  <a:pt x="19383" y="106839"/>
                </a:lnTo>
                <a:lnTo>
                  <a:pt x="5036" y="146997"/>
                </a:lnTo>
                <a:lnTo>
                  <a:pt x="0" y="190754"/>
                </a:lnTo>
                <a:lnTo>
                  <a:pt x="0" y="1144270"/>
                </a:lnTo>
                <a:lnTo>
                  <a:pt x="2766707" y="1144270"/>
                </a:lnTo>
                <a:lnTo>
                  <a:pt x="2810464" y="1139235"/>
                </a:lnTo>
                <a:lnTo>
                  <a:pt x="2850622" y="1124891"/>
                </a:lnTo>
                <a:lnTo>
                  <a:pt x="2886039" y="1102382"/>
                </a:lnTo>
                <a:lnTo>
                  <a:pt x="2915573" y="1072847"/>
                </a:lnTo>
                <a:lnTo>
                  <a:pt x="2938083" y="1037430"/>
                </a:lnTo>
                <a:lnTo>
                  <a:pt x="2952426" y="997272"/>
                </a:lnTo>
                <a:lnTo>
                  <a:pt x="2957461" y="953516"/>
                </a:lnTo>
                <a:lnTo>
                  <a:pt x="2957461" y="0"/>
                </a:lnTo>
                <a:close/>
              </a:path>
            </a:pathLst>
          </a:custGeom>
          <a:solidFill>
            <a:srgbClr val="FFC000"/>
          </a:solidFill>
        </p:spPr>
        <p:txBody>
          <a:bodyPr wrap="square" lIns="0" tIns="0" rIns="0" bIns="0" rtlCol="0"/>
          <a:lstStyle/>
          <a:p>
            <a:endParaRPr sz="1722"/>
          </a:p>
        </p:txBody>
      </p:sp>
      <p:sp>
        <p:nvSpPr>
          <p:cNvPr id="38" name="object 38"/>
          <p:cNvSpPr txBox="1"/>
          <p:nvPr/>
        </p:nvSpPr>
        <p:spPr>
          <a:xfrm>
            <a:off x="1337653" y="1284735"/>
            <a:ext cx="2265145" cy="778411"/>
          </a:xfrm>
          <a:prstGeom prst="rect">
            <a:avLst/>
          </a:prstGeom>
        </p:spPr>
        <p:txBody>
          <a:bodyPr vert="horz" wrap="square" lIns="0" tIns="12756" rIns="0" bIns="0" rtlCol="0">
            <a:spAutoFit/>
          </a:bodyPr>
          <a:lstStyle/>
          <a:p>
            <a:pPr marL="12149">
              <a:spcBef>
                <a:spcPts val="100"/>
              </a:spcBef>
            </a:pPr>
            <a:r>
              <a:rPr sz="1531" b="1" spc="-10" dirty="0">
                <a:latin typeface="Arial"/>
                <a:cs typeface="Arial"/>
              </a:rPr>
              <a:t>ЧГ: </a:t>
            </a:r>
            <a:r>
              <a:rPr sz="1148" b="1" spc="-19" dirty="0">
                <a:latin typeface="Arial"/>
                <a:cs typeface="Arial"/>
              </a:rPr>
              <a:t>Работать </a:t>
            </a:r>
            <a:r>
              <a:rPr sz="1148" b="1" dirty="0">
                <a:latin typeface="Arial"/>
                <a:cs typeface="Arial"/>
              </a:rPr>
              <a:t>с</a:t>
            </a:r>
            <a:r>
              <a:rPr sz="1148" b="1" spc="-53" dirty="0">
                <a:latin typeface="Arial"/>
                <a:cs typeface="Arial"/>
              </a:rPr>
              <a:t> </a:t>
            </a:r>
            <a:r>
              <a:rPr sz="1148" b="1" spc="-10" dirty="0">
                <a:latin typeface="Arial"/>
                <a:cs typeface="Arial"/>
              </a:rPr>
              <a:t>информацией:</a:t>
            </a:r>
            <a:endParaRPr sz="1148">
              <a:latin typeface="Arial"/>
              <a:cs typeface="Arial"/>
            </a:endParaRPr>
          </a:p>
          <a:p>
            <a:pPr marL="64389" indent="-52846">
              <a:spcBef>
                <a:spcPts val="19"/>
              </a:spcBef>
              <a:buSzPct val="91666"/>
              <a:buFont typeface="Arial"/>
              <a:buChar char="•"/>
              <a:tabLst>
                <a:tab pos="64996" algn="l"/>
              </a:tabLst>
            </a:pPr>
            <a:r>
              <a:rPr sz="1148" b="1" spc="-10" dirty="0">
                <a:latin typeface="Arial"/>
                <a:cs typeface="Arial"/>
              </a:rPr>
              <a:t>находить </a:t>
            </a:r>
            <a:r>
              <a:rPr sz="1148" b="1" dirty="0">
                <a:latin typeface="Arial"/>
                <a:cs typeface="Arial"/>
              </a:rPr>
              <a:t>и</a:t>
            </a:r>
            <a:r>
              <a:rPr sz="1148" b="1" spc="10" dirty="0">
                <a:latin typeface="Arial"/>
                <a:cs typeface="Arial"/>
              </a:rPr>
              <a:t> </a:t>
            </a:r>
            <a:r>
              <a:rPr sz="1148" b="1" spc="-10" dirty="0">
                <a:latin typeface="Arial"/>
                <a:cs typeface="Arial"/>
              </a:rPr>
              <a:t>извлекать</a:t>
            </a:r>
            <a:endParaRPr sz="1148">
              <a:latin typeface="Arial"/>
              <a:cs typeface="Arial"/>
            </a:endParaRPr>
          </a:p>
          <a:p>
            <a:pPr marL="64389" indent="-52846">
              <a:buSzPct val="91666"/>
              <a:buFont typeface="Arial"/>
              <a:buChar char="•"/>
              <a:tabLst>
                <a:tab pos="64996" algn="l"/>
              </a:tabLst>
            </a:pPr>
            <a:r>
              <a:rPr sz="1148" b="1" spc="-14" dirty="0">
                <a:latin typeface="Arial"/>
                <a:cs typeface="Arial"/>
              </a:rPr>
              <a:t>осмысливать </a:t>
            </a:r>
            <a:r>
              <a:rPr sz="1148" b="1" dirty="0">
                <a:latin typeface="Arial"/>
                <a:cs typeface="Arial"/>
              </a:rPr>
              <a:t>и</a:t>
            </a:r>
            <a:r>
              <a:rPr sz="1148" b="1" spc="33" dirty="0">
                <a:latin typeface="Arial"/>
                <a:cs typeface="Arial"/>
              </a:rPr>
              <a:t> </a:t>
            </a:r>
            <a:r>
              <a:rPr sz="1148" b="1" spc="-5" dirty="0">
                <a:latin typeface="Arial"/>
                <a:cs typeface="Arial"/>
              </a:rPr>
              <a:t>оценивать</a:t>
            </a:r>
            <a:endParaRPr sz="1148">
              <a:latin typeface="Arial"/>
              <a:cs typeface="Arial"/>
            </a:endParaRPr>
          </a:p>
          <a:p>
            <a:pPr marL="64389" indent="-52846">
              <a:buSzPct val="91666"/>
              <a:buFont typeface="Arial"/>
              <a:buChar char="•"/>
              <a:tabLst>
                <a:tab pos="64996" algn="l"/>
              </a:tabLst>
            </a:pPr>
            <a:r>
              <a:rPr sz="1148" b="1" spc="-10" dirty="0">
                <a:latin typeface="Arial"/>
                <a:cs typeface="Arial"/>
              </a:rPr>
              <a:t>интерпретировать</a:t>
            </a:r>
            <a:endParaRPr sz="1148">
              <a:latin typeface="Arial"/>
              <a:cs typeface="Arial"/>
            </a:endParaRPr>
          </a:p>
        </p:txBody>
      </p:sp>
      <p:sp>
        <p:nvSpPr>
          <p:cNvPr id="39" name="object 39"/>
          <p:cNvSpPr/>
          <p:nvPr/>
        </p:nvSpPr>
        <p:spPr>
          <a:xfrm>
            <a:off x="811646" y="2568985"/>
            <a:ext cx="2845250" cy="1194227"/>
          </a:xfrm>
          <a:custGeom>
            <a:avLst/>
            <a:gdLst/>
            <a:ahLst/>
            <a:cxnLst/>
            <a:rect l="l" t="t" r="r" b="b"/>
            <a:pathLst>
              <a:path w="2974340" h="1248410">
                <a:moveTo>
                  <a:pt x="2973819" y="0"/>
                </a:moveTo>
                <a:lnTo>
                  <a:pt x="208026" y="0"/>
                </a:lnTo>
                <a:lnTo>
                  <a:pt x="160325" y="5491"/>
                </a:lnTo>
                <a:lnTo>
                  <a:pt x="116538" y="21136"/>
                </a:lnTo>
                <a:lnTo>
                  <a:pt x="77913" y="45686"/>
                </a:lnTo>
                <a:lnTo>
                  <a:pt x="45698" y="77897"/>
                </a:lnTo>
                <a:lnTo>
                  <a:pt x="21142" y="116521"/>
                </a:lnTo>
                <a:lnTo>
                  <a:pt x="5493" y="160313"/>
                </a:lnTo>
                <a:lnTo>
                  <a:pt x="0" y="208025"/>
                </a:lnTo>
                <a:lnTo>
                  <a:pt x="0" y="1248028"/>
                </a:lnTo>
                <a:lnTo>
                  <a:pt x="2765793" y="1248028"/>
                </a:lnTo>
                <a:lnTo>
                  <a:pt x="2813506" y="1242537"/>
                </a:lnTo>
                <a:lnTo>
                  <a:pt x="2857297" y="1226892"/>
                </a:lnTo>
                <a:lnTo>
                  <a:pt x="2895922" y="1202342"/>
                </a:lnTo>
                <a:lnTo>
                  <a:pt x="2928132" y="1170131"/>
                </a:lnTo>
                <a:lnTo>
                  <a:pt x="2952683" y="1131507"/>
                </a:lnTo>
                <a:lnTo>
                  <a:pt x="2968327" y="1087715"/>
                </a:lnTo>
                <a:lnTo>
                  <a:pt x="2973819" y="1040002"/>
                </a:lnTo>
                <a:lnTo>
                  <a:pt x="2973819" y="0"/>
                </a:lnTo>
                <a:close/>
              </a:path>
            </a:pathLst>
          </a:custGeom>
          <a:solidFill>
            <a:srgbClr val="E6DFEB"/>
          </a:solidFill>
        </p:spPr>
        <p:txBody>
          <a:bodyPr wrap="square" lIns="0" tIns="0" rIns="0" bIns="0" rtlCol="0"/>
          <a:lstStyle/>
          <a:p>
            <a:endParaRPr sz="1722"/>
          </a:p>
        </p:txBody>
      </p:sp>
      <p:sp>
        <p:nvSpPr>
          <p:cNvPr id="40" name="object 40"/>
          <p:cNvSpPr txBox="1"/>
          <p:nvPr/>
        </p:nvSpPr>
        <p:spPr>
          <a:xfrm>
            <a:off x="981645" y="2770049"/>
            <a:ext cx="2508121" cy="777798"/>
          </a:xfrm>
          <a:prstGeom prst="rect">
            <a:avLst/>
          </a:prstGeom>
        </p:spPr>
        <p:txBody>
          <a:bodyPr vert="horz" wrap="square" lIns="0" tIns="12149" rIns="0" bIns="0" rtlCol="0">
            <a:spAutoFit/>
          </a:bodyPr>
          <a:lstStyle/>
          <a:p>
            <a:pPr marL="12149" marR="4860" algn="ctr">
              <a:lnSpc>
                <a:spcPct val="100299"/>
              </a:lnSpc>
              <a:spcBef>
                <a:spcPts val="96"/>
              </a:spcBef>
            </a:pPr>
            <a:r>
              <a:rPr sz="1531" b="1" dirty="0">
                <a:latin typeface="Arial"/>
                <a:cs typeface="Arial"/>
              </a:rPr>
              <a:t>МГ: </a:t>
            </a:r>
            <a:r>
              <a:rPr sz="1148" b="1" spc="-14" dirty="0">
                <a:latin typeface="Arial"/>
                <a:cs typeface="Arial"/>
              </a:rPr>
              <a:t>Формулировать, </a:t>
            </a:r>
            <a:r>
              <a:rPr sz="1148" b="1" spc="-10" dirty="0">
                <a:latin typeface="Arial"/>
                <a:cs typeface="Arial"/>
              </a:rPr>
              <a:t>применять  интерпретировать </a:t>
            </a:r>
            <a:r>
              <a:rPr sz="1148" b="1" dirty="0">
                <a:latin typeface="Arial"/>
                <a:cs typeface="Arial"/>
              </a:rPr>
              <a:t>и </a:t>
            </a:r>
            <a:r>
              <a:rPr sz="1148" b="1" spc="-5" dirty="0">
                <a:latin typeface="Arial"/>
                <a:cs typeface="Arial"/>
              </a:rPr>
              <a:t>оценивать  </a:t>
            </a:r>
            <a:r>
              <a:rPr sz="1148" b="1" spc="-19" dirty="0">
                <a:latin typeface="Arial"/>
                <a:cs typeface="Arial"/>
              </a:rPr>
              <a:t>результаты </a:t>
            </a:r>
            <a:r>
              <a:rPr sz="1148" b="1" dirty="0">
                <a:latin typeface="Arial"/>
                <a:cs typeface="Arial"/>
              </a:rPr>
              <a:t>с позиций</a:t>
            </a:r>
            <a:r>
              <a:rPr sz="1148" b="1" spc="-33" dirty="0">
                <a:latin typeface="Arial"/>
                <a:cs typeface="Arial"/>
              </a:rPr>
              <a:t> </a:t>
            </a:r>
            <a:r>
              <a:rPr sz="1148" b="1" spc="-19" dirty="0">
                <a:latin typeface="Arial"/>
                <a:cs typeface="Arial"/>
              </a:rPr>
              <a:t>математики  </a:t>
            </a:r>
            <a:r>
              <a:rPr sz="1148" b="1" dirty="0">
                <a:latin typeface="Arial"/>
                <a:cs typeface="Arial"/>
              </a:rPr>
              <a:t>и реальной</a:t>
            </a:r>
            <a:r>
              <a:rPr sz="1148" b="1" spc="-38" dirty="0">
                <a:latin typeface="Arial"/>
                <a:cs typeface="Arial"/>
              </a:rPr>
              <a:t> </a:t>
            </a:r>
            <a:r>
              <a:rPr sz="1148" b="1" spc="-14" dirty="0">
                <a:latin typeface="Arial"/>
                <a:cs typeface="Arial"/>
              </a:rPr>
              <a:t>проблемы</a:t>
            </a:r>
            <a:endParaRPr sz="1148">
              <a:latin typeface="Arial"/>
              <a:cs typeface="Arial"/>
            </a:endParaRPr>
          </a:p>
        </p:txBody>
      </p:sp>
      <p:sp>
        <p:nvSpPr>
          <p:cNvPr id="41" name="object 41"/>
          <p:cNvSpPr/>
          <p:nvPr/>
        </p:nvSpPr>
        <p:spPr>
          <a:xfrm>
            <a:off x="742034" y="4977608"/>
            <a:ext cx="2928469" cy="1190583"/>
          </a:xfrm>
          <a:custGeom>
            <a:avLst/>
            <a:gdLst/>
            <a:ahLst/>
            <a:cxnLst/>
            <a:rect l="l" t="t" r="r" b="b"/>
            <a:pathLst>
              <a:path w="3061335" h="1244600">
                <a:moveTo>
                  <a:pt x="3060941" y="0"/>
                </a:moveTo>
                <a:lnTo>
                  <a:pt x="207429" y="0"/>
                </a:lnTo>
                <a:lnTo>
                  <a:pt x="159865" y="5483"/>
                </a:lnTo>
                <a:lnTo>
                  <a:pt x="116204" y="21101"/>
                </a:lnTo>
                <a:lnTo>
                  <a:pt x="77689" y="45606"/>
                </a:lnTo>
                <a:lnTo>
                  <a:pt x="45567" y="77749"/>
                </a:lnTo>
                <a:lnTo>
                  <a:pt x="21082" y="116280"/>
                </a:lnTo>
                <a:lnTo>
                  <a:pt x="5477" y="159953"/>
                </a:lnTo>
                <a:lnTo>
                  <a:pt x="0" y="207517"/>
                </a:lnTo>
                <a:lnTo>
                  <a:pt x="0" y="1244599"/>
                </a:lnTo>
                <a:lnTo>
                  <a:pt x="2853550" y="1244599"/>
                </a:lnTo>
                <a:lnTo>
                  <a:pt x="2901107" y="1239122"/>
                </a:lnTo>
                <a:lnTo>
                  <a:pt x="2944762" y="1223517"/>
                </a:lnTo>
                <a:lnTo>
                  <a:pt x="2983269" y="1199032"/>
                </a:lnTo>
                <a:lnTo>
                  <a:pt x="3015384" y="1166910"/>
                </a:lnTo>
                <a:lnTo>
                  <a:pt x="3039864" y="1128395"/>
                </a:lnTo>
                <a:lnTo>
                  <a:pt x="3055464" y="1084734"/>
                </a:lnTo>
                <a:lnTo>
                  <a:pt x="3060941" y="1037170"/>
                </a:lnTo>
                <a:lnTo>
                  <a:pt x="3060941" y="0"/>
                </a:lnTo>
                <a:close/>
              </a:path>
            </a:pathLst>
          </a:custGeom>
          <a:solidFill>
            <a:srgbClr val="66FF33"/>
          </a:solidFill>
        </p:spPr>
        <p:txBody>
          <a:bodyPr wrap="square" lIns="0" tIns="0" rIns="0" bIns="0" rtlCol="0"/>
          <a:lstStyle/>
          <a:p>
            <a:endParaRPr sz="1722"/>
          </a:p>
        </p:txBody>
      </p:sp>
      <p:sp>
        <p:nvSpPr>
          <p:cNvPr id="42" name="object 42"/>
          <p:cNvSpPr txBox="1"/>
          <p:nvPr/>
        </p:nvSpPr>
        <p:spPr>
          <a:xfrm>
            <a:off x="885426" y="5003120"/>
            <a:ext cx="2297339" cy="1131713"/>
          </a:xfrm>
          <a:prstGeom prst="rect">
            <a:avLst/>
          </a:prstGeom>
        </p:spPr>
        <p:txBody>
          <a:bodyPr vert="horz" wrap="square" lIns="0" tIns="12756" rIns="0" bIns="0" rtlCol="0">
            <a:spAutoFit/>
          </a:bodyPr>
          <a:lstStyle/>
          <a:p>
            <a:pPr marL="12149">
              <a:spcBef>
                <a:spcPts val="100"/>
              </a:spcBef>
            </a:pPr>
            <a:r>
              <a:rPr sz="1531" b="1" spc="-5" dirty="0">
                <a:latin typeface="Arial"/>
                <a:cs typeface="Arial"/>
              </a:rPr>
              <a:t>ЕНГ:</a:t>
            </a:r>
            <a:endParaRPr sz="1531">
              <a:latin typeface="Arial"/>
              <a:cs typeface="Arial"/>
            </a:endParaRPr>
          </a:p>
          <a:p>
            <a:pPr marL="154897" indent="-143356">
              <a:spcBef>
                <a:spcPts val="14"/>
              </a:spcBef>
              <a:buFont typeface="Arial"/>
              <a:buChar char="•"/>
              <a:tabLst>
                <a:tab pos="155505" algn="l"/>
              </a:tabLst>
            </a:pPr>
            <a:r>
              <a:rPr sz="1148" b="1" spc="-10" dirty="0">
                <a:latin typeface="Arial"/>
                <a:cs typeface="Arial"/>
              </a:rPr>
              <a:t>давать </a:t>
            </a:r>
            <a:r>
              <a:rPr sz="1148" b="1" spc="-5" dirty="0">
                <a:latin typeface="Arial"/>
                <a:cs typeface="Arial"/>
              </a:rPr>
              <a:t>научные</a:t>
            </a:r>
            <a:r>
              <a:rPr sz="1148" b="1" spc="-48" dirty="0">
                <a:latin typeface="Arial"/>
                <a:cs typeface="Arial"/>
              </a:rPr>
              <a:t> </a:t>
            </a:r>
            <a:r>
              <a:rPr sz="1148" b="1" spc="-5" dirty="0">
                <a:latin typeface="Arial"/>
                <a:cs typeface="Arial"/>
              </a:rPr>
              <a:t>объяснения,</a:t>
            </a:r>
            <a:endParaRPr sz="1148">
              <a:latin typeface="Arial"/>
              <a:cs typeface="Arial"/>
            </a:endParaRPr>
          </a:p>
          <a:p>
            <a:pPr marL="154897" indent="-143356">
              <a:spcBef>
                <a:spcPts val="5"/>
              </a:spcBef>
              <a:buFont typeface="Arial"/>
              <a:buChar char="•"/>
              <a:tabLst>
                <a:tab pos="155505" algn="l"/>
              </a:tabLst>
            </a:pPr>
            <a:r>
              <a:rPr sz="1148" b="1" spc="-14" dirty="0">
                <a:latin typeface="Arial"/>
                <a:cs typeface="Arial"/>
              </a:rPr>
              <a:t>применять </a:t>
            </a:r>
            <a:r>
              <a:rPr sz="1148" b="1" spc="-5" dirty="0">
                <a:latin typeface="Arial"/>
                <a:cs typeface="Arial"/>
              </a:rPr>
              <a:t>е/н</a:t>
            </a:r>
            <a:r>
              <a:rPr sz="1148" b="1" spc="67" dirty="0">
                <a:latin typeface="Arial"/>
                <a:cs typeface="Arial"/>
              </a:rPr>
              <a:t> </a:t>
            </a:r>
            <a:r>
              <a:rPr sz="1148" b="1" spc="-24" dirty="0">
                <a:latin typeface="Arial"/>
                <a:cs typeface="Arial"/>
              </a:rPr>
              <a:t>методы</a:t>
            </a:r>
            <a:endParaRPr sz="1148">
              <a:latin typeface="Arial"/>
              <a:cs typeface="Arial"/>
            </a:endParaRPr>
          </a:p>
          <a:p>
            <a:pPr marL="154897"/>
            <a:r>
              <a:rPr sz="1148" b="1" spc="-5" dirty="0">
                <a:latin typeface="Arial"/>
                <a:cs typeface="Arial"/>
              </a:rPr>
              <a:t>исследования,</a:t>
            </a:r>
            <a:endParaRPr sz="1148">
              <a:latin typeface="Arial"/>
              <a:cs typeface="Arial"/>
            </a:endParaRPr>
          </a:p>
          <a:p>
            <a:pPr marL="154897" marR="154290" indent="-143356">
              <a:buFont typeface="Arial"/>
              <a:buChar char="•"/>
              <a:tabLst>
                <a:tab pos="155505" algn="l"/>
              </a:tabLst>
            </a:pPr>
            <a:r>
              <a:rPr sz="1148" b="1" spc="-10" dirty="0">
                <a:latin typeface="Arial"/>
                <a:cs typeface="Arial"/>
              </a:rPr>
              <a:t>интерпретировать </a:t>
            </a:r>
            <a:r>
              <a:rPr sz="1148" b="1" dirty="0">
                <a:latin typeface="Arial"/>
                <a:cs typeface="Arial"/>
              </a:rPr>
              <a:t>данные,  </a:t>
            </a:r>
            <a:r>
              <a:rPr sz="1148" b="1" spc="-10" dirty="0">
                <a:latin typeface="Arial"/>
                <a:cs typeface="Arial"/>
              </a:rPr>
              <a:t>делать</a:t>
            </a:r>
            <a:r>
              <a:rPr sz="1148" b="1" dirty="0">
                <a:latin typeface="Arial"/>
                <a:cs typeface="Arial"/>
              </a:rPr>
              <a:t> </a:t>
            </a:r>
            <a:r>
              <a:rPr sz="1148" b="1" spc="-5" dirty="0">
                <a:latin typeface="Arial"/>
                <a:cs typeface="Arial"/>
              </a:rPr>
              <a:t>выводы</a:t>
            </a:r>
            <a:endParaRPr sz="1148">
              <a:latin typeface="Arial"/>
              <a:cs typeface="Arial"/>
            </a:endParaRPr>
          </a:p>
        </p:txBody>
      </p:sp>
      <p:sp>
        <p:nvSpPr>
          <p:cNvPr id="43" name="object 43"/>
          <p:cNvSpPr/>
          <p:nvPr/>
        </p:nvSpPr>
        <p:spPr>
          <a:xfrm>
            <a:off x="6639902" y="1353012"/>
            <a:ext cx="1585419" cy="1040545"/>
          </a:xfrm>
          <a:custGeom>
            <a:avLst/>
            <a:gdLst/>
            <a:ahLst/>
            <a:cxnLst/>
            <a:rect l="l" t="t" r="r" b="b"/>
            <a:pathLst>
              <a:path w="1657350" h="1087755">
                <a:moveTo>
                  <a:pt x="1593382" y="41354"/>
                </a:moveTo>
                <a:lnTo>
                  <a:pt x="1555656" y="43202"/>
                </a:lnTo>
                <a:lnTo>
                  <a:pt x="0" y="1055877"/>
                </a:lnTo>
                <a:lnTo>
                  <a:pt x="20827" y="1087754"/>
                </a:lnTo>
                <a:lnTo>
                  <a:pt x="1576424" y="75161"/>
                </a:lnTo>
                <a:lnTo>
                  <a:pt x="1593382" y="41354"/>
                </a:lnTo>
                <a:close/>
              </a:path>
              <a:path w="1657350" h="1087755">
                <a:moveTo>
                  <a:pt x="1654482" y="4699"/>
                </a:moveTo>
                <a:lnTo>
                  <a:pt x="1614804" y="4699"/>
                </a:lnTo>
                <a:lnTo>
                  <a:pt x="1635505" y="36702"/>
                </a:lnTo>
                <a:lnTo>
                  <a:pt x="1576424" y="75161"/>
                </a:lnTo>
                <a:lnTo>
                  <a:pt x="1548765" y="130301"/>
                </a:lnTo>
                <a:lnTo>
                  <a:pt x="1546717" y="137614"/>
                </a:lnTo>
                <a:lnTo>
                  <a:pt x="1547622" y="144891"/>
                </a:lnTo>
                <a:lnTo>
                  <a:pt x="1551193" y="151286"/>
                </a:lnTo>
                <a:lnTo>
                  <a:pt x="1557147" y="155956"/>
                </a:lnTo>
                <a:lnTo>
                  <a:pt x="1564441" y="157930"/>
                </a:lnTo>
                <a:lnTo>
                  <a:pt x="1571688" y="156987"/>
                </a:lnTo>
                <a:lnTo>
                  <a:pt x="1578078" y="153402"/>
                </a:lnTo>
                <a:lnTo>
                  <a:pt x="1582801" y="147447"/>
                </a:lnTo>
                <a:lnTo>
                  <a:pt x="1654482" y="4699"/>
                </a:lnTo>
                <a:close/>
              </a:path>
              <a:path w="1657350" h="1087755">
                <a:moveTo>
                  <a:pt x="1619569" y="12064"/>
                </a:moveTo>
                <a:lnTo>
                  <a:pt x="1608074" y="12064"/>
                </a:lnTo>
                <a:lnTo>
                  <a:pt x="1626107" y="39750"/>
                </a:lnTo>
                <a:lnTo>
                  <a:pt x="1593382" y="41354"/>
                </a:lnTo>
                <a:lnTo>
                  <a:pt x="1576424" y="75161"/>
                </a:lnTo>
                <a:lnTo>
                  <a:pt x="1635505" y="36702"/>
                </a:lnTo>
                <a:lnTo>
                  <a:pt x="1619569" y="12064"/>
                </a:lnTo>
                <a:close/>
              </a:path>
              <a:path w="1657350" h="1087755">
                <a:moveTo>
                  <a:pt x="1656842" y="0"/>
                </a:moveTo>
                <a:lnTo>
                  <a:pt x="1491996" y="8127"/>
                </a:lnTo>
                <a:lnTo>
                  <a:pt x="1473962" y="28066"/>
                </a:lnTo>
                <a:lnTo>
                  <a:pt x="1475809" y="35423"/>
                </a:lnTo>
                <a:lnTo>
                  <a:pt x="1480169" y="41290"/>
                </a:lnTo>
                <a:lnTo>
                  <a:pt x="1486409" y="45086"/>
                </a:lnTo>
                <a:lnTo>
                  <a:pt x="1493901" y="46227"/>
                </a:lnTo>
                <a:lnTo>
                  <a:pt x="1555656" y="43202"/>
                </a:lnTo>
                <a:lnTo>
                  <a:pt x="1614804" y="4699"/>
                </a:lnTo>
                <a:lnTo>
                  <a:pt x="1654482" y="4699"/>
                </a:lnTo>
                <a:lnTo>
                  <a:pt x="1656842" y="0"/>
                </a:lnTo>
                <a:close/>
              </a:path>
              <a:path w="1657350" h="1087755">
                <a:moveTo>
                  <a:pt x="1614804" y="4699"/>
                </a:moveTo>
                <a:lnTo>
                  <a:pt x="1555656" y="43202"/>
                </a:lnTo>
                <a:lnTo>
                  <a:pt x="1593382" y="41354"/>
                </a:lnTo>
                <a:lnTo>
                  <a:pt x="1608074" y="12064"/>
                </a:lnTo>
                <a:lnTo>
                  <a:pt x="1619569" y="12064"/>
                </a:lnTo>
                <a:lnTo>
                  <a:pt x="1614804" y="4699"/>
                </a:lnTo>
                <a:close/>
              </a:path>
              <a:path w="1657350" h="1087755">
                <a:moveTo>
                  <a:pt x="1608074" y="12064"/>
                </a:moveTo>
                <a:lnTo>
                  <a:pt x="1593382" y="41354"/>
                </a:lnTo>
                <a:lnTo>
                  <a:pt x="1626107" y="39750"/>
                </a:lnTo>
                <a:lnTo>
                  <a:pt x="1608074" y="12064"/>
                </a:lnTo>
                <a:close/>
              </a:path>
            </a:pathLst>
          </a:custGeom>
          <a:solidFill>
            <a:srgbClr val="6F2F9F"/>
          </a:solidFill>
        </p:spPr>
        <p:txBody>
          <a:bodyPr wrap="square" lIns="0" tIns="0" rIns="0" bIns="0" rtlCol="0"/>
          <a:lstStyle/>
          <a:p>
            <a:endParaRPr sz="1722"/>
          </a:p>
        </p:txBody>
      </p:sp>
      <p:sp>
        <p:nvSpPr>
          <p:cNvPr id="44" name="object 44"/>
          <p:cNvSpPr/>
          <p:nvPr/>
        </p:nvSpPr>
        <p:spPr>
          <a:xfrm>
            <a:off x="6647313" y="2019484"/>
            <a:ext cx="1967498" cy="355353"/>
          </a:xfrm>
          <a:custGeom>
            <a:avLst/>
            <a:gdLst/>
            <a:ahLst/>
            <a:cxnLst/>
            <a:rect l="l" t="t" r="r" b="b"/>
            <a:pathLst>
              <a:path w="2056765" h="371475">
                <a:moveTo>
                  <a:pt x="1946487" y="60107"/>
                </a:moveTo>
                <a:lnTo>
                  <a:pt x="0" y="333640"/>
                </a:lnTo>
                <a:lnTo>
                  <a:pt x="5333" y="371359"/>
                </a:lnTo>
                <a:lnTo>
                  <a:pt x="1951834" y="97824"/>
                </a:lnTo>
                <a:lnTo>
                  <a:pt x="1981512" y="74423"/>
                </a:lnTo>
                <a:lnTo>
                  <a:pt x="1946487" y="60107"/>
                </a:lnTo>
                <a:close/>
              </a:path>
              <a:path w="2056765" h="371475">
                <a:moveTo>
                  <a:pt x="2023157" y="50303"/>
                </a:moveTo>
                <a:lnTo>
                  <a:pt x="2016252" y="50303"/>
                </a:lnTo>
                <a:lnTo>
                  <a:pt x="2021585" y="88022"/>
                </a:lnTo>
                <a:lnTo>
                  <a:pt x="1951834" y="97824"/>
                </a:lnTo>
                <a:lnTo>
                  <a:pt x="1903222" y="136155"/>
                </a:lnTo>
                <a:lnTo>
                  <a:pt x="1898332" y="141914"/>
                </a:lnTo>
                <a:lnTo>
                  <a:pt x="1896110" y="148887"/>
                </a:lnTo>
                <a:lnTo>
                  <a:pt x="1896649" y="156194"/>
                </a:lnTo>
                <a:lnTo>
                  <a:pt x="1900047" y="162952"/>
                </a:lnTo>
                <a:lnTo>
                  <a:pt x="1905787" y="167840"/>
                </a:lnTo>
                <a:lnTo>
                  <a:pt x="1912731" y="170049"/>
                </a:lnTo>
                <a:lnTo>
                  <a:pt x="1920031" y="169471"/>
                </a:lnTo>
                <a:lnTo>
                  <a:pt x="1926844" y="166000"/>
                </a:lnTo>
                <a:lnTo>
                  <a:pt x="2056383" y="63892"/>
                </a:lnTo>
                <a:lnTo>
                  <a:pt x="2023157" y="50303"/>
                </a:lnTo>
                <a:close/>
              </a:path>
              <a:path w="2056765" h="371475">
                <a:moveTo>
                  <a:pt x="1981512" y="74423"/>
                </a:moveTo>
                <a:lnTo>
                  <a:pt x="1951834" y="97824"/>
                </a:lnTo>
                <a:lnTo>
                  <a:pt x="2021585" y="88022"/>
                </a:lnTo>
                <a:lnTo>
                  <a:pt x="2021406" y="86752"/>
                </a:lnTo>
                <a:lnTo>
                  <a:pt x="2011679" y="86752"/>
                </a:lnTo>
                <a:lnTo>
                  <a:pt x="1981512" y="74423"/>
                </a:lnTo>
                <a:close/>
              </a:path>
              <a:path w="2056765" h="371475">
                <a:moveTo>
                  <a:pt x="2007107" y="54240"/>
                </a:moveTo>
                <a:lnTo>
                  <a:pt x="1981512" y="74423"/>
                </a:lnTo>
                <a:lnTo>
                  <a:pt x="2011679" y="86752"/>
                </a:lnTo>
                <a:lnTo>
                  <a:pt x="2007107" y="54240"/>
                </a:lnTo>
                <a:close/>
              </a:path>
              <a:path w="2056765" h="371475">
                <a:moveTo>
                  <a:pt x="2016808" y="54240"/>
                </a:moveTo>
                <a:lnTo>
                  <a:pt x="2007107" y="54240"/>
                </a:lnTo>
                <a:lnTo>
                  <a:pt x="2011679" y="86752"/>
                </a:lnTo>
                <a:lnTo>
                  <a:pt x="2021406" y="86752"/>
                </a:lnTo>
                <a:lnTo>
                  <a:pt x="2016808" y="54240"/>
                </a:lnTo>
                <a:close/>
              </a:path>
              <a:path w="2056765" h="371475">
                <a:moveTo>
                  <a:pt x="2016252" y="50303"/>
                </a:moveTo>
                <a:lnTo>
                  <a:pt x="1946487" y="60107"/>
                </a:lnTo>
                <a:lnTo>
                  <a:pt x="1981512" y="74423"/>
                </a:lnTo>
                <a:lnTo>
                  <a:pt x="2007107" y="54240"/>
                </a:lnTo>
                <a:lnTo>
                  <a:pt x="2016808" y="54240"/>
                </a:lnTo>
                <a:lnTo>
                  <a:pt x="2016252" y="50303"/>
                </a:lnTo>
                <a:close/>
              </a:path>
              <a:path w="2056765" h="371475">
                <a:moveTo>
                  <a:pt x="1896215" y="0"/>
                </a:moveTo>
                <a:lnTo>
                  <a:pt x="1889077" y="1472"/>
                </a:lnTo>
                <a:lnTo>
                  <a:pt x="1883011" y="5516"/>
                </a:lnTo>
                <a:lnTo>
                  <a:pt x="1878838" y="11822"/>
                </a:lnTo>
                <a:lnTo>
                  <a:pt x="1877375" y="19266"/>
                </a:lnTo>
                <a:lnTo>
                  <a:pt x="1878853" y="26412"/>
                </a:lnTo>
                <a:lnTo>
                  <a:pt x="1882927" y="32486"/>
                </a:lnTo>
                <a:lnTo>
                  <a:pt x="1889252" y="36714"/>
                </a:lnTo>
                <a:lnTo>
                  <a:pt x="1946487" y="60107"/>
                </a:lnTo>
                <a:lnTo>
                  <a:pt x="2016252" y="50303"/>
                </a:lnTo>
                <a:lnTo>
                  <a:pt x="2023157" y="50303"/>
                </a:lnTo>
                <a:lnTo>
                  <a:pt x="1903602" y="1408"/>
                </a:lnTo>
                <a:lnTo>
                  <a:pt x="1896215" y="0"/>
                </a:lnTo>
                <a:close/>
              </a:path>
            </a:pathLst>
          </a:custGeom>
          <a:solidFill>
            <a:srgbClr val="6F2F9F"/>
          </a:solidFill>
        </p:spPr>
        <p:txBody>
          <a:bodyPr wrap="square" lIns="0" tIns="0" rIns="0" bIns="0" rtlCol="0"/>
          <a:lstStyle/>
          <a:p>
            <a:endParaRPr sz="1722"/>
          </a:p>
        </p:txBody>
      </p:sp>
      <p:sp>
        <p:nvSpPr>
          <p:cNvPr id="45" name="object 45"/>
          <p:cNvSpPr/>
          <p:nvPr/>
        </p:nvSpPr>
        <p:spPr>
          <a:xfrm>
            <a:off x="6595316" y="2352211"/>
            <a:ext cx="1423961" cy="521952"/>
          </a:xfrm>
          <a:custGeom>
            <a:avLst/>
            <a:gdLst/>
            <a:ahLst/>
            <a:cxnLst/>
            <a:rect l="l" t="t" r="r" b="b"/>
            <a:pathLst>
              <a:path w="1410970" h="558800">
                <a:moveTo>
                  <a:pt x="1302462" y="510364"/>
                </a:moveTo>
                <a:lnTo>
                  <a:pt x="1241678" y="521335"/>
                </a:lnTo>
                <a:lnTo>
                  <a:pt x="1226311" y="543433"/>
                </a:lnTo>
                <a:lnTo>
                  <a:pt x="1229121" y="550495"/>
                </a:lnTo>
                <a:lnTo>
                  <a:pt x="1234217" y="555736"/>
                </a:lnTo>
                <a:lnTo>
                  <a:pt x="1240885" y="558667"/>
                </a:lnTo>
                <a:lnTo>
                  <a:pt x="1248409" y="558800"/>
                </a:lnTo>
                <a:lnTo>
                  <a:pt x="1383300" y="534543"/>
                </a:lnTo>
                <a:lnTo>
                  <a:pt x="1368805" y="534543"/>
                </a:lnTo>
                <a:lnTo>
                  <a:pt x="1302462" y="510364"/>
                </a:lnTo>
                <a:close/>
              </a:path>
              <a:path w="1410970" h="558800">
                <a:moveTo>
                  <a:pt x="1339824" y="503620"/>
                </a:moveTo>
                <a:lnTo>
                  <a:pt x="1302462" y="510364"/>
                </a:lnTo>
                <a:lnTo>
                  <a:pt x="1368805" y="534543"/>
                </a:lnTo>
                <a:lnTo>
                  <a:pt x="1370919" y="528701"/>
                </a:lnTo>
                <a:lnTo>
                  <a:pt x="1360677" y="528701"/>
                </a:lnTo>
                <a:lnTo>
                  <a:pt x="1339824" y="503620"/>
                </a:lnTo>
                <a:close/>
              </a:path>
              <a:path w="1410970" h="558800">
                <a:moveTo>
                  <a:pt x="1292431" y="395859"/>
                </a:moveTo>
                <a:lnTo>
                  <a:pt x="1285178" y="396589"/>
                </a:lnTo>
                <a:lnTo>
                  <a:pt x="1278508" y="400177"/>
                </a:lnTo>
                <a:lnTo>
                  <a:pt x="1273756" y="406060"/>
                </a:lnTo>
                <a:lnTo>
                  <a:pt x="1271730" y="413051"/>
                </a:lnTo>
                <a:lnTo>
                  <a:pt x="1272490" y="420304"/>
                </a:lnTo>
                <a:lnTo>
                  <a:pt x="1276096" y="426974"/>
                </a:lnTo>
                <a:lnTo>
                  <a:pt x="1315764" y="474683"/>
                </a:lnTo>
                <a:lnTo>
                  <a:pt x="1381759" y="498729"/>
                </a:lnTo>
                <a:lnTo>
                  <a:pt x="1368805" y="534543"/>
                </a:lnTo>
                <a:lnTo>
                  <a:pt x="1383300" y="534543"/>
                </a:lnTo>
                <a:lnTo>
                  <a:pt x="1410842" y="529590"/>
                </a:lnTo>
                <a:lnTo>
                  <a:pt x="1305305" y="402590"/>
                </a:lnTo>
                <a:lnTo>
                  <a:pt x="1299422" y="397891"/>
                </a:lnTo>
                <a:lnTo>
                  <a:pt x="1292431" y="395859"/>
                </a:lnTo>
                <a:close/>
              </a:path>
              <a:path w="1410970" h="558800">
                <a:moveTo>
                  <a:pt x="1371853" y="497840"/>
                </a:moveTo>
                <a:lnTo>
                  <a:pt x="1339824" y="503620"/>
                </a:lnTo>
                <a:lnTo>
                  <a:pt x="1360677" y="528701"/>
                </a:lnTo>
                <a:lnTo>
                  <a:pt x="1371853" y="497840"/>
                </a:lnTo>
                <a:close/>
              </a:path>
              <a:path w="1410970" h="558800">
                <a:moveTo>
                  <a:pt x="1379320" y="497840"/>
                </a:moveTo>
                <a:lnTo>
                  <a:pt x="1371853" y="497840"/>
                </a:lnTo>
                <a:lnTo>
                  <a:pt x="1360677" y="528701"/>
                </a:lnTo>
                <a:lnTo>
                  <a:pt x="1370919" y="528701"/>
                </a:lnTo>
                <a:lnTo>
                  <a:pt x="1381759" y="498729"/>
                </a:lnTo>
                <a:lnTo>
                  <a:pt x="1379320" y="497840"/>
                </a:lnTo>
                <a:close/>
              </a:path>
              <a:path w="1410970" h="558800">
                <a:moveTo>
                  <a:pt x="12953" y="0"/>
                </a:moveTo>
                <a:lnTo>
                  <a:pt x="0" y="35687"/>
                </a:lnTo>
                <a:lnTo>
                  <a:pt x="1302462" y="510364"/>
                </a:lnTo>
                <a:lnTo>
                  <a:pt x="1339824" y="503620"/>
                </a:lnTo>
                <a:lnTo>
                  <a:pt x="1315764" y="474683"/>
                </a:lnTo>
                <a:lnTo>
                  <a:pt x="12953" y="0"/>
                </a:lnTo>
                <a:close/>
              </a:path>
              <a:path w="1410970" h="558800">
                <a:moveTo>
                  <a:pt x="1315764" y="474683"/>
                </a:moveTo>
                <a:lnTo>
                  <a:pt x="1339824" y="503620"/>
                </a:lnTo>
                <a:lnTo>
                  <a:pt x="1371853" y="497840"/>
                </a:lnTo>
                <a:lnTo>
                  <a:pt x="1379320" y="497840"/>
                </a:lnTo>
                <a:lnTo>
                  <a:pt x="1315764" y="474683"/>
                </a:lnTo>
                <a:close/>
              </a:path>
            </a:pathLst>
          </a:custGeom>
          <a:solidFill>
            <a:srgbClr val="6F2F9F"/>
          </a:solidFill>
        </p:spPr>
        <p:txBody>
          <a:bodyPr wrap="square" lIns="0" tIns="0" rIns="0" bIns="0" rtlCol="0"/>
          <a:lstStyle/>
          <a:p>
            <a:endParaRPr sz="1722"/>
          </a:p>
        </p:txBody>
      </p:sp>
      <p:sp>
        <p:nvSpPr>
          <p:cNvPr id="46" name="object 46"/>
          <p:cNvSpPr/>
          <p:nvPr/>
        </p:nvSpPr>
        <p:spPr>
          <a:xfrm>
            <a:off x="7328252" y="3630636"/>
            <a:ext cx="1507667" cy="560060"/>
          </a:xfrm>
          <a:custGeom>
            <a:avLst/>
            <a:gdLst/>
            <a:ahLst/>
            <a:cxnLst/>
            <a:rect l="l" t="t" r="r" b="b"/>
            <a:pathLst>
              <a:path w="1576070" h="585470">
                <a:moveTo>
                  <a:pt x="1467212" y="49665"/>
                </a:moveTo>
                <a:lnTo>
                  <a:pt x="0" y="549183"/>
                </a:lnTo>
                <a:lnTo>
                  <a:pt x="12319" y="585251"/>
                </a:lnTo>
                <a:lnTo>
                  <a:pt x="1479320" y="85805"/>
                </a:lnTo>
                <a:lnTo>
                  <a:pt x="1504185" y="57154"/>
                </a:lnTo>
                <a:lnTo>
                  <a:pt x="1467212" y="49665"/>
                </a:lnTo>
                <a:close/>
              </a:path>
              <a:path w="1576070" h="585470">
                <a:moveTo>
                  <a:pt x="1546990" y="26959"/>
                </a:moveTo>
                <a:lnTo>
                  <a:pt x="1533906" y="26959"/>
                </a:lnTo>
                <a:lnTo>
                  <a:pt x="1546225" y="63027"/>
                </a:lnTo>
                <a:lnTo>
                  <a:pt x="1479320" y="85805"/>
                </a:lnTo>
                <a:lnTo>
                  <a:pt x="1438910" y="132369"/>
                </a:lnTo>
                <a:lnTo>
                  <a:pt x="1435207" y="138987"/>
                </a:lnTo>
                <a:lnTo>
                  <a:pt x="1434338" y="146260"/>
                </a:lnTo>
                <a:lnTo>
                  <a:pt x="1436231" y="153318"/>
                </a:lnTo>
                <a:lnTo>
                  <a:pt x="1440815" y="159293"/>
                </a:lnTo>
                <a:lnTo>
                  <a:pt x="1447432" y="163014"/>
                </a:lnTo>
                <a:lnTo>
                  <a:pt x="1454705" y="163913"/>
                </a:lnTo>
                <a:lnTo>
                  <a:pt x="1461764" y="162026"/>
                </a:lnTo>
                <a:lnTo>
                  <a:pt x="1467739" y="157388"/>
                </a:lnTo>
                <a:lnTo>
                  <a:pt x="1575816" y="32801"/>
                </a:lnTo>
                <a:lnTo>
                  <a:pt x="1546990" y="26959"/>
                </a:lnTo>
                <a:close/>
              </a:path>
              <a:path w="1576070" h="585470">
                <a:moveTo>
                  <a:pt x="1504185" y="57154"/>
                </a:moveTo>
                <a:lnTo>
                  <a:pt x="1479320" y="85805"/>
                </a:lnTo>
                <a:lnTo>
                  <a:pt x="1544359" y="63662"/>
                </a:lnTo>
                <a:lnTo>
                  <a:pt x="1536319" y="63662"/>
                </a:lnTo>
                <a:lnTo>
                  <a:pt x="1504185" y="57154"/>
                </a:lnTo>
                <a:close/>
              </a:path>
              <a:path w="1576070" h="585470">
                <a:moveTo>
                  <a:pt x="1525651" y="32420"/>
                </a:moveTo>
                <a:lnTo>
                  <a:pt x="1504185" y="57154"/>
                </a:lnTo>
                <a:lnTo>
                  <a:pt x="1536319" y="63662"/>
                </a:lnTo>
                <a:lnTo>
                  <a:pt x="1525651" y="32420"/>
                </a:lnTo>
                <a:close/>
              </a:path>
              <a:path w="1576070" h="585470">
                <a:moveTo>
                  <a:pt x="1535771" y="32420"/>
                </a:moveTo>
                <a:lnTo>
                  <a:pt x="1525651" y="32420"/>
                </a:lnTo>
                <a:lnTo>
                  <a:pt x="1536319" y="63662"/>
                </a:lnTo>
                <a:lnTo>
                  <a:pt x="1544359" y="63662"/>
                </a:lnTo>
                <a:lnTo>
                  <a:pt x="1546225" y="63027"/>
                </a:lnTo>
                <a:lnTo>
                  <a:pt x="1535771" y="32420"/>
                </a:lnTo>
                <a:close/>
              </a:path>
              <a:path w="1576070" h="585470">
                <a:moveTo>
                  <a:pt x="1533906" y="26959"/>
                </a:moveTo>
                <a:lnTo>
                  <a:pt x="1467212" y="49665"/>
                </a:lnTo>
                <a:lnTo>
                  <a:pt x="1504185" y="57154"/>
                </a:lnTo>
                <a:lnTo>
                  <a:pt x="1525651" y="32420"/>
                </a:lnTo>
                <a:lnTo>
                  <a:pt x="1535771" y="32420"/>
                </a:lnTo>
                <a:lnTo>
                  <a:pt x="1533906" y="26959"/>
                </a:lnTo>
                <a:close/>
              </a:path>
              <a:path w="1576070" h="585470">
                <a:moveTo>
                  <a:pt x="1406596" y="0"/>
                </a:moveTo>
                <a:lnTo>
                  <a:pt x="1399857" y="2797"/>
                </a:lnTo>
                <a:lnTo>
                  <a:pt x="1394642" y="7929"/>
                </a:lnTo>
                <a:lnTo>
                  <a:pt x="1391666" y="14894"/>
                </a:lnTo>
                <a:lnTo>
                  <a:pt x="1391683" y="22443"/>
                </a:lnTo>
                <a:lnTo>
                  <a:pt x="1394475" y="29182"/>
                </a:lnTo>
                <a:lnTo>
                  <a:pt x="1399577" y="34397"/>
                </a:lnTo>
                <a:lnTo>
                  <a:pt x="1406525" y="37373"/>
                </a:lnTo>
                <a:lnTo>
                  <a:pt x="1467212" y="49665"/>
                </a:lnTo>
                <a:lnTo>
                  <a:pt x="1533906" y="26959"/>
                </a:lnTo>
                <a:lnTo>
                  <a:pt x="1546990" y="26959"/>
                </a:lnTo>
                <a:lnTo>
                  <a:pt x="1414145" y="35"/>
                </a:lnTo>
                <a:lnTo>
                  <a:pt x="1406596" y="0"/>
                </a:lnTo>
                <a:close/>
              </a:path>
            </a:pathLst>
          </a:custGeom>
          <a:solidFill>
            <a:srgbClr val="FF0000"/>
          </a:solidFill>
        </p:spPr>
        <p:txBody>
          <a:bodyPr wrap="square" lIns="0" tIns="0" rIns="0" bIns="0" rtlCol="0"/>
          <a:lstStyle/>
          <a:p>
            <a:endParaRPr sz="1722"/>
          </a:p>
        </p:txBody>
      </p:sp>
      <p:sp>
        <p:nvSpPr>
          <p:cNvPr id="47" name="object 47"/>
          <p:cNvSpPr/>
          <p:nvPr/>
        </p:nvSpPr>
        <p:spPr>
          <a:xfrm>
            <a:off x="7320843" y="4162665"/>
            <a:ext cx="1216095" cy="364464"/>
          </a:xfrm>
          <a:custGeom>
            <a:avLst/>
            <a:gdLst/>
            <a:ahLst/>
            <a:cxnLst/>
            <a:rect l="l" t="t" r="r" b="b"/>
            <a:pathLst>
              <a:path w="1271270" h="381000">
                <a:moveTo>
                  <a:pt x="1161433" y="326482"/>
                </a:moveTo>
                <a:lnTo>
                  <a:pt x="1102105" y="343789"/>
                </a:lnTo>
                <a:lnTo>
                  <a:pt x="1095438" y="347301"/>
                </a:lnTo>
                <a:lnTo>
                  <a:pt x="1090771" y="352933"/>
                </a:lnTo>
                <a:lnTo>
                  <a:pt x="1088532" y="359898"/>
                </a:lnTo>
                <a:lnTo>
                  <a:pt x="1089152" y="367411"/>
                </a:lnTo>
                <a:lnTo>
                  <a:pt x="1092717" y="374132"/>
                </a:lnTo>
                <a:lnTo>
                  <a:pt x="1098343" y="378793"/>
                </a:lnTo>
                <a:lnTo>
                  <a:pt x="1105279" y="381001"/>
                </a:lnTo>
                <a:lnTo>
                  <a:pt x="1112774" y="380365"/>
                </a:lnTo>
                <a:lnTo>
                  <a:pt x="1238947" y="343535"/>
                </a:lnTo>
                <a:lnTo>
                  <a:pt x="1229867" y="343535"/>
                </a:lnTo>
                <a:lnTo>
                  <a:pt x="1161433" y="326482"/>
                </a:lnTo>
                <a:close/>
              </a:path>
              <a:path w="1271270" h="381000">
                <a:moveTo>
                  <a:pt x="1197800" y="315874"/>
                </a:moveTo>
                <a:lnTo>
                  <a:pt x="1161433" y="326482"/>
                </a:lnTo>
                <a:lnTo>
                  <a:pt x="1229867" y="343535"/>
                </a:lnTo>
                <a:lnTo>
                  <a:pt x="1231078" y="338709"/>
                </a:lnTo>
                <a:lnTo>
                  <a:pt x="1221231" y="338709"/>
                </a:lnTo>
                <a:lnTo>
                  <a:pt x="1197800" y="315874"/>
                </a:lnTo>
                <a:close/>
              </a:path>
              <a:path w="1271270" h="381000">
                <a:moveTo>
                  <a:pt x="1139523" y="213645"/>
                </a:moveTo>
                <a:lnTo>
                  <a:pt x="1132369" y="215145"/>
                </a:lnTo>
                <a:lnTo>
                  <a:pt x="1126108" y="219456"/>
                </a:lnTo>
                <a:lnTo>
                  <a:pt x="1121989" y="225788"/>
                </a:lnTo>
                <a:lnTo>
                  <a:pt x="1120679" y="232965"/>
                </a:lnTo>
                <a:lnTo>
                  <a:pt x="1122179" y="240119"/>
                </a:lnTo>
                <a:lnTo>
                  <a:pt x="1126489" y="246380"/>
                </a:lnTo>
                <a:lnTo>
                  <a:pt x="1170774" y="289536"/>
                </a:lnTo>
                <a:lnTo>
                  <a:pt x="1239138" y="306578"/>
                </a:lnTo>
                <a:lnTo>
                  <a:pt x="1229867" y="343535"/>
                </a:lnTo>
                <a:lnTo>
                  <a:pt x="1238947" y="343535"/>
                </a:lnTo>
                <a:lnTo>
                  <a:pt x="1271142" y="334137"/>
                </a:lnTo>
                <a:lnTo>
                  <a:pt x="1153032" y="219075"/>
                </a:lnTo>
                <a:lnTo>
                  <a:pt x="1146700" y="214955"/>
                </a:lnTo>
                <a:lnTo>
                  <a:pt x="1139523" y="213645"/>
                </a:lnTo>
                <a:close/>
              </a:path>
              <a:path w="1271270" h="381000">
                <a:moveTo>
                  <a:pt x="1229232" y="306705"/>
                </a:moveTo>
                <a:lnTo>
                  <a:pt x="1197800" y="315874"/>
                </a:lnTo>
                <a:lnTo>
                  <a:pt x="1221231" y="338709"/>
                </a:lnTo>
                <a:lnTo>
                  <a:pt x="1229232" y="306705"/>
                </a:lnTo>
                <a:close/>
              </a:path>
              <a:path w="1271270" h="381000">
                <a:moveTo>
                  <a:pt x="1239107" y="306705"/>
                </a:moveTo>
                <a:lnTo>
                  <a:pt x="1229232" y="306705"/>
                </a:lnTo>
                <a:lnTo>
                  <a:pt x="1221231" y="338709"/>
                </a:lnTo>
                <a:lnTo>
                  <a:pt x="1231078" y="338709"/>
                </a:lnTo>
                <a:lnTo>
                  <a:pt x="1239107" y="306705"/>
                </a:lnTo>
                <a:close/>
              </a:path>
              <a:path w="1271270" h="381000">
                <a:moveTo>
                  <a:pt x="9270" y="0"/>
                </a:moveTo>
                <a:lnTo>
                  <a:pt x="0" y="37084"/>
                </a:lnTo>
                <a:lnTo>
                  <a:pt x="1161433" y="326482"/>
                </a:lnTo>
                <a:lnTo>
                  <a:pt x="1197800" y="315874"/>
                </a:lnTo>
                <a:lnTo>
                  <a:pt x="1170774" y="289536"/>
                </a:lnTo>
                <a:lnTo>
                  <a:pt x="9270" y="0"/>
                </a:lnTo>
                <a:close/>
              </a:path>
              <a:path w="1271270" h="381000">
                <a:moveTo>
                  <a:pt x="1170774" y="289536"/>
                </a:moveTo>
                <a:lnTo>
                  <a:pt x="1197800" y="315874"/>
                </a:lnTo>
                <a:lnTo>
                  <a:pt x="1229232" y="306705"/>
                </a:lnTo>
                <a:lnTo>
                  <a:pt x="1239107" y="306705"/>
                </a:lnTo>
                <a:lnTo>
                  <a:pt x="1239138" y="306578"/>
                </a:lnTo>
                <a:lnTo>
                  <a:pt x="1170774" y="289536"/>
                </a:lnTo>
                <a:close/>
              </a:path>
            </a:pathLst>
          </a:custGeom>
          <a:solidFill>
            <a:srgbClr val="FF0000"/>
          </a:solidFill>
        </p:spPr>
        <p:txBody>
          <a:bodyPr wrap="square" lIns="0" tIns="0" rIns="0" bIns="0" rtlCol="0"/>
          <a:lstStyle/>
          <a:p>
            <a:endParaRPr sz="1722"/>
          </a:p>
        </p:txBody>
      </p:sp>
      <p:sp>
        <p:nvSpPr>
          <p:cNvPr id="48" name="object 48"/>
          <p:cNvSpPr/>
          <p:nvPr/>
        </p:nvSpPr>
        <p:spPr>
          <a:xfrm>
            <a:off x="7310881" y="4179674"/>
            <a:ext cx="708275" cy="892330"/>
          </a:xfrm>
          <a:custGeom>
            <a:avLst/>
            <a:gdLst/>
            <a:ahLst/>
            <a:cxnLst/>
            <a:rect l="l" t="t" r="r" b="b"/>
            <a:pathLst>
              <a:path w="740409" h="932814">
                <a:moveTo>
                  <a:pt x="593395" y="835306"/>
                </a:moveTo>
                <a:lnTo>
                  <a:pt x="586263" y="836866"/>
                </a:lnTo>
                <a:lnTo>
                  <a:pt x="580227" y="840997"/>
                </a:lnTo>
                <a:lnTo>
                  <a:pt x="576072" y="847344"/>
                </a:lnTo>
                <a:lnTo>
                  <a:pt x="574776" y="854785"/>
                </a:lnTo>
                <a:lnTo>
                  <a:pt x="576373" y="861917"/>
                </a:lnTo>
                <a:lnTo>
                  <a:pt x="580518" y="867953"/>
                </a:lnTo>
                <a:lnTo>
                  <a:pt x="586867" y="872108"/>
                </a:lnTo>
                <a:lnTo>
                  <a:pt x="740282" y="932560"/>
                </a:lnTo>
                <a:lnTo>
                  <a:pt x="737776" y="914653"/>
                </a:lnTo>
                <a:lnTo>
                  <a:pt x="701928" y="914653"/>
                </a:lnTo>
                <a:lnTo>
                  <a:pt x="658366" y="859355"/>
                </a:lnTo>
                <a:lnTo>
                  <a:pt x="600836" y="836676"/>
                </a:lnTo>
                <a:lnTo>
                  <a:pt x="593395" y="835306"/>
                </a:lnTo>
                <a:close/>
              </a:path>
              <a:path w="740409" h="932814">
                <a:moveTo>
                  <a:pt x="658366" y="859355"/>
                </a:moveTo>
                <a:lnTo>
                  <a:pt x="701928" y="914653"/>
                </a:lnTo>
                <a:lnTo>
                  <a:pt x="713593" y="905509"/>
                </a:lnTo>
                <a:lnTo>
                  <a:pt x="698119" y="905509"/>
                </a:lnTo>
                <a:lnTo>
                  <a:pt x="693584" y="873239"/>
                </a:lnTo>
                <a:lnTo>
                  <a:pt x="658366" y="859355"/>
                </a:lnTo>
                <a:close/>
              </a:path>
              <a:path w="740409" h="932814">
                <a:moveTo>
                  <a:pt x="695959" y="752982"/>
                </a:moveTo>
                <a:lnTo>
                  <a:pt x="688830" y="755461"/>
                </a:lnTo>
                <a:lnTo>
                  <a:pt x="683402" y="760333"/>
                </a:lnTo>
                <a:lnTo>
                  <a:pt x="680190" y="766895"/>
                </a:lnTo>
                <a:lnTo>
                  <a:pt x="679703" y="774445"/>
                </a:lnTo>
                <a:lnTo>
                  <a:pt x="688330" y="835842"/>
                </a:lnTo>
                <a:lnTo>
                  <a:pt x="731901" y="891158"/>
                </a:lnTo>
                <a:lnTo>
                  <a:pt x="701928" y="914653"/>
                </a:lnTo>
                <a:lnTo>
                  <a:pt x="737776" y="914653"/>
                </a:lnTo>
                <a:lnTo>
                  <a:pt x="717423" y="769238"/>
                </a:lnTo>
                <a:lnTo>
                  <a:pt x="714944" y="762091"/>
                </a:lnTo>
                <a:lnTo>
                  <a:pt x="710072" y="756634"/>
                </a:lnTo>
                <a:lnTo>
                  <a:pt x="703510" y="753415"/>
                </a:lnTo>
                <a:lnTo>
                  <a:pt x="695959" y="752982"/>
                </a:lnTo>
                <a:close/>
              </a:path>
              <a:path w="740409" h="932814">
                <a:moveTo>
                  <a:pt x="693584" y="873239"/>
                </a:moveTo>
                <a:lnTo>
                  <a:pt x="698119" y="905509"/>
                </a:lnTo>
                <a:lnTo>
                  <a:pt x="723900" y="885189"/>
                </a:lnTo>
                <a:lnTo>
                  <a:pt x="693584" y="873239"/>
                </a:lnTo>
                <a:close/>
              </a:path>
              <a:path w="740409" h="932814">
                <a:moveTo>
                  <a:pt x="688330" y="835842"/>
                </a:moveTo>
                <a:lnTo>
                  <a:pt x="693584" y="873239"/>
                </a:lnTo>
                <a:lnTo>
                  <a:pt x="723900" y="885189"/>
                </a:lnTo>
                <a:lnTo>
                  <a:pt x="698119" y="905509"/>
                </a:lnTo>
                <a:lnTo>
                  <a:pt x="713593" y="905509"/>
                </a:lnTo>
                <a:lnTo>
                  <a:pt x="731901" y="891158"/>
                </a:lnTo>
                <a:lnTo>
                  <a:pt x="688330" y="835842"/>
                </a:lnTo>
                <a:close/>
              </a:path>
              <a:path w="740409" h="932814">
                <a:moveTo>
                  <a:pt x="29972" y="0"/>
                </a:moveTo>
                <a:lnTo>
                  <a:pt x="0" y="23621"/>
                </a:lnTo>
                <a:lnTo>
                  <a:pt x="658366" y="859355"/>
                </a:lnTo>
                <a:lnTo>
                  <a:pt x="693584" y="873239"/>
                </a:lnTo>
                <a:lnTo>
                  <a:pt x="688330" y="835842"/>
                </a:lnTo>
                <a:lnTo>
                  <a:pt x="29972" y="0"/>
                </a:lnTo>
                <a:close/>
              </a:path>
            </a:pathLst>
          </a:custGeom>
          <a:solidFill>
            <a:srgbClr val="FF0000"/>
          </a:solidFill>
        </p:spPr>
        <p:txBody>
          <a:bodyPr wrap="square" lIns="0" tIns="0" rIns="0" bIns="0" rtlCol="0"/>
          <a:lstStyle/>
          <a:p>
            <a:endParaRPr sz="1722"/>
          </a:p>
        </p:txBody>
      </p:sp>
      <p:sp>
        <p:nvSpPr>
          <p:cNvPr id="49" name="object 49"/>
          <p:cNvSpPr/>
          <p:nvPr/>
        </p:nvSpPr>
        <p:spPr>
          <a:xfrm>
            <a:off x="3298130" y="1880877"/>
            <a:ext cx="321943" cy="1969929"/>
          </a:xfrm>
          <a:custGeom>
            <a:avLst/>
            <a:gdLst/>
            <a:ahLst/>
            <a:cxnLst/>
            <a:rect l="l" t="t" r="r" b="b"/>
            <a:pathLst>
              <a:path w="336550" h="2059304">
                <a:moveTo>
                  <a:pt x="260171" y="75023"/>
                </a:moveTo>
                <a:lnTo>
                  <a:pt x="237360" y="105077"/>
                </a:lnTo>
                <a:lnTo>
                  <a:pt x="0" y="2054225"/>
                </a:lnTo>
                <a:lnTo>
                  <a:pt x="37846" y="2058924"/>
                </a:lnTo>
                <a:lnTo>
                  <a:pt x="275086" y="109631"/>
                </a:lnTo>
                <a:lnTo>
                  <a:pt x="260171" y="75023"/>
                </a:lnTo>
                <a:close/>
              </a:path>
              <a:path w="336550" h="2059304">
                <a:moveTo>
                  <a:pt x="284426" y="35179"/>
                </a:moveTo>
                <a:lnTo>
                  <a:pt x="245872" y="35179"/>
                </a:lnTo>
                <a:lnTo>
                  <a:pt x="283590" y="39750"/>
                </a:lnTo>
                <a:lnTo>
                  <a:pt x="275086" y="109631"/>
                </a:lnTo>
                <a:lnTo>
                  <a:pt x="299593" y="166497"/>
                </a:lnTo>
                <a:lnTo>
                  <a:pt x="303912" y="172725"/>
                </a:lnTo>
                <a:lnTo>
                  <a:pt x="310054" y="176704"/>
                </a:lnTo>
                <a:lnTo>
                  <a:pt x="317220" y="178087"/>
                </a:lnTo>
                <a:lnTo>
                  <a:pt x="324612" y="176530"/>
                </a:lnTo>
                <a:lnTo>
                  <a:pt x="330823" y="172210"/>
                </a:lnTo>
                <a:lnTo>
                  <a:pt x="334772" y="166068"/>
                </a:lnTo>
                <a:lnTo>
                  <a:pt x="336149" y="158902"/>
                </a:lnTo>
                <a:lnTo>
                  <a:pt x="334645" y="151511"/>
                </a:lnTo>
                <a:lnTo>
                  <a:pt x="284426" y="35179"/>
                </a:lnTo>
                <a:close/>
              </a:path>
              <a:path w="336550" h="2059304">
                <a:moveTo>
                  <a:pt x="269239" y="0"/>
                </a:moveTo>
                <a:lnTo>
                  <a:pt x="169545" y="131318"/>
                </a:lnTo>
                <a:lnTo>
                  <a:pt x="166262" y="138148"/>
                </a:lnTo>
                <a:lnTo>
                  <a:pt x="165862" y="145478"/>
                </a:lnTo>
                <a:lnTo>
                  <a:pt x="168223" y="152427"/>
                </a:lnTo>
                <a:lnTo>
                  <a:pt x="173228" y="158114"/>
                </a:lnTo>
                <a:lnTo>
                  <a:pt x="180038" y="161397"/>
                </a:lnTo>
                <a:lnTo>
                  <a:pt x="187325" y="161798"/>
                </a:lnTo>
                <a:lnTo>
                  <a:pt x="194230" y="159436"/>
                </a:lnTo>
                <a:lnTo>
                  <a:pt x="199898" y="154432"/>
                </a:lnTo>
                <a:lnTo>
                  <a:pt x="237360" y="105077"/>
                </a:lnTo>
                <a:lnTo>
                  <a:pt x="245872" y="35179"/>
                </a:lnTo>
                <a:lnTo>
                  <a:pt x="284426" y="35179"/>
                </a:lnTo>
                <a:lnTo>
                  <a:pt x="269239" y="0"/>
                </a:lnTo>
                <a:close/>
              </a:path>
              <a:path w="336550" h="2059304">
                <a:moveTo>
                  <a:pt x="282941" y="45085"/>
                </a:moveTo>
                <a:lnTo>
                  <a:pt x="247269" y="45085"/>
                </a:lnTo>
                <a:lnTo>
                  <a:pt x="279908" y="49022"/>
                </a:lnTo>
                <a:lnTo>
                  <a:pt x="260171" y="75023"/>
                </a:lnTo>
                <a:lnTo>
                  <a:pt x="275086" y="109631"/>
                </a:lnTo>
                <a:lnTo>
                  <a:pt x="282941" y="45085"/>
                </a:lnTo>
                <a:close/>
              </a:path>
              <a:path w="336550" h="2059304">
                <a:moveTo>
                  <a:pt x="245872" y="35179"/>
                </a:moveTo>
                <a:lnTo>
                  <a:pt x="237360" y="105077"/>
                </a:lnTo>
                <a:lnTo>
                  <a:pt x="260171" y="75023"/>
                </a:lnTo>
                <a:lnTo>
                  <a:pt x="247269" y="45085"/>
                </a:lnTo>
                <a:lnTo>
                  <a:pt x="282941" y="45085"/>
                </a:lnTo>
                <a:lnTo>
                  <a:pt x="283590" y="39750"/>
                </a:lnTo>
                <a:lnTo>
                  <a:pt x="245872" y="35179"/>
                </a:lnTo>
                <a:close/>
              </a:path>
              <a:path w="336550" h="2059304">
                <a:moveTo>
                  <a:pt x="247269" y="45085"/>
                </a:moveTo>
                <a:lnTo>
                  <a:pt x="260171" y="75023"/>
                </a:lnTo>
                <a:lnTo>
                  <a:pt x="279908" y="49022"/>
                </a:lnTo>
                <a:lnTo>
                  <a:pt x="247269" y="45085"/>
                </a:lnTo>
                <a:close/>
              </a:path>
            </a:pathLst>
          </a:custGeom>
          <a:solidFill>
            <a:srgbClr val="938953"/>
          </a:solidFill>
        </p:spPr>
        <p:txBody>
          <a:bodyPr wrap="square" lIns="0" tIns="0" rIns="0" bIns="0" rtlCol="0"/>
          <a:lstStyle/>
          <a:p>
            <a:endParaRPr sz="1722"/>
          </a:p>
        </p:txBody>
      </p:sp>
      <p:sp>
        <p:nvSpPr>
          <p:cNvPr id="50" name="object 50"/>
          <p:cNvSpPr/>
          <p:nvPr/>
        </p:nvSpPr>
        <p:spPr>
          <a:xfrm>
            <a:off x="2823719" y="3445643"/>
            <a:ext cx="544874" cy="499316"/>
          </a:xfrm>
          <a:custGeom>
            <a:avLst/>
            <a:gdLst/>
            <a:ahLst/>
            <a:cxnLst/>
            <a:rect l="l" t="t" r="r" b="b"/>
            <a:pathLst>
              <a:path w="569594" h="521970">
                <a:moveTo>
                  <a:pt x="55854" y="51016"/>
                </a:moveTo>
                <a:lnTo>
                  <a:pt x="67118" y="87055"/>
                </a:lnTo>
                <a:lnTo>
                  <a:pt x="543559" y="521588"/>
                </a:lnTo>
                <a:lnTo>
                  <a:pt x="569340" y="493522"/>
                </a:lnTo>
                <a:lnTo>
                  <a:pt x="92859" y="58941"/>
                </a:lnTo>
                <a:lnTo>
                  <a:pt x="55854" y="51016"/>
                </a:lnTo>
                <a:close/>
              </a:path>
              <a:path w="569594" h="521970">
                <a:moveTo>
                  <a:pt x="0" y="0"/>
                </a:moveTo>
                <a:lnTo>
                  <a:pt x="49275" y="157479"/>
                </a:lnTo>
                <a:lnTo>
                  <a:pt x="52935" y="164105"/>
                </a:lnTo>
                <a:lnTo>
                  <a:pt x="58642" y="168671"/>
                </a:lnTo>
                <a:lnTo>
                  <a:pt x="65635" y="170785"/>
                </a:lnTo>
                <a:lnTo>
                  <a:pt x="73151" y="170052"/>
                </a:lnTo>
                <a:lnTo>
                  <a:pt x="79775" y="166393"/>
                </a:lnTo>
                <a:lnTo>
                  <a:pt x="84327" y="160686"/>
                </a:lnTo>
                <a:lnTo>
                  <a:pt x="86403" y="153693"/>
                </a:lnTo>
                <a:lnTo>
                  <a:pt x="85597" y="146176"/>
                </a:lnTo>
                <a:lnTo>
                  <a:pt x="67118" y="87055"/>
                </a:lnTo>
                <a:lnTo>
                  <a:pt x="15112" y="39624"/>
                </a:lnTo>
                <a:lnTo>
                  <a:pt x="40767" y="11429"/>
                </a:lnTo>
                <a:lnTo>
                  <a:pt x="53172" y="11429"/>
                </a:lnTo>
                <a:lnTo>
                  <a:pt x="0" y="0"/>
                </a:lnTo>
                <a:close/>
              </a:path>
              <a:path w="569594" h="521970">
                <a:moveTo>
                  <a:pt x="40767" y="11429"/>
                </a:moveTo>
                <a:lnTo>
                  <a:pt x="15112" y="39624"/>
                </a:lnTo>
                <a:lnTo>
                  <a:pt x="67118" y="87055"/>
                </a:lnTo>
                <a:lnTo>
                  <a:pt x="55854" y="51016"/>
                </a:lnTo>
                <a:lnTo>
                  <a:pt x="24002" y="44196"/>
                </a:lnTo>
                <a:lnTo>
                  <a:pt x="46100" y="19812"/>
                </a:lnTo>
                <a:lnTo>
                  <a:pt x="49957" y="19812"/>
                </a:lnTo>
                <a:lnTo>
                  <a:pt x="40767" y="11429"/>
                </a:lnTo>
                <a:close/>
              </a:path>
              <a:path w="569594" h="521970">
                <a:moveTo>
                  <a:pt x="53172" y="11429"/>
                </a:moveTo>
                <a:lnTo>
                  <a:pt x="40767" y="11429"/>
                </a:lnTo>
                <a:lnTo>
                  <a:pt x="92859" y="58941"/>
                </a:lnTo>
                <a:lnTo>
                  <a:pt x="153288" y="71882"/>
                </a:lnTo>
                <a:lnTo>
                  <a:pt x="160859" y="72010"/>
                </a:lnTo>
                <a:lnTo>
                  <a:pt x="167655" y="69294"/>
                </a:lnTo>
                <a:lnTo>
                  <a:pt x="172952" y="64220"/>
                </a:lnTo>
                <a:lnTo>
                  <a:pt x="176021" y="57276"/>
                </a:lnTo>
                <a:lnTo>
                  <a:pt x="176077" y="49708"/>
                </a:lnTo>
                <a:lnTo>
                  <a:pt x="173323" y="42925"/>
                </a:lnTo>
                <a:lnTo>
                  <a:pt x="168235" y="37667"/>
                </a:lnTo>
                <a:lnTo>
                  <a:pt x="161289" y="34671"/>
                </a:lnTo>
                <a:lnTo>
                  <a:pt x="53172" y="11429"/>
                </a:lnTo>
                <a:close/>
              </a:path>
              <a:path w="569594" h="521970">
                <a:moveTo>
                  <a:pt x="49957" y="19812"/>
                </a:moveTo>
                <a:lnTo>
                  <a:pt x="46100" y="19812"/>
                </a:lnTo>
                <a:lnTo>
                  <a:pt x="55854" y="51016"/>
                </a:lnTo>
                <a:lnTo>
                  <a:pt x="92859" y="58941"/>
                </a:lnTo>
                <a:lnTo>
                  <a:pt x="49957" y="19812"/>
                </a:lnTo>
                <a:close/>
              </a:path>
              <a:path w="569594" h="521970">
                <a:moveTo>
                  <a:pt x="46100" y="19812"/>
                </a:moveTo>
                <a:lnTo>
                  <a:pt x="24002" y="44196"/>
                </a:lnTo>
                <a:lnTo>
                  <a:pt x="55854" y="51016"/>
                </a:lnTo>
                <a:lnTo>
                  <a:pt x="46100" y="19812"/>
                </a:lnTo>
                <a:close/>
              </a:path>
            </a:pathLst>
          </a:custGeom>
          <a:solidFill>
            <a:srgbClr val="938953"/>
          </a:solidFill>
        </p:spPr>
        <p:txBody>
          <a:bodyPr wrap="square" lIns="0" tIns="0" rIns="0" bIns="0" rtlCol="0"/>
          <a:lstStyle/>
          <a:p>
            <a:endParaRPr sz="1722"/>
          </a:p>
        </p:txBody>
      </p:sp>
      <p:sp>
        <p:nvSpPr>
          <p:cNvPr id="51" name="object 51"/>
          <p:cNvSpPr/>
          <p:nvPr/>
        </p:nvSpPr>
        <p:spPr>
          <a:xfrm>
            <a:off x="1056092" y="3854572"/>
            <a:ext cx="2308273" cy="1135913"/>
          </a:xfrm>
          <a:custGeom>
            <a:avLst/>
            <a:gdLst/>
            <a:ahLst/>
            <a:cxnLst/>
            <a:rect l="l" t="t" r="r" b="b"/>
            <a:pathLst>
              <a:path w="2413000" h="1187450">
                <a:moveTo>
                  <a:pt x="104538" y="1029366"/>
                </a:moveTo>
                <a:lnTo>
                  <a:pt x="97766" y="1032077"/>
                </a:lnTo>
                <a:lnTo>
                  <a:pt x="92379" y="1037336"/>
                </a:lnTo>
                <a:lnTo>
                  <a:pt x="0" y="1174115"/>
                </a:lnTo>
                <a:lnTo>
                  <a:pt x="164465" y="1187196"/>
                </a:lnTo>
                <a:lnTo>
                  <a:pt x="171977" y="1186314"/>
                </a:lnTo>
                <a:lnTo>
                  <a:pt x="178338" y="1182719"/>
                </a:lnTo>
                <a:lnTo>
                  <a:pt x="182886" y="1176980"/>
                </a:lnTo>
                <a:lnTo>
                  <a:pt x="183484" y="1174877"/>
                </a:lnTo>
                <a:lnTo>
                  <a:pt x="42303" y="1174877"/>
                </a:lnTo>
                <a:lnTo>
                  <a:pt x="25793" y="1140460"/>
                </a:lnTo>
                <a:lnTo>
                  <a:pt x="89378" y="1109864"/>
                </a:lnTo>
                <a:lnTo>
                  <a:pt x="123939" y="1058672"/>
                </a:lnTo>
                <a:lnTo>
                  <a:pt x="126852" y="1051722"/>
                </a:lnTo>
                <a:lnTo>
                  <a:pt x="126861" y="1044416"/>
                </a:lnTo>
                <a:lnTo>
                  <a:pt x="124130" y="1037633"/>
                </a:lnTo>
                <a:lnTo>
                  <a:pt x="118821" y="1032256"/>
                </a:lnTo>
                <a:lnTo>
                  <a:pt x="111841" y="1029370"/>
                </a:lnTo>
                <a:lnTo>
                  <a:pt x="104538" y="1029366"/>
                </a:lnTo>
                <a:close/>
              </a:path>
              <a:path w="2413000" h="1187450">
                <a:moveTo>
                  <a:pt x="89378" y="1109864"/>
                </a:moveTo>
                <a:lnTo>
                  <a:pt x="25793" y="1140460"/>
                </a:lnTo>
                <a:lnTo>
                  <a:pt x="42303" y="1174877"/>
                </a:lnTo>
                <a:lnTo>
                  <a:pt x="55764" y="1168400"/>
                </a:lnTo>
                <a:lnTo>
                  <a:pt x="49860" y="1168400"/>
                </a:lnTo>
                <a:lnTo>
                  <a:pt x="35585" y="1138682"/>
                </a:lnTo>
                <a:lnTo>
                  <a:pt x="69923" y="1138682"/>
                </a:lnTo>
                <a:lnTo>
                  <a:pt x="89378" y="1109864"/>
                </a:lnTo>
                <a:close/>
              </a:path>
              <a:path w="2413000" h="1187450">
                <a:moveTo>
                  <a:pt x="105855" y="1144297"/>
                </a:moveTo>
                <a:lnTo>
                  <a:pt x="42303" y="1174877"/>
                </a:lnTo>
                <a:lnTo>
                  <a:pt x="183484" y="1174877"/>
                </a:lnTo>
                <a:lnTo>
                  <a:pt x="184962" y="1169670"/>
                </a:lnTo>
                <a:lnTo>
                  <a:pt x="184061" y="1162188"/>
                </a:lnTo>
                <a:lnTo>
                  <a:pt x="180473" y="1155827"/>
                </a:lnTo>
                <a:lnTo>
                  <a:pt x="174761" y="1151274"/>
                </a:lnTo>
                <a:lnTo>
                  <a:pt x="167487" y="1149223"/>
                </a:lnTo>
                <a:lnTo>
                  <a:pt x="105855" y="1144297"/>
                </a:lnTo>
                <a:close/>
              </a:path>
              <a:path w="2413000" h="1187450">
                <a:moveTo>
                  <a:pt x="35585" y="1138682"/>
                </a:moveTo>
                <a:lnTo>
                  <a:pt x="49860" y="1168400"/>
                </a:lnTo>
                <a:lnTo>
                  <a:pt x="68165" y="1141285"/>
                </a:lnTo>
                <a:lnTo>
                  <a:pt x="35585" y="1138682"/>
                </a:lnTo>
                <a:close/>
              </a:path>
              <a:path w="2413000" h="1187450">
                <a:moveTo>
                  <a:pt x="68165" y="1141285"/>
                </a:moveTo>
                <a:lnTo>
                  <a:pt x="49860" y="1168400"/>
                </a:lnTo>
                <a:lnTo>
                  <a:pt x="55764" y="1168400"/>
                </a:lnTo>
                <a:lnTo>
                  <a:pt x="105855" y="1144297"/>
                </a:lnTo>
                <a:lnTo>
                  <a:pt x="68165" y="1141285"/>
                </a:lnTo>
                <a:close/>
              </a:path>
              <a:path w="2413000" h="1187450">
                <a:moveTo>
                  <a:pt x="2395956" y="0"/>
                </a:moveTo>
                <a:lnTo>
                  <a:pt x="89378" y="1109864"/>
                </a:lnTo>
                <a:lnTo>
                  <a:pt x="68165" y="1141285"/>
                </a:lnTo>
                <a:lnTo>
                  <a:pt x="105855" y="1144297"/>
                </a:lnTo>
                <a:lnTo>
                  <a:pt x="2412466" y="34417"/>
                </a:lnTo>
                <a:lnTo>
                  <a:pt x="2395956" y="0"/>
                </a:lnTo>
                <a:close/>
              </a:path>
              <a:path w="2413000" h="1187450">
                <a:moveTo>
                  <a:pt x="69923" y="1138682"/>
                </a:moveTo>
                <a:lnTo>
                  <a:pt x="35585" y="1138682"/>
                </a:lnTo>
                <a:lnTo>
                  <a:pt x="68165" y="1141285"/>
                </a:lnTo>
                <a:lnTo>
                  <a:pt x="69923" y="1138682"/>
                </a:lnTo>
                <a:close/>
              </a:path>
            </a:pathLst>
          </a:custGeom>
          <a:solidFill>
            <a:srgbClr val="938953"/>
          </a:solidFill>
        </p:spPr>
        <p:txBody>
          <a:bodyPr wrap="square" lIns="0" tIns="0" rIns="0" bIns="0" rtlCol="0"/>
          <a:lstStyle/>
          <a:p>
            <a:endParaRPr sz="1722"/>
          </a:p>
        </p:txBody>
      </p:sp>
      <p:sp>
        <p:nvSpPr>
          <p:cNvPr id="52" name="object 52"/>
          <p:cNvSpPr txBox="1"/>
          <p:nvPr/>
        </p:nvSpPr>
        <p:spPr>
          <a:xfrm>
            <a:off x="4499403" y="3706235"/>
            <a:ext cx="1042367" cy="513274"/>
          </a:xfrm>
          <a:prstGeom prst="rect">
            <a:avLst/>
          </a:prstGeom>
        </p:spPr>
        <p:txBody>
          <a:bodyPr vert="horz" wrap="square" lIns="0" tIns="12756" rIns="0" bIns="0" rtlCol="0">
            <a:spAutoFit/>
          </a:bodyPr>
          <a:lstStyle/>
          <a:p>
            <a:pPr marL="607" algn="ctr">
              <a:spcBef>
                <a:spcPts val="100"/>
              </a:spcBef>
            </a:pPr>
            <a:r>
              <a:rPr sz="1626" b="1" spc="-10" dirty="0">
                <a:solidFill>
                  <a:srgbClr val="FFFFFF"/>
                </a:solidFill>
                <a:latin typeface="Arial"/>
                <a:cs typeface="Arial"/>
              </a:rPr>
              <a:t>БЛОК</a:t>
            </a:r>
            <a:endParaRPr sz="1626">
              <a:latin typeface="Arial"/>
              <a:cs typeface="Arial"/>
            </a:endParaRPr>
          </a:p>
          <a:p>
            <a:pPr algn="ctr">
              <a:lnSpc>
                <a:spcPct val="100000"/>
              </a:lnSpc>
            </a:pPr>
            <a:r>
              <a:rPr sz="1626" b="1" spc="-10" dirty="0">
                <a:solidFill>
                  <a:srgbClr val="FFFFFF"/>
                </a:solidFill>
                <a:latin typeface="Arial"/>
                <a:cs typeface="Arial"/>
              </a:rPr>
              <a:t>ЗАДАНИЙ</a:t>
            </a:r>
            <a:endParaRPr sz="1626">
              <a:latin typeface="Arial"/>
              <a:cs typeface="Arial"/>
            </a:endParaRPr>
          </a:p>
        </p:txBody>
      </p:sp>
      <p:sp>
        <p:nvSpPr>
          <p:cNvPr id="53" name="object 53"/>
          <p:cNvSpPr/>
          <p:nvPr/>
        </p:nvSpPr>
        <p:spPr>
          <a:xfrm>
            <a:off x="6913007" y="5818536"/>
            <a:ext cx="3553525" cy="1035078"/>
          </a:xfrm>
          <a:custGeom>
            <a:avLst/>
            <a:gdLst/>
            <a:ahLst/>
            <a:cxnLst/>
            <a:rect l="l" t="t" r="r" b="b"/>
            <a:pathLst>
              <a:path w="3714750" h="1082040">
                <a:moveTo>
                  <a:pt x="3714750" y="0"/>
                </a:moveTo>
                <a:lnTo>
                  <a:pt x="180340" y="0"/>
                </a:lnTo>
                <a:lnTo>
                  <a:pt x="132409" y="6441"/>
                </a:lnTo>
                <a:lnTo>
                  <a:pt x="89332" y="24619"/>
                </a:lnTo>
                <a:lnTo>
                  <a:pt x="52832" y="52814"/>
                </a:lnTo>
                <a:lnTo>
                  <a:pt x="24628" y="89308"/>
                </a:lnTo>
                <a:lnTo>
                  <a:pt x="6444" y="132381"/>
                </a:lnTo>
                <a:lnTo>
                  <a:pt x="0" y="180314"/>
                </a:lnTo>
                <a:lnTo>
                  <a:pt x="0" y="1081862"/>
                </a:lnTo>
                <a:lnTo>
                  <a:pt x="3534409" y="1081862"/>
                </a:lnTo>
                <a:lnTo>
                  <a:pt x="3582384" y="1075421"/>
                </a:lnTo>
                <a:lnTo>
                  <a:pt x="3625473" y="1057244"/>
                </a:lnTo>
                <a:lnTo>
                  <a:pt x="3661965" y="1029049"/>
                </a:lnTo>
                <a:lnTo>
                  <a:pt x="3690149" y="992556"/>
                </a:lnTo>
                <a:lnTo>
                  <a:pt x="3708314" y="949482"/>
                </a:lnTo>
                <a:lnTo>
                  <a:pt x="3714750" y="901547"/>
                </a:lnTo>
                <a:lnTo>
                  <a:pt x="3714750" y="0"/>
                </a:lnTo>
                <a:close/>
              </a:path>
            </a:pathLst>
          </a:custGeom>
          <a:solidFill>
            <a:srgbClr val="B3A1C6"/>
          </a:solidFill>
        </p:spPr>
        <p:txBody>
          <a:bodyPr wrap="square" lIns="0" tIns="0" rIns="0" bIns="0" rtlCol="0"/>
          <a:lstStyle/>
          <a:p>
            <a:endParaRPr sz="1722"/>
          </a:p>
        </p:txBody>
      </p:sp>
      <p:sp>
        <p:nvSpPr>
          <p:cNvPr id="54" name="object 54"/>
          <p:cNvSpPr txBox="1"/>
          <p:nvPr/>
        </p:nvSpPr>
        <p:spPr>
          <a:xfrm>
            <a:off x="7040448" y="5853975"/>
            <a:ext cx="2544567" cy="953203"/>
          </a:xfrm>
          <a:prstGeom prst="rect">
            <a:avLst/>
          </a:prstGeom>
        </p:spPr>
        <p:txBody>
          <a:bodyPr vert="horz" wrap="square" lIns="0" tIns="12756" rIns="0" bIns="0" rtlCol="0">
            <a:spAutoFit/>
          </a:bodyPr>
          <a:lstStyle/>
          <a:p>
            <a:pPr marL="12149">
              <a:lnSpc>
                <a:spcPts val="1822"/>
              </a:lnSpc>
              <a:spcBef>
                <a:spcPts val="100"/>
              </a:spcBef>
            </a:pPr>
            <a:r>
              <a:rPr sz="1531" b="1" spc="-10" dirty="0">
                <a:latin typeface="Arial"/>
                <a:cs typeface="Arial"/>
              </a:rPr>
              <a:t>Финансовая</a:t>
            </a:r>
            <a:r>
              <a:rPr sz="1531" b="1" spc="-19" dirty="0">
                <a:latin typeface="Arial"/>
                <a:cs typeface="Arial"/>
              </a:rPr>
              <a:t> </a:t>
            </a:r>
            <a:r>
              <a:rPr sz="1531" b="1" spc="-14" dirty="0">
                <a:latin typeface="Arial"/>
                <a:cs typeface="Arial"/>
              </a:rPr>
              <a:t>грамотность:</a:t>
            </a:r>
            <a:endParaRPr sz="1531">
              <a:latin typeface="Arial"/>
              <a:cs typeface="Arial"/>
            </a:endParaRPr>
          </a:p>
          <a:p>
            <a:pPr marL="177980" indent="-166439">
              <a:lnSpc>
                <a:spcPts val="1363"/>
              </a:lnSpc>
              <a:buFont typeface="Wingdings"/>
              <a:buChar char=""/>
              <a:tabLst>
                <a:tab pos="178588" algn="l"/>
              </a:tabLst>
            </a:pPr>
            <a:r>
              <a:rPr sz="1148" spc="-5" dirty="0">
                <a:latin typeface="Calibri"/>
                <a:cs typeface="Calibri"/>
              </a:rPr>
              <a:t>Образование </a:t>
            </a:r>
            <a:r>
              <a:rPr sz="1148" dirty="0">
                <a:latin typeface="Calibri"/>
                <a:cs typeface="Calibri"/>
              </a:rPr>
              <a:t>и</a:t>
            </a:r>
            <a:r>
              <a:rPr sz="1148" spc="19" dirty="0">
                <a:latin typeface="Calibri"/>
                <a:cs typeface="Calibri"/>
              </a:rPr>
              <a:t> </a:t>
            </a:r>
            <a:r>
              <a:rPr sz="1148" spc="-5" dirty="0">
                <a:latin typeface="Calibri"/>
                <a:cs typeface="Calibri"/>
              </a:rPr>
              <a:t>работа</a:t>
            </a:r>
            <a:endParaRPr sz="1148">
              <a:latin typeface="Calibri"/>
              <a:cs typeface="Calibri"/>
            </a:endParaRPr>
          </a:p>
          <a:p>
            <a:pPr marL="111162" indent="-99619">
              <a:buFont typeface="Wingdings"/>
              <a:buChar char=""/>
              <a:tabLst>
                <a:tab pos="111768" algn="l"/>
              </a:tabLst>
            </a:pPr>
            <a:r>
              <a:rPr sz="1148" spc="-5" dirty="0">
                <a:latin typeface="Calibri"/>
                <a:cs typeface="Calibri"/>
              </a:rPr>
              <a:t>Дом </a:t>
            </a:r>
            <a:r>
              <a:rPr sz="1148" dirty="0">
                <a:latin typeface="Calibri"/>
                <a:cs typeface="Calibri"/>
              </a:rPr>
              <a:t>и</a:t>
            </a:r>
            <a:r>
              <a:rPr sz="1148" spc="29" dirty="0">
                <a:latin typeface="Calibri"/>
                <a:cs typeface="Calibri"/>
              </a:rPr>
              <a:t> </a:t>
            </a:r>
            <a:r>
              <a:rPr sz="1148" spc="-5" dirty="0">
                <a:latin typeface="Calibri"/>
                <a:cs typeface="Calibri"/>
              </a:rPr>
              <a:t>семья</a:t>
            </a:r>
            <a:endParaRPr sz="1148">
              <a:latin typeface="Calibri"/>
              <a:cs typeface="Calibri"/>
            </a:endParaRPr>
          </a:p>
          <a:p>
            <a:pPr marL="111162" indent="-99619">
              <a:buFont typeface="Wingdings"/>
              <a:buChar char=""/>
              <a:tabLst>
                <a:tab pos="111768" algn="l"/>
              </a:tabLst>
            </a:pPr>
            <a:r>
              <a:rPr sz="1148" spc="-5" dirty="0">
                <a:latin typeface="Calibri"/>
                <a:cs typeface="Calibri"/>
              </a:rPr>
              <a:t>Личные </a:t>
            </a:r>
            <a:r>
              <a:rPr sz="1148" spc="-10" dirty="0">
                <a:latin typeface="Calibri"/>
                <a:cs typeface="Calibri"/>
              </a:rPr>
              <a:t>траты, </a:t>
            </a:r>
            <a:r>
              <a:rPr sz="1148" spc="-5" dirty="0">
                <a:latin typeface="Calibri"/>
                <a:cs typeface="Calibri"/>
              </a:rPr>
              <a:t>досуг </a:t>
            </a:r>
            <a:r>
              <a:rPr sz="1148" dirty="0">
                <a:latin typeface="Calibri"/>
                <a:cs typeface="Calibri"/>
              </a:rPr>
              <a:t>и</a:t>
            </a:r>
            <a:r>
              <a:rPr sz="1148" spc="48" dirty="0">
                <a:latin typeface="Calibri"/>
                <a:cs typeface="Calibri"/>
              </a:rPr>
              <a:t> </a:t>
            </a:r>
            <a:r>
              <a:rPr sz="1148" spc="-19" dirty="0">
                <a:latin typeface="Calibri"/>
                <a:cs typeface="Calibri"/>
              </a:rPr>
              <a:t>отдых</a:t>
            </a:r>
            <a:endParaRPr sz="1148">
              <a:latin typeface="Calibri"/>
              <a:cs typeface="Calibri"/>
            </a:endParaRPr>
          </a:p>
          <a:p>
            <a:pPr marL="111162" indent="-99619">
              <a:buFont typeface="Wingdings"/>
              <a:buChar char=""/>
              <a:tabLst>
                <a:tab pos="111768" algn="l"/>
              </a:tabLst>
            </a:pPr>
            <a:r>
              <a:rPr sz="1148" spc="-5" dirty="0">
                <a:latin typeface="Calibri"/>
                <a:cs typeface="Calibri"/>
              </a:rPr>
              <a:t>Общество </a:t>
            </a:r>
            <a:r>
              <a:rPr sz="1148" dirty="0">
                <a:latin typeface="Calibri"/>
                <a:cs typeface="Calibri"/>
              </a:rPr>
              <a:t>и</a:t>
            </a:r>
            <a:r>
              <a:rPr sz="1148" spc="38" dirty="0">
                <a:latin typeface="Calibri"/>
                <a:cs typeface="Calibri"/>
              </a:rPr>
              <a:t> </a:t>
            </a:r>
            <a:r>
              <a:rPr sz="1148" spc="-5" dirty="0">
                <a:latin typeface="Calibri"/>
                <a:cs typeface="Calibri"/>
              </a:rPr>
              <a:t>гражданин</a:t>
            </a:r>
            <a:endParaRPr sz="1148">
              <a:latin typeface="Calibri"/>
              <a:cs typeface="Calibri"/>
            </a:endParaRPr>
          </a:p>
        </p:txBody>
      </p:sp>
      <p:sp>
        <p:nvSpPr>
          <p:cNvPr id="55" name="object 55"/>
          <p:cNvSpPr/>
          <p:nvPr/>
        </p:nvSpPr>
        <p:spPr>
          <a:xfrm>
            <a:off x="7305292" y="4174085"/>
            <a:ext cx="483521" cy="1705692"/>
          </a:xfrm>
          <a:custGeom>
            <a:avLst/>
            <a:gdLst/>
            <a:ahLst/>
            <a:cxnLst/>
            <a:rect l="l" t="t" r="r" b="b"/>
            <a:pathLst>
              <a:path w="505459" h="1783079">
                <a:moveTo>
                  <a:pt x="357155" y="1631867"/>
                </a:moveTo>
                <a:lnTo>
                  <a:pt x="349940" y="1633155"/>
                </a:lnTo>
                <a:lnTo>
                  <a:pt x="343535" y="1637245"/>
                </a:lnTo>
                <a:lnTo>
                  <a:pt x="339296" y="1643485"/>
                </a:lnTo>
                <a:lnTo>
                  <a:pt x="337820" y="1650633"/>
                </a:lnTo>
                <a:lnTo>
                  <a:pt x="339105" y="1657821"/>
                </a:lnTo>
                <a:lnTo>
                  <a:pt x="343153" y="1664182"/>
                </a:lnTo>
                <a:lnTo>
                  <a:pt x="458089" y="1782584"/>
                </a:lnTo>
                <a:lnTo>
                  <a:pt x="467523" y="1750453"/>
                </a:lnTo>
                <a:lnTo>
                  <a:pt x="430530" y="1750453"/>
                </a:lnTo>
                <a:lnTo>
                  <a:pt x="413611" y="1682024"/>
                </a:lnTo>
                <a:lnTo>
                  <a:pt x="370586" y="1637652"/>
                </a:lnTo>
                <a:lnTo>
                  <a:pt x="364323" y="1633370"/>
                </a:lnTo>
                <a:lnTo>
                  <a:pt x="357155" y="1631867"/>
                </a:lnTo>
                <a:close/>
              </a:path>
              <a:path w="505459" h="1783079">
                <a:moveTo>
                  <a:pt x="413611" y="1682024"/>
                </a:moveTo>
                <a:lnTo>
                  <a:pt x="430530" y="1750453"/>
                </a:lnTo>
                <a:lnTo>
                  <a:pt x="467487" y="1741309"/>
                </a:lnTo>
                <a:lnTo>
                  <a:pt x="467289" y="1740509"/>
                </a:lnTo>
                <a:lnTo>
                  <a:pt x="430784" y="1740509"/>
                </a:lnTo>
                <a:lnTo>
                  <a:pt x="439960" y="1709199"/>
                </a:lnTo>
                <a:lnTo>
                  <a:pt x="413611" y="1682024"/>
                </a:lnTo>
                <a:close/>
              </a:path>
              <a:path w="505459" h="1783079">
                <a:moveTo>
                  <a:pt x="484122" y="1599981"/>
                </a:moveTo>
                <a:lnTo>
                  <a:pt x="477186" y="1602193"/>
                </a:lnTo>
                <a:lnTo>
                  <a:pt x="471560" y="1606854"/>
                </a:lnTo>
                <a:lnTo>
                  <a:pt x="467995" y="1613547"/>
                </a:lnTo>
                <a:lnTo>
                  <a:pt x="450587" y="1672939"/>
                </a:lnTo>
                <a:lnTo>
                  <a:pt x="467487" y="1741309"/>
                </a:lnTo>
                <a:lnTo>
                  <a:pt x="430530" y="1750453"/>
                </a:lnTo>
                <a:lnTo>
                  <a:pt x="467523" y="1750453"/>
                </a:lnTo>
                <a:lnTo>
                  <a:pt x="504571" y="1624279"/>
                </a:lnTo>
                <a:lnTo>
                  <a:pt x="505207" y="1616748"/>
                </a:lnTo>
                <a:lnTo>
                  <a:pt x="502999" y="1609788"/>
                </a:lnTo>
                <a:lnTo>
                  <a:pt x="498338" y="1604162"/>
                </a:lnTo>
                <a:lnTo>
                  <a:pt x="491617" y="1600631"/>
                </a:lnTo>
                <a:lnTo>
                  <a:pt x="484122" y="1599981"/>
                </a:lnTo>
                <a:close/>
              </a:path>
              <a:path w="505459" h="1783079">
                <a:moveTo>
                  <a:pt x="439960" y="1709199"/>
                </a:moveTo>
                <a:lnTo>
                  <a:pt x="430784" y="1740509"/>
                </a:lnTo>
                <a:lnTo>
                  <a:pt x="462661" y="1732610"/>
                </a:lnTo>
                <a:lnTo>
                  <a:pt x="439960" y="1709199"/>
                </a:lnTo>
                <a:close/>
              </a:path>
              <a:path w="505459" h="1783079">
                <a:moveTo>
                  <a:pt x="450587" y="1672939"/>
                </a:moveTo>
                <a:lnTo>
                  <a:pt x="439960" y="1709199"/>
                </a:lnTo>
                <a:lnTo>
                  <a:pt x="462661" y="1732610"/>
                </a:lnTo>
                <a:lnTo>
                  <a:pt x="430784" y="1740509"/>
                </a:lnTo>
                <a:lnTo>
                  <a:pt x="467289" y="1740509"/>
                </a:lnTo>
                <a:lnTo>
                  <a:pt x="450587" y="1672939"/>
                </a:lnTo>
                <a:close/>
              </a:path>
              <a:path w="505459" h="1783079">
                <a:moveTo>
                  <a:pt x="37084" y="0"/>
                </a:moveTo>
                <a:lnTo>
                  <a:pt x="0" y="9144"/>
                </a:lnTo>
                <a:lnTo>
                  <a:pt x="413611" y="1682024"/>
                </a:lnTo>
                <a:lnTo>
                  <a:pt x="439960" y="1709199"/>
                </a:lnTo>
                <a:lnTo>
                  <a:pt x="450587" y="1672939"/>
                </a:lnTo>
                <a:lnTo>
                  <a:pt x="37084" y="0"/>
                </a:lnTo>
                <a:close/>
              </a:path>
            </a:pathLst>
          </a:custGeom>
          <a:solidFill>
            <a:srgbClr val="FF0000"/>
          </a:solidFill>
        </p:spPr>
        <p:txBody>
          <a:bodyPr wrap="square" lIns="0" tIns="0" rIns="0" bIns="0" rtlCol="0"/>
          <a:lstStyle/>
          <a:p>
            <a:endParaRPr sz="1722"/>
          </a:p>
        </p:txBody>
      </p:sp>
      <p:sp>
        <p:nvSpPr>
          <p:cNvPr id="56" name="object 56"/>
          <p:cNvSpPr/>
          <p:nvPr/>
        </p:nvSpPr>
        <p:spPr>
          <a:xfrm>
            <a:off x="4179527" y="624934"/>
            <a:ext cx="3758839" cy="1035078"/>
          </a:xfrm>
          <a:custGeom>
            <a:avLst/>
            <a:gdLst/>
            <a:ahLst/>
            <a:cxnLst/>
            <a:rect l="l" t="t" r="r" b="b"/>
            <a:pathLst>
              <a:path w="3929379" h="1082039">
                <a:moveTo>
                  <a:pt x="3929126" y="0"/>
                </a:moveTo>
                <a:lnTo>
                  <a:pt x="180339" y="0"/>
                </a:lnTo>
                <a:lnTo>
                  <a:pt x="132409" y="6434"/>
                </a:lnTo>
                <a:lnTo>
                  <a:pt x="89332" y="24595"/>
                </a:lnTo>
                <a:lnTo>
                  <a:pt x="52831" y="52768"/>
                </a:lnTo>
                <a:lnTo>
                  <a:pt x="24628" y="89238"/>
                </a:lnTo>
                <a:lnTo>
                  <a:pt x="6444" y="132291"/>
                </a:lnTo>
                <a:lnTo>
                  <a:pt x="0" y="180212"/>
                </a:lnTo>
                <a:lnTo>
                  <a:pt x="0" y="1081785"/>
                </a:lnTo>
                <a:lnTo>
                  <a:pt x="3748785" y="1081785"/>
                </a:lnTo>
                <a:lnTo>
                  <a:pt x="3796716" y="1075350"/>
                </a:lnTo>
                <a:lnTo>
                  <a:pt x="3839793" y="1057185"/>
                </a:lnTo>
                <a:lnTo>
                  <a:pt x="3876293" y="1029001"/>
                </a:lnTo>
                <a:lnTo>
                  <a:pt x="3904497" y="992509"/>
                </a:lnTo>
                <a:lnTo>
                  <a:pt x="3922681" y="949420"/>
                </a:lnTo>
                <a:lnTo>
                  <a:pt x="3929126" y="901445"/>
                </a:lnTo>
                <a:lnTo>
                  <a:pt x="3929126" y="0"/>
                </a:lnTo>
                <a:close/>
              </a:path>
            </a:pathLst>
          </a:custGeom>
          <a:solidFill>
            <a:srgbClr val="B3A1C6"/>
          </a:solidFill>
        </p:spPr>
        <p:txBody>
          <a:bodyPr wrap="square" lIns="0" tIns="0" rIns="0" bIns="0" rtlCol="0"/>
          <a:lstStyle/>
          <a:p>
            <a:endParaRPr sz="1722"/>
          </a:p>
        </p:txBody>
      </p:sp>
      <p:sp>
        <p:nvSpPr>
          <p:cNvPr id="57" name="object 57"/>
          <p:cNvSpPr txBox="1"/>
          <p:nvPr/>
        </p:nvSpPr>
        <p:spPr>
          <a:xfrm>
            <a:off x="4306481" y="658221"/>
            <a:ext cx="2864688" cy="423249"/>
          </a:xfrm>
          <a:prstGeom prst="rect">
            <a:avLst/>
          </a:prstGeom>
        </p:spPr>
        <p:txBody>
          <a:bodyPr vert="horz" wrap="square" lIns="0" tIns="12756" rIns="0" bIns="0" rtlCol="0">
            <a:spAutoFit/>
          </a:bodyPr>
          <a:lstStyle/>
          <a:p>
            <a:pPr marL="12149">
              <a:lnSpc>
                <a:spcPts val="1822"/>
              </a:lnSpc>
              <a:spcBef>
                <a:spcPts val="100"/>
              </a:spcBef>
            </a:pPr>
            <a:r>
              <a:rPr sz="1531" b="1" spc="-10" dirty="0">
                <a:latin typeface="Arial"/>
                <a:cs typeface="Arial"/>
              </a:rPr>
              <a:t>Финансовая</a:t>
            </a:r>
            <a:r>
              <a:rPr sz="1531" b="1" dirty="0">
                <a:latin typeface="Arial"/>
                <a:cs typeface="Arial"/>
              </a:rPr>
              <a:t> </a:t>
            </a:r>
            <a:r>
              <a:rPr sz="1531" b="1" spc="-14" dirty="0">
                <a:latin typeface="Arial"/>
                <a:cs typeface="Arial"/>
              </a:rPr>
              <a:t>грамотность:</a:t>
            </a:r>
            <a:endParaRPr sz="1531">
              <a:latin typeface="Arial"/>
              <a:cs typeface="Arial"/>
            </a:endParaRPr>
          </a:p>
          <a:p>
            <a:pPr marL="64389" indent="-52846">
              <a:lnSpc>
                <a:spcPts val="1363"/>
              </a:lnSpc>
              <a:buSzPct val="91666"/>
              <a:buFont typeface="Arial"/>
              <a:buChar char="•"/>
              <a:tabLst>
                <a:tab pos="64996" algn="l"/>
              </a:tabLst>
            </a:pPr>
            <a:r>
              <a:rPr sz="1148" spc="-5" dirty="0">
                <a:latin typeface="Calibri"/>
                <a:cs typeface="Calibri"/>
              </a:rPr>
              <a:t>Деньги </a:t>
            </a:r>
            <a:r>
              <a:rPr sz="1148" dirty="0">
                <a:latin typeface="Calibri"/>
                <a:cs typeface="Calibri"/>
              </a:rPr>
              <a:t>и </a:t>
            </a:r>
            <a:r>
              <a:rPr sz="1148" spc="-5" dirty="0">
                <a:latin typeface="Calibri"/>
                <a:cs typeface="Calibri"/>
              </a:rPr>
              <a:t>операции </a:t>
            </a:r>
            <a:r>
              <a:rPr sz="1148" dirty="0">
                <a:latin typeface="Calibri"/>
                <a:cs typeface="Calibri"/>
              </a:rPr>
              <a:t>с ними, </a:t>
            </a:r>
            <a:r>
              <a:rPr sz="1148" spc="-5" dirty="0">
                <a:latin typeface="Calibri"/>
                <a:cs typeface="Calibri"/>
              </a:rPr>
              <a:t>Планирование</a:t>
            </a:r>
            <a:r>
              <a:rPr sz="1148" spc="19" dirty="0">
                <a:latin typeface="Calibri"/>
                <a:cs typeface="Calibri"/>
              </a:rPr>
              <a:t> </a:t>
            </a:r>
            <a:r>
              <a:rPr sz="1148" dirty="0">
                <a:latin typeface="Calibri"/>
                <a:cs typeface="Calibri"/>
              </a:rPr>
              <a:t>и</a:t>
            </a:r>
            <a:endParaRPr sz="1148">
              <a:latin typeface="Calibri"/>
              <a:cs typeface="Calibri"/>
            </a:endParaRPr>
          </a:p>
        </p:txBody>
      </p:sp>
      <p:sp>
        <p:nvSpPr>
          <p:cNvPr id="58" name="object 58"/>
          <p:cNvSpPr txBox="1"/>
          <p:nvPr/>
        </p:nvSpPr>
        <p:spPr>
          <a:xfrm>
            <a:off x="4306481" y="1063458"/>
            <a:ext cx="3140466" cy="542221"/>
          </a:xfrm>
          <a:prstGeom prst="rect">
            <a:avLst/>
          </a:prstGeom>
        </p:spPr>
        <p:txBody>
          <a:bodyPr vert="horz" wrap="square" lIns="0" tIns="12149" rIns="0" bIns="0" rtlCol="0">
            <a:spAutoFit/>
          </a:bodyPr>
          <a:lstStyle/>
          <a:p>
            <a:pPr marL="12149" marR="4860">
              <a:spcBef>
                <a:spcPts val="96"/>
              </a:spcBef>
            </a:pPr>
            <a:r>
              <a:rPr sz="1148" dirty="0">
                <a:latin typeface="Calibri"/>
                <a:cs typeface="Calibri"/>
              </a:rPr>
              <a:t>управление финансами, </a:t>
            </a:r>
            <a:r>
              <a:rPr sz="1148" spc="-5" dirty="0">
                <a:latin typeface="Calibri"/>
                <a:cs typeface="Calibri"/>
              </a:rPr>
              <a:t>Риски </a:t>
            </a:r>
            <a:r>
              <a:rPr sz="1148" dirty="0">
                <a:latin typeface="Calibri"/>
                <a:cs typeface="Calibri"/>
              </a:rPr>
              <a:t>и </a:t>
            </a:r>
            <a:r>
              <a:rPr sz="1148" spc="-14" dirty="0">
                <a:latin typeface="Calibri"/>
                <a:cs typeface="Calibri"/>
              </a:rPr>
              <a:t>выгоды  </a:t>
            </a:r>
            <a:r>
              <a:rPr sz="1148" spc="-5" dirty="0">
                <a:latin typeface="Calibri"/>
                <a:cs typeface="Calibri"/>
              </a:rPr>
              <a:t>(вознаграждения), Финансовая </a:t>
            </a:r>
            <a:r>
              <a:rPr sz="1148" spc="-10" dirty="0">
                <a:latin typeface="Calibri"/>
                <a:cs typeface="Calibri"/>
              </a:rPr>
              <a:t>среда </a:t>
            </a:r>
            <a:r>
              <a:rPr sz="1148" spc="-14" dirty="0">
                <a:latin typeface="Calibri"/>
                <a:cs typeface="Calibri"/>
              </a:rPr>
              <a:t>(отдельные  </a:t>
            </a:r>
            <a:r>
              <a:rPr sz="1148" spc="-5" dirty="0">
                <a:latin typeface="Calibri"/>
                <a:cs typeface="Calibri"/>
              </a:rPr>
              <a:t>вопросы </a:t>
            </a:r>
            <a:r>
              <a:rPr sz="1148" dirty="0">
                <a:latin typeface="Calibri"/>
                <a:cs typeface="Calibri"/>
              </a:rPr>
              <a:t>из </a:t>
            </a:r>
            <a:r>
              <a:rPr sz="1148" spc="-5" dirty="0">
                <a:latin typeface="Calibri"/>
                <a:cs typeface="Calibri"/>
              </a:rPr>
              <a:t>области</a:t>
            </a:r>
            <a:r>
              <a:rPr sz="1148" spc="48" dirty="0">
                <a:latin typeface="Calibri"/>
                <a:cs typeface="Calibri"/>
              </a:rPr>
              <a:t> </a:t>
            </a:r>
            <a:r>
              <a:rPr sz="1148" spc="-5" dirty="0">
                <a:latin typeface="Calibri"/>
                <a:cs typeface="Calibri"/>
              </a:rPr>
              <a:t>финансов</a:t>
            </a:r>
            <a:endParaRPr sz="1148">
              <a:latin typeface="Calibri"/>
              <a:cs typeface="Calibri"/>
            </a:endParaRPr>
          </a:p>
        </p:txBody>
      </p:sp>
      <p:sp>
        <p:nvSpPr>
          <p:cNvPr id="59" name="object 59"/>
          <p:cNvSpPr/>
          <p:nvPr/>
        </p:nvSpPr>
        <p:spPr>
          <a:xfrm>
            <a:off x="3154409" y="5681862"/>
            <a:ext cx="3554133" cy="1171752"/>
          </a:xfrm>
          <a:custGeom>
            <a:avLst/>
            <a:gdLst/>
            <a:ahLst/>
            <a:cxnLst/>
            <a:rect l="l" t="t" r="r" b="b"/>
            <a:pathLst>
              <a:path w="3715384" h="1224915">
                <a:moveTo>
                  <a:pt x="3714877" y="0"/>
                </a:moveTo>
                <a:lnTo>
                  <a:pt x="204215" y="0"/>
                </a:lnTo>
                <a:lnTo>
                  <a:pt x="157394" y="5391"/>
                </a:lnTo>
                <a:lnTo>
                  <a:pt x="114411" y="20747"/>
                </a:lnTo>
                <a:lnTo>
                  <a:pt x="76493" y="44843"/>
                </a:lnTo>
                <a:lnTo>
                  <a:pt x="44866" y="76455"/>
                </a:lnTo>
                <a:lnTo>
                  <a:pt x="20758" y="114356"/>
                </a:lnTo>
                <a:lnTo>
                  <a:pt x="5393" y="157322"/>
                </a:lnTo>
                <a:lnTo>
                  <a:pt x="0" y="204127"/>
                </a:lnTo>
                <a:lnTo>
                  <a:pt x="0" y="1224737"/>
                </a:lnTo>
                <a:lnTo>
                  <a:pt x="3510661" y="1224737"/>
                </a:lnTo>
                <a:lnTo>
                  <a:pt x="3557482" y="1219346"/>
                </a:lnTo>
                <a:lnTo>
                  <a:pt x="3600465" y="1203989"/>
                </a:lnTo>
                <a:lnTo>
                  <a:pt x="3638383" y="1179892"/>
                </a:lnTo>
                <a:lnTo>
                  <a:pt x="3670010" y="1148281"/>
                </a:lnTo>
                <a:lnTo>
                  <a:pt x="3694118" y="1110380"/>
                </a:lnTo>
                <a:lnTo>
                  <a:pt x="3709483" y="1067414"/>
                </a:lnTo>
                <a:lnTo>
                  <a:pt x="3714877" y="1020610"/>
                </a:lnTo>
                <a:lnTo>
                  <a:pt x="3714877" y="0"/>
                </a:lnTo>
                <a:close/>
              </a:path>
            </a:pathLst>
          </a:custGeom>
          <a:solidFill>
            <a:srgbClr val="B3A1C6"/>
          </a:solidFill>
        </p:spPr>
        <p:txBody>
          <a:bodyPr wrap="square" lIns="0" tIns="0" rIns="0" bIns="0" rtlCol="0"/>
          <a:lstStyle/>
          <a:p>
            <a:endParaRPr sz="1722"/>
          </a:p>
        </p:txBody>
      </p:sp>
      <p:sp>
        <p:nvSpPr>
          <p:cNvPr id="60" name="object 60"/>
          <p:cNvSpPr txBox="1"/>
          <p:nvPr/>
        </p:nvSpPr>
        <p:spPr>
          <a:xfrm>
            <a:off x="3287681" y="5613428"/>
            <a:ext cx="3052995" cy="1071092"/>
          </a:xfrm>
          <a:prstGeom prst="rect">
            <a:avLst/>
          </a:prstGeom>
        </p:spPr>
        <p:txBody>
          <a:bodyPr vert="horz" wrap="square" lIns="0" tIns="13364" rIns="0" bIns="0" rtlCol="0">
            <a:spAutoFit/>
          </a:bodyPr>
          <a:lstStyle/>
          <a:p>
            <a:pPr marL="231435" algn="ctr">
              <a:spcBef>
                <a:spcPts val="105"/>
              </a:spcBef>
            </a:pPr>
            <a:r>
              <a:rPr sz="1531" b="1" spc="-10" dirty="0">
                <a:latin typeface="Arial"/>
                <a:cs typeface="Arial"/>
              </a:rPr>
              <a:t>Финансовая </a:t>
            </a:r>
            <a:r>
              <a:rPr sz="1531" b="1" spc="-14" dirty="0">
                <a:latin typeface="Arial"/>
                <a:cs typeface="Arial"/>
              </a:rPr>
              <a:t>грамотность:</a:t>
            </a:r>
            <a:endParaRPr sz="1531">
              <a:latin typeface="Arial"/>
              <a:cs typeface="Arial"/>
            </a:endParaRPr>
          </a:p>
          <a:p>
            <a:pPr marL="151860" indent="-140319">
              <a:spcBef>
                <a:spcPts val="703"/>
              </a:spcBef>
              <a:buSzPct val="166666"/>
              <a:buFont typeface="Arial"/>
              <a:buChar char="•"/>
              <a:tabLst>
                <a:tab pos="152468" algn="l"/>
              </a:tabLst>
            </a:pPr>
            <a:r>
              <a:rPr sz="1148" dirty="0">
                <a:latin typeface="Calibri"/>
                <a:cs typeface="Calibri"/>
              </a:rPr>
              <a:t>Выявление </a:t>
            </a:r>
            <a:r>
              <a:rPr sz="1148" spc="-5" dirty="0">
                <a:latin typeface="Calibri"/>
                <a:cs typeface="Calibri"/>
              </a:rPr>
              <a:t>финансовой</a:t>
            </a:r>
            <a:r>
              <a:rPr sz="1148" dirty="0">
                <a:latin typeface="Calibri"/>
                <a:cs typeface="Calibri"/>
              </a:rPr>
              <a:t> </a:t>
            </a:r>
            <a:r>
              <a:rPr sz="1148" spc="-5" dirty="0">
                <a:latin typeface="Calibri"/>
                <a:cs typeface="Calibri"/>
              </a:rPr>
              <a:t>информации</a:t>
            </a:r>
            <a:endParaRPr sz="1148">
              <a:latin typeface="Calibri"/>
              <a:cs typeface="Calibri"/>
            </a:endParaRPr>
          </a:p>
          <a:p>
            <a:pPr marL="111162" indent="-99619">
              <a:spcBef>
                <a:spcPts val="206"/>
              </a:spcBef>
              <a:buFont typeface="Wingdings"/>
              <a:buChar char=""/>
              <a:tabLst>
                <a:tab pos="111768" algn="l"/>
              </a:tabLst>
            </a:pPr>
            <a:r>
              <a:rPr sz="1148" dirty="0">
                <a:latin typeface="Calibri"/>
                <a:cs typeface="Calibri"/>
              </a:rPr>
              <a:t>Анализ </a:t>
            </a:r>
            <a:r>
              <a:rPr sz="1148" spc="-5" dirty="0">
                <a:latin typeface="Calibri"/>
                <a:cs typeface="Calibri"/>
              </a:rPr>
              <a:t>информации </a:t>
            </a:r>
            <a:r>
              <a:rPr sz="1148" dirty="0">
                <a:latin typeface="Calibri"/>
                <a:cs typeface="Calibri"/>
              </a:rPr>
              <a:t>в </a:t>
            </a:r>
            <a:r>
              <a:rPr sz="1148" spc="-5" dirty="0">
                <a:latin typeface="Calibri"/>
                <a:cs typeface="Calibri"/>
              </a:rPr>
              <a:t>финансовом</a:t>
            </a:r>
            <a:r>
              <a:rPr sz="1148" spc="10" dirty="0">
                <a:latin typeface="Calibri"/>
                <a:cs typeface="Calibri"/>
              </a:rPr>
              <a:t> </a:t>
            </a:r>
            <a:r>
              <a:rPr sz="1148" spc="-10" dirty="0">
                <a:latin typeface="Calibri"/>
                <a:cs typeface="Calibri"/>
              </a:rPr>
              <a:t>контексте</a:t>
            </a:r>
            <a:endParaRPr sz="1148">
              <a:latin typeface="Calibri"/>
              <a:cs typeface="Calibri"/>
            </a:endParaRPr>
          </a:p>
          <a:p>
            <a:pPr marL="111162" indent="-99619">
              <a:spcBef>
                <a:spcPts val="5"/>
              </a:spcBef>
              <a:buFont typeface="Wingdings"/>
              <a:buChar char=""/>
              <a:tabLst>
                <a:tab pos="111768" algn="l"/>
              </a:tabLst>
            </a:pPr>
            <a:r>
              <a:rPr sz="1148" spc="-5" dirty="0">
                <a:latin typeface="Calibri"/>
                <a:cs typeface="Calibri"/>
              </a:rPr>
              <a:t>Оценка финансовых</a:t>
            </a:r>
            <a:r>
              <a:rPr sz="1148" spc="33" dirty="0">
                <a:latin typeface="Calibri"/>
                <a:cs typeface="Calibri"/>
              </a:rPr>
              <a:t> </a:t>
            </a:r>
            <a:r>
              <a:rPr sz="1148" spc="-5" dirty="0">
                <a:latin typeface="Calibri"/>
                <a:cs typeface="Calibri"/>
              </a:rPr>
              <a:t>проблем</a:t>
            </a:r>
            <a:endParaRPr sz="1148">
              <a:latin typeface="Calibri"/>
              <a:cs typeface="Calibri"/>
            </a:endParaRPr>
          </a:p>
          <a:p>
            <a:pPr marL="111162" indent="-99619">
              <a:buFont typeface="Wingdings"/>
              <a:buChar char=""/>
              <a:tabLst>
                <a:tab pos="111768" algn="l"/>
              </a:tabLst>
            </a:pPr>
            <a:r>
              <a:rPr sz="1148" dirty="0">
                <a:latin typeface="Calibri"/>
                <a:cs typeface="Calibri"/>
              </a:rPr>
              <a:t>Применение </a:t>
            </a:r>
            <a:r>
              <a:rPr sz="1148" spc="-5" dirty="0">
                <a:latin typeface="Calibri"/>
                <a:cs typeface="Calibri"/>
              </a:rPr>
              <a:t>финансовых </a:t>
            </a:r>
            <a:r>
              <a:rPr sz="1148" dirty="0">
                <a:latin typeface="Calibri"/>
                <a:cs typeface="Calibri"/>
              </a:rPr>
              <a:t>знаний и</a:t>
            </a:r>
            <a:r>
              <a:rPr sz="1148" spc="-38" dirty="0">
                <a:latin typeface="Calibri"/>
                <a:cs typeface="Calibri"/>
              </a:rPr>
              <a:t> </a:t>
            </a:r>
            <a:r>
              <a:rPr sz="1148" dirty="0">
                <a:latin typeface="Calibri"/>
                <a:cs typeface="Calibri"/>
              </a:rPr>
              <a:t>понимание</a:t>
            </a:r>
            <a:endParaRPr sz="1148">
              <a:latin typeface="Calibri"/>
              <a:cs typeface="Calibri"/>
            </a:endParaRPr>
          </a:p>
        </p:txBody>
      </p:sp>
      <p:sp>
        <p:nvSpPr>
          <p:cNvPr id="61" name="object 61"/>
          <p:cNvSpPr/>
          <p:nvPr/>
        </p:nvSpPr>
        <p:spPr>
          <a:xfrm>
            <a:off x="6629696" y="1376581"/>
            <a:ext cx="1585419" cy="1040545"/>
          </a:xfrm>
          <a:custGeom>
            <a:avLst/>
            <a:gdLst/>
            <a:ahLst/>
            <a:cxnLst/>
            <a:rect l="l" t="t" r="r" b="b"/>
            <a:pathLst>
              <a:path w="1657350" h="1087755">
                <a:moveTo>
                  <a:pt x="1593545" y="41219"/>
                </a:moveTo>
                <a:lnTo>
                  <a:pt x="1555656" y="43075"/>
                </a:lnTo>
                <a:lnTo>
                  <a:pt x="0" y="1055751"/>
                </a:lnTo>
                <a:lnTo>
                  <a:pt x="20828" y="1087755"/>
                </a:lnTo>
                <a:lnTo>
                  <a:pt x="1576603" y="74922"/>
                </a:lnTo>
                <a:lnTo>
                  <a:pt x="1593545" y="41219"/>
                </a:lnTo>
                <a:close/>
              </a:path>
              <a:path w="1657350" h="1087755">
                <a:moveTo>
                  <a:pt x="1654546" y="4572"/>
                </a:moveTo>
                <a:lnTo>
                  <a:pt x="1614805" y="4572"/>
                </a:lnTo>
                <a:lnTo>
                  <a:pt x="1635506" y="36575"/>
                </a:lnTo>
                <a:lnTo>
                  <a:pt x="1576603" y="74922"/>
                </a:lnTo>
                <a:lnTo>
                  <a:pt x="1548764" y="130301"/>
                </a:lnTo>
                <a:lnTo>
                  <a:pt x="1546717" y="137594"/>
                </a:lnTo>
                <a:lnTo>
                  <a:pt x="1547621" y="144827"/>
                </a:lnTo>
                <a:lnTo>
                  <a:pt x="1551193" y="151179"/>
                </a:lnTo>
                <a:lnTo>
                  <a:pt x="1557146" y="155828"/>
                </a:lnTo>
                <a:lnTo>
                  <a:pt x="1564459" y="157823"/>
                </a:lnTo>
                <a:lnTo>
                  <a:pt x="1571736" y="156924"/>
                </a:lnTo>
                <a:lnTo>
                  <a:pt x="1578131" y="153382"/>
                </a:lnTo>
                <a:lnTo>
                  <a:pt x="1582800" y="147447"/>
                </a:lnTo>
                <a:lnTo>
                  <a:pt x="1654546" y="4572"/>
                </a:lnTo>
                <a:close/>
              </a:path>
              <a:path w="1657350" h="1087755">
                <a:moveTo>
                  <a:pt x="1619651" y="12064"/>
                </a:moveTo>
                <a:lnTo>
                  <a:pt x="1608200" y="12064"/>
                </a:lnTo>
                <a:lnTo>
                  <a:pt x="1626108" y="39624"/>
                </a:lnTo>
                <a:lnTo>
                  <a:pt x="1593545" y="41219"/>
                </a:lnTo>
                <a:lnTo>
                  <a:pt x="1576603" y="74922"/>
                </a:lnTo>
                <a:lnTo>
                  <a:pt x="1635506" y="36575"/>
                </a:lnTo>
                <a:lnTo>
                  <a:pt x="1619651" y="12064"/>
                </a:lnTo>
                <a:close/>
              </a:path>
              <a:path w="1657350" h="1087755">
                <a:moveTo>
                  <a:pt x="1656841" y="0"/>
                </a:moveTo>
                <a:lnTo>
                  <a:pt x="1492122" y="8000"/>
                </a:lnTo>
                <a:lnTo>
                  <a:pt x="1473962" y="28066"/>
                </a:lnTo>
                <a:lnTo>
                  <a:pt x="1475809" y="35349"/>
                </a:lnTo>
                <a:lnTo>
                  <a:pt x="1480169" y="41179"/>
                </a:lnTo>
                <a:lnTo>
                  <a:pt x="1486409" y="44961"/>
                </a:lnTo>
                <a:lnTo>
                  <a:pt x="1493900" y="46100"/>
                </a:lnTo>
                <a:lnTo>
                  <a:pt x="1555656" y="43075"/>
                </a:lnTo>
                <a:lnTo>
                  <a:pt x="1614805" y="4572"/>
                </a:lnTo>
                <a:lnTo>
                  <a:pt x="1654546" y="4572"/>
                </a:lnTo>
                <a:lnTo>
                  <a:pt x="1656841" y="0"/>
                </a:lnTo>
                <a:close/>
              </a:path>
              <a:path w="1657350" h="1087755">
                <a:moveTo>
                  <a:pt x="1614805" y="4572"/>
                </a:moveTo>
                <a:lnTo>
                  <a:pt x="1555656" y="43075"/>
                </a:lnTo>
                <a:lnTo>
                  <a:pt x="1593545" y="41219"/>
                </a:lnTo>
                <a:lnTo>
                  <a:pt x="1608200" y="12064"/>
                </a:lnTo>
                <a:lnTo>
                  <a:pt x="1619651" y="12064"/>
                </a:lnTo>
                <a:lnTo>
                  <a:pt x="1614805" y="4572"/>
                </a:lnTo>
                <a:close/>
              </a:path>
              <a:path w="1657350" h="1087755">
                <a:moveTo>
                  <a:pt x="1608200" y="12064"/>
                </a:moveTo>
                <a:lnTo>
                  <a:pt x="1593545" y="41219"/>
                </a:lnTo>
                <a:lnTo>
                  <a:pt x="1626108" y="39624"/>
                </a:lnTo>
                <a:lnTo>
                  <a:pt x="1608200" y="12064"/>
                </a:lnTo>
                <a:close/>
              </a:path>
            </a:pathLst>
          </a:custGeom>
          <a:solidFill>
            <a:srgbClr val="6F2F9F"/>
          </a:solidFill>
        </p:spPr>
        <p:txBody>
          <a:bodyPr wrap="square" lIns="0" tIns="0" rIns="0" bIns="0" rtlCol="0"/>
          <a:lstStyle/>
          <a:p>
            <a:endParaRPr sz="1722"/>
          </a:p>
        </p:txBody>
      </p:sp>
      <p:sp>
        <p:nvSpPr>
          <p:cNvPr id="62" name="object 62"/>
          <p:cNvSpPr/>
          <p:nvPr/>
        </p:nvSpPr>
        <p:spPr>
          <a:xfrm>
            <a:off x="6629696" y="1444857"/>
            <a:ext cx="567350" cy="948700"/>
          </a:xfrm>
          <a:custGeom>
            <a:avLst/>
            <a:gdLst/>
            <a:ahLst/>
            <a:cxnLst/>
            <a:rect l="l" t="t" r="r" b="b"/>
            <a:pathLst>
              <a:path w="528320" h="1009014">
                <a:moveTo>
                  <a:pt x="483426" y="67590"/>
                </a:moveTo>
                <a:lnTo>
                  <a:pt x="451710" y="88322"/>
                </a:lnTo>
                <a:lnTo>
                  <a:pt x="0" y="991742"/>
                </a:lnTo>
                <a:lnTo>
                  <a:pt x="34163" y="1008761"/>
                </a:lnTo>
                <a:lnTo>
                  <a:pt x="485846" y="105156"/>
                </a:lnTo>
                <a:lnTo>
                  <a:pt x="483426" y="67590"/>
                </a:lnTo>
                <a:close/>
              </a:path>
              <a:path w="528320" h="1009014">
                <a:moveTo>
                  <a:pt x="518782" y="25273"/>
                </a:moveTo>
                <a:lnTo>
                  <a:pt x="483235" y="25273"/>
                </a:lnTo>
                <a:lnTo>
                  <a:pt x="517271" y="42290"/>
                </a:lnTo>
                <a:lnTo>
                  <a:pt x="485846" y="105156"/>
                </a:lnTo>
                <a:lnTo>
                  <a:pt x="489839" y="167132"/>
                </a:lnTo>
                <a:lnTo>
                  <a:pt x="510032" y="184912"/>
                </a:lnTo>
                <a:lnTo>
                  <a:pt x="517346" y="182897"/>
                </a:lnTo>
                <a:lnTo>
                  <a:pt x="523113" y="178419"/>
                </a:lnTo>
                <a:lnTo>
                  <a:pt x="526784" y="172106"/>
                </a:lnTo>
                <a:lnTo>
                  <a:pt x="527812" y="164591"/>
                </a:lnTo>
                <a:lnTo>
                  <a:pt x="518782" y="25273"/>
                </a:lnTo>
                <a:close/>
              </a:path>
              <a:path w="528320" h="1009014">
                <a:moveTo>
                  <a:pt x="517144" y="0"/>
                </a:moveTo>
                <a:lnTo>
                  <a:pt x="379095" y="90297"/>
                </a:lnTo>
                <a:lnTo>
                  <a:pt x="373723" y="95585"/>
                </a:lnTo>
                <a:lnTo>
                  <a:pt x="370887" y="102314"/>
                </a:lnTo>
                <a:lnTo>
                  <a:pt x="370790" y="109638"/>
                </a:lnTo>
                <a:lnTo>
                  <a:pt x="373634" y="116712"/>
                </a:lnTo>
                <a:lnTo>
                  <a:pt x="378920" y="122066"/>
                </a:lnTo>
                <a:lnTo>
                  <a:pt x="385635" y="124872"/>
                </a:lnTo>
                <a:lnTo>
                  <a:pt x="392922" y="124964"/>
                </a:lnTo>
                <a:lnTo>
                  <a:pt x="399923" y="122174"/>
                </a:lnTo>
                <a:lnTo>
                  <a:pt x="451710" y="88322"/>
                </a:lnTo>
                <a:lnTo>
                  <a:pt x="483235" y="25273"/>
                </a:lnTo>
                <a:lnTo>
                  <a:pt x="518782" y="25273"/>
                </a:lnTo>
                <a:lnTo>
                  <a:pt x="517144" y="0"/>
                </a:lnTo>
                <a:close/>
              </a:path>
              <a:path w="528320" h="1009014">
                <a:moveTo>
                  <a:pt x="502793" y="35051"/>
                </a:moveTo>
                <a:lnTo>
                  <a:pt x="481329" y="35051"/>
                </a:lnTo>
                <a:lnTo>
                  <a:pt x="510667" y="49784"/>
                </a:lnTo>
                <a:lnTo>
                  <a:pt x="483426" y="67590"/>
                </a:lnTo>
                <a:lnTo>
                  <a:pt x="485846" y="105156"/>
                </a:lnTo>
                <a:lnTo>
                  <a:pt x="517271" y="42290"/>
                </a:lnTo>
                <a:lnTo>
                  <a:pt x="502793" y="35051"/>
                </a:lnTo>
                <a:close/>
              </a:path>
              <a:path w="528320" h="1009014">
                <a:moveTo>
                  <a:pt x="483235" y="25273"/>
                </a:moveTo>
                <a:lnTo>
                  <a:pt x="451710" y="88322"/>
                </a:lnTo>
                <a:lnTo>
                  <a:pt x="483426" y="67590"/>
                </a:lnTo>
                <a:lnTo>
                  <a:pt x="481329" y="35051"/>
                </a:lnTo>
                <a:lnTo>
                  <a:pt x="502793" y="35051"/>
                </a:lnTo>
                <a:lnTo>
                  <a:pt x="483235" y="25273"/>
                </a:lnTo>
                <a:close/>
              </a:path>
              <a:path w="528320" h="1009014">
                <a:moveTo>
                  <a:pt x="481329" y="35051"/>
                </a:moveTo>
                <a:lnTo>
                  <a:pt x="483426" y="67590"/>
                </a:lnTo>
                <a:lnTo>
                  <a:pt x="510667" y="49784"/>
                </a:lnTo>
                <a:lnTo>
                  <a:pt x="481329" y="35051"/>
                </a:lnTo>
                <a:close/>
              </a:path>
            </a:pathLst>
          </a:custGeom>
          <a:solidFill>
            <a:srgbClr val="6F2F9F"/>
          </a:solidFill>
        </p:spPr>
        <p:txBody>
          <a:bodyPr wrap="square" lIns="0" tIns="0" rIns="0" bIns="0" rtlCol="0"/>
          <a:lstStyle/>
          <a:p>
            <a:endParaRPr sz="1722"/>
          </a:p>
        </p:txBody>
      </p:sp>
      <p:sp>
        <p:nvSpPr>
          <p:cNvPr id="63" name="object 63"/>
          <p:cNvSpPr/>
          <p:nvPr/>
        </p:nvSpPr>
        <p:spPr>
          <a:xfrm>
            <a:off x="1035913" y="3888710"/>
            <a:ext cx="2308273" cy="1135913"/>
          </a:xfrm>
          <a:custGeom>
            <a:avLst/>
            <a:gdLst/>
            <a:ahLst/>
            <a:cxnLst/>
            <a:rect l="l" t="t" r="r" b="b"/>
            <a:pathLst>
              <a:path w="2413000" h="1187450">
                <a:moveTo>
                  <a:pt x="111835" y="1029245"/>
                </a:moveTo>
                <a:lnTo>
                  <a:pt x="104532" y="1029255"/>
                </a:lnTo>
                <a:lnTo>
                  <a:pt x="97759" y="1032003"/>
                </a:lnTo>
                <a:lnTo>
                  <a:pt x="92367" y="1037335"/>
                </a:lnTo>
                <a:lnTo>
                  <a:pt x="0" y="1173987"/>
                </a:lnTo>
                <a:lnTo>
                  <a:pt x="164452" y="1187068"/>
                </a:lnTo>
                <a:lnTo>
                  <a:pt x="171964" y="1186189"/>
                </a:lnTo>
                <a:lnTo>
                  <a:pt x="178327" y="1182608"/>
                </a:lnTo>
                <a:lnTo>
                  <a:pt x="182879" y="1176907"/>
                </a:lnTo>
                <a:lnTo>
                  <a:pt x="183500" y="1174749"/>
                </a:lnTo>
                <a:lnTo>
                  <a:pt x="42303" y="1174749"/>
                </a:lnTo>
                <a:lnTo>
                  <a:pt x="25793" y="1140459"/>
                </a:lnTo>
                <a:lnTo>
                  <a:pt x="89309" y="1109897"/>
                </a:lnTo>
                <a:lnTo>
                  <a:pt x="123939" y="1058671"/>
                </a:lnTo>
                <a:lnTo>
                  <a:pt x="126850" y="1051667"/>
                </a:lnTo>
                <a:lnTo>
                  <a:pt x="126857" y="1044352"/>
                </a:lnTo>
                <a:lnTo>
                  <a:pt x="124125" y="1037562"/>
                </a:lnTo>
                <a:lnTo>
                  <a:pt x="118821" y="1032128"/>
                </a:lnTo>
                <a:lnTo>
                  <a:pt x="111835" y="1029245"/>
                </a:lnTo>
                <a:close/>
              </a:path>
              <a:path w="2413000" h="1187450">
                <a:moveTo>
                  <a:pt x="89309" y="1109897"/>
                </a:moveTo>
                <a:lnTo>
                  <a:pt x="25793" y="1140459"/>
                </a:lnTo>
                <a:lnTo>
                  <a:pt x="42303" y="1174749"/>
                </a:lnTo>
                <a:lnTo>
                  <a:pt x="55764" y="1168272"/>
                </a:lnTo>
                <a:lnTo>
                  <a:pt x="49847" y="1168272"/>
                </a:lnTo>
                <a:lnTo>
                  <a:pt x="35585" y="1138554"/>
                </a:lnTo>
                <a:lnTo>
                  <a:pt x="69937" y="1138554"/>
                </a:lnTo>
                <a:lnTo>
                  <a:pt x="89309" y="1109897"/>
                </a:lnTo>
                <a:close/>
              </a:path>
              <a:path w="2413000" h="1187450">
                <a:moveTo>
                  <a:pt x="105855" y="1144170"/>
                </a:moveTo>
                <a:lnTo>
                  <a:pt x="42303" y="1174749"/>
                </a:lnTo>
                <a:lnTo>
                  <a:pt x="183500" y="1174749"/>
                </a:lnTo>
                <a:lnTo>
                  <a:pt x="184962" y="1169669"/>
                </a:lnTo>
                <a:lnTo>
                  <a:pt x="184061" y="1162133"/>
                </a:lnTo>
                <a:lnTo>
                  <a:pt x="180473" y="1155763"/>
                </a:lnTo>
                <a:lnTo>
                  <a:pt x="174761" y="1151203"/>
                </a:lnTo>
                <a:lnTo>
                  <a:pt x="167487" y="1149095"/>
                </a:lnTo>
                <a:lnTo>
                  <a:pt x="105855" y="1144170"/>
                </a:lnTo>
                <a:close/>
              </a:path>
              <a:path w="2413000" h="1187450">
                <a:moveTo>
                  <a:pt x="35585" y="1138554"/>
                </a:moveTo>
                <a:lnTo>
                  <a:pt x="49847" y="1168272"/>
                </a:lnTo>
                <a:lnTo>
                  <a:pt x="68176" y="1141159"/>
                </a:lnTo>
                <a:lnTo>
                  <a:pt x="35585" y="1138554"/>
                </a:lnTo>
                <a:close/>
              </a:path>
              <a:path w="2413000" h="1187450">
                <a:moveTo>
                  <a:pt x="68176" y="1141159"/>
                </a:moveTo>
                <a:lnTo>
                  <a:pt x="49847" y="1168272"/>
                </a:lnTo>
                <a:lnTo>
                  <a:pt x="55764" y="1168272"/>
                </a:lnTo>
                <a:lnTo>
                  <a:pt x="105855" y="1144170"/>
                </a:lnTo>
                <a:lnTo>
                  <a:pt x="68176" y="1141159"/>
                </a:lnTo>
                <a:close/>
              </a:path>
              <a:path w="2413000" h="1187450">
                <a:moveTo>
                  <a:pt x="2395969" y="0"/>
                </a:moveTo>
                <a:lnTo>
                  <a:pt x="89309" y="1109897"/>
                </a:lnTo>
                <a:lnTo>
                  <a:pt x="68176" y="1141159"/>
                </a:lnTo>
                <a:lnTo>
                  <a:pt x="105855" y="1144170"/>
                </a:lnTo>
                <a:lnTo>
                  <a:pt x="2412479" y="34289"/>
                </a:lnTo>
                <a:lnTo>
                  <a:pt x="2395969" y="0"/>
                </a:lnTo>
                <a:close/>
              </a:path>
              <a:path w="2413000" h="1187450">
                <a:moveTo>
                  <a:pt x="69937" y="1138554"/>
                </a:moveTo>
                <a:lnTo>
                  <a:pt x="35585" y="1138554"/>
                </a:lnTo>
                <a:lnTo>
                  <a:pt x="68176" y="1141159"/>
                </a:lnTo>
                <a:lnTo>
                  <a:pt x="69937" y="1138554"/>
                </a:lnTo>
                <a:close/>
              </a:path>
            </a:pathLst>
          </a:custGeom>
          <a:solidFill>
            <a:srgbClr val="938953"/>
          </a:solidFill>
        </p:spPr>
        <p:txBody>
          <a:bodyPr wrap="square" lIns="0" tIns="0" rIns="0" bIns="0" rtlCol="0"/>
          <a:lstStyle/>
          <a:p>
            <a:endParaRPr sz="1722"/>
          </a:p>
        </p:txBody>
      </p:sp>
      <p:sp>
        <p:nvSpPr>
          <p:cNvPr id="64" name="object 64"/>
          <p:cNvSpPr/>
          <p:nvPr/>
        </p:nvSpPr>
        <p:spPr>
          <a:xfrm>
            <a:off x="3274319" y="3829546"/>
            <a:ext cx="856491" cy="1920726"/>
          </a:xfrm>
          <a:custGeom>
            <a:avLst/>
            <a:gdLst/>
            <a:ahLst/>
            <a:cxnLst/>
            <a:rect l="l" t="t" r="r" b="b"/>
            <a:pathLst>
              <a:path w="895350" h="2007870">
                <a:moveTo>
                  <a:pt x="750855" y="1875472"/>
                </a:moveTo>
                <a:lnTo>
                  <a:pt x="743973" y="1877929"/>
                </a:lnTo>
                <a:lnTo>
                  <a:pt x="738377" y="1883029"/>
                </a:lnTo>
                <a:lnTo>
                  <a:pt x="735117" y="1889841"/>
                </a:lnTo>
                <a:lnTo>
                  <a:pt x="734774" y="1897127"/>
                </a:lnTo>
                <a:lnTo>
                  <a:pt x="737217" y="1904015"/>
                </a:lnTo>
                <a:lnTo>
                  <a:pt x="742314" y="1909635"/>
                </a:lnTo>
                <a:lnTo>
                  <a:pt x="874902" y="2007870"/>
                </a:lnTo>
                <a:lnTo>
                  <a:pt x="878261" y="1980641"/>
                </a:lnTo>
                <a:lnTo>
                  <a:pt x="842517" y="1980641"/>
                </a:lnTo>
                <a:lnTo>
                  <a:pt x="814736" y="1915824"/>
                </a:lnTo>
                <a:lnTo>
                  <a:pt x="765048" y="1878965"/>
                </a:lnTo>
                <a:lnTo>
                  <a:pt x="758166" y="1875778"/>
                </a:lnTo>
                <a:lnTo>
                  <a:pt x="750855" y="1875472"/>
                </a:lnTo>
                <a:close/>
              </a:path>
              <a:path w="895350" h="2007870">
                <a:moveTo>
                  <a:pt x="814736" y="1915824"/>
                </a:moveTo>
                <a:lnTo>
                  <a:pt x="842517" y="1980641"/>
                </a:lnTo>
                <a:lnTo>
                  <a:pt x="865446" y="1970786"/>
                </a:lnTo>
                <a:lnTo>
                  <a:pt x="841121" y="1970786"/>
                </a:lnTo>
                <a:lnTo>
                  <a:pt x="845133" y="1938373"/>
                </a:lnTo>
                <a:lnTo>
                  <a:pt x="814736" y="1915824"/>
                </a:lnTo>
                <a:close/>
              </a:path>
              <a:path w="895350" h="2007870">
                <a:moveTo>
                  <a:pt x="878586" y="1822958"/>
                </a:moveTo>
                <a:lnTo>
                  <a:pt x="849756" y="1901026"/>
                </a:lnTo>
                <a:lnTo>
                  <a:pt x="877442" y="1965629"/>
                </a:lnTo>
                <a:lnTo>
                  <a:pt x="842517" y="1980641"/>
                </a:lnTo>
                <a:lnTo>
                  <a:pt x="878261" y="1980641"/>
                </a:lnTo>
                <a:lnTo>
                  <a:pt x="895096" y="1844167"/>
                </a:lnTo>
                <a:lnTo>
                  <a:pt x="894516" y="1836638"/>
                </a:lnTo>
                <a:lnTo>
                  <a:pt x="891222" y="1830133"/>
                </a:lnTo>
                <a:lnTo>
                  <a:pt x="885737" y="1825343"/>
                </a:lnTo>
                <a:lnTo>
                  <a:pt x="878586" y="1822958"/>
                </a:lnTo>
                <a:close/>
              </a:path>
              <a:path w="895350" h="2007870">
                <a:moveTo>
                  <a:pt x="845133" y="1938373"/>
                </a:moveTo>
                <a:lnTo>
                  <a:pt x="841121" y="1970786"/>
                </a:lnTo>
                <a:lnTo>
                  <a:pt x="871347" y="1957819"/>
                </a:lnTo>
                <a:lnTo>
                  <a:pt x="845133" y="1938373"/>
                </a:lnTo>
                <a:close/>
              </a:path>
              <a:path w="895350" h="2007870">
                <a:moveTo>
                  <a:pt x="849756" y="1901026"/>
                </a:moveTo>
                <a:lnTo>
                  <a:pt x="845133" y="1938373"/>
                </a:lnTo>
                <a:lnTo>
                  <a:pt x="871347" y="1957819"/>
                </a:lnTo>
                <a:lnTo>
                  <a:pt x="841121" y="1970786"/>
                </a:lnTo>
                <a:lnTo>
                  <a:pt x="865446" y="1970786"/>
                </a:lnTo>
                <a:lnTo>
                  <a:pt x="877442" y="1965629"/>
                </a:lnTo>
                <a:lnTo>
                  <a:pt x="849756" y="1901026"/>
                </a:lnTo>
                <a:close/>
              </a:path>
              <a:path w="895350" h="2007870">
                <a:moveTo>
                  <a:pt x="35051" y="0"/>
                </a:moveTo>
                <a:lnTo>
                  <a:pt x="0" y="14986"/>
                </a:lnTo>
                <a:lnTo>
                  <a:pt x="814736" y="1915824"/>
                </a:lnTo>
                <a:lnTo>
                  <a:pt x="845133" y="1938373"/>
                </a:lnTo>
                <a:lnTo>
                  <a:pt x="849756" y="1901026"/>
                </a:lnTo>
                <a:lnTo>
                  <a:pt x="35051" y="0"/>
                </a:lnTo>
                <a:close/>
              </a:path>
            </a:pathLst>
          </a:custGeom>
          <a:solidFill>
            <a:srgbClr val="938953"/>
          </a:solidFill>
        </p:spPr>
        <p:txBody>
          <a:bodyPr wrap="square" lIns="0" tIns="0" rIns="0" bIns="0" rtlCol="0"/>
          <a:lstStyle/>
          <a:p>
            <a:endParaRPr sz="1722"/>
          </a:p>
        </p:txBody>
      </p:sp>
    </p:spTree>
    <p:extLst>
      <p:ext uri="{BB962C8B-B14F-4D97-AF65-F5344CB8AC3E}">
        <p14:creationId xmlns:p14="http://schemas.microsoft.com/office/powerpoint/2010/main" val="1224150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658" y="489327"/>
            <a:ext cx="9489542" cy="565539"/>
          </a:xfrm>
          <a:prstGeom prst="rect">
            <a:avLst/>
          </a:prstGeom>
        </p:spPr>
        <p:txBody>
          <a:bodyPr vert="horz" wrap="square" lIns="0" tIns="11430" rIns="0" bIns="0" rtlCol="0">
            <a:spAutoFit/>
          </a:bodyPr>
          <a:lstStyle/>
          <a:p>
            <a:pPr marL="12700">
              <a:lnSpc>
                <a:spcPct val="100000"/>
              </a:lnSpc>
              <a:spcBef>
                <a:spcPts val="90"/>
              </a:spcBef>
            </a:pPr>
            <a:r>
              <a:rPr sz="3600" b="0" spc="-75" dirty="0">
                <a:latin typeface="Century Schoolbook"/>
                <a:cs typeface="Century Schoolbook"/>
              </a:rPr>
              <a:t>Составляющие</a:t>
            </a:r>
            <a:r>
              <a:rPr sz="3600" b="0" spc="-50" dirty="0">
                <a:latin typeface="Century Schoolbook"/>
                <a:cs typeface="Century Schoolbook"/>
              </a:rPr>
              <a:t> </a:t>
            </a:r>
            <a:r>
              <a:rPr sz="3600" b="0" spc="-75" dirty="0">
                <a:latin typeface="Century Schoolbook"/>
                <a:cs typeface="Century Schoolbook"/>
              </a:rPr>
              <a:t>читательской</a:t>
            </a:r>
            <a:r>
              <a:rPr sz="3600" b="0" spc="-70" dirty="0">
                <a:latin typeface="Century Schoolbook"/>
                <a:cs typeface="Century Schoolbook"/>
              </a:rPr>
              <a:t> деятельности</a:t>
            </a:r>
            <a:endParaRPr sz="3600" dirty="0">
              <a:latin typeface="Century Schoolbook"/>
              <a:cs typeface="Century Schoolbook"/>
            </a:endParaRPr>
          </a:p>
        </p:txBody>
      </p:sp>
      <p:sp>
        <p:nvSpPr>
          <p:cNvPr id="3" name="object 3"/>
          <p:cNvSpPr txBox="1"/>
          <p:nvPr/>
        </p:nvSpPr>
        <p:spPr>
          <a:xfrm>
            <a:off x="1254658" y="1905000"/>
            <a:ext cx="9919970" cy="3014980"/>
          </a:xfrm>
          <a:prstGeom prst="rect">
            <a:avLst/>
          </a:prstGeom>
        </p:spPr>
        <p:txBody>
          <a:bodyPr vert="horz" wrap="square" lIns="0" tIns="13335" rIns="0" bIns="0" rtlCol="0">
            <a:spAutoFit/>
          </a:bodyPr>
          <a:lstStyle/>
          <a:p>
            <a:pPr marL="12700" marR="5080">
              <a:lnSpc>
                <a:spcPct val="100000"/>
              </a:lnSpc>
              <a:spcBef>
                <a:spcPts val="105"/>
              </a:spcBef>
            </a:pPr>
            <a:r>
              <a:rPr sz="2800" b="1" spc="-10" dirty="0">
                <a:solidFill>
                  <a:srgbClr val="C00000"/>
                </a:solidFill>
                <a:latin typeface="Times New Roman"/>
                <a:cs typeface="Times New Roman"/>
              </a:rPr>
              <a:t>Ситуации</a:t>
            </a:r>
            <a:r>
              <a:rPr sz="2800" b="1" spc="130" dirty="0">
                <a:solidFill>
                  <a:srgbClr val="C00000"/>
                </a:solidFill>
                <a:latin typeface="Times New Roman"/>
                <a:cs typeface="Times New Roman"/>
              </a:rPr>
              <a:t> </a:t>
            </a:r>
            <a:r>
              <a:rPr sz="2800" dirty="0">
                <a:latin typeface="Times New Roman"/>
                <a:cs typeface="Times New Roman"/>
              </a:rPr>
              <a:t>–</a:t>
            </a:r>
            <a:r>
              <a:rPr sz="2800" spc="125" dirty="0">
                <a:latin typeface="Times New Roman"/>
                <a:cs typeface="Times New Roman"/>
              </a:rPr>
              <a:t> </a:t>
            </a:r>
            <a:r>
              <a:rPr sz="2800" spc="-5" dirty="0">
                <a:latin typeface="Times New Roman"/>
                <a:cs typeface="Times New Roman"/>
              </a:rPr>
              <a:t>разнообразные</a:t>
            </a:r>
            <a:r>
              <a:rPr sz="2800" spc="130" dirty="0">
                <a:latin typeface="Times New Roman"/>
                <a:cs typeface="Times New Roman"/>
              </a:rPr>
              <a:t> </a:t>
            </a:r>
            <a:r>
              <a:rPr sz="2800" spc="5" dirty="0">
                <a:latin typeface="Times New Roman"/>
                <a:cs typeface="Times New Roman"/>
              </a:rPr>
              <a:t>цели</a:t>
            </a:r>
            <a:r>
              <a:rPr sz="2800" spc="120" dirty="0">
                <a:latin typeface="Times New Roman"/>
                <a:cs typeface="Times New Roman"/>
              </a:rPr>
              <a:t> </a:t>
            </a:r>
            <a:r>
              <a:rPr sz="2800" spc="-5" dirty="0">
                <a:latin typeface="Times New Roman"/>
                <a:cs typeface="Times New Roman"/>
              </a:rPr>
              <a:t>чтения</a:t>
            </a:r>
            <a:r>
              <a:rPr sz="2800" spc="150" dirty="0">
                <a:latin typeface="Times New Roman"/>
                <a:cs typeface="Times New Roman"/>
              </a:rPr>
              <a:t> </a:t>
            </a:r>
            <a:r>
              <a:rPr sz="2800" dirty="0">
                <a:latin typeface="Times New Roman"/>
                <a:cs typeface="Times New Roman"/>
              </a:rPr>
              <a:t>и</a:t>
            </a:r>
            <a:r>
              <a:rPr sz="2800" spc="145" dirty="0">
                <a:latin typeface="Times New Roman"/>
                <a:cs typeface="Times New Roman"/>
              </a:rPr>
              <a:t> </a:t>
            </a:r>
            <a:r>
              <a:rPr sz="2800" spc="-25" dirty="0">
                <a:latin typeface="Times New Roman"/>
                <a:cs typeface="Times New Roman"/>
              </a:rPr>
              <a:t>контексты,</a:t>
            </a:r>
            <a:r>
              <a:rPr sz="2800" spc="150" dirty="0">
                <a:latin typeface="Times New Roman"/>
                <a:cs typeface="Times New Roman"/>
              </a:rPr>
              <a:t> </a:t>
            </a:r>
            <a:r>
              <a:rPr sz="2800" dirty="0">
                <a:latin typeface="Times New Roman"/>
                <a:cs typeface="Times New Roman"/>
              </a:rPr>
              <a:t>в</a:t>
            </a:r>
            <a:r>
              <a:rPr sz="2800" spc="135" dirty="0">
                <a:latin typeface="Times New Roman"/>
                <a:cs typeface="Times New Roman"/>
              </a:rPr>
              <a:t> </a:t>
            </a:r>
            <a:r>
              <a:rPr sz="2800" spc="-40" dirty="0">
                <a:latin typeface="Times New Roman"/>
                <a:cs typeface="Times New Roman"/>
              </a:rPr>
              <a:t>которых </a:t>
            </a:r>
            <a:r>
              <a:rPr sz="2800" spc="-685" dirty="0">
                <a:latin typeface="Times New Roman"/>
                <a:cs typeface="Times New Roman"/>
              </a:rPr>
              <a:t> </a:t>
            </a:r>
            <a:r>
              <a:rPr sz="2800" spc="-25" dirty="0">
                <a:latin typeface="Times New Roman"/>
                <a:cs typeface="Times New Roman"/>
              </a:rPr>
              <a:t>необходимо</a:t>
            </a:r>
            <a:r>
              <a:rPr sz="2800" spc="-15" dirty="0">
                <a:latin typeface="Times New Roman"/>
                <a:cs typeface="Times New Roman"/>
              </a:rPr>
              <a:t> </a:t>
            </a:r>
            <a:r>
              <a:rPr sz="2800" spc="-10" dirty="0">
                <a:latin typeface="Times New Roman"/>
                <a:cs typeface="Times New Roman"/>
              </a:rPr>
              <a:t>ориентироваться</a:t>
            </a:r>
            <a:r>
              <a:rPr sz="2800" spc="-55" dirty="0">
                <a:latin typeface="Times New Roman"/>
                <a:cs typeface="Times New Roman"/>
              </a:rPr>
              <a:t> </a:t>
            </a:r>
            <a:r>
              <a:rPr sz="2800" dirty="0">
                <a:latin typeface="Times New Roman"/>
                <a:cs typeface="Times New Roman"/>
              </a:rPr>
              <a:t>с</a:t>
            </a:r>
            <a:r>
              <a:rPr sz="2800" spc="-30" dirty="0">
                <a:latin typeface="Times New Roman"/>
                <a:cs typeface="Times New Roman"/>
              </a:rPr>
              <a:t> </a:t>
            </a:r>
            <a:r>
              <a:rPr sz="2800" spc="5" dirty="0">
                <a:latin typeface="Times New Roman"/>
                <a:cs typeface="Times New Roman"/>
              </a:rPr>
              <a:t>опорой</a:t>
            </a:r>
            <a:r>
              <a:rPr sz="2800" spc="-55" dirty="0">
                <a:latin typeface="Times New Roman"/>
                <a:cs typeface="Times New Roman"/>
              </a:rPr>
              <a:t> </a:t>
            </a:r>
            <a:r>
              <a:rPr sz="2800" spc="5" dirty="0">
                <a:latin typeface="Times New Roman"/>
                <a:cs typeface="Times New Roman"/>
              </a:rPr>
              <a:t>на</a:t>
            </a:r>
            <a:r>
              <a:rPr sz="2800" spc="-30" dirty="0">
                <a:latin typeface="Times New Roman"/>
                <a:cs typeface="Times New Roman"/>
              </a:rPr>
              <a:t> </a:t>
            </a:r>
            <a:r>
              <a:rPr sz="2800" spc="-45" dirty="0">
                <a:latin typeface="Times New Roman"/>
                <a:cs typeface="Times New Roman"/>
              </a:rPr>
              <a:t>текст.</a:t>
            </a:r>
            <a:endParaRPr sz="2800" dirty="0">
              <a:latin typeface="Times New Roman"/>
              <a:cs typeface="Times New Roman"/>
            </a:endParaRPr>
          </a:p>
          <a:p>
            <a:pPr>
              <a:lnSpc>
                <a:spcPct val="100000"/>
              </a:lnSpc>
              <a:spcBef>
                <a:spcPts val="30"/>
              </a:spcBef>
            </a:pPr>
            <a:endParaRPr sz="2900" dirty="0">
              <a:latin typeface="Times New Roman"/>
              <a:cs typeface="Times New Roman"/>
            </a:endParaRPr>
          </a:p>
          <a:p>
            <a:pPr marL="12700">
              <a:lnSpc>
                <a:spcPct val="100000"/>
              </a:lnSpc>
            </a:pPr>
            <a:r>
              <a:rPr sz="2800" b="1" spc="-35" dirty="0">
                <a:solidFill>
                  <a:srgbClr val="C00000"/>
                </a:solidFill>
                <a:latin typeface="Times New Roman"/>
                <a:cs typeface="Times New Roman"/>
              </a:rPr>
              <a:t>Текст</a:t>
            </a:r>
            <a:r>
              <a:rPr sz="2800" b="1" spc="-45" dirty="0">
                <a:solidFill>
                  <a:srgbClr val="C00000"/>
                </a:solidFill>
                <a:latin typeface="Times New Roman"/>
                <a:cs typeface="Times New Roman"/>
              </a:rPr>
              <a:t> </a:t>
            </a:r>
            <a:r>
              <a:rPr sz="2800" dirty="0">
                <a:latin typeface="Times New Roman"/>
                <a:cs typeface="Times New Roman"/>
              </a:rPr>
              <a:t>– разнообразные</a:t>
            </a:r>
            <a:r>
              <a:rPr sz="2800" spc="-95" dirty="0">
                <a:latin typeface="Times New Roman"/>
                <a:cs typeface="Times New Roman"/>
              </a:rPr>
              <a:t> </a:t>
            </a:r>
            <a:r>
              <a:rPr sz="2800" spc="-5" dirty="0">
                <a:latin typeface="Times New Roman"/>
                <a:cs typeface="Times New Roman"/>
              </a:rPr>
              <a:t>материалы</a:t>
            </a:r>
            <a:r>
              <a:rPr sz="2800" spc="-40" dirty="0">
                <a:latin typeface="Times New Roman"/>
                <a:cs typeface="Times New Roman"/>
              </a:rPr>
              <a:t> </a:t>
            </a:r>
            <a:r>
              <a:rPr sz="2800" dirty="0">
                <a:latin typeface="Times New Roman"/>
                <a:cs typeface="Times New Roman"/>
              </a:rPr>
              <a:t>для</a:t>
            </a:r>
            <a:r>
              <a:rPr sz="2800" spc="-5" dirty="0">
                <a:latin typeface="Times New Roman"/>
                <a:cs typeface="Times New Roman"/>
              </a:rPr>
              <a:t> </a:t>
            </a:r>
            <a:r>
              <a:rPr sz="2800" spc="5" dirty="0">
                <a:latin typeface="Times New Roman"/>
                <a:cs typeface="Times New Roman"/>
              </a:rPr>
              <a:t>чтения.</a:t>
            </a:r>
            <a:endParaRPr sz="2800" dirty="0">
              <a:latin typeface="Times New Roman"/>
              <a:cs typeface="Times New Roman"/>
            </a:endParaRPr>
          </a:p>
          <a:p>
            <a:pPr>
              <a:lnSpc>
                <a:spcPct val="100000"/>
              </a:lnSpc>
              <a:spcBef>
                <a:spcPts val="30"/>
              </a:spcBef>
            </a:pPr>
            <a:endParaRPr sz="2900" dirty="0">
              <a:latin typeface="Times New Roman"/>
              <a:cs typeface="Times New Roman"/>
            </a:endParaRPr>
          </a:p>
          <a:p>
            <a:pPr marL="12700" marR="5080">
              <a:lnSpc>
                <a:spcPct val="100000"/>
              </a:lnSpc>
              <a:tabLst>
                <a:tab pos="2496820" algn="l"/>
                <a:tab pos="3893185" algn="l"/>
                <a:tab pos="4298950" algn="l"/>
                <a:tab pos="6487795" algn="l"/>
                <a:tab pos="8198484" algn="l"/>
                <a:tab pos="8615680" algn="l"/>
              </a:tabLst>
            </a:pPr>
            <a:r>
              <a:rPr sz="2800" b="1" spc="5" dirty="0">
                <a:solidFill>
                  <a:srgbClr val="C00000"/>
                </a:solidFill>
                <a:latin typeface="Times New Roman"/>
                <a:cs typeface="Times New Roman"/>
              </a:rPr>
              <a:t>Чи</a:t>
            </a:r>
            <a:r>
              <a:rPr sz="2800" b="1" spc="25" dirty="0">
                <a:solidFill>
                  <a:srgbClr val="C00000"/>
                </a:solidFill>
                <a:latin typeface="Times New Roman"/>
                <a:cs typeface="Times New Roman"/>
              </a:rPr>
              <a:t>т</a:t>
            </a:r>
            <a:r>
              <a:rPr sz="2800" b="1" spc="-85" dirty="0">
                <a:solidFill>
                  <a:srgbClr val="C00000"/>
                </a:solidFill>
                <a:latin typeface="Times New Roman"/>
                <a:cs typeface="Times New Roman"/>
              </a:rPr>
              <a:t>а</a:t>
            </a:r>
            <a:r>
              <a:rPr sz="2800" b="1" spc="-15" dirty="0">
                <a:solidFill>
                  <a:srgbClr val="C00000"/>
                </a:solidFill>
                <a:latin typeface="Times New Roman"/>
                <a:cs typeface="Times New Roman"/>
              </a:rPr>
              <a:t>т</a:t>
            </a:r>
            <a:r>
              <a:rPr sz="2800" b="1" dirty="0">
                <a:solidFill>
                  <a:srgbClr val="C00000"/>
                </a:solidFill>
                <a:latin typeface="Times New Roman"/>
                <a:cs typeface="Times New Roman"/>
              </a:rPr>
              <a:t>е</a:t>
            </a:r>
            <a:r>
              <a:rPr sz="2800" b="1" spc="5" dirty="0">
                <a:solidFill>
                  <a:srgbClr val="C00000"/>
                </a:solidFill>
                <a:latin typeface="Times New Roman"/>
                <a:cs typeface="Times New Roman"/>
              </a:rPr>
              <a:t>л</a:t>
            </a:r>
            <a:r>
              <a:rPr sz="2800" b="1" spc="-25" dirty="0">
                <a:solidFill>
                  <a:srgbClr val="C00000"/>
                </a:solidFill>
                <a:latin typeface="Times New Roman"/>
                <a:cs typeface="Times New Roman"/>
              </a:rPr>
              <a:t>ь</a:t>
            </a:r>
            <a:r>
              <a:rPr sz="2800" b="1" dirty="0">
                <a:solidFill>
                  <a:srgbClr val="C00000"/>
                </a:solidFill>
                <a:latin typeface="Times New Roman"/>
                <a:cs typeface="Times New Roman"/>
              </a:rPr>
              <a:t>ск</a:t>
            </a:r>
            <a:r>
              <a:rPr sz="2800" b="1" spc="-20" dirty="0">
                <a:solidFill>
                  <a:srgbClr val="C00000"/>
                </a:solidFill>
                <a:latin typeface="Times New Roman"/>
                <a:cs typeface="Times New Roman"/>
              </a:rPr>
              <a:t>и</a:t>
            </a:r>
            <a:r>
              <a:rPr sz="2800" b="1" dirty="0">
                <a:solidFill>
                  <a:srgbClr val="C00000"/>
                </a:solidFill>
                <a:latin typeface="Times New Roman"/>
                <a:cs typeface="Times New Roman"/>
              </a:rPr>
              <a:t>е	</a:t>
            </a:r>
            <a:r>
              <a:rPr sz="2800" b="1" spc="-40" dirty="0">
                <a:solidFill>
                  <a:srgbClr val="C00000"/>
                </a:solidFill>
                <a:latin typeface="Times New Roman"/>
                <a:cs typeface="Times New Roman"/>
              </a:rPr>
              <a:t>у</a:t>
            </a:r>
            <a:r>
              <a:rPr sz="2800" b="1" spc="-15" dirty="0">
                <a:solidFill>
                  <a:srgbClr val="C00000"/>
                </a:solidFill>
                <a:latin typeface="Times New Roman"/>
                <a:cs typeface="Times New Roman"/>
              </a:rPr>
              <a:t>м</a:t>
            </a:r>
            <a:r>
              <a:rPr sz="2800" b="1" spc="-25" dirty="0">
                <a:solidFill>
                  <a:srgbClr val="C00000"/>
                </a:solidFill>
                <a:latin typeface="Times New Roman"/>
                <a:cs typeface="Times New Roman"/>
              </a:rPr>
              <a:t>е</a:t>
            </a:r>
            <a:r>
              <a:rPr sz="2800" b="1" spc="-10" dirty="0">
                <a:solidFill>
                  <a:srgbClr val="C00000"/>
                </a:solidFill>
                <a:latin typeface="Times New Roman"/>
                <a:cs typeface="Times New Roman"/>
              </a:rPr>
              <a:t>ни</a:t>
            </a:r>
            <a:r>
              <a:rPr sz="2800" b="1" dirty="0">
                <a:solidFill>
                  <a:srgbClr val="C00000"/>
                </a:solidFill>
                <a:latin typeface="Times New Roman"/>
                <a:cs typeface="Times New Roman"/>
              </a:rPr>
              <a:t>я	</a:t>
            </a:r>
            <a:r>
              <a:rPr sz="2800" dirty="0">
                <a:latin typeface="Times New Roman"/>
                <a:cs typeface="Times New Roman"/>
              </a:rPr>
              <a:t>–	</a:t>
            </a:r>
            <a:r>
              <a:rPr sz="2800" spc="-140" dirty="0">
                <a:latin typeface="Times New Roman"/>
                <a:cs typeface="Times New Roman"/>
              </a:rPr>
              <a:t>к</a:t>
            </a:r>
            <a:r>
              <a:rPr sz="2800" spc="5" dirty="0">
                <a:latin typeface="Times New Roman"/>
                <a:cs typeface="Times New Roman"/>
              </a:rPr>
              <a:t>о</a:t>
            </a:r>
            <a:r>
              <a:rPr sz="2800" spc="-5" dirty="0">
                <a:latin typeface="Times New Roman"/>
                <a:cs typeface="Times New Roman"/>
              </a:rPr>
              <a:t>г</a:t>
            </a:r>
            <a:r>
              <a:rPr sz="2800" spc="-15" dirty="0">
                <a:latin typeface="Times New Roman"/>
                <a:cs typeface="Times New Roman"/>
              </a:rPr>
              <a:t>н</a:t>
            </a:r>
            <a:r>
              <a:rPr sz="2800" spc="5" dirty="0">
                <a:latin typeface="Times New Roman"/>
                <a:cs typeface="Times New Roman"/>
              </a:rPr>
              <a:t>и</a:t>
            </a:r>
            <a:r>
              <a:rPr sz="2800" dirty="0">
                <a:latin typeface="Times New Roman"/>
                <a:cs typeface="Times New Roman"/>
              </a:rPr>
              <a:t>тив</a:t>
            </a:r>
            <a:r>
              <a:rPr sz="2800" spc="-15" dirty="0">
                <a:latin typeface="Times New Roman"/>
                <a:cs typeface="Times New Roman"/>
              </a:rPr>
              <a:t>ны</a:t>
            </a:r>
            <a:r>
              <a:rPr sz="2800" dirty="0">
                <a:latin typeface="Times New Roman"/>
                <a:cs typeface="Times New Roman"/>
              </a:rPr>
              <a:t>е	с</a:t>
            </a:r>
            <a:r>
              <a:rPr sz="2800" spc="20" dirty="0">
                <a:latin typeface="Times New Roman"/>
                <a:cs typeface="Times New Roman"/>
              </a:rPr>
              <a:t>т</a:t>
            </a:r>
            <a:r>
              <a:rPr sz="2800" spc="5" dirty="0">
                <a:latin typeface="Times New Roman"/>
                <a:cs typeface="Times New Roman"/>
              </a:rPr>
              <a:t>р</a:t>
            </a:r>
            <a:r>
              <a:rPr sz="2800" spc="-70" dirty="0">
                <a:latin typeface="Times New Roman"/>
                <a:cs typeface="Times New Roman"/>
              </a:rPr>
              <a:t>а</a:t>
            </a:r>
            <a:r>
              <a:rPr sz="2800" spc="-30" dirty="0">
                <a:latin typeface="Times New Roman"/>
                <a:cs typeface="Times New Roman"/>
              </a:rPr>
              <a:t>т</a:t>
            </a:r>
            <a:r>
              <a:rPr sz="2800" dirty="0">
                <a:latin typeface="Times New Roman"/>
                <a:cs typeface="Times New Roman"/>
              </a:rPr>
              <a:t>ег</a:t>
            </a:r>
            <a:r>
              <a:rPr sz="2800" spc="-15" dirty="0">
                <a:latin typeface="Times New Roman"/>
                <a:cs typeface="Times New Roman"/>
              </a:rPr>
              <a:t>и</a:t>
            </a:r>
            <a:r>
              <a:rPr sz="2800" dirty="0">
                <a:latin typeface="Times New Roman"/>
                <a:cs typeface="Times New Roman"/>
              </a:rPr>
              <a:t>и	и	</a:t>
            </a:r>
            <a:r>
              <a:rPr sz="2800" spc="-25" dirty="0">
                <a:latin typeface="Times New Roman"/>
                <a:cs typeface="Times New Roman"/>
              </a:rPr>
              <a:t>с</a:t>
            </a:r>
            <a:r>
              <a:rPr sz="2800" spc="5" dirty="0">
                <a:latin typeface="Times New Roman"/>
                <a:cs typeface="Times New Roman"/>
              </a:rPr>
              <a:t>п</a:t>
            </a:r>
            <a:r>
              <a:rPr sz="2800" spc="55" dirty="0">
                <a:latin typeface="Times New Roman"/>
                <a:cs typeface="Times New Roman"/>
              </a:rPr>
              <a:t>о</a:t>
            </a:r>
            <a:r>
              <a:rPr sz="2800" dirty="0">
                <a:latin typeface="Times New Roman"/>
                <a:cs typeface="Times New Roman"/>
              </a:rPr>
              <a:t>с</a:t>
            </a:r>
            <a:r>
              <a:rPr sz="2800" spc="-15" dirty="0">
                <a:latin typeface="Times New Roman"/>
                <a:cs typeface="Times New Roman"/>
              </a:rPr>
              <a:t>о</a:t>
            </a:r>
            <a:r>
              <a:rPr sz="2800" spc="5" dirty="0">
                <a:latin typeface="Times New Roman"/>
                <a:cs typeface="Times New Roman"/>
              </a:rPr>
              <a:t>б</a:t>
            </a:r>
            <a:r>
              <a:rPr sz="2800" dirty="0">
                <a:latin typeface="Times New Roman"/>
                <a:cs typeface="Times New Roman"/>
              </a:rPr>
              <a:t>ы  </a:t>
            </a:r>
            <a:r>
              <a:rPr sz="2800" spc="-5" dirty="0">
                <a:latin typeface="Times New Roman"/>
                <a:cs typeface="Times New Roman"/>
              </a:rPr>
              <a:t>работы</a:t>
            </a:r>
            <a:r>
              <a:rPr sz="2800" spc="-45" dirty="0">
                <a:latin typeface="Times New Roman"/>
                <a:cs typeface="Times New Roman"/>
              </a:rPr>
              <a:t> </a:t>
            </a:r>
            <a:r>
              <a:rPr sz="2800" dirty="0">
                <a:latin typeface="Times New Roman"/>
                <a:cs typeface="Times New Roman"/>
              </a:rPr>
              <a:t>с</a:t>
            </a:r>
            <a:r>
              <a:rPr sz="2800" spc="-5" dirty="0">
                <a:latin typeface="Times New Roman"/>
                <a:cs typeface="Times New Roman"/>
              </a:rPr>
              <a:t> </a:t>
            </a:r>
            <a:r>
              <a:rPr sz="2800" spc="-20" dirty="0">
                <a:latin typeface="Times New Roman"/>
                <a:cs typeface="Times New Roman"/>
              </a:rPr>
              <a:t>текстом.</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0" y="166353"/>
            <a:ext cx="3657600" cy="1325563"/>
          </a:xfrm>
        </p:spPr>
        <p:txBody>
          <a:bodyPr/>
          <a:lstStyle/>
          <a:p>
            <a:pPr algn="ctr"/>
            <a:r>
              <a:rPr lang="ru-RU" b="1" dirty="0" smtClean="0">
                <a:solidFill>
                  <a:srgbClr val="C00000"/>
                </a:solidFill>
                <a:latin typeface="Century Schoolbook" panose="02040604050505020304" pitchFamily="18" charset="0"/>
              </a:rPr>
              <a:t>Текст</a:t>
            </a:r>
            <a:endParaRPr lang="ru-RU" b="1" dirty="0">
              <a:solidFill>
                <a:srgbClr val="C00000"/>
              </a:solidFill>
              <a:latin typeface="Century Schoolbook" panose="02040604050505020304" pitchFamily="18" charset="0"/>
            </a:endParaRPr>
          </a:p>
        </p:txBody>
      </p:sp>
      <p:sp>
        <p:nvSpPr>
          <p:cNvPr id="3" name="Содержимое 2"/>
          <p:cNvSpPr>
            <a:spLocks noGrp="1"/>
          </p:cNvSpPr>
          <p:nvPr>
            <p:ph idx="1"/>
          </p:nvPr>
        </p:nvSpPr>
        <p:spPr>
          <a:xfrm>
            <a:off x="609600" y="609600"/>
            <a:ext cx="6324600" cy="4351338"/>
          </a:xfrm>
        </p:spPr>
        <p:txBody>
          <a:bodyPr>
            <a:noAutofit/>
          </a:bodyPr>
          <a:lstStyle/>
          <a:p>
            <a:pPr>
              <a:lnSpc>
                <a:spcPct val="110000"/>
              </a:lnSpc>
            </a:pPr>
            <a:r>
              <a:rPr lang="ru-RU" dirty="0"/>
              <a:t>связная и полная последовательность символов (в широком смысле)</a:t>
            </a:r>
          </a:p>
          <a:p>
            <a:pPr marL="0" indent="0">
              <a:lnSpc>
                <a:spcPct val="110000"/>
              </a:lnSpc>
              <a:buNone/>
            </a:pPr>
            <a:endParaRPr lang="ru-RU" dirty="0"/>
          </a:p>
          <a:p>
            <a:pPr>
              <a:lnSpc>
                <a:spcPct val="110000"/>
              </a:lnSpc>
            </a:pPr>
            <a:r>
              <a:rPr lang="ru-RU" dirty="0"/>
              <a:t>письменное или устное сообщение, состоящее из ряда высказываний, объединённых разными типами лексической, грамматической и логической связи, имеющее определённый моральный характер, прагматическую установку (в узком смысле)</a:t>
            </a:r>
          </a:p>
        </p:txBody>
      </p:sp>
      <p:pic>
        <p:nvPicPr>
          <p:cNvPr id="4" name="Picture 2"/>
          <p:cNvPicPr>
            <a:picLocks noChangeAspect="1" noChangeArrowheads="1"/>
          </p:cNvPicPr>
          <p:nvPr/>
        </p:nvPicPr>
        <p:blipFill>
          <a:blip r:embed="rId2"/>
          <a:srcRect/>
          <a:stretch>
            <a:fillRect/>
          </a:stretch>
        </p:blipFill>
        <p:spPr bwMode="auto">
          <a:xfrm>
            <a:off x="7467600" y="2209800"/>
            <a:ext cx="4191000" cy="3143250"/>
          </a:xfrm>
          <a:prstGeom prst="rect">
            <a:avLst/>
          </a:prstGeom>
          <a:noFill/>
          <a:ln w="9525">
            <a:noFill/>
            <a:miter lim="800000"/>
            <a:headEnd/>
            <a:tailEnd/>
          </a:ln>
        </p:spPr>
      </p:pic>
    </p:spTree>
    <p:extLst>
      <p:ext uri="{BB962C8B-B14F-4D97-AF65-F5344CB8AC3E}">
        <p14:creationId xmlns:p14="http://schemas.microsoft.com/office/powerpoint/2010/main" val="4153453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effectLst>
                  <a:outerShdw blurRad="38100" dist="38100" dir="2700000" algn="tl">
                    <a:srgbClr val="000000">
                      <a:alpha val="43137"/>
                    </a:srgbClr>
                  </a:outerShdw>
                </a:effectLst>
              </a:rPr>
              <a:t>Многообразие текстов</a:t>
            </a:r>
            <a:endParaRPr lang="ru-RU"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27381" y="1600200"/>
            <a:ext cx="11055019" cy="4781128"/>
          </a:xfrm>
        </p:spPr>
        <p:txBody>
          <a:bodyPr>
            <a:normAutofit/>
          </a:bodyPr>
          <a:lstStyle/>
          <a:p>
            <a:pPr marL="0" indent="0">
              <a:buNone/>
            </a:pPr>
            <a:endParaRPr lang="ru-RU" dirty="0"/>
          </a:p>
        </p:txBody>
      </p:sp>
      <p:sp>
        <p:nvSpPr>
          <p:cNvPr id="4" name="Прямоугольник с одним вырезанным углом 3"/>
          <p:cNvSpPr/>
          <p:nvPr/>
        </p:nvSpPr>
        <p:spPr>
          <a:xfrm>
            <a:off x="478307" y="1340768"/>
            <a:ext cx="11521280" cy="5184576"/>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anose="05000000000000000000" pitchFamily="2" charset="2"/>
              <a:buChar char="Ø"/>
            </a:pPr>
            <a:r>
              <a:rPr lang="ru-RU" sz="2800" dirty="0" smtClean="0">
                <a:solidFill>
                  <a:schemeClr val="tx1"/>
                </a:solidFill>
              </a:rPr>
              <a:t>Вербальный текст. Вербальные технологии – основа организации читательской деятельности. </a:t>
            </a:r>
          </a:p>
          <a:p>
            <a:pPr marL="457200" lvl="0" indent="-457200">
              <a:buFont typeface="Wingdings" panose="05000000000000000000" pitchFamily="2" charset="2"/>
              <a:buChar char="Ø"/>
            </a:pPr>
            <a:r>
              <a:rPr lang="ru-RU" sz="2800" dirty="0" smtClean="0">
                <a:solidFill>
                  <a:schemeClr val="tx1"/>
                </a:solidFill>
              </a:rPr>
              <a:t> Математический текст. Педагогические способы активизации логико- математического мышления в приобщении к чтению. </a:t>
            </a:r>
          </a:p>
          <a:p>
            <a:pPr marL="457200" lvl="0" indent="-457200">
              <a:buFont typeface="Wingdings" panose="05000000000000000000" pitchFamily="2" charset="2"/>
              <a:buChar char="Ø"/>
            </a:pPr>
            <a:r>
              <a:rPr lang="ru-RU" sz="2800" dirty="0" smtClean="0">
                <a:solidFill>
                  <a:schemeClr val="tx1"/>
                </a:solidFill>
              </a:rPr>
              <a:t>Визуальный текст. Педагогический потенциал визуальной культуры в приобщении к чтению. </a:t>
            </a:r>
          </a:p>
          <a:p>
            <a:pPr marL="457200" lvl="0" indent="-457200">
              <a:buFont typeface="Wingdings" panose="05000000000000000000" pitchFamily="2" charset="2"/>
              <a:buChar char="Ø"/>
            </a:pPr>
            <a:r>
              <a:rPr lang="ru-RU" sz="2800" dirty="0" smtClean="0">
                <a:solidFill>
                  <a:schemeClr val="tx1"/>
                </a:solidFill>
              </a:rPr>
              <a:t>Акустический текст. </a:t>
            </a:r>
            <a:r>
              <a:rPr lang="ru-RU" sz="2800" dirty="0" err="1" smtClean="0">
                <a:solidFill>
                  <a:schemeClr val="tx1"/>
                </a:solidFill>
              </a:rPr>
              <a:t>Аудиоресурсы</a:t>
            </a:r>
            <a:r>
              <a:rPr lang="ru-RU" sz="2800" dirty="0" smtClean="0">
                <a:solidFill>
                  <a:schemeClr val="tx1"/>
                </a:solidFill>
              </a:rPr>
              <a:t> как способ формирования читательского интереса подростков. </a:t>
            </a:r>
          </a:p>
          <a:p>
            <a:pPr marL="457200" lvl="0" indent="-457200">
              <a:buFont typeface="Wingdings" panose="05000000000000000000" pitchFamily="2" charset="2"/>
              <a:buChar char="Ø"/>
            </a:pPr>
            <a:r>
              <a:rPr lang="ru-RU" sz="2800" dirty="0" smtClean="0">
                <a:solidFill>
                  <a:schemeClr val="tx1"/>
                </a:solidFill>
              </a:rPr>
              <a:t>Текст ощущений. Педагогические способы приобщения к чтению посредством активизации телесно-кинестетического восприятия. </a:t>
            </a:r>
            <a:endParaRPr lang="ru-RU" sz="2800" dirty="0">
              <a:solidFill>
                <a:schemeClr val="tx1"/>
              </a:solidFill>
            </a:endParaRPr>
          </a:p>
        </p:txBody>
      </p:sp>
    </p:spTree>
    <p:extLst>
      <p:ext uri="{BB962C8B-B14F-4D97-AF65-F5344CB8AC3E}">
        <p14:creationId xmlns:p14="http://schemas.microsoft.com/office/powerpoint/2010/main" val="2590310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
            <a:ext cx="6698732" cy="594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892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658" y="533857"/>
            <a:ext cx="7945755" cy="468630"/>
          </a:xfrm>
          <a:prstGeom prst="rect">
            <a:avLst/>
          </a:prstGeom>
        </p:spPr>
        <p:txBody>
          <a:bodyPr vert="horz" wrap="square" lIns="0" tIns="13335" rIns="0" bIns="0" rtlCol="0">
            <a:spAutoFit/>
          </a:bodyPr>
          <a:lstStyle/>
          <a:p>
            <a:pPr marL="12700">
              <a:lnSpc>
                <a:spcPct val="100000"/>
              </a:lnSpc>
              <a:spcBef>
                <a:spcPts val="105"/>
              </a:spcBef>
            </a:pPr>
            <a:r>
              <a:rPr sz="2900" b="1" spc="-65" dirty="0"/>
              <a:t>О</a:t>
            </a:r>
            <a:r>
              <a:rPr sz="2900" b="1" spc="-85" dirty="0"/>
              <a:t>с</a:t>
            </a:r>
            <a:r>
              <a:rPr sz="2900" b="1" spc="-75" dirty="0"/>
              <a:t>о</a:t>
            </a:r>
            <a:r>
              <a:rPr sz="2900" b="1" spc="-70" dirty="0"/>
              <a:t>б</a:t>
            </a:r>
            <a:r>
              <a:rPr sz="2900" b="1" spc="-85" dirty="0"/>
              <a:t>е</a:t>
            </a:r>
            <a:r>
              <a:rPr sz="2900" b="1" spc="-75" dirty="0"/>
              <a:t>нно</a:t>
            </a:r>
            <a:r>
              <a:rPr sz="2900" b="1" spc="-85" dirty="0"/>
              <a:t>с</a:t>
            </a:r>
            <a:r>
              <a:rPr sz="2900" b="1" spc="-65" dirty="0"/>
              <a:t>т</a:t>
            </a:r>
            <a:r>
              <a:rPr sz="2900" b="1" dirty="0"/>
              <a:t>и</a:t>
            </a:r>
            <a:r>
              <a:rPr sz="2900" b="1" spc="-140" dirty="0"/>
              <a:t> </a:t>
            </a:r>
            <a:r>
              <a:rPr sz="2900" b="1" spc="-85" dirty="0"/>
              <a:t>з</a:t>
            </a:r>
            <a:r>
              <a:rPr sz="2900" b="1" spc="-75" dirty="0"/>
              <a:t>а</a:t>
            </a:r>
            <a:r>
              <a:rPr sz="2900" b="1" spc="-80" dirty="0"/>
              <a:t>д</a:t>
            </a:r>
            <a:r>
              <a:rPr sz="2900" b="1" spc="-75" dirty="0"/>
              <a:t>ани</a:t>
            </a:r>
            <a:r>
              <a:rPr sz="2900" b="1" dirty="0"/>
              <a:t>й</a:t>
            </a:r>
            <a:r>
              <a:rPr sz="2900" b="1" spc="-140" dirty="0"/>
              <a:t> </a:t>
            </a:r>
            <a:r>
              <a:rPr sz="2900" b="1" spc="-75" dirty="0"/>
              <a:t>и</a:t>
            </a:r>
            <a:r>
              <a:rPr sz="2900" b="1" spc="-85" dirty="0"/>
              <a:t>ссле</a:t>
            </a:r>
            <a:r>
              <a:rPr sz="2900" b="1" spc="-80" dirty="0"/>
              <a:t>д</a:t>
            </a:r>
            <a:r>
              <a:rPr sz="2900" b="1" spc="-75" dirty="0"/>
              <a:t>о</a:t>
            </a:r>
            <a:r>
              <a:rPr sz="2900" b="1" spc="-65" dirty="0"/>
              <a:t>в</a:t>
            </a:r>
            <a:r>
              <a:rPr sz="2900" b="1" spc="-75" dirty="0"/>
              <a:t>ани</a:t>
            </a:r>
            <a:r>
              <a:rPr sz="2900" b="1" dirty="0"/>
              <a:t>я</a:t>
            </a:r>
            <a:r>
              <a:rPr sz="2900" b="1" spc="-114" dirty="0"/>
              <a:t> </a:t>
            </a:r>
            <a:r>
              <a:rPr sz="2900" b="1" spc="-70" dirty="0"/>
              <a:t>PIS</a:t>
            </a:r>
            <a:r>
              <a:rPr sz="2900" b="1" dirty="0"/>
              <a:t>A</a:t>
            </a:r>
          </a:p>
        </p:txBody>
      </p:sp>
      <p:sp>
        <p:nvSpPr>
          <p:cNvPr id="3" name="object 3"/>
          <p:cNvSpPr/>
          <p:nvPr/>
        </p:nvSpPr>
        <p:spPr>
          <a:xfrm>
            <a:off x="702614" y="1130046"/>
            <a:ext cx="10265410" cy="0"/>
          </a:xfrm>
          <a:custGeom>
            <a:avLst/>
            <a:gdLst/>
            <a:ahLst/>
            <a:cxnLst/>
            <a:rect l="l" t="t" r="r" b="b"/>
            <a:pathLst>
              <a:path w="10265410">
                <a:moveTo>
                  <a:pt x="0" y="0"/>
                </a:moveTo>
                <a:lnTo>
                  <a:pt x="10265105" y="0"/>
                </a:lnTo>
              </a:path>
            </a:pathLst>
          </a:custGeom>
          <a:ln w="12700">
            <a:solidFill>
              <a:srgbClr val="C3784D"/>
            </a:solidFill>
          </a:ln>
        </p:spPr>
        <p:txBody>
          <a:bodyPr wrap="square" lIns="0" tIns="0" rIns="0" bIns="0" rtlCol="0"/>
          <a:lstStyle/>
          <a:p>
            <a:endParaRPr/>
          </a:p>
        </p:txBody>
      </p:sp>
      <p:sp>
        <p:nvSpPr>
          <p:cNvPr id="4" name="object 4"/>
          <p:cNvSpPr/>
          <p:nvPr/>
        </p:nvSpPr>
        <p:spPr>
          <a:xfrm>
            <a:off x="702614" y="2200529"/>
            <a:ext cx="10265410" cy="0"/>
          </a:xfrm>
          <a:custGeom>
            <a:avLst/>
            <a:gdLst/>
            <a:ahLst/>
            <a:cxnLst/>
            <a:rect l="l" t="t" r="r" b="b"/>
            <a:pathLst>
              <a:path w="10265410">
                <a:moveTo>
                  <a:pt x="0" y="0"/>
                </a:moveTo>
                <a:lnTo>
                  <a:pt x="10265105" y="0"/>
                </a:lnTo>
              </a:path>
            </a:pathLst>
          </a:custGeom>
          <a:ln w="12700">
            <a:solidFill>
              <a:srgbClr val="C3784D"/>
            </a:solidFill>
          </a:ln>
        </p:spPr>
        <p:txBody>
          <a:bodyPr wrap="square" lIns="0" tIns="0" rIns="0" bIns="0" rtlCol="0"/>
          <a:lstStyle/>
          <a:p>
            <a:endParaRPr/>
          </a:p>
        </p:txBody>
      </p:sp>
      <p:sp>
        <p:nvSpPr>
          <p:cNvPr id="5" name="object 5"/>
          <p:cNvSpPr/>
          <p:nvPr/>
        </p:nvSpPr>
        <p:spPr>
          <a:xfrm>
            <a:off x="702614" y="3271011"/>
            <a:ext cx="10265410" cy="0"/>
          </a:xfrm>
          <a:custGeom>
            <a:avLst/>
            <a:gdLst/>
            <a:ahLst/>
            <a:cxnLst/>
            <a:rect l="l" t="t" r="r" b="b"/>
            <a:pathLst>
              <a:path w="10265410">
                <a:moveTo>
                  <a:pt x="0" y="0"/>
                </a:moveTo>
                <a:lnTo>
                  <a:pt x="10265105" y="0"/>
                </a:lnTo>
              </a:path>
            </a:pathLst>
          </a:custGeom>
          <a:ln w="12700">
            <a:solidFill>
              <a:srgbClr val="C3784D"/>
            </a:solidFill>
          </a:ln>
        </p:spPr>
        <p:txBody>
          <a:bodyPr wrap="square" lIns="0" tIns="0" rIns="0" bIns="0" rtlCol="0"/>
          <a:lstStyle/>
          <a:p>
            <a:endParaRPr/>
          </a:p>
        </p:txBody>
      </p:sp>
      <p:sp>
        <p:nvSpPr>
          <p:cNvPr id="6" name="object 6"/>
          <p:cNvSpPr/>
          <p:nvPr/>
        </p:nvSpPr>
        <p:spPr>
          <a:xfrm>
            <a:off x="702614" y="4341495"/>
            <a:ext cx="10265410" cy="0"/>
          </a:xfrm>
          <a:custGeom>
            <a:avLst/>
            <a:gdLst/>
            <a:ahLst/>
            <a:cxnLst/>
            <a:rect l="l" t="t" r="r" b="b"/>
            <a:pathLst>
              <a:path w="10265410">
                <a:moveTo>
                  <a:pt x="0" y="0"/>
                </a:moveTo>
                <a:lnTo>
                  <a:pt x="10265105" y="0"/>
                </a:lnTo>
              </a:path>
            </a:pathLst>
          </a:custGeom>
          <a:ln w="12700">
            <a:solidFill>
              <a:srgbClr val="C3784D"/>
            </a:solidFill>
          </a:ln>
        </p:spPr>
        <p:txBody>
          <a:bodyPr wrap="square" lIns="0" tIns="0" rIns="0" bIns="0" rtlCol="0"/>
          <a:lstStyle/>
          <a:p>
            <a:endParaRPr/>
          </a:p>
        </p:txBody>
      </p:sp>
      <p:sp>
        <p:nvSpPr>
          <p:cNvPr id="7" name="object 7"/>
          <p:cNvSpPr/>
          <p:nvPr/>
        </p:nvSpPr>
        <p:spPr>
          <a:xfrm>
            <a:off x="702614" y="5411978"/>
            <a:ext cx="10265410" cy="0"/>
          </a:xfrm>
          <a:custGeom>
            <a:avLst/>
            <a:gdLst/>
            <a:ahLst/>
            <a:cxnLst/>
            <a:rect l="l" t="t" r="r" b="b"/>
            <a:pathLst>
              <a:path w="10265410">
                <a:moveTo>
                  <a:pt x="0" y="0"/>
                </a:moveTo>
                <a:lnTo>
                  <a:pt x="10265105" y="0"/>
                </a:lnTo>
              </a:path>
            </a:pathLst>
          </a:custGeom>
          <a:ln w="12700">
            <a:solidFill>
              <a:srgbClr val="C3784D"/>
            </a:solidFill>
          </a:ln>
        </p:spPr>
        <p:txBody>
          <a:bodyPr wrap="square" lIns="0" tIns="0" rIns="0" bIns="0" rtlCol="0"/>
          <a:lstStyle/>
          <a:p>
            <a:endParaRPr/>
          </a:p>
        </p:txBody>
      </p:sp>
      <p:sp>
        <p:nvSpPr>
          <p:cNvPr id="8" name="object 8"/>
          <p:cNvSpPr txBox="1"/>
          <p:nvPr/>
        </p:nvSpPr>
        <p:spPr>
          <a:xfrm>
            <a:off x="781608" y="1169619"/>
            <a:ext cx="9940290" cy="5005070"/>
          </a:xfrm>
          <a:prstGeom prst="rect">
            <a:avLst/>
          </a:prstGeom>
        </p:spPr>
        <p:txBody>
          <a:bodyPr vert="horz" wrap="square" lIns="0" tIns="12700" rIns="0" bIns="0" rtlCol="0">
            <a:spAutoFit/>
          </a:bodyPr>
          <a:lstStyle/>
          <a:p>
            <a:pPr marL="12700">
              <a:lnSpc>
                <a:spcPts val="2735"/>
              </a:lnSpc>
              <a:spcBef>
                <a:spcPts val="100"/>
              </a:spcBef>
            </a:pPr>
            <a:r>
              <a:rPr sz="2400" dirty="0">
                <a:latin typeface="Century Schoolbook"/>
                <a:cs typeface="Century Schoolbook"/>
              </a:rPr>
              <a:t>Задача,</a:t>
            </a:r>
            <a:r>
              <a:rPr sz="2400" spc="-20" dirty="0">
                <a:latin typeface="Century Schoolbook"/>
                <a:cs typeface="Century Schoolbook"/>
              </a:rPr>
              <a:t> </a:t>
            </a:r>
            <a:r>
              <a:rPr sz="2400" dirty="0">
                <a:latin typeface="Century Schoolbook"/>
                <a:cs typeface="Century Schoolbook"/>
              </a:rPr>
              <a:t>поставленная</a:t>
            </a:r>
            <a:r>
              <a:rPr sz="2400" spc="-40" dirty="0">
                <a:latin typeface="Century Schoolbook"/>
                <a:cs typeface="Century Schoolbook"/>
              </a:rPr>
              <a:t> </a:t>
            </a:r>
            <a:r>
              <a:rPr sz="2400" dirty="0">
                <a:latin typeface="Century Schoolbook"/>
                <a:cs typeface="Century Schoolbook"/>
              </a:rPr>
              <a:t>вне</a:t>
            </a:r>
            <a:r>
              <a:rPr sz="2400" spc="-25" dirty="0">
                <a:latin typeface="Century Schoolbook"/>
                <a:cs typeface="Century Schoolbook"/>
              </a:rPr>
              <a:t> </a:t>
            </a:r>
            <a:r>
              <a:rPr sz="2400" spc="-5" dirty="0">
                <a:latin typeface="Century Schoolbook"/>
                <a:cs typeface="Century Schoolbook"/>
              </a:rPr>
              <a:t>предметной</a:t>
            </a:r>
            <a:r>
              <a:rPr sz="2400" dirty="0">
                <a:latin typeface="Century Schoolbook"/>
                <a:cs typeface="Century Schoolbook"/>
              </a:rPr>
              <a:t> </a:t>
            </a:r>
            <a:r>
              <a:rPr sz="2400" spc="-5" dirty="0">
                <a:latin typeface="Century Schoolbook"/>
                <a:cs typeface="Century Schoolbook"/>
              </a:rPr>
              <a:t>области</a:t>
            </a:r>
            <a:r>
              <a:rPr sz="2400" spc="-20" dirty="0">
                <a:latin typeface="Century Schoolbook"/>
                <a:cs typeface="Century Schoolbook"/>
              </a:rPr>
              <a:t> </a:t>
            </a:r>
            <a:r>
              <a:rPr sz="2400" dirty="0">
                <a:latin typeface="Century Schoolbook"/>
                <a:cs typeface="Century Schoolbook"/>
              </a:rPr>
              <a:t>и решаемая</a:t>
            </a:r>
            <a:r>
              <a:rPr sz="2400" spc="-15" dirty="0">
                <a:latin typeface="Century Schoolbook"/>
                <a:cs typeface="Century Schoolbook"/>
              </a:rPr>
              <a:t> </a:t>
            </a:r>
            <a:r>
              <a:rPr sz="2400" dirty="0">
                <a:latin typeface="Century Schoolbook"/>
                <a:cs typeface="Century Schoolbook"/>
              </a:rPr>
              <a:t>с</a:t>
            </a:r>
          </a:p>
          <a:p>
            <a:pPr marL="12700">
              <a:lnSpc>
                <a:spcPts val="2735"/>
              </a:lnSpc>
            </a:pPr>
            <a:r>
              <a:rPr sz="2400" spc="-5" dirty="0">
                <a:latin typeface="Century Schoolbook"/>
                <a:cs typeface="Century Schoolbook"/>
              </a:rPr>
              <a:t>помощью</a:t>
            </a:r>
            <a:r>
              <a:rPr sz="2400" spc="-20" dirty="0">
                <a:latin typeface="Century Schoolbook"/>
                <a:cs typeface="Century Schoolbook"/>
              </a:rPr>
              <a:t> </a:t>
            </a:r>
            <a:r>
              <a:rPr sz="2400" spc="-5" dirty="0" err="1">
                <a:latin typeface="Century Schoolbook"/>
                <a:cs typeface="Century Schoolbook"/>
              </a:rPr>
              <a:t>предметных</a:t>
            </a:r>
            <a:r>
              <a:rPr sz="2400" spc="5" dirty="0">
                <a:latin typeface="Century Schoolbook"/>
                <a:cs typeface="Century Schoolbook"/>
              </a:rPr>
              <a:t> </a:t>
            </a:r>
            <a:r>
              <a:rPr sz="2400" dirty="0" err="1" smtClean="0">
                <a:latin typeface="Century Schoolbook"/>
                <a:cs typeface="Century Schoolbook"/>
              </a:rPr>
              <a:t>знаний</a:t>
            </a:r>
            <a:r>
              <a:rPr sz="2400" dirty="0" smtClean="0">
                <a:latin typeface="Century Schoolbook"/>
                <a:cs typeface="Century Schoolbook"/>
              </a:rPr>
              <a:t>.</a:t>
            </a:r>
            <a:endParaRPr sz="2400" dirty="0">
              <a:latin typeface="Century Schoolbook"/>
              <a:cs typeface="Century Schoolbook"/>
            </a:endParaRPr>
          </a:p>
          <a:p>
            <a:pPr>
              <a:lnSpc>
                <a:spcPct val="100000"/>
              </a:lnSpc>
              <a:spcBef>
                <a:spcPts val="35"/>
              </a:spcBef>
            </a:pPr>
            <a:endParaRPr sz="2700" dirty="0">
              <a:latin typeface="Century Schoolbook"/>
              <a:cs typeface="Century Schoolbook"/>
            </a:endParaRPr>
          </a:p>
          <a:p>
            <a:pPr marL="12700" marR="66040">
              <a:lnSpc>
                <a:spcPts val="2600"/>
              </a:lnSpc>
            </a:pPr>
            <a:r>
              <a:rPr sz="2400" dirty="0">
                <a:latin typeface="Century Schoolbook"/>
                <a:cs typeface="Century Schoolbook"/>
              </a:rPr>
              <a:t>Контекст заданий </a:t>
            </a:r>
            <a:r>
              <a:rPr sz="2400" spc="-5" dirty="0">
                <a:latin typeface="Century Schoolbook"/>
                <a:cs typeface="Century Schoolbook"/>
              </a:rPr>
              <a:t>близок </a:t>
            </a:r>
            <a:r>
              <a:rPr sz="2400" dirty="0">
                <a:latin typeface="Century Schoolbook"/>
                <a:cs typeface="Century Schoolbook"/>
              </a:rPr>
              <a:t>к </a:t>
            </a:r>
            <a:r>
              <a:rPr sz="2400" spc="-5" dirty="0">
                <a:latin typeface="Century Schoolbook"/>
                <a:cs typeface="Century Schoolbook"/>
              </a:rPr>
              <a:t>проблемным </a:t>
            </a:r>
            <a:r>
              <a:rPr sz="2400" dirty="0">
                <a:latin typeface="Century Schoolbook"/>
                <a:cs typeface="Century Schoolbook"/>
              </a:rPr>
              <a:t>ситуациям, </a:t>
            </a:r>
            <a:r>
              <a:rPr sz="2400" spc="-5" dirty="0">
                <a:latin typeface="Century Schoolbook"/>
                <a:cs typeface="Century Schoolbook"/>
              </a:rPr>
              <a:t>возникающим </a:t>
            </a:r>
            <a:r>
              <a:rPr sz="2400" spc="-655" dirty="0">
                <a:latin typeface="Century Schoolbook"/>
                <a:cs typeface="Century Schoolbook"/>
              </a:rPr>
              <a:t> </a:t>
            </a:r>
            <a:r>
              <a:rPr sz="2400" dirty="0">
                <a:latin typeface="Century Schoolbook"/>
                <a:cs typeface="Century Schoolbook"/>
              </a:rPr>
              <a:t>в</a:t>
            </a:r>
            <a:r>
              <a:rPr sz="2400" spc="-5" dirty="0">
                <a:latin typeface="Century Schoolbook"/>
                <a:cs typeface="Century Schoolbook"/>
              </a:rPr>
              <a:t> повседневной</a:t>
            </a:r>
            <a:r>
              <a:rPr sz="2400" spc="-20" dirty="0">
                <a:latin typeface="Century Schoolbook"/>
                <a:cs typeface="Century Schoolbook"/>
              </a:rPr>
              <a:t> </a:t>
            </a:r>
            <a:r>
              <a:rPr sz="2400" spc="-5" dirty="0">
                <a:latin typeface="Century Schoolbook"/>
                <a:cs typeface="Century Schoolbook"/>
              </a:rPr>
              <a:t>жизни.</a:t>
            </a:r>
            <a:endParaRPr sz="2400" dirty="0">
              <a:latin typeface="Century Schoolbook"/>
              <a:cs typeface="Century Schoolbook"/>
            </a:endParaRPr>
          </a:p>
          <a:p>
            <a:pPr>
              <a:lnSpc>
                <a:spcPct val="100000"/>
              </a:lnSpc>
              <a:spcBef>
                <a:spcPts val="55"/>
              </a:spcBef>
            </a:pPr>
            <a:endParaRPr sz="2650" dirty="0">
              <a:latin typeface="Century Schoolbook"/>
              <a:cs typeface="Century Schoolbook"/>
            </a:endParaRPr>
          </a:p>
          <a:p>
            <a:pPr marL="12700" marR="1109980">
              <a:lnSpc>
                <a:spcPts val="2590"/>
              </a:lnSpc>
            </a:pPr>
            <a:r>
              <a:rPr sz="2400" spc="-10" dirty="0">
                <a:latin typeface="Century Schoolbook"/>
                <a:cs typeface="Century Schoolbook"/>
              </a:rPr>
              <a:t>Вопросы </a:t>
            </a:r>
            <a:r>
              <a:rPr sz="2400" spc="-5" dirty="0">
                <a:latin typeface="Century Schoolbook"/>
                <a:cs typeface="Century Schoolbook"/>
              </a:rPr>
              <a:t>изложены простым, ясным </a:t>
            </a:r>
            <a:r>
              <a:rPr sz="2400" dirty="0">
                <a:latin typeface="Century Schoolbook"/>
                <a:cs typeface="Century Schoolbook"/>
              </a:rPr>
              <a:t>языком </a:t>
            </a:r>
            <a:r>
              <a:rPr sz="2400" spc="-5" dirty="0">
                <a:latin typeface="Century Schoolbook"/>
                <a:cs typeface="Century Schoolbook"/>
              </a:rPr>
              <a:t>и, </a:t>
            </a:r>
            <a:r>
              <a:rPr sz="2400" dirty="0">
                <a:latin typeface="Century Schoolbook"/>
                <a:cs typeface="Century Schoolbook"/>
              </a:rPr>
              <a:t>как </a:t>
            </a:r>
            <a:r>
              <a:rPr sz="2400" spc="-5" dirty="0">
                <a:latin typeface="Century Schoolbook"/>
                <a:cs typeface="Century Schoolbook"/>
              </a:rPr>
              <a:t>правило, </a:t>
            </a:r>
            <a:r>
              <a:rPr sz="2400" spc="-655" dirty="0">
                <a:latin typeface="Century Schoolbook"/>
                <a:cs typeface="Century Schoolbook"/>
              </a:rPr>
              <a:t> </a:t>
            </a:r>
            <a:r>
              <a:rPr sz="2400" dirty="0">
                <a:latin typeface="Century Schoolbook"/>
                <a:cs typeface="Century Schoolbook"/>
              </a:rPr>
              <a:t>немногословны.</a:t>
            </a:r>
          </a:p>
          <a:p>
            <a:pPr>
              <a:lnSpc>
                <a:spcPct val="100000"/>
              </a:lnSpc>
              <a:spcBef>
                <a:spcPts val="40"/>
              </a:spcBef>
            </a:pPr>
            <a:endParaRPr sz="2400" dirty="0">
              <a:latin typeface="Century Schoolbook"/>
              <a:cs typeface="Century Schoolbook"/>
            </a:endParaRPr>
          </a:p>
          <a:p>
            <a:pPr marL="12700">
              <a:lnSpc>
                <a:spcPts val="2735"/>
              </a:lnSpc>
            </a:pPr>
            <a:r>
              <a:rPr sz="2400" spc="-5" dirty="0">
                <a:latin typeface="Century Schoolbook"/>
                <a:cs typeface="Century Schoolbook"/>
              </a:rPr>
              <a:t>Требуют</a:t>
            </a:r>
            <a:r>
              <a:rPr sz="2400" spc="-10" dirty="0">
                <a:latin typeface="Century Schoolbook"/>
                <a:cs typeface="Century Schoolbook"/>
              </a:rPr>
              <a:t> </a:t>
            </a:r>
            <a:r>
              <a:rPr sz="2400" spc="-5" dirty="0">
                <a:latin typeface="Century Schoolbook"/>
                <a:cs typeface="Century Schoolbook"/>
              </a:rPr>
              <a:t>перевода</a:t>
            </a:r>
            <a:r>
              <a:rPr sz="2400" spc="35" dirty="0">
                <a:latin typeface="Century Schoolbook"/>
                <a:cs typeface="Century Schoolbook"/>
              </a:rPr>
              <a:t> </a:t>
            </a:r>
            <a:r>
              <a:rPr sz="2400" dirty="0">
                <a:latin typeface="Century Schoolbook"/>
                <a:cs typeface="Century Schoolbook"/>
              </a:rPr>
              <a:t>с</a:t>
            </a:r>
            <a:r>
              <a:rPr sz="2400" spc="-5" dirty="0">
                <a:latin typeface="Century Schoolbook"/>
                <a:cs typeface="Century Schoolbook"/>
              </a:rPr>
              <a:t> </a:t>
            </a:r>
            <a:r>
              <a:rPr sz="2400" dirty="0">
                <a:latin typeface="Century Schoolbook"/>
                <a:cs typeface="Century Schoolbook"/>
              </a:rPr>
              <a:t>обыденного</a:t>
            </a:r>
            <a:r>
              <a:rPr sz="2400" spc="-15" dirty="0">
                <a:latin typeface="Century Schoolbook"/>
                <a:cs typeface="Century Schoolbook"/>
              </a:rPr>
              <a:t> </a:t>
            </a:r>
            <a:r>
              <a:rPr sz="2400" dirty="0">
                <a:latin typeface="Century Schoolbook"/>
                <a:cs typeface="Century Schoolbook"/>
              </a:rPr>
              <a:t>языка</a:t>
            </a:r>
            <a:r>
              <a:rPr sz="2400" spc="-35" dirty="0">
                <a:latin typeface="Century Schoolbook"/>
                <a:cs typeface="Century Schoolbook"/>
              </a:rPr>
              <a:t> </a:t>
            </a:r>
            <a:r>
              <a:rPr sz="2400" dirty="0">
                <a:latin typeface="Century Schoolbook"/>
                <a:cs typeface="Century Schoolbook"/>
              </a:rPr>
              <a:t>на</a:t>
            </a:r>
            <a:r>
              <a:rPr sz="2400" spc="-5" dirty="0">
                <a:latin typeface="Century Schoolbook"/>
                <a:cs typeface="Century Schoolbook"/>
              </a:rPr>
              <a:t> </a:t>
            </a:r>
            <a:r>
              <a:rPr sz="2400" dirty="0">
                <a:latin typeface="Century Schoolbook"/>
                <a:cs typeface="Century Schoolbook"/>
              </a:rPr>
              <a:t>язык</a:t>
            </a:r>
            <a:r>
              <a:rPr sz="2400" spc="-10" dirty="0">
                <a:latin typeface="Century Schoolbook"/>
                <a:cs typeface="Century Schoolbook"/>
              </a:rPr>
              <a:t> </a:t>
            </a:r>
            <a:r>
              <a:rPr sz="2400" spc="-5" dirty="0">
                <a:latin typeface="Century Schoolbook"/>
                <a:cs typeface="Century Schoolbook"/>
              </a:rPr>
              <a:t>предметной</a:t>
            </a:r>
            <a:r>
              <a:rPr sz="2400" spc="5" dirty="0">
                <a:latin typeface="Century Schoolbook"/>
                <a:cs typeface="Century Schoolbook"/>
              </a:rPr>
              <a:t> </a:t>
            </a:r>
            <a:r>
              <a:rPr sz="2400" spc="-5" dirty="0">
                <a:latin typeface="Century Schoolbook"/>
                <a:cs typeface="Century Schoolbook"/>
              </a:rPr>
              <a:t>области</a:t>
            </a:r>
            <a:endParaRPr sz="2400" dirty="0">
              <a:latin typeface="Century Schoolbook"/>
              <a:cs typeface="Century Schoolbook"/>
            </a:endParaRPr>
          </a:p>
          <a:p>
            <a:pPr marL="12700">
              <a:lnSpc>
                <a:spcPts val="2735"/>
              </a:lnSpc>
            </a:pPr>
            <a:r>
              <a:rPr sz="2400" dirty="0">
                <a:latin typeface="Century Schoolbook"/>
                <a:cs typeface="Century Schoolbook"/>
              </a:rPr>
              <a:t>(математики,</a:t>
            </a:r>
            <a:r>
              <a:rPr sz="2400" spc="-55" dirty="0">
                <a:latin typeface="Century Schoolbook"/>
                <a:cs typeface="Century Schoolbook"/>
              </a:rPr>
              <a:t> </a:t>
            </a:r>
            <a:r>
              <a:rPr sz="2400" spc="-5" dirty="0">
                <a:latin typeface="Century Schoolbook"/>
                <a:cs typeface="Century Schoolbook"/>
              </a:rPr>
              <a:t>физики</a:t>
            </a:r>
            <a:r>
              <a:rPr sz="2400" spc="-30" dirty="0">
                <a:latin typeface="Century Schoolbook"/>
                <a:cs typeface="Century Schoolbook"/>
              </a:rPr>
              <a:t> </a:t>
            </a:r>
            <a:r>
              <a:rPr sz="2400" dirty="0">
                <a:latin typeface="Century Schoolbook"/>
                <a:cs typeface="Century Schoolbook"/>
              </a:rPr>
              <a:t>и</a:t>
            </a:r>
            <a:r>
              <a:rPr sz="2400" spc="-20" dirty="0">
                <a:latin typeface="Century Schoolbook"/>
                <a:cs typeface="Century Schoolbook"/>
              </a:rPr>
              <a:t> </a:t>
            </a:r>
            <a:r>
              <a:rPr sz="2400" spc="-5" dirty="0">
                <a:latin typeface="Century Schoolbook"/>
                <a:cs typeface="Century Schoolbook"/>
              </a:rPr>
              <a:t>др.).</a:t>
            </a:r>
            <a:endParaRPr sz="2400" dirty="0">
              <a:latin typeface="Century Schoolbook"/>
              <a:cs typeface="Century Schoolbook"/>
            </a:endParaRPr>
          </a:p>
          <a:p>
            <a:pPr>
              <a:lnSpc>
                <a:spcPct val="100000"/>
              </a:lnSpc>
              <a:spcBef>
                <a:spcPts val="15"/>
              </a:spcBef>
            </a:pPr>
            <a:endParaRPr sz="2450" dirty="0">
              <a:latin typeface="Century Schoolbook"/>
              <a:cs typeface="Century Schoolbook"/>
            </a:endParaRPr>
          </a:p>
          <a:p>
            <a:pPr marL="12700">
              <a:lnSpc>
                <a:spcPts val="2735"/>
              </a:lnSpc>
            </a:pPr>
            <a:r>
              <a:rPr sz="2400" spc="-5" dirty="0">
                <a:latin typeface="Century Schoolbook"/>
                <a:cs typeface="Century Schoolbook"/>
              </a:rPr>
              <a:t>Формат</a:t>
            </a:r>
            <a:r>
              <a:rPr sz="2400" spc="10" dirty="0">
                <a:latin typeface="Century Schoolbook"/>
                <a:cs typeface="Century Schoolbook"/>
              </a:rPr>
              <a:t> </a:t>
            </a:r>
            <a:r>
              <a:rPr sz="2400" dirty="0">
                <a:latin typeface="Century Schoolbook"/>
                <a:cs typeface="Century Schoolbook"/>
              </a:rPr>
              <a:t>заданий</a:t>
            </a:r>
            <a:r>
              <a:rPr sz="2400" spc="-20" dirty="0">
                <a:latin typeface="Century Schoolbook"/>
                <a:cs typeface="Century Schoolbook"/>
              </a:rPr>
              <a:t> </a:t>
            </a:r>
            <a:r>
              <a:rPr sz="2400" spc="-5" dirty="0">
                <a:latin typeface="Century Schoolbook"/>
                <a:cs typeface="Century Schoolbook"/>
              </a:rPr>
              <a:t>постоянно</a:t>
            </a:r>
            <a:r>
              <a:rPr sz="2400" spc="10" dirty="0">
                <a:latin typeface="Century Schoolbook"/>
                <a:cs typeface="Century Schoolbook"/>
              </a:rPr>
              <a:t> </a:t>
            </a:r>
            <a:r>
              <a:rPr sz="2400" spc="-5" dirty="0">
                <a:latin typeface="Century Schoolbook"/>
                <a:cs typeface="Century Schoolbook"/>
              </a:rPr>
              <a:t>меняется,</a:t>
            </a:r>
            <a:r>
              <a:rPr sz="2400" spc="-25" dirty="0">
                <a:latin typeface="Century Schoolbook"/>
                <a:cs typeface="Century Schoolbook"/>
              </a:rPr>
              <a:t> </a:t>
            </a:r>
            <a:r>
              <a:rPr sz="2400" dirty="0">
                <a:latin typeface="Century Schoolbook"/>
                <a:cs typeface="Century Schoolbook"/>
              </a:rPr>
              <a:t>что</a:t>
            </a:r>
            <a:r>
              <a:rPr sz="2400" spc="10" dirty="0">
                <a:latin typeface="Century Schoolbook"/>
                <a:cs typeface="Century Schoolbook"/>
              </a:rPr>
              <a:t> </a:t>
            </a:r>
            <a:r>
              <a:rPr sz="2400" spc="-5" dirty="0">
                <a:latin typeface="Century Schoolbook"/>
                <a:cs typeface="Century Schoolbook"/>
              </a:rPr>
              <a:t>исключает</a:t>
            </a:r>
            <a:r>
              <a:rPr sz="2400" spc="-35" dirty="0">
                <a:latin typeface="Century Schoolbook"/>
                <a:cs typeface="Century Schoolbook"/>
              </a:rPr>
              <a:t> </a:t>
            </a:r>
            <a:r>
              <a:rPr sz="2400" spc="-5" dirty="0">
                <a:latin typeface="Century Schoolbook"/>
                <a:cs typeface="Century Schoolbook"/>
              </a:rPr>
              <a:t>стратегию</a:t>
            </a:r>
            <a:endParaRPr sz="2400" dirty="0">
              <a:latin typeface="Century Schoolbook"/>
              <a:cs typeface="Century Schoolbook"/>
            </a:endParaRPr>
          </a:p>
          <a:p>
            <a:pPr marL="12700">
              <a:lnSpc>
                <a:spcPts val="2735"/>
              </a:lnSpc>
            </a:pPr>
            <a:r>
              <a:rPr sz="2400" dirty="0">
                <a:latin typeface="Century Schoolbook"/>
                <a:cs typeface="Century Schoolbook"/>
              </a:rPr>
              <a:t>«натаскивания»</a:t>
            </a:r>
            <a:r>
              <a:rPr sz="2400" spc="-105" dirty="0">
                <a:latin typeface="Century Schoolbook"/>
                <a:cs typeface="Century Schoolbook"/>
              </a:rPr>
              <a:t> </a:t>
            </a:r>
            <a:r>
              <a:rPr sz="2400" dirty="0">
                <a:latin typeface="Century Schoolbook"/>
                <a:cs typeface="Century Schoolbook"/>
              </a:rPr>
              <a:t>не</a:t>
            </a:r>
            <a:r>
              <a:rPr sz="2400" spc="-15" dirty="0">
                <a:latin typeface="Century Schoolbook"/>
                <a:cs typeface="Century Schoolbook"/>
              </a:rPr>
              <a:t> </a:t>
            </a:r>
            <a:r>
              <a:rPr sz="2400" dirty="0">
                <a:latin typeface="Century Schoolbook"/>
                <a:cs typeface="Century Schoolbook"/>
              </a:rPr>
              <a:t>тест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510016"/>
            <a:ext cx="9626980" cy="486672"/>
          </a:xfrm>
          <a:prstGeom prst="rect">
            <a:avLst/>
          </a:prstGeom>
        </p:spPr>
        <p:txBody>
          <a:bodyPr vert="horz" wrap="square" lIns="0" tIns="12065" rIns="0" bIns="0" rtlCol="0">
            <a:spAutoFit/>
          </a:bodyPr>
          <a:lstStyle/>
          <a:p>
            <a:pPr algn="ctr">
              <a:lnSpc>
                <a:spcPts val="3650"/>
              </a:lnSpc>
            </a:pPr>
            <a:r>
              <a:rPr sz="3200" b="1" spc="-70" dirty="0" err="1" smtClean="0">
                <a:latin typeface="Century Schoolbook"/>
                <a:cs typeface="Century Schoolbook"/>
              </a:rPr>
              <a:t>Факторы</a:t>
            </a:r>
            <a:r>
              <a:rPr sz="3200" b="1" spc="-70" dirty="0">
                <a:latin typeface="Century Schoolbook"/>
                <a:cs typeface="Century Schoolbook"/>
              </a:rPr>
              <a:t>,</a:t>
            </a:r>
            <a:r>
              <a:rPr sz="3200" b="1" spc="-95" dirty="0">
                <a:latin typeface="Century Schoolbook"/>
                <a:cs typeface="Century Schoolbook"/>
              </a:rPr>
              <a:t> </a:t>
            </a:r>
            <a:r>
              <a:rPr sz="3200" b="1" spc="-75" dirty="0">
                <a:latin typeface="Century Schoolbook"/>
                <a:cs typeface="Century Schoolbook"/>
              </a:rPr>
              <a:t>определяющие</a:t>
            </a:r>
            <a:r>
              <a:rPr sz="3200" b="1" spc="-85" dirty="0">
                <a:latin typeface="Century Schoolbook"/>
                <a:cs typeface="Century Schoolbook"/>
              </a:rPr>
              <a:t> </a:t>
            </a:r>
            <a:r>
              <a:rPr sz="3200" b="1" spc="-75" dirty="0">
                <a:latin typeface="Century Schoolbook"/>
                <a:cs typeface="Century Schoolbook"/>
              </a:rPr>
              <a:t>трудность</a:t>
            </a:r>
            <a:r>
              <a:rPr sz="3200" b="1" spc="-55" dirty="0">
                <a:latin typeface="Century Schoolbook"/>
                <a:cs typeface="Century Schoolbook"/>
              </a:rPr>
              <a:t> </a:t>
            </a:r>
            <a:r>
              <a:rPr sz="3200" b="1" spc="-65" dirty="0">
                <a:latin typeface="Century Schoolbook"/>
                <a:cs typeface="Century Schoolbook"/>
              </a:rPr>
              <a:t>текста:</a:t>
            </a:r>
            <a:endParaRPr sz="3200" b="1" dirty="0">
              <a:latin typeface="Century Schoolbook"/>
              <a:cs typeface="Century Schoolbook"/>
            </a:endParaRPr>
          </a:p>
        </p:txBody>
      </p:sp>
      <p:sp>
        <p:nvSpPr>
          <p:cNvPr id="3" name="object 3"/>
          <p:cNvSpPr txBox="1"/>
          <p:nvPr/>
        </p:nvSpPr>
        <p:spPr>
          <a:xfrm>
            <a:off x="1254658" y="1607261"/>
            <a:ext cx="9899650" cy="1734820"/>
          </a:xfrm>
          <a:prstGeom prst="rect">
            <a:avLst/>
          </a:prstGeom>
        </p:spPr>
        <p:txBody>
          <a:bodyPr vert="horz" wrap="square" lIns="0" tIns="13970" rIns="0" bIns="0" rtlCol="0">
            <a:spAutoFit/>
          </a:bodyPr>
          <a:lstStyle/>
          <a:p>
            <a:pPr marL="469265" marR="5080" indent="-457200">
              <a:lnSpc>
                <a:spcPct val="100000"/>
              </a:lnSpc>
              <a:spcBef>
                <a:spcPts val="110"/>
              </a:spcBef>
              <a:buFont typeface="Arial"/>
              <a:buChar char="•"/>
              <a:tabLst>
                <a:tab pos="469265" algn="l"/>
                <a:tab pos="469900" algn="l"/>
                <a:tab pos="2494280" algn="l"/>
                <a:tab pos="5006340" algn="l"/>
                <a:tab pos="7799070" algn="l"/>
              </a:tabLst>
            </a:pPr>
            <a:r>
              <a:rPr sz="2800" b="1" spc="-5" dirty="0" err="1" smtClean="0">
                <a:solidFill>
                  <a:srgbClr val="C00000"/>
                </a:solidFill>
                <a:latin typeface="Century Schoolbook"/>
                <a:cs typeface="Century Schoolbook"/>
              </a:rPr>
              <a:t>Ф</a:t>
            </a:r>
            <a:r>
              <a:rPr sz="2800" b="1" spc="-10" dirty="0" err="1" smtClean="0">
                <a:solidFill>
                  <a:srgbClr val="C00000"/>
                </a:solidFill>
                <a:latin typeface="Century Schoolbook"/>
                <a:cs typeface="Century Schoolbook"/>
              </a:rPr>
              <a:t>о</a:t>
            </a:r>
            <a:r>
              <a:rPr sz="2800" b="1" spc="5" dirty="0" err="1" smtClean="0">
                <a:solidFill>
                  <a:srgbClr val="C00000"/>
                </a:solidFill>
                <a:latin typeface="Century Schoolbook"/>
                <a:cs typeface="Century Schoolbook"/>
              </a:rPr>
              <a:t>рмат</a:t>
            </a:r>
            <a:r>
              <a:rPr lang="ru-RU" sz="2800" b="1" dirty="0">
                <a:solidFill>
                  <a:srgbClr val="C00000"/>
                </a:solidFill>
                <a:latin typeface="Century Schoolbook"/>
                <a:cs typeface="Century Schoolbook"/>
              </a:rPr>
              <a:t> </a:t>
            </a:r>
            <a:r>
              <a:rPr sz="2800" dirty="0" smtClean="0">
                <a:latin typeface="Century Schoolbook"/>
                <a:cs typeface="Century Schoolbook"/>
              </a:rPr>
              <a:t>(</a:t>
            </a:r>
            <a:r>
              <a:rPr sz="2800" dirty="0" err="1" smtClean="0">
                <a:latin typeface="Century Schoolbook"/>
                <a:cs typeface="Century Schoolbook"/>
              </a:rPr>
              <a:t>сп</a:t>
            </a:r>
            <a:r>
              <a:rPr sz="2800" spc="-25" dirty="0" err="1" smtClean="0">
                <a:latin typeface="Century Schoolbook"/>
                <a:cs typeface="Century Schoolbook"/>
              </a:rPr>
              <a:t>л</a:t>
            </a:r>
            <a:r>
              <a:rPr sz="2800" spc="-10" dirty="0" err="1" smtClean="0">
                <a:latin typeface="Century Schoolbook"/>
                <a:cs typeface="Century Schoolbook"/>
              </a:rPr>
              <a:t>о</a:t>
            </a:r>
            <a:r>
              <a:rPr sz="2800" dirty="0" err="1" smtClean="0">
                <a:latin typeface="Century Schoolbook"/>
                <a:cs typeface="Century Schoolbook"/>
              </a:rPr>
              <a:t>шн</a:t>
            </a:r>
            <a:r>
              <a:rPr sz="2800" spc="-20" dirty="0" err="1" smtClean="0">
                <a:latin typeface="Century Schoolbook"/>
                <a:cs typeface="Century Schoolbook"/>
              </a:rPr>
              <a:t>ы</a:t>
            </a:r>
            <a:r>
              <a:rPr sz="2800" spc="10" dirty="0" err="1" smtClean="0">
                <a:latin typeface="Century Schoolbook"/>
                <a:cs typeface="Century Schoolbook"/>
              </a:rPr>
              <a:t>е</a:t>
            </a:r>
            <a:r>
              <a:rPr sz="2800" dirty="0" smtClean="0">
                <a:latin typeface="Century Schoolbook"/>
                <a:cs typeface="Century Schoolbook"/>
              </a:rPr>
              <a:t>,</a:t>
            </a:r>
            <a:r>
              <a:rPr lang="ru-RU" sz="2800" dirty="0" smtClean="0">
                <a:latin typeface="Century Schoolbook"/>
                <a:cs typeface="Century Schoolbook"/>
              </a:rPr>
              <a:t> </a:t>
            </a:r>
            <a:r>
              <a:rPr sz="2800" spc="-10" dirty="0" err="1" smtClean="0">
                <a:latin typeface="Century Schoolbook"/>
                <a:cs typeface="Century Schoolbook"/>
              </a:rPr>
              <a:t>не</a:t>
            </a:r>
            <a:r>
              <a:rPr sz="2800" spc="5" dirty="0" err="1" smtClean="0">
                <a:latin typeface="Century Schoolbook"/>
                <a:cs typeface="Century Schoolbook"/>
              </a:rPr>
              <a:t>сп</a:t>
            </a:r>
            <a:r>
              <a:rPr sz="2800" spc="-25" dirty="0" err="1" smtClean="0">
                <a:latin typeface="Century Schoolbook"/>
                <a:cs typeface="Century Schoolbook"/>
              </a:rPr>
              <a:t>л</a:t>
            </a:r>
            <a:r>
              <a:rPr sz="2800" spc="10" dirty="0" err="1" smtClean="0">
                <a:latin typeface="Century Schoolbook"/>
                <a:cs typeface="Century Schoolbook"/>
              </a:rPr>
              <a:t>о</a:t>
            </a:r>
            <a:r>
              <a:rPr sz="2800" spc="-15" dirty="0" err="1" smtClean="0">
                <a:latin typeface="Century Schoolbook"/>
                <a:cs typeface="Century Schoolbook"/>
              </a:rPr>
              <a:t>ш</a:t>
            </a:r>
            <a:r>
              <a:rPr sz="2800" spc="-10" dirty="0" err="1" smtClean="0">
                <a:latin typeface="Century Schoolbook"/>
                <a:cs typeface="Century Schoolbook"/>
              </a:rPr>
              <a:t>н</a:t>
            </a:r>
            <a:r>
              <a:rPr sz="2800" spc="5" dirty="0" err="1" smtClean="0">
                <a:latin typeface="Century Schoolbook"/>
                <a:cs typeface="Century Schoolbook"/>
              </a:rPr>
              <a:t>ые</a:t>
            </a:r>
            <a:r>
              <a:rPr sz="2800" spc="5" dirty="0" smtClean="0">
                <a:latin typeface="Century Schoolbook"/>
                <a:cs typeface="Century Schoolbook"/>
              </a:rPr>
              <a:t>,</a:t>
            </a:r>
            <a:r>
              <a:rPr lang="ru-RU" sz="2800" dirty="0">
                <a:latin typeface="Century Schoolbook"/>
                <a:cs typeface="Century Schoolbook"/>
              </a:rPr>
              <a:t> </a:t>
            </a:r>
            <a:r>
              <a:rPr sz="2800" spc="5" dirty="0" err="1" smtClean="0">
                <a:latin typeface="Century Schoolbook"/>
                <a:cs typeface="Century Schoolbook"/>
              </a:rPr>
              <a:t>см</a:t>
            </a:r>
            <a:r>
              <a:rPr sz="2800" spc="-10" dirty="0" err="1" smtClean="0">
                <a:latin typeface="Century Schoolbook"/>
                <a:cs typeface="Century Schoolbook"/>
              </a:rPr>
              <a:t>е</a:t>
            </a:r>
            <a:r>
              <a:rPr sz="2800" dirty="0" err="1" smtClean="0">
                <a:latin typeface="Century Schoolbook"/>
                <a:cs typeface="Century Schoolbook"/>
              </a:rPr>
              <a:t>шан</a:t>
            </a:r>
            <a:r>
              <a:rPr sz="2800" spc="-40" dirty="0" err="1" smtClean="0">
                <a:latin typeface="Century Schoolbook"/>
                <a:cs typeface="Century Schoolbook"/>
              </a:rPr>
              <a:t>н</a:t>
            </a:r>
            <a:r>
              <a:rPr sz="2800" dirty="0" err="1" smtClean="0">
                <a:latin typeface="Century Schoolbook"/>
                <a:cs typeface="Century Schoolbook"/>
              </a:rPr>
              <a:t>ые</a:t>
            </a:r>
            <a:r>
              <a:rPr sz="2800" dirty="0">
                <a:latin typeface="Century Schoolbook"/>
                <a:cs typeface="Century Schoolbook"/>
              </a:rPr>
              <a:t>,  </a:t>
            </a:r>
            <a:r>
              <a:rPr sz="2800" spc="5" dirty="0">
                <a:latin typeface="Century Schoolbook"/>
                <a:cs typeface="Century Schoolbook"/>
              </a:rPr>
              <a:t>составные)</a:t>
            </a:r>
            <a:endParaRPr sz="2800" dirty="0">
              <a:latin typeface="Century Schoolbook"/>
              <a:cs typeface="Century Schoolbook"/>
            </a:endParaRPr>
          </a:p>
          <a:p>
            <a:pPr marL="469265" marR="6350" indent="-457200">
              <a:lnSpc>
                <a:spcPct val="100000"/>
              </a:lnSpc>
              <a:buFont typeface="Arial"/>
              <a:buChar char="•"/>
              <a:tabLst>
                <a:tab pos="469265" algn="l"/>
                <a:tab pos="469900" algn="l"/>
                <a:tab pos="1880870" algn="l"/>
                <a:tab pos="4354195" algn="l"/>
                <a:tab pos="7591425" algn="l"/>
              </a:tabLst>
            </a:pPr>
            <a:r>
              <a:rPr sz="2800" b="1" spc="-10" dirty="0" err="1" smtClean="0">
                <a:solidFill>
                  <a:srgbClr val="C00000"/>
                </a:solidFill>
                <a:latin typeface="Century Schoolbook"/>
                <a:cs typeface="Century Schoolbook"/>
              </a:rPr>
              <a:t>Т</a:t>
            </a:r>
            <a:r>
              <a:rPr sz="2800" b="1" spc="5" dirty="0" err="1" smtClean="0">
                <a:solidFill>
                  <a:srgbClr val="C00000"/>
                </a:solidFill>
                <a:latin typeface="Century Schoolbook"/>
                <a:cs typeface="Century Schoolbook"/>
              </a:rPr>
              <a:t>ип</a:t>
            </a:r>
            <a:r>
              <a:rPr lang="ru-RU" sz="2800" b="1" dirty="0">
                <a:solidFill>
                  <a:srgbClr val="C00000"/>
                </a:solidFill>
                <a:latin typeface="Century Schoolbook"/>
                <a:cs typeface="Century Schoolbook"/>
              </a:rPr>
              <a:t> </a:t>
            </a:r>
            <a:r>
              <a:rPr sz="2800" spc="-25" dirty="0" smtClean="0">
                <a:latin typeface="Century Schoolbook"/>
                <a:cs typeface="Century Schoolbook"/>
              </a:rPr>
              <a:t>(</a:t>
            </a:r>
            <a:r>
              <a:rPr sz="2800" spc="5" dirty="0" err="1" smtClean="0">
                <a:latin typeface="Century Schoolbook"/>
                <a:cs typeface="Century Schoolbook"/>
              </a:rPr>
              <a:t>о</a:t>
            </a:r>
            <a:r>
              <a:rPr sz="2800" spc="-25" dirty="0" err="1" smtClean="0">
                <a:latin typeface="Century Schoolbook"/>
                <a:cs typeface="Century Schoolbook"/>
              </a:rPr>
              <a:t>п</a:t>
            </a:r>
            <a:r>
              <a:rPr sz="2800" spc="10" dirty="0" err="1" smtClean="0">
                <a:latin typeface="Century Schoolbook"/>
                <a:cs typeface="Century Schoolbook"/>
              </a:rPr>
              <a:t>и</a:t>
            </a:r>
            <a:r>
              <a:rPr sz="2800" dirty="0" err="1" smtClean="0">
                <a:latin typeface="Century Schoolbook"/>
                <a:cs typeface="Century Schoolbook"/>
              </a:rPr>
              <a:t>са</a:t>
            </a:r>
            <a:r>
              <a:rPr sz="2800" spc="-30" dirty="0" err="1" smtClean="0">
                <a:latin typeface="Century Schoolbook"/>
                <a:cs typeface="Century Schoolbook"/>
              </a:rPr>
              <a:t>н</a:t>
            </a:r>
            <a:r>
              <a:rPr sz="2800" spc="-10" dirty="0" err="1" smtClean="0">
                <a:latin typeface="Century Schoolbook"/>
                <a:cs typeface="Century Schoolbook"/>
              </a:rPr>
              <a:t>и</a:t>
            </a:r>
            <a:r>
              <a:rPr sz="2800" spc="5" dirty="0" err="1" smtClean="0">
                <a:latin typeface="Century Schoolbook"/>
                <a:cs typeface="Century Schoolbook"/>
              </a:rPr>
              <a:t>е</a:t>
            </a:r>
            <a:r>
              <a:rPr sz="2800" dirty="0" smtClean="0">
                <a:latin typeface="Century Schoolbook"/>
                <a:cs typeface="Century Schoolbook"/>
              </a:rPr>
              <a:t>,</a:t>
            </a:r>
            <a:r>
              <a:rPr lang="ru-RU" sz="2800" dirty="0" smtClean="0">
                <a:latin typeface="Century Schoolbook"/>
                <a:cs typeface="Century Schoolbook"/>
              </a:rPr>
              <a:t> </a:t>
            </a:r>
            <a:r>
              <a:rPr sz="2800" dirty="0" err="1" smtClean="0">
                <a:latin typeface="Century Schoolbook"/>
                <a:cs typeface="Century Schoolbook"/>
              </a:rPr>
              <a:t>п</a:t>
            </a:r>
            <a:r>
              <a:rPr sz="2800" spc="-15" dirty="0" err="1" smtClean="0">
                <a:latin typeface="Century Schoolbook"/>
                <a:cs typeface="Century Schoolbook"/>
              </a:rPr>
              <a:t>о</a:t>
            </a:r>
            <a:r>
              <a:rPr sz="2800" spc="-5" dirty="0" err="1" smtClean="0">
                <a:latin typeface="Century Schoolbook"/>
                <a:cs typeface="Century Schoolbook"/>
              </a:rPr>
              <a:t>вес</a:t>
            </a:r>
            <a:r>
              <a:rPr sz="2800" spc="-35" dirty="0" err="1" smtClean="0">
                <a:latin typeface="Century Schoolbook"/>
                <a:cs typeface="Century Schoolbook"/>
              </a:rPr>
              <a:t>т</a:t>
            </a:r>
            <a:r>
              <a:rPr sz="2800" spc="-5" dirty="0" err="1" smtClean="0">
                <a:latin typeface="Century Schoolbook"/>
                <a:cs typeface="Century Schoolbook"/>
              </a:rPr>
              <a:t>вова</a:t>
            </a:r>
            <a:r>
              <a:rPr sz="2800" spc="-35" dirty="0" err="1" smtClean="0">
                <a:latin typeface="Century Schoolbook"/>
                <a:cs typeface="Century Schoolbook"/>
              </a:rPr>
              <a:t>н</a:t>
            </a:r>
            <a:r>
              <a:rPr sz="2800" spc="10" dirty="0" err="1" smtClean="0">
                <a:latin typeface="Century Schoolbook"/>
                <a:cs typeface="Century Schoolbook"/>
              </a:rPr>
              <a:t>и</a:t>
            </a:r>
            <a:r>
              <a:rPr sz="2800" spc="-15" dirty="0" err="1" smtClean="0">
                <a:latin typeface="Century Schoolbook"/>
                <a:cs typeface="Century Schoolbook"/>
              </a:rPr>
              <a:t>е</a:t>
            </a:r>
            <a:r>
              <a:rPr sz="2800" dirty="0" smtClean="0">
                <a:latin typeface="Century Schoolbook"/>
                <a:cs typeface="Century Schoolbook"/>
              </a:rPr>
              <a:t>,</a:t>
            </a:r>
            <a:r>
              <a:rPr lang="ru-RU" sz="2800" dirty="0" smtClean="0">
                <a:latin typeface="Century Schoolbook"/>
                <a:cs typeface="Century Schoolbook"/>
              </a:rPr>
              <a:t> </a:t>
            </a:r>
            <a:r>
              <a:rPr sz="2800" spc="-5" dirty="0" err="1" smtClean="0">
                <a:latin typeface="Century Schoolbook"/>
                <a:cs typeface="Century Schoolbook"/>
              </a:rPr>
              <a:t>ра</a:t>
            </a:r>
            <a:r>
              <a:rPr sz="2800" spc="-30" dirty="0" err="1" smtClean="0">
                <a:latin typeface="Century Schoolbook"/>
                <a:cs typeface="Century Schoolbook"/>
              </a:rPr>
              <a:t>с</a:t>
            </a:r>
            <a:r>
              <a:rPr sz="2800" dirty="0" err="1" smtClean="0">
                <a:latin typeface="Century Schoolbook"/>
                <a:cs typeface="Century Schoolbook"/>
              </a:rPr>
              <a:t>су</a:t>
            </a:r>
            <a:r>
              <a:rPr sz="2800" spc="-15" dirty="0" err="1" smtClean="0">
                <a:latin typeface="Century Schoolbook"/>
                <a:cs typeface="Century Schoolbook"/>
              </a:rPr>
              <a:t>ж</a:t>
            </a:r>
            <a:r>
              <a:rPr sz="2800" dirty="0" err="1" smtClean="0">
                <a:latin typeface="Century Schoolbook"/>
                <a:cs typeface="Century Schoolbook"/>
              </a:rPr>
              <a:t>д</a:t>
            </a:r>
            <a:r>
              <a:rPr sz="2800" spc="10" dirty="0" err="1" smtClean="0">
                <a:latin typeface="Century Schoolbook"/>
                <a:cs typeface="Century Schoolbook"/>
              </a:rPr>
              <a:t>е</a:t>
            </a:r>
            <a:r>
              <a:rPr sz="2800" spc="-30" dirty="0" err="1" smtClean="0">
                <a:latin typeface="Century Schoolbook"/>
                <a:cs typeface="Century Schoolbook"/>
              </a:rPr>
              <a:t>н</a:t>
            </a:r>
            <a:r>
              <a:rPr sz="2800" spc="10" dirty="0" err="1" smtClean="0">
                <a:latin typeface="Century Schoolbook"/>
                <a:cs typeface="Century Schoolbook"/>
              </a:rPr>
              <a:t>и</a:t>
            </a:r>
            <a:r>
              <a:rPr sz="2800" spc="-15" dirty="0" err="1" smtClean="0">
                <a:latin typeface="Century Schoolbook"/>
                <a:cs typeface="Century Schoolbook"/>
              </a:rPr>
              <a:t>е</a:t>
            </a:r>
            <a:r>
              <a:rPr sz="2800" dirty="0">
                <a:latin typeface="Century Schoolbook"/>
                <a:cs typeface="Century Schoolbook"/>
              </a:rPr>
              <a:t>,  толкование,</a:t>
            </a:r>
            <a:r>
              <a:rPr sz="2800" spc="-90" dirty="0">
                <a:latin typeface="Century Schoolbook"/>
                <a:cs typeface="Century Schoolbook"/>
              </a:rPr>
              <a:t> </a:t>
            </a:r>
            <a:r>
              <a:rPr sz="2800" dirty="0">
                <a:latin typeface="Century Schoolbook"/>
                <a:cs typeface="Century Schoolbook"/>
              </a:rPr>
              <a:t>инструкция,</a:t>
            </a:r>
            <a:r>
              <a:rPr sz="2800" spc="-85" dirty="0">
                <a:latin typeface="Century Schoolbook"/>
                <a:cs typeface="Century Schoolbook"/>
              </a:rPr>
              <a:t> </a:t>
            </a:r>
            <a:r>
              <a:rPr sz="2800" spc="5" dirty="0">
                <a:latin typeface="Century Schoolbook"/>
                <a:cs typeface="Century Schoolbook"/>
              </a:rPr>
              <a:t>переговоры)</a:t>
            </a:r>
            <a:endParaRPr sz="2800" dirty="0">
              <a:latin typeface="Century Schoolbook"/>
              <a:cs typeface="Century Schoolbook"/>
            </a:endParaRPr>
          </a:p>
        </p:txBody>
      </p:sp>
      <p:sp>
        <p:nvSpPr>
          <p:cNvPr id="4" name="object 4"/>
          <p:cNvSpPr txBox="1"/>
          <p:nvPr/>
        </p:nvSpPr>
        <p:spPr>
          <a:xfrm>
            <a:off x="1254658" y="3315080"/>
            <a:ext cx="3803650" cy="453390"/>
          </a:xfrm>
          <a:prstGeom prst="rect">
            <a:avLst/>
          </a:prstGeom>
        </p:spPr>
        <p:txBody>
          <a:bodyPr vert="horz" wrap="square" lIns="0" tIns="13335" rIns="0" bIns="0" rtlCol="0">
            <a:spAutoFit/>
          </a:bodyPr>
          <a:lstStyle/>
          <a:p>
            <a:pPr marL="469265" indent="-457200">
              <a:lnSpc>
                <a:spcPct val="100000"/>
              </a:lnSpc>
              <a:spcBef>
                <a:spcPts val="105"/>
              </a:spcBef>
              <a:buFont typeface="Arial"/>
              <a:buChar char="•"/>
              <a:tabLst>
                <a:tab pos="469265" algn="l"/>
                <a:tab pos="469900" algn="l"/>
                <a:tab pos="3542665" algn="l"/>
              </a:tabLst>
            </a:pPr>
            <a:r>
              <a:rPr sz="2800" b="1" spc="-10" dirty="0" err="1" smtClean="0">
                <a:solidFill>
                  <a:srgbClr val="C00000"/>
                </a:solidFill>
                <a:latin typeface="Century Schoolbook"/>
                <a:cs typeface="Century Schoolbook"/>
              </a:rPr>
              <a:t>О</a:t>
            </a:r>
            <a:r>
              <a:rPr sz="2800" b="1" dirty="0" err="1" smtClean="0">
                <a:solidFill>
                  <a:srgbClr val="C00000"/>
                </a:solidFill>
                <a:latin typeface="Century Schoolbook"/>
                <a:cs typeface="Century Schoolbook"/>
              </a:rPr>
              <a:t>рга</a:t>
            </a:r>
            <a:r>
              <a:rPr sz="2800" b="1" spc="-10" dirty="0" err="1" smtClean="0">
                <a:solidFill>
                  <a:srgbClr val="C00000"/>
                </a:solidFill>
                <a:latin typeface="Century Schoolbook"/>
                <a:cs typeface="Century Schoolbook"/>
              </a:rPr>
              <a:t>н</a:t>
            </a:r>
            <a:r>
              <a:rPr sz="2800" b="1" spc="5" dirty="0" err="1" smtClean="0">
                <a:solidFill>
                  <a:srgbClr val="C00000"/>
                </a:solidFill>
                <a:latin typeface="Century Schoolbook"/>
                <a:cs typeface="Century Schoolbook"/>
              </a:rPr>
              <a:t>и</a:t>
            </a:r>
            <a:r>
              <a:rPr sz="2800" b="1" spc="-15" dirty="0" err="1" smtClean="0">
                <a:solidFill>
                  <a:srgbClr val="C00000"/>
                </a:solidFill>
                <a:latin typeface="Century Schoolbook"/>
                <a:cs typeface="Century Schoolbook"/>
              </a:rPr>
              <a:t>за</a:t>
            </a:r>
            <a:r>
              <a:rPr sz="2800" b="1" spc="-5" dirty="0" err="1" smtClean="0">
                <a:solidFill>
                  <a:srgbClr val="C00000"/>
                </a:solidFill>
                <a:latin typeface="Century Schoolbook"/>
                <a:cs typeface="Century Schoolbook"/>
              </a:rPr>
              <a:t>ц</a:t>
            </a:r>
            <a:r>
              <a:rPr sz="2800" b="1" spc="5" dirty="0" err="1" smtClean="0">
                <a:solidFill>
                  <a:srgbClr val="C00000"/>
                </a:solidFill>
                <a:latin typeface="Century Schoolbook"/>
                <a:cs typeface="Century Schoolbook"/>
              </a:rPr>
              <a:t>ия</a:t>
            </a:r>
            <a:r>
              <a:rPr lang="ru-RU" sz="2800" b="1" dirty="0">
                <a:solidFill>
                  <a:srgbClr val="C00000"/>
                </a:solidFill>
                <a:latin typeface="Century Schoolbook"/>
                <a:cs typeface="Century Schoolbook"/>
              </a:rPr>
              <a:t> </a:t>
            </a:r>
            <a:r>
              <a:rPr sz="2800" b="1" spc="5" dirty="0" smtClean="0">
                <a:solidFill>
                  <a:srgbClr val="C00000"/>
                </a:solidFill>
                <a:latin typeface="Century Schoolbook"/>
                <a:cs typeface="Century Schoolbook"/>
              </a:rPr>
              <a:t>и</a:t>
            </a:r>
            <a:endParaRPr sz="2800" dirty="0">
              <a:latin typeface="Century Schoolbook"/>
              <a:cs typeface="Century Schoolbook"/>
            </a:endParaRPr>
          </a:p>
        </p:txBody>
      </p:sp>
      <p:sp>
        <p:nvSpPr>
          <p:cNvPr id="5" name="object 5"/>
          <p:cNvSpPr txBox="1"/>
          <p:nvPr/>
        </p:nvSpPr>
        <p:spPr>
          <a:xfrm>
            <a:off x="4800600" y="3315080"/>
            <a:ext cx="5573395" cy="453390"/>
          </a:xfrm>
          <a:prstGeom prst="rect">
            <a:avLst/>
          </a:prstGeom>
        </p:spPr>
        <p:txBody>
          <a:bodyPr vert="horz" wrap="square" lIns="0" tIns="13335" rIns="0" bIns="0" rtlCol="0">
            <a:spAutoFit/>
          </a:bodyPr>
          <a:lstStyle/>
          <a:p>
            <a:pPr marL="12700">
              <a:lnSpc>
                <a:spcPct val="100000"/>
              </a:lnSpc>
              <a:spcBef>
                <a:spcPts val="105"/>
              </a:spcBef>
              <a:tabLst>
                <a:tab pos="2570480" algn="l"/>
                <a:tab pos="5338445" algn="l"/>
              </a:tabLst>
            </a:pPr>
            <a:r>
              <a:rPr sz="2800" b="1" dirty="0">
                <a:solidFill>
                  <a:srgbClr val="C00000"/>
                </a:solidFill>
                <a:latin typeface="Century Schoolbook"/>
                <a:cs typeface="Century Schoolbook"/>
              </a:rPr>
              <a:t>н</a:t>
            </a:r>
            <a:r>
              <a:rPr sz="2800" b="1" spc="-20" dirty="0">
                <a:solidFill>
                  <a:srgbClr val="C00000"/>
                </a:solidFill>
                <a:latin typeface="Century Schoolbook"/>
                <a:cs typeface="Century Schoolbook"/>
              </a:rPr>
              <a:t>а</a:t>
            </a:r>
            <a:r>
              <a:rPr sz="2800" b="1" dirty="0">
                <a:solidFill>
                  <a:srgbClr val="C00000"/>
                </a:solidFill>
                <a:latin typeface="Century Schoolbook"/>
                <a:cs typeface="Century Schoolbook"/>
              </a:rPr>
              <a:t>в</a:t>
            </a:r>
            <a:r>
              <a:rPr sz="2800" b="1" spc="-10" dirty="0">
                <a:solidFill>
                  <a:srgbClr val="C00000"/>
                </a:solidFill>
                <a:latin typeface="Century Schoolbook"/>
                <a:cs typeface="Century Schoolbook"/>
              </a:rPr>
              <a:t>и</a:t>
            </a:r>
            <a:r>
              <a:rPr sz="2800" b="1" dirty="0">
                <a:solidFill>
                  <a:srgbClr val="C00000"/>
                </a:solidFill>
                <a:latin typeface="Century Schoolbook"/>
                <a:cs typeface="Century Schoolbook"/>
              </a:rPr>
              <a:t>га</a:t>
            </a:r>
            <a:r>
              <a:rPr sz="2800" b="1" spc="-10" dirty="0">
                <a:solidFill>
                  <a:srgbClr val="C00000"/>
                </a:solidFill>
                <a:latin typeface="Century Schoolbook"/>
                <a:cs typeface="Century Schoolbook"/>
              </a:rPr>
              <a:t>ц</a:t>
            </a:r>
            <a:r>
              <a:rPr sz="2800" b="1" spc="5" dirty="0">
                <a:solidFill>
                  <a:srgbClr val="C00000"/>
                </a:solidFill>
                <a:latin typeface="Century Schoolbook"/>
                <a:cs typeface="Century Schoolbook"/>
              </a:rPr>
              <a:t>ия</a:t>
            </a:r>
            <a:r>
              <a:rPr sz="2800" b="1" dirty="0">
                <a:solidFill>
                  <a:srgbClr val="C00000"/>
                </a:solidFill>
                <a:latin typeface="Century Schoolbook"/>
                <a:cs typeface="Century Schoolbook"/>
              </a:rPr>
              <a:t>	</a:t>
            </a:r>
            <a:r>
              <a:rPr sz="2800" dirty="0">
                <a:latin typeface="Century Schoolbook"/>
                <a:cs typeface="Century Schoolbook"/>
              </a:rPr>
              <a:t>(</a:t>
            </a:r>
            <a:r>
              <a:rPr sz="2800" dirty="0" err="1" smtClean="0">
                <a:latin typeface="Century Schoolbook"/>
                <a:cs typeface="Century Schoolbook"/>
              </a:rPr>
              <a:t>ста</a:t>
            </a:r>
            <a:r>
              <a:rPr sz="2800" spc="-25" dirty="0" err="1" smtClean="0">
                <a:latin typeface="Century Schoolbook"/>
                <a:cs typeface="Century Schoolbook"/>
              </a:rPr>
              <a:t>т</a:t>
            </a:r>
            <a:r>
              <a:rPr sz="2800" spc="-10" dirty="0" err="1" smtClean="0">
                <a:latin typeface="Century Schoolbook"/>
                <a:cs typeface="Century Schoolbook"/>
              </a:rPr>
              <a:t>и</a:t>
            </a:r>
            <a:r>
              <a:rPr sz="2800" spc="5" dirty="0" err="1" smtClean="0">
                <a:latin typeface="Century Schoolbook"/>
                <a:cs typeface="Century Schoolbook"/>
              </a:rPr>
              <a:t>ч</a:t>
            </a:r>
            <a:r>
              <a:rPr sz="2800" spc="-15" dirty="0" err="1" smtClean="0">
                <a:latin typeface="Century Schoolbook"/>
                <a:cs typeface="Century Schoolbook"/>
              </a:rPr>
              <a:t>е</a:t>
            </a:r>
            <a:r>
              <a:rPr sz="2800" dirty="0" err="1" smtClean="0">
                <a:latin typeface="Century Schoolbook"/>
                <a:cs typeface="Century Schoolbook"/>
              </a:rPr>
              <a:t>с</a:t>
            </a:r>
            <a:r>
              <a:rPr sz="2800" spc="-15" dirty="0" err="1" smtClean="0">
                <a:latin typeface="Century Schoolbook"/>
                <a:cs typeface="Century Schoolbook"/>
              </a:rPr>
              <a:t>ки</a:t>
            </a:r>
            <a:r>
              <a:rPr sz="2800" spc="5" dirty="0" err="1" smtClean="0">
                <a:latin typeface="Century Schoolbook"/>
                <a:cs typeface="Century Schoolbook"/>
              </a:rPr>
              <a:t>й</a:t>
            </a:r>
            <a:r>
              <a:rPr lang="ru-RU" sz="2800" dirty="0">
                <a:latin typeface="Century Schoolbook"/>
                <a:cs typeface="Century Schoolbook"/>
              </a:rPr>
              <a:t> </a:t>
            </a:r>
            <a:r>
              <a:rPr sz="2800" spc="5" dirty="0" smtClean="0">
                <a:latin typeface="Century Schoolbook"/>
                <a:cs typeface="Century Schoolbook"/>
              </a:rPr>
              <a:t>и</a:t>
            </a:r>
            <a:endParaRPr sz="2800" dirty="0">
              <a:latin typeface="Century Schoolbook"/>
              <a:cs typeface="Century Schoolbook"/>
            </a:endParaRPr>
          </a:p>
        </p:txBody>
      </p:sp>
      <p:sp>
        <p:nvSpPr>
          <p:cNvPr id="6" name="object 6"/>
          <p:cNvSpPr txBox="1"/>
          <p:nvPr/>
        </p:nvSpPr>
        <p:spPr>
          <a:xfrm>
            <a:off x="1254658" y="3741877"/>
            <a:ext cx="9900285" cy="2161540"/>
          </a:xfrm>
          <a:prstGeom prst="rect">
            <a:avLst/>
          </a:prstGeom>
        </p:spPr>
        <p:txBody>
          <a:bodyPr vert="horz" wrap="square" lIns="0" tIns="13970" rIns="0" bIns="0" rtlCol="0">
            <a:spAutoFit/>
          </a:bodyPr>
          <a:lstStyle/>
          <a:p>
            <a:pPr marL="469265">
              <a:lnSpc>
                <a:spcPct val="100000"/>
              </a:lnSpc>
              <a:spcBef>
                <a:spcPts val="110"/>
              </a:spcBef>
            </a:pPr>
            <a:r>
              <a:rPr sz="2800" dirty="0">
                <a:latin typeface="Century Schoolbook"/>
                <a:cs typeface="Century Schoolbook"/>
              </a:rPr>
              <a:t>динамический</a:t>
            </a:r>
            <a:r>
              <a:rPr sz="2800" spc="-85" dirty="0">
                <a:latin typeface="Century Schoolbook"/>
                <a:cs typeface="Century Schoolbook"/>
              </a:rPr>
              <a:t> </a:t>
            </a:r>
            <a:r>
              <a:rPr sz="2800" spc="5" dirty="0">
                <a:latin typeface="Century Schoolbook"/>
                <a:cs typeface="Century Schoolbook"/>
              </a:rPr>
              <a:t>тексты)</a:t>
            </a:r>
            <a:endParaRPr sz="2800" dirty="0">
              <a:latin typeface="Century Schoolbook"/>
              <a:cs typeface="Century Schoolbook"/>
            </a:endParaRPr>
          </a:p>
          <a:p>
            <a:pPr marL="469265" indent="-457200">
              <a:lnSpc>
                <a:spcPct val="100000"/>
              </a:lnSpc>
              <a:buFont typeface="Arial"/>
              <a:buChar char="•"/>
              <a:tabLst>
                <a:tab pos="469265" algn="l"/>
                <a:tab pos="469900" algn="l"/>
              </a:tabLst>
            </a:pPr>
            <a:r>
              <a:rPr sz="2800" dirty="0">
                <a:latin typeface="Century Schoolbook"/>
                <a:cs typeface="Century Schoolbook"/>
              </a:rPr>
              <a:t>Объем</a:t>
            </a:r>
          </a:p>
          <a:p>
            <a:pPr marL="469265" indent="-457200">
              <a:lnSpc>
                <a:spcPct val="100000"/>
              </a:lnSpc>
              <a:buFont typeface="Arial"/>
              <a:buChar char="•"/>
              <a:tabLst>
                <a:tab pos="469265" algn="l"/>
                <a:tab pos="469900" algn="l"/>
              </a:tabLst>
            </a:pPr>
            <a:r>
              <a:rPr sz="2800" dirty="0">
                <a:latin typeface="Century Schoolbook"/>
                <a:cs typeface="Century Schoolbook"/>
              </a:rPr>
              <a:t>Грамматическая</a:t>
            </a:r>
            <a:r>
              <a:rPr sz="2800" spc="-95" dirty="0">
                <a:latin typeface="Century Schoolbook"/>
                <a:cs typeface="Century Schoolbook"/>
              </a:rPr>
              <a:t> </a:t>
            </a:r>
            <a:r>
              <a:rPr sz="2800" dirty="0">
                <a:latin typeface="Century Schoolbook"/>
                <a:cs typeface="Century Schoolbook"/>
              </a:rPr>
              <a:t>сложность</a:t>
            </a:r>
          </a:p>
          <a:p>
            <a:pPr marL="469265" marR="5080" indent="-457200">
              <a:lnSpc>
                <a:spcPct val="100000"/>
              </a:lnSpc>
              <a:spcBef>
                <a:spcPts val="5"/>
              </a:spcBef>
              <a:buFont typeface="Arial"/>
              <a:buChar char="•"/>
              <a:tabLst>
                <a:tab pos="469265" algn="l"/>
                <a:tab pos="469900" algn="l"/>
                <a:tab pos="3750310" algn="l"/>
                <a:tab pos="5448300" algn="l"/>
                <a:tab pos="7774305" algn="l"/>
                <a:tab pos="9728835" algn="l"/>
              </a:tabLst>
            </a:pPr>
            <a:r>
              <a:rPr sz="2800" spc="-10" dirty="0">
                <a:latin typeface="Century Schoolbook"/>
                <a:cs typeface="Century Schoolbook"/>
              </a:rPr>
              <a:t>П</a:t>
            </a:r>
            <a:r>
              <a:rPr sz="2800" dirty="0">
                <a:latin typeface="Century Schoolbook"/>
                <a:cs typeface="Century Schoolbook"/>
              </a:rPr>
              <a:t>ре</a:t>
            </a:r>
            <a:r>
              <a:rPr sz="2800" spc="10" dirty="0">
                <a:latin typeface="Century Schoolbook"/>
                <a:cs typeface="Century Schoolbook"/>
              </a:rPr>
              <a:t>д</a:t>
            </a:r>
            <a:r>
              <a:rPr sz="2800" spc="5" dirty="0">
                <a:latin typeface="Century Schoolbook"/>
                <a:cs typeface="Century Schoolbook"/>
              </a:rPr>
              <a:t>п</a:t>
            </a:r>
            <a:r>
              <a:rPr sz="2800" spc="10" dirty="0">
                <a:latin typeface="Century Schoolbook"/>
                <a:cs typeface="Century Schoolbook"/>
              </a:rPr>
              <a:t>о</a:t>
            </a:r>
            <a:r>
              <a:rPr sz="2800" dirty="0">
                <a:latin typeface="Century Schoolbook"/>
                <a:cs typeface="Century Schoolbook"/>
              </a:rPr>
              <a:t>л</a:t>
            </a:r>
            <a:r>
              <a:rPr sz="2800" spc="-30" dirty="0">
                <a:latin typeface="Century Schoolbook"/>
                <a:cs typeface="Century Schoolbook"/>
              </a:rPr>
              <a:t>а</a:t>
            </a:r>
            <a:r>
              <a:rPr sz="2800" spc="5" dirty="0">
                <a:latin typeface="Century Schoolbook"/>
                <a:cs typeface="Century Schoolbook"/>
              </a:rPr>
              <a:t>г</a:t>
            </a:r>
            <a:r>
              <a:rPr sz="2800" dirty="0">
                <a:latin typeface="Century Schoolbook"/>
                <a:cs typeface="Century Schoolbook"/>
              </a:rPr>
              <a:t>ае</a:t>
            </a:r>
            <a:r>
              <a:rPr sz="2800" spc="10" dirty="0">
                <a:latin typeface="Century Schoolbook"/>
                <a:cs typeface="Century Schoolbook"/>
              </a:rPr>
              <a:t>м</a:t>
            </a:r>
            <a:r>
              <a:rPr sz="2800" spc="-25" dirty="0">
                <a:latin typeface="Century Schoolbook"/>
                <a:cs typeface="Century Schoolbook"/>
              </a:rPr>
              <a:t>а</a:t>
            </a:r>
            <a:r>
              <a:rPr sz="2800" spc="5" dirty="0">
                <a:latin typeface="Century Schoolbook"/>
                <a:cs typeface="Century Schoolbook"/>
              </a:rPr>
              <a:t>я</a:t>
            </a:r>
            <a:r>
              <a:rPr sz="2800" dirty="0">
                <a:latin typeface="Century Schoolbook"/>
                <a:cs typeface="Century Schoolbook"/>
              </a:rPr>
              <a:t>	с</a:t>
            </a:r>
            <a:r>
              <a:rPr sz="2800" spc="-20" dirty="0">
                <a:latin typeface="Century Schoolbook"/>
                <a:cs typeface="Century Schoolbook"/>
              </a:rPr>
              <a:t>т</a:t>
            </a:r>
            <a:r>
              <a:rPr sz="2800" spc="10" dirty="0">
                <a:latin typeface="Century Schoolbook"/>
                <a:cs typeface="Century Schoolbook"/>
              </a:rPr>
              <a:t>е</a:t>
            </a:r>
            <a:r>
              <a:rPr sz="2800" spc="-20" dirty="0">
                <a:latin typeface="Century Schoolbook"/>
                <a:cs typeface="Century Schoolbook"/>
              </a:rPr>
              <a:t>п</a:t>
            </a:r>
            <a:r>
              <a:rPr sz="2800" spc="10" dirty="0">
                <a:latin typeface="Century Schoolbook"/>
                <a:cs typeface="Century Schoolbook"/>
              </a:rPr>
              <a:t>е</a:t>
            </a:r>
            <a:r>
              <a:rPr sz="2800" spc="-30" dirty="0">
                <a:latin typeface="Century Schoolbook"/>
                <a:cs typeface="Century Schoolbook"/>
              </a:rPr>
              <a:t>н</a:t>
            </a:r>
            <a:r>
              <a:rPr sz="2800" spc="5" dirty="0">
                <a:latin typeface="Century Schoolbook"/>
                <a:cs typeface="Century Schoolbook"/>
              </a:rPr>
              <a:t>ь</a:t>
            </a:r>
            <a:r>
              <a:rPr sz="2800" dirty="0">
                <a:latin typeface="Century Schoolbook"/>
                <a:cs typeface="Century Schoolbook"/>
              </a:rPr>
              <a:t>	</a:t>
            </a:r>
            <a:r>
              <a:rPr sz="2800" spc="5" dirty="0">
                <a:latin typeface="Century Schoolbook"/>
                <a:cs typeface="Century Schoolbook"/>
              </a:rPr>
              <a:t>зна</a:t>
            </a:r>
            <a:r>
              <a:rPr sz="2800" spc="-20" dirty="0">
                <a:latin typeface="Century Schoolbook"/>
                <a:cs typeface="Century Schoolbook"/>
              </a:rPr>
              <a:t>к</a:t>
            </a:r>
            <a:r>
              <a:rPr sz="2800" spc="-10" dirty="0">
                <a:latin typeface="Century Schoolbook"/>
                <a:cs typeface="Century Schoolbook"/>
              </a:rPr>
              <a:t>о</a:t>
            </a:r>
            <a:r>
              <a:rPr sz="2800" spc="5" dirty="0">
                <a:latin typeface="Century Schoolbook"/>
                <a:cs typeface="Century Schoolbook"/>
              </a:rPr>
              <a:t>мства</a:t>
            </a:r>
            <a:r>
              <a:rPr sz="2800" dirty="0">
                <a:latin typeface="Century Schoolbook"/>
                <a:cs typeface="Century Schoolbook"/>
              </a:rPr>
              <a:t>	</a:t>
            </a:r>
            <a:r>
              <a:rPr sz="2800" spc="-10" dirty="0">
                <a:latin typeface="Century Schoolbook"/>
                <a:cs typeface="Century Schoolbook"/>
              </a:rPr>
              <a:t>ч</a:t>
            </a:r>
            <a:r>
              <a:rPr sz="2800" spc="10" dirty="0">
                <a:latin typeface="Century Schoolbook"/>
                <a:cs typeface="Century Schoolbook"/>
              </a:rPr>
              <a:t>и</a:t>
            </a:r>
            <a:r>
              <a:rPr sz="2800" spc="5" dirty="0">
                <a:latin typeface="Century Schoolbook"/>
                <a:cs typeface="Century Schoolbook"/>
              </a:rPr>
              <a:t>та</a:t>
            </a:r>
            <a:r>
              <a:rPr sz="2800" spc="-25" dirty="0">
                <a:latin typeface="Century Schoolbook"/>
                <a:cs typeface="Century Schoolbook"/>
              </a:rPr>
              <a:t>т</a:t>
            </a:r>
            <a:r>
              <a:rPr sz="2800" spc="10" dirty="0">
                <a:latin typeface="Century Schoolbook"/>
                <a:cs typeface="Century Schoolbook"/>
              </a:rPr>
              <a:t>е</a:t>
            </a:r>
            <a:r>
              <a:rPr sz="2800" dirty="0">
                <a:latin typeface="Century Schoolbook"/>
                <a:cs typeface="Century Schoolbook"/>
              </a:rPr>
              <a:t>л</a:t>
            </a:r>
            <a:r>
              <a:rPr sz="2800" spc="5" dirty="0">
                <a:latin typeface="Century Schoolbook"/>
                <a:cs typeface="Century Schoolbook"/>
              </a:rPr>
              <a:t>я</a:t>
            </a:r>
            <a:r>
              <a:rPr sz="2800" dirty="0">
                <a:latin typeface="Century Schoolbook"/>
                <a:cs typeface="Century Schoolbook"/>
              </a:rPr>
              <a:t>	с  </a:t>
            </a:r>
            <a:r>
              <a:rPr sz="2800" spc="5" dirty="0">
                <a:latin typeface="Century Schoolbook"/>
                <a:cs typeface="Century Schoolbook"/>
              </a:rPr>
              <a:t>предметом</a:t>
            </a:r>
            <a:r>
              <a:rPr sz="2800" spc="-70" dirty="0">
                <a:latin typeface="Century Schoolbook"/>
                <a:cs typeface="Century Schoolbook"/>
              </a:rPr>
              <a:t> </a:t>
            </a:r>
            <a:r>
              <a:rPr sz="2800" spc="5" dirty="0">
                <a:latin typeface="Century Schoolbook"/>
                <a:cs typeface="Century Schoolbook"/>
              </a:rPr>
              <a:t>описания</a:t>
            </a:r>
            <a:endParaRPr sz="28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23011" y="304800"/>
            <a:ext cx="3862704" cy="680720"/>
          </a:xfrm>
          <a:prstGeom prst="rect">
            <a:avLst/>
          </a:prstGeom>
        </p:spPr>
        <p:txBody>
          <a:bodyPr vert="horz" wrap="square" lIns="0" tIns="12065" rIns="0" bIns="0" rtlCol="0">
            <a:spAutoFit/>
          </a:bodyPr>
          <a:lstStyle/>
          <a:p>
            <a:pPr marL="12700">
              <a:lnSpc>
                <a:spcPct val="100000"/>
              </a:lnSpc>
              <a:spcBef>
                <a:spcPts val="95"/>
              </a:spcBef>
            </a:pPr>
            <a:r>
              <a:rPr sz="4300" b="0" spc="-5" dirty="0">
                <a:solidFill>
                  <a:srgbClr val="252525"/>
                </a:solidFill>
                <a:latin typeface="Century Schoolbook"/>
                <a:cs typeface="Century Schoolbook"/>
              </a:rPr>
              <a:t>Формат</a:t>
            </a:r>
            <a:r>
              <a:rPr sz="4300" b="0" spc="-70" dirty="0">
                <a:solidFill>
                  <a:srgbClr val="252525"/>
                </a:solidFill>
                <a:latin typeface="Century Schoolbook"/>
                <a:cs typeface="Century Schoolbook"/>
              </a:rPr>
              <a:t> </a:t>
            </a:r>
            <a:r>
              <a:rPr sz="4300" b="0" spc="-5" dirty="0">
                <a:solidFill>
                  <a:srgbClr val="252525"/>
                </a:solidFill>
                <a:latin typeface="Century Schoolbook"/>
                <a:cs typeface="Century Schoolbook"/>
              </a:rPr>
              <a:t>текста</a:t>
            </a:r>
            <a:endParaRPr sz="4300" dirty="0">
              <a:latin typeface="Century Schoolbook"/>
              <a:cs typeface="Century Schoolbook"/>
            </a:endParaRPr>
          </a:p>
        </p:txBody>
      </p:sp>
      <p:pic>
        <p:nvPicPr>
          <p:cNvPr id="3" name="object 3"/>
          <p:cNvPicPr/>
          <p:nvPr/>
        </p:nvPicPr>
        <p:blipFill>
          <a:blip r:embed="rId2" cstate="print"/>
          <a:stretch>
            <a:fillRect/>
          </a:stretch>
        </p:blipFill>
        <p:spPr>
          <a:xfrm>
            <a:off x="2240279" y="1347216"/>
            <a:ext cx="2404872" cy="518160"/>
          </a:xfrm>
          <a:prstGeom prst="rect">
            <a:avLst/>
          </a:prstGeom>
        </p:spPr>
      </p:pic>
      <p:sp>
        <p:nvSpPr>
          <p:cNvPr id="4" name="object 4"/>
          <p:cNvSpPr txBox="1"/>
          <p:nvPr/>
        </p:nvSpPr>
        <p:spPr>
          <a:xfrm>
            <a:off x="2341879" y="1413510"/>
            <a:ext cx="2122170" cy="347345"/>
          </a:xfrm>
          <a:prstGeom prst="rect">
            <a:avLst/>
          </a:prstGeom>
        </p:spPr>
        <p:txBody>
          <a:bodyPr vert="horz" wrap="square" lIns="0" tIns="13970" rIns="0" bIns="0" rtlCol="0">
            <a:spAutoFit/>
          </a:bodyPr>
          <a:lstStyle/>
          <a:p>
            <a:pPr marL="12700">
              <a:lnSpc>
                <a:spcPct val="100000"/>
              </a:lnSpc>
              <a:spcBef>
                <a:spcPts val="110"/>
              </a:spcBef>
            </a:pPr>
            <a:r>
              <a:rPr sz="2100" dirty="0">
                <a:latin typeface="Century Schoolbook"/>
                <a:cs typeface="Century Schoolbook"/>
              </a:rPr>
              <a:t>Сплошной</a:t>
            </a:r>
            <a:r>
              <a:rPr sz="2100" spc="-90" dirty="0">
                <a:latin typeface="Century Schoolbook"/>
                <a:cs typeface="Century Schoolbook"/>
              </a:rPr>
              <a:t> </a:t>
            </a:r>
            <a:r>
              <a:rPr sz="2100" spc="5" dirty="0">
                <a:latin typeface="Century Schoolbook"/>
                <a:cs typeface="Century Schoolbook"/>
              </a:rPr>
              <a:t>текст</a:t>
            </a:r>
            <a:endParaRPr sz="2100">
              <a:latin typeface="Century Schoolbook"/>
              <a:cs typeface="Century Schoolbook"/>
            </a:endParaRPr>
          </a:p>
        </p:txBody>
      </p:sp>
      <p:pic>
        <p:nvPicPr>
          <p:cNvPr id="5" name="object 5"/>
          <p:cNvPicPr/>
          <p:nvPr/>
        </p:nvPicPr>
        <p:blipFill>
          <a:blip r:embed="rId3" cstate="print"/>
          <a:stretch>
            <a:fillRect/>
          </a:stretch>
        </p:blipFill>
        <p:spPr>
          <a:xfrm>
            <a:off x="277368" y="2185416"/>
            <a:ext cx="2904744" cy="1749551"/>
          </a:xfrm>
          <a:prstGeom prst="rect">
            <a:avLst/>
          </a:prstGeom>
        </p:spPr>
      </p:pic>
      <p:sp>
        <p:nvSpPr>
          <p:cNvPr id="6" name="object 6"/>
          <p:cNvSpPr txBox="1"/>
          <p:nvPr/>
        </p:nvSpPr>
        <p:spPr>
          <a:xfrm>
            <a:off x="390245" y="2627833"/>
            <a:ext cx="2675890" cy="836294"/>
          </a:xfrm>
          <a:prstGeom prst="rect">
            <a:avLst/>
          </a:prstGeom>
        </p:spPr>
        <p:txBody>
          <a:bodyPr vert="horz" wrap="square" lIns="0" tIns="12065" rIns="0" bIns="0" rtlCol="0">
            <a:spAutoFit/>
          </a:bodyPr>
          <a:lstStyle/>
          <a:p>
            <a:pPr marL="1270" algn="ctr">
              <a:lnSpc>
                <a:spcPts val="2160"/>
              </a:lnSpc>
              <a:spcBef>
                <a:spcPts val="95"/>
              </a:spcBef>
            </a:pPr>
            <a:r>
              <a:rPr sz="1900" spc="-5" dirty="0">
                <a:latin typeface="Century Schoolbook"/>
                <a:cs typeface="Century Schoolbook"/>
              </a:rPr>
              <a:t>состоит</a:t>
            </a:r>
            <a:r>
              <a:rPr sz="1900" spc="-30" dirty="0">
                <a:latin typeface="Century Schoolbook"/>
                <a:cs typeface="Century Schoolbook"/>
              </a:rPr>
              <a:t> </a:t>
            </a:r>
            <a:r>
              <a:rPr sz="1900" spc="-10" dirty="0">
                <a:latin typeface="Century Schoolbook"/>
                <a:cs typeface="Century Schoolbook"/>
              </a:rPr>
              <a:t>из</a:t>
            </a:r>
            <a:endParaRPr sz="1900">
              <a:latin typeface="Century Schoolbook"/>
              <a:cs typeface="Century Schoolbook"/>
            </a:endParaRPr>
          </a:p>
          <a:p>
            <a:pPr algn="ctr">
              <a:lnSpc>
                <a:spcPts val="2050"/>
              </a:lnSpc>
            </a:pPr>
            <a:r>
              <a:rPr sz="1900" spc="-5" dirty="0">
                <a:latin typeface="Century Schoolbook"/>
                <a:cs typeface="Century Schoolbook"/>
              </a:rPr>
              <a:t>предложений,</a:t>
            </a:r>
            <a:r>
              <a:rPr sz="1900" spc="-75" dirty="0">
                <a:latin typeface="Century Schoolbook"/>
                <a:cs typeface="Century Schoolbook"/>
              </a:rPr>
              <a:t> </a:t>
            </a:r>
            <a:r>
              <a:rPr sz="1900" spc="-5" dirty="0">
                <a:latin typeface="Century Schoolbook"/>
                <a:cs typeface="Century Schoolbook"/>
              </a:rPr>
              <a:t>которые</a:t>
            </a:r>
            <a:endParaRPr sz="1900">
              <a:latin typeface="Century Schoolbook"/>
              <a:cs typeface="Century Schoolbook"/>
            </a:endParaRPr>
          </a:p>
          <a:p>
            <a:pPr marL="3810" algn="ctr">
              <a:lnSpc>
                <a:spcPts val="2170"/>
              </a:lnSpc>
            </a:pPr>
            <a:r>
              <a:rPr sz="1900" dirty="0">
                <a:latin typeface="Century Schoolbook"/>
                <a:cs typeface="Century Schoolbook"/>
              </a:rPr>
              <a:t>соединены</a:t>
            </a:r>
            <a:r>
              <a:rPr sz="1900" spc="-70" dirty="0">
                <a:latin typeface="Century Schoolbook"/>
                <a:cs typeface="Century Schoolbook"/>
              </a:rPr>
              <a:t> </a:t>
            </a:r>
            <a:r>
              <a:rPr sz="1900" spc="-5" dirty="0">
                <a:latin typeface="Century Schoolbook"/>
                <a:cs typeface="Century Schoolbook"/>
              </a:rPr>
              <a:t>в абзацы</a:t>
            </a:r>
            <a:endParaRPr sz="1900">
              <a:latin typeface="Century Schoolbook"/>
              <a:cs typeface="Century Schoolbook"/>
            </a:endParaRPr>
          </a:p>
        </p:txBody>
      </p:sp>
      <p:pic>
        <p:nvPicPr>
          <p:cNvPr id="7" name="object 7"/>
          <p:cNvPicPr/>
          <p:nvPr/>
        </p:nvPicPr>
        <p:blipFill>
          <a:blip r:embed="rId4" cstate="print"/>
          <a:stretch>
            <a:fillRect/>
          </a:stretch>
        </p:blipFill>
        <p:spPr>
          <a:xfrm>
            <a:off x="3456432" y="2167127"/>
            <a:ext cx="2907791" cy="1749552"/>
          </a:xfrm>
          <a:prstGeom prst="rect">
            <a:avLst/>
          </a:prstGeom>
        </p:spPr>
      </p:pic>
      <p:sp>
        <p:nvSpPr>
          <p:cNvPr id="8" name="object 8"/>
          <p:cNvSpPr txBox="1"/>
          <p:nvPr/>
        </p:nvSpPr>
        <p:spPr>
          <a:xfrm>
            <a:off x="3531489" y="2347722"/>
            <a:ext cx="2759710" cy="1357630"/>
          </a:xfrm>
          <a:prstGeom prst="rect">
            <a:avLst/>
          </a:prstGeom>
        </p:spPr>
        <p:txBody>
          <a:bodyPr vert="horz" wrap="square" lIns="0" tIns="40640" rIns="0" bIns="0" rtlCol="0">
            <a:spAutoFit/>
          </a:bodyPr>
          <a:lstStyle/>
          <a:p>
            <a:pPr marL="12065" marR="5080" indent="1270" algn="ctr">
              <a:lnSpc>
                <a:spcPct val="90000"/>
              </a:lnSpc>
              <a:spcBef>
                <a:spcPts val="320"/>
              </a:spcBef>
            </a:pPr>
            <a:r>
              <a:rPr sz="1900" spc="-5" dirty="0">
                <a:latin typeface="Century Schoolbook"/>
                <a:cs typeface="Century Schoolbook"/>
              </a:rPr>
              <a:t>в</a:t>
            </a:r>
            <a:r>
              <a:rPr sz="1900" spc="5" dirty="0">
                <a:latin typeface="Century Schoolbook"/>
                <a:cs typeface="Century Schoolbook"/>
              </a:rPr>
              <a:t> </a:t>
            </a:r>
            <a:r>
              <a:rPr sz="1900" spc="-5" dirty="0">
                <a:latin typeface="Century Schoolbook"/>
                <a:cs typeface="Century Schoolbook"/>
              </a:rPr>
              <a:t>тексте</a:t>
            </a:r>
            <a:r>
              <a:rPr sz="1900" spc="5" dirty="0">
                <a:latin typeface="Century Schoolbook"/>
                <a:cs typeface="Century Schoolbook"/>
              </a:rPr>
              <a:t> </a:t>
            </a:r>
            <a:r>
              <a:rPr sz="1900" spc="-5" dirty="0">
                <a:latin typeface="Century Schoolbook"/>
                <a:cs typeface="Century Schoolbook"/>
              </a:rPr>
              <a:t>есть </a:t>
            </a:r>
            <a:r>
              <a:rPr sz="1900" dirty="0">
                <a:latin typeface="Century Schoolbook"/>
                <a:cs typeface="Century Schoolbook"/>
              </a:rPr>
              <a:t> формальные</a:t>
            </a:r>
            <a:r>
              <a:rPr sz="1900" spc="-60" dirty="0">
                <a:latin typeface="Century Schoolbook"/>
                <a:cs typeface="Century Schoolbook"/>
              </a:rPr>
              <a:t> </a:t>
            </a:r>
            <a:r>
              <a:rPr sz="1900" spc="-5" dirty="0">
                <a:latin typeface="Century Schoolbook"/>
                <a:cs typeface="Century Schoolbook"/>
              </a:rPr>
              <a:t>указатели </a:t>
            </a:r>
            <a:r>
              <a:rPr sz="1900" spc="-515" dirty="0">
                <a:latin typeface="Century Schoolbook"/>
                <a:cs typeface="Century Schoolbook"/>
              </a:rPr>
              <a:t> </a:t>
            </a:r>
            <a:r>
              <a:rPr sz="1900" spc="-5" dirty="0">
                <a:latin typeface="Century Schoolbook"/>
                <a:cs typeface="Century Schoolbook"/>
              </a:rPr>
              <a:t>(размер</a:t>
            </a:r>
            <a:r>
              <a:rPr sz="1900" spc="10" dirty="0">
                <a:latin typeface="Century Schoolbook"/>
                <a:cs typeface="Century Schoolbook"/>
              </a:rPr>
              <a:t> </a:t>
            </a:r>
            <a:r>
              <a:rPr sz="1900" spc="-5" dirty="0">
                <a:latin typeface="Century Schoolbook"/>
                <a:cs typeface="Century Schoolbook"/>
              </a:rPr>
              <a:t>и</a:t>
            </a:r>
            <a:r>
              <a:rPr sz="1900" spc="-10" dirty="0">
                <a:latin typeface="Century Schoolbook"/>
                <a:cs typeface="Century Schoolbook"/>
              </a:rPr>
              <a:t> </a:t>
            </a:r>
            <a:r>
              <a:rPr sz="1900" spc="-5" dirty="0">
                <a:latin typeface="Century Schoolbook"/>
                <a:cs typeface="Century Schoolbook"/>
              </a:rPr>
              <a:t>форма </a:t>
            </a:r>
            <a:r>
              <a:rPr sz="1900" dirty="0">
                <a:latin typeface="Century Schoolbook"/>
                <a:cs typeface="Century Schoolbook"/>
              </a:rPr>
              <a:t> </a:t>
            </a:r>
            <a:r>
              <a:rPr sz="1900" spc="-5" dirty="0">
                <a:latin typeface="Century Schoolbook"/>
                <a:cs typeface="Century Schoolbook"/>
              </a:rPr>
              <a:t>шрифтов,</a:t>
            </a:r>
            <a:r>
              <a:rPr sz="1900" spc="5" dirty="0">
                <a:latin typeface="Century Schoolbook"/>
                <a:cs typeface="Century Schoolbook"/>
              </a:rPr>
              <a:t> </a:t>
            </a:r>
            <a:r>
              <a:rPr sz="1900" spc="-5" dirty="0">
                <a:latin typeface="Century Schoolbook"/>
                <a:cs typeface="Century Schoolbook"/>
              </a:rPr>
              <a:t>нумерация </a:t>
            </a:r>
            <a:r>
              <a:rPr sz="1900" dirty="0">
                <a:latin typeface="Century Schoolbook"/>
                <a:cs typeface="Century Schoolbook"/>
              </a:rPr>
              <a:t> </a:t>
            </a:r>
            <a:r>
              <a:rPr sz="1900" spc="-5" dirty="0">
                <a:latin typeface="Century Schoolbook"/>
                <a:cs typeface="Century Schoolbook"/>
              </a:rPr>
              <a:t>или</a:t>
            </a:r>
            <a:r>
              <a:rPr sz="1900" spc="-15" dirty="0">
                <a:latin typeface="Century Schoolbook"/>
                <a:cs typeface="Century Schoolbook"/>
              </a:rPr>
              <a:t> </a:t>
            </a:r>
            <a:r>
              <a:rPr sz="1900" dirty="0">
                <a:latin typeface="Century Schoolbook"/>
                <a:cs typeface="Century Schoolbook"/>
              </a:rPr>
              <a:t>числительные)</a:t>
            </a:r>
            <a:endParaRPr sz="1900">
              <a:latin typeface="Century Schoolbook"/>
              <a:cs typeface="Century Schoolbook"/>
            </a:endParaRPr>
          </a:p>
        </p:txBody>
      </p:sp>
      <p:pic>
        <p:nvPicPr>
          <p:cNvPr id="9" name="object 9"/>
          <p:cNvPicPr/>
          <p:nvPr/>
        </p:nvPicPr>
        <p:blipFill>
          <a:blip r:embed="rId5" cstate="print"/>
          <a:stretch>
            <a:fillRect/>
          </a:stretch>
        </p:blipFill>
        <p:spPr>
          <a:xfrm>
            <a:off x="1868423" y="4191000"/>
            <a:ext cx="2904744" cy="1749552"/>
          </a:xfrm>
          <a:prstGeom prst="rect">
            <a:avLst/>
          </a:prstGeom>
        </p:spPr>
      </p:pic>
      <p:sp>
        <p:nvSpPr>
          <p:cNvPr id="10" name="object 10"/>
          <p:cNvSpPr txBox="1"/>
          <p:nvPr/>
        </p:nvSpPr>
        <p:spPr>
          <a:xfrm>
            <a:off x="2114804" y="4633417"/>
            <a:ext cx="2411730" cy="836294"/>
          </a:xfrm>
          <a:prstGeom prst="rect">
            <a:avLst/>
          </a:prstGeom>
        </p:spPr>
        <p:txBody>
          <a:bodyPr vert="horz" wrap="square" lIns="0" tIns="41275" rIns="0" bIns="0" rtlCol="0">
            <a:spAutoFit/>
          </a:bodyPr>
          <a:lstStyle/>
          <a:p>
            <a:pPr marL="12065" marR="5080" indent="-635" algn="ctr">
              <a:lnSpc>
                <a:spcPct val="90000"/>
              </a:lnSpc>
              <a:spcBef>
                <a:spcPts val="325"/>
              </a:spcBef>
              <a:tabLst>
                <a:tab pos="554355" algn="l"/>
              </a:tabLst>
            </a:pPr>
            <a:r>
              <a:rPr sz="1900" spc="-5" dirty="0">
                <a:latin typeface="Century Schoolbook"/>
                <a:cs typeface="Century Schoolbook"/>
              </a:rPr>
              <a:t>слова- </a:t>
            </a:r>
            <a:r>
              <a:rPr sz="1900" spc="-10" dirty="0">
                <a:latin typeface="Century Schoolbook"/>
                <a:cs typeface="Century Schoolbook"/>
              </a:rPr>
              <a:t>указатели: </a:t>
            </a:r>
            <a:r>
              <a:rPr sz="1900" spc="-5" dirty="0">
                <a:latin typeface="Century Schoolbook"/>
                <a:cs typeface="Century Schoolbook"/>
              </a:rPr>
              <a:t> поэтому, за это, с </a:t>
            </a:r>
            <a:r>
              <a:rPr sz="1900" spc="-10" dirty="0">
                <a:latin typeface="Century Schoolbook"/>
                <a:cs typeface="Century Schoolbook"/>
              </a:rPr>
              <a:t>тех </a:t>
            </a:r>
            <a:r>
              <a:rPr sz="1900" spc="-515" dirty="0">
                <a:latin typeface="Century Schoolbook"/>
                <a:cs typeface="Century Schoolbook"/>
              </a:rPr>
              <a:t> </a:t>
            </a:r>
            <a:r>
              <a:rPr sz="1900" dirty="0">
                <a:latin typeface="Century Schoolbook"/>
                <a:cs typeface="Century Schoolbook"/>
              </a:rPr>
              <a:t>пор	</a:t>
            </a:r>
            <a:r>
              <a:rPr sz="1900" spc="-5" dirty="0">
                <a:latin typeface="Century Schoolbook"/>
                <a:cs typeface="Century Schoolbook"/>
              </a:rPr>
              <a:t>и</a:t>
            </a:r>
            <a:r>
              <a:rPr sz="1900" spc="-10" dirty="0">
                <a:latin typeface="Century Schoolbook"/>
                <a:cs typeface="Century Schoolbook"/>
              </a:rPr>
              <a:t> др.</a:t>
            </a:r>
            <a:endParaRPr sz="1900">
              <a:latin typeface="Century Schoolbook"/>
              <a:cs typeface="Century Schoolbook"/>
            </a:endParaRPr>
          </a:p>
        </p:txBody>
      </p:sp>
      <p:pic>
        <p:nvPicPr>
          <p:cNvPr id="11" name="object 11"/>
          <p:cNvPicPr/>
          <p:nvPr/>
        </p:nvPicPr>
        <p:blipFill>
          <a:blip r:embed="rId6" cstate="print"/>
          <a:stretch>
            <a:fillRect/>
          </a:stretch>
        </p:blipFill>
        <p:spPr>
          <a:xfrm>
            <a:off x="6738366" y="1638935"/>
            <a:ext cx="5031994" cy="329603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62800" y="450730"/>
            <a:ext cx="3862704" cy="680720"/>
          </a:xfrm>
          <a:prstGeom prst="rect">
            <a:avLst/>
          </a:prstGeom>
        </p:spPr>
        <p:txBody>
          <a:bodyPr vert="horz" wrap="square" lIns="0" tIns="12065" rIns="0" bIns="0" rtlCol="0">
            <a:spAutoFit/>
          </a:bodyPr>
          <a:lstStyle/>
          <a:p>
            <a:pPr marL="12700">
              <a:lnSpc>
                <a:spcPct val="100000"/>
              </a:lnSpc>
              <a:spcBef>
                <a:spcPts val="95"/>
              </a:spcBef>
            </a:pPr>
            <a:r>
              <a:rPr sz="4300" b="0" spc="-5" dirty="0">
                <a:solidFill>
                  <a:srgbClr val="252525"/>
                </a:solidFill>
                <a:latin typeface="Century Schoolbook"/>
                <a:cs typeface="Century Schoolbook"/>
              </a:rPr>
              <a:t>Формат</a:t>
            </a:r>
            <a:r>
              <a:rPr sz="4300" b="0" spc="-70" dirty="0">
                <a:solidFill>
                  <a:srgbClr val="252525"/>
                </a:solidFill>
                <a:latin typeface="Century Schoolbook"/>
                <a:cs typeface="Century Schoolbook"/>
              </a:rPr>
              <a:t> </a:t>
            </a:r>
            <a:r>
              <a:rPr sz="4300" b="0" spc="-5" dirty="0">
                <a:solidFill>
                  <a:srgbClr val="252525"/>
                </a:solidFill>
                <a:latin typeface="Century Schoolbook"/>
                <a:cs typeface="Century Schoolbook"/>
              </a:rPr>
              <a:t>текста</a:t>
            </a:r>
            <a:endParaRPr sz="4300" dirty="0">
              <a:latin typeface="Century Schoolbook"/>
              <a:cs typeface="Century Schoolbook"/>
            </a:endParaRPr>
          </a:p>
        </p:txBody>
      </p:sp>
      <p:pic>
        <p:nvPicPr>
          <p:cNvPr id="3" name="object 3"/>
          <p:cNvPicPr/>
          <p:nvPr/>
        </p:nvPicPr>
        <p:blipFill>
          <a:blip r:embed="rId2" cstate="print"/>
          <a:stretch>
            <a:fillRect/>
          </a:stretch>
        </p:blipFill>
        <p:spPr>
          <a:xfrm>
            <a:off x="2331720" y="1164336"/>
            <a:ext cx="2758439" cy="542544"/>
          </a:xfrm>
          <a:prstGeom prst="rect">
            <a:avLst/>
          </a:prstGeom>
        </p:spPr>
      </p:pic>
      <p:sp>
        <p:nvSpPr>
          <p:cNvPr id="4" name="object 4"/>
          <p:cNvSpPr txBox="1"/>
          <p:nvPr/>
        </p:nvSpPr>
        <p:spPr>
          <a:xfrm>
            <a:off x="2436622" y="1233297"/>
            <a:ext cx="2515235" cy="361950"/>
          </a:xfrm>
          <a:prstGeom prst="rect">
            <a:avLst/>
          </a:prstGeom>
        </p:spPr>
        <p:txBody>
          <a:bodyPr vert="horz" wrap="square" lIns="0" tIns="13335" rIns="0" bIns="0" rtlCol="0">
            <a:spAutoFit/>
          </a:bodyPr>
          <a:lstStyle/>
          <a:p>
            <a:pPr marL="12700">
              <a:lnSpc>
                <a:spcPct val="100000"/>
              </a:lnSpc>
              <a:spcBef>
                <a:spcPts val="105"/>
              </a:spcBef>
            </a:pPr>
            <a:r>
              <a:rPr sz="2200" spc="5" dirty="0">
                <a:latin typeface="Century Schoolbook"/>
                <a:cs typeface="Century Schoolbook"/>
              </a:rPr>
              <a:t>Несплошной</a:t>
            </a:r>
            <a:r>
              <a:rPr sz="2200" spc="-125" dirty="0">
                <a:latin typeface="Century Schoolbook"/>
                <a:cs typeface="Century Schoolbook"/>
              </a:rPr>
              <a:t> </a:t>
            </a:r>
            <a:r>
              <a:rPr sz="2200" dirty="0">
                <a:latin typeface="Century Schoolbook"/>
                <a:cs typeface="Century Schoolbook"/>
              </a:rPr>
              <a:t>текст</a:t>
            </a:r>
            <a:endParaRPr sz="2200">
              <a:latin typeface="Century Schoolbook"/>
              <a:cs typeface="Century Schoolbook"/>
            </a:endParaRPr>
          </a:p>
        </p:txBody>
      </p:sp>
      <p:pic>
        <p:nvPicPr>
          <p:cNvPr id="5" name="object 5"/>
          <p:cNvPicPr/>
          <p:nvPr/>
        </p:nvPicPr>
        <p:blipFill>
          <a:blip r:embed="rId3" cstate="print"/>
          <a:stretch>
            <a:fillRect/>
          </a:stretch>
        </p:blipFill>
        <p:spPr>
          <a:xfrm>
            <a:off x="1057655" y="1847088"/>
            <a:ext cx="1743456" cy="1051560"/>
          </a:xfrm>
          <a:prstGeom prst="rect">
            <a:avLst/>
          </a:prstGeom>
        </p:spPr>
      </p:pic>
      <p:sp>
        <p:nvSpPr>
          <p:cNvPr id="6" name="object 6"/>
          <p:cNvSpPr txBox="1"/>
          <p:nvPr/>
        </p:nvSpPr>
        <p:spPr>
          <a:xfrm>
            <a:off x="1460753" y="2208657"/>
            <a:ext cx="933450" cy="285115"/>
          </a:xfrm>
          <a:prstGeom prst="rect">
            <a:avLst/>
          </a:prstGeom>
        </p:spPr>
        <p:txBody>
          <a:bodyPr vert="horz" wrap="square" lIns="0" tIns="13335" rIns="0" bIns="0" rtlCol="0">
            <a:spAutoFit/>
          </a:bodyPr>
          <a:lstStyle/>
          <a:p>
            <a:pPr marL="12700">
              <a:lnSpc>
                <a:spcPct val="100000"/>
              </a:lnSpc>
              <a:spcBef>
                <a:spcPts val="105"/>
              </a:spcBef>
            </a:pPr>
            <a:r>
              <a:rPr sz="1700" dirty="0">
                <a:latin typeface="Franklin Gothic Book"/>
                <a:cs typeface="Franklin Gothic Book"/>
              </a:rPr>
              <a:t>и</a:t>
            </a:r>
            <a:r>
              <a:rPr sz="1700" spc="-5" dirty="0">
                <a:latin typeface="Franklin Gothic Book"/>
                <a:cs typeface="Franklin Gothic Book"/>
              </a:rPr>
              <a:t>н</a:t>
            </a:r>
            <a:r>
              <a:rPr sz="1700" spc="-25" dirty="0">
                <a:latin typeface="Franklin Gothic Book"/>
                <a:cs typeface="Franklin Gothic Book"/>
              </a:rPr>
              <a:t>т</a:t>
            </a:r>
            <a:r>
              <a:rPr sz="1700" dirty="0">
                <a:latin typeface="Franklin Gothic Book"/>
                <a:cs typeface="Franklin Gothic Book"/>
              </a:rPr>
              <a:t>ерв</a:t>
            </a:r>
            <a:r>
              <a:rPr sz="1700" spc="-10" dirty="0">
                <a:latin typeface="Franklin Gothic Book"/>
                <a:cs typeface="Franklin Gothic Book"/>
              </a:rPr>
              <a:t>ь</a:t>
            </a:r>
            <a:r>
              <a:rPr sz="1700" dirty="0">
                <a:latin typeface="Franklin Gothic Book"/>
                <a:cs typeface="Franklin Gothic Book"/>
              </a:rPr>
              <a:t>ю</a:t>
            </a:r>
            <a:endParaRPr sz="1700">
              <a:latin typeface="Franklin Gothic Book"/>
              <a:cs typeface="Franklin Gothic Book"/>
            </a:endParaRPr>
          </a:p>
        </p:txBody>
      </p:sp>
      <p:pic>
        <p:nvPicPr>
          <p:cNvPr id="7" name="object 7"/>
          <p:cNvPicPr/>
          <p:nvPr/>
        </p:nvPicPr>
        <p:blipFill>
          <a:blip r:embed="rId4" cstate="print"/>
          <a:stretch>
            <a:fillRect/>
          </a:stretch>
        </p:blipFill>
        <p:spPr>
          <a:xfrm>
            <a:off x="2959607" y="1847088"/>
            <a:ext cx="1746504" cy="1051560"/>
          </a:xfrm>
          <a:prstGeom prst="rect">
            <a:avLst/>
          </a:prstGeom>
        </p:spPr>
      </p:pic>
      <p:sp>
        <p:nvSpPr>
          <p:cNvPr id="8" name="object 8"/>
          <p:cNvSpPr txBox="1"/>
          <p:nvPr/>
        </p:nvSpPr>
        <p:spPr>
          <a:xfrm>
            <a:off x="3495547" y="2208657"/>
            <a:ext cx="675005" cy="285115"/>
          </a:xfrm>
          <a:prstGeom prst="rect">
            <a:avLst/>
          </a:prstGeom>
        </p:spPr>
        <p:txBody>
          <a:bodyPr vert="horz" wrap="square" lIns="0" tIns="13335" rIns="0" bIns="0" rtlCol="0">
            <a:spAutoFit/>
          </a:bodyPr>
          <a:lstStyle/>
          <a:p>
            <a:pPr marL="12700">
              <a:lnSpc>
                <a:spcPct val="100000"/>
              </a:lnSpc>
              <a:spcBef>
                <a:spcPts val="105"/>
              </a:spcBef>
            </a:pPr>
            <a:r>
              <a:rPr sz="1700" dirty="0">
                <a:latin typeface="Franklin Gothic Book"/>
                <a:cs typeface="Franklin Gothic Book"/>
              </a:rPr>
              <a:t>с</a:t>
            </a:r>
            <a:r>
              <a:rPr sz="1700" spc="5" dirty="0">
                <a:latin typeface="Franklin Gothic Book"/>
                <a:cs typeface="Franklin Gothic Book"/>
              </a:rPr>
              <a:t>пи</a:t>
            </a:r>
            <a:r>
              <a:rPr sz="1700" dirty="0">
                <a:latin typeface="Franklin Gothic Book"/>
                <a:cs typeface="Franklin Gothic Book"/>
              </a:rPr>
              <a:t>с</a:t>
            </a:r>
            <a:r>
              <a:rPr sz="1700" spc="10" dirty="0">
                <a:latin typeface="Franklin Gothic Book"/>
                <a:cs typeface="Franklin Gothic Book"/>
              </a:rPr>
              <a:t>к</a:t>
            </a:r>
            <a:r>
              <a:rPr sz="1700" dirty="0">
                <a:latin typeface="Franklin Gothic Book"/>
                <a:cs typeface="Franklin Gothic Book"/>
              </a:rPr>
              <a:t>и</a:t>
            </a:r>
            <a:endParaRPr sz="1700">
              <a:latin typeface="Franklin Gothic Book"/>
              <a:cs typeface="Franklin Gothic Book"/>
            </a:endParaRPr>
          </a:p>
        </p:txBody>
      </p:sp>
      <p:pic>
        <p:nvPicPr>
          <p:cNvPr id="9" name="object 9"/>
          <p:cNvPicPr/>
          <p:nvPr/>
        </p:nvPicPr>
        <p:blipFill>
          <a:blip r:embed="rId5" cstate="print"/>
          <a:stretch>
            <a:fillRect/>
          </a:stretch>
        </p:blipFill>
        <p:spPr>
          <a:xfrm>
            <a:off x="4861559" y="1847088"/>
            <a:ext cx="1746504" cy="1051560"/>
          </a:xfrm>
          <a:prstGeom prst="rect">
            <a:avLst/>
          </a:prstGeom>
        </p:spPr>
      </p:pic>
      <p:sp>
        <p:nvSpPr>
          <p:cNvPr id="10" name="object 10"/>
          <p:cNvSpPr txBox="1"/>
          <p:nvPr/>
        </p:nvSpPr>
        <p:spPr>
          <a:xfrm>
            <a:off x="5335015" y="2208657"/>
            <a:ext cx="803275" cy="285115"/>
          </a:xfrm>
          <a:prstGeom prst="rect">
            <a:avLst/>
          </a:prstGeom>
        </p:spPr>
        <p:txBody>
          <a:bodyPr vert="horz" wrap="square" lIns="0" tIns="13335" rIns="0" bIns="0" rtlCol="0">
            <a:spAutoFit/>
          </a:bodyPr>
          <a:lstStyle/>
          <a:p>
            <a:pPr marL="12700">
              <a:lnSpc>
                <a:spcPct val="100000"/>
              </a:lnSpc>
              <a:spcBef>
                <a:spcPts val="105"/>
              </a:spcBef>
            </a:pPr>
            <a:r>
              <a:rPr sz="1700" dirty="0">
                <a:latin typeface="Franklin Gothic Book"/>
                <a:cs typeface="Franklin Gothic Book"/>
              </a:rPr>
              <a:t>т</a:t>
            </a:r>
            <a:r>
              <a:rPr sz="1700" spc="5" dirty="0">
                <a:latin typeface="Franklin Gothic Book"/>
                <a:cs typeface="Franklin Gothic Book"/>
              </a:rPr>
              <a:t>аб</a:t>
            </a:r>
            <a:r>
              <a:rPr sz="1700" spc="-5" dirty="0">
                <a:latin typeface="Franklin Gothic Book"/>
                <a:cs typeface="Franklin Gothic Book"/>
              </a:rPr>
              <a:t>ли</a:t>
            </a:r>
            <a:r>
              <a:rPr sz="1700" spc="5" dirty="0">
                <a:latin typeface="Franklin Gothic Book"/>
                <a:cs typeface="Franklin Gothic Book"/>
              </a:rPr>
              <a:t>ц</a:t>
            </a:r>
            <a:r>
              <a:rPr sz="1700" dirty="0">
                <a:latin typeface="Franklin Gothic Book"/>
                <a:cs typeface="Franklin Gothic Book"/>
              </a:rPr>
              <a:t>ы</a:t>
            </a:r>
            <a:endParaRPr sz="1700">
              <a:latin typeface="Franklin Gothic Book"/>
              <a:cs typeface="Franklin Gothic Book"/>
            </a:endParaRPr>
          </a:p>
        </p:txBody>
      </p:sp>
      <p:pic>
        <p:nvPicPr>
          <p:cNvPr id="11" name="object 11"/>
          <p:cNvPicPr/>
          <p:nvPr/>
        </p:nvPicPr>
        <p:blipFill>
          <a:blip r:embed="rId6" cstate="print"/>
          <a:stretch>
            <a:fillRect/>
          </a:stretch>
        </p:blipFill>
        <p:spPr>
          <a:xfrm>
            <a:off x="1057655" y="3057144"/>
            <a:ext cx="1743456" cy="1054608"/>
          </a:xfrm>
          <a:prstGeom prst="rect">
            <a:avLst/>
          </a:prstGeom>
        </p:spPr>
      </p:pic>
      <p:sp>
        <p:nvSpPr>
          <p:cNvPr id="12" name="object 12"/>
          <p:cNvSpPr txBox="1"/>
          <p:nvPr/>
        </p:nvSpPr>
        <p:spPr>
          <a:xfrm>
            <a:off x="1524761" y="3419932"/>
            <a:ext cx="804545" cy="285750"/>
          </a:xfrm>
          <a:prstGeom prst="rect">
            <a:avLst/>
          </a:prstGeom>
        </p:spPr>
        <p:txBody>
          <a:bodyPr vert="horz" wrap="square" lIns="0" tIns="13335" rIns="0" bIns="0" rtlCol="0">
            <a:spAutoFit/>
          </a:bodyPr>
          <a:lstStyle/>
          <a:p>
            <a:pPr marL="12700">
              <a:lnSpc>
                <a:spcPct val="100000"/>
              </a:lnSpc>
              <a:spcBef>
                <a:spcPts val="105"/>
              </a:spcBef>
            </a:pPr>
            <a:r>
              <a:rPr sz="1700" spc="5" dirty="0">
                <a:latin typeface="Franklin Gothic Book"/>
                <a:cs typeface="Franklin Gothic Book"/>
              </a:rPr>
              <a:t>г</a:t>
            </a:r>
            <a:r>
              <a:rPr sz="1700" spc="-5" dirty="0">
                <a:latin typeface="Franklin Gothic Book"/>
                <a:cs typeface="Franklin Gothic Book"/>
              </a:rPr>
              <a:t>р</a:t>
            </a:r>
            <a:r>
              <a:rPr sz="1700" spc="5" dirty="0">
                <a:latin typeface="Franklin Gothic Book"/>
                <a:cs typeface="Franklin Gothic Book"/>
              </a:rPr>
              <a:t>а</a:t>
            </a:r>
            <a:r>
              <a:rPr sz="1700" spc="-15" dirty="0">
                <a:latin typeface="Franklin Gothic Book"/>
                <a:cs typeface="Franklin Gothic Book"/>
              </a:rPr>
              <a:t>ф</a:t>
            </a:r>
            <a:r>
              <a:rPr sz="1700" spc="-5" dirty="0">
                <a:latin typeface="Franklin Gothic Book"/>
                <a:cs typeface="Franklin Gothic Book"/>
              </a:rPr>
              <a:t>и</a:t>
            </a:r>
            <a:r>
              <a:rPr sz="1700" spc="10" dirty="0">
                <a:latin typeface="Franklin Gothic Book"/>
                <a:cs typeface="Franklin Gothic Book"/>
              </a:rPr>
              <a:t>к</a:t>
            </a:r>
            <a:r>
              <a:rPr sz="1700" dirty="0">
                <a:latin typeface="Franklin Gothic Book"/>
                <a:cs typeface="Franklin Gothic Book"/>
              </a:rPr>
              <a:t>и</a:t>
            </a:r>
            <a:endParaRPr sz="1700">
              <a:latin typeface="Franklin Gothic Book"/>
              <a:cs typeface="Franklin Gothic Book"/>
            </a:endParaRPr>
          </a:p>
        </p:txBody>
      </p:sp>
      <p:pic>
        <p:nvPicPr>
          <p:cNvPr id="13" name="object 13"/>
          <p:cNvPicPr/>
          <p:nvPr/>
        </p:nvPicPr>
        <p:blipFill>
          <a:blip r:embed="rId7" cstate="print"/>
          <a:stretch>
            <a:fillRect/>
          </a:stretch>
        </p:blipFill>
        <p:spPr>
          <a:xfrm>
            <a:off x="2959607" y="3057144"/>
            <a:ext cx="1746504" cy="1054608"/>
          </a:xfrm>
          <a:prstGeom prst="rect">
            <a:avLst/>
          </a:prstGeom>
        </p:spPr>
      </p:pic>
      <p:sp>
        <p:nvSpPr>
          <p:cNvPr id="14" name="object 14"/>
          <p:cNvSpPr txBox="1"/>
          <p:nvPr/>
        </p:nvSpPr>
        <p:spPr>
          <a:xfrm>
            <a:off x="3273044" y="3419932"/>
            <a:ext cx="1117600" cy="285750"/>
          </a:xfrm>
          <a:prstGeom prst="rect">
            <a:avLst/>
          </a:prstGeom>
        </p:spPr>
        <p:txBody>
          <a:bodyPr vert="horz" wrap="square" lIns="0" tIns="13335" rIns="0" bIns="0" rtlCol="0">
            <a:spAutoFit/>
          </a:bodyPr>
          <a:lstStyle/>
          <a:p>
            <a:pPr marL="12700">
              <a:lnSpc>
                <a:spcPct val="100000"/>
              </a:lnSpc>
              <a:spcBef>
                <a:spcPts val="105"/>
              </a:spcBef>
            </a:pPr>
            <a:r>
              <a:rPr sz="1700" dirty="0">
                <a:latin typeface="Franklin Gothic Book"/>
                <a:cs typeface="Franklin Gothic Book"/>
              </a:rPr>
              <a:t>диаграммы</a:t>
            </a:r>
            <a:endParaRPr sz="1700">
              <a:latin typeface="Franklin Gothic Book"/>
              <a:cs typeface="Franklin Gothic Book"/>
            </a:endParaRPr>
          </a:p>
        </p:txBody>
      </p:sp>
      <p:pic>
        <p:nvPicPr>
          <p:cNvPr id="15" name="object 15"/>
          <p:cNvPicPr/>
          <p:nvPr/>
        </p:nvPicPr>
        <p:blipFill>
          <a:blip r:embed="rId8" cstate="print"/>
          <a:stretch>
            <a:fillRect/>
          </a:stretch>
        </p:blipFill>
        <p:spPr>
          <a:xfrm>
            <a:off x="4861559" y="3057144"/>
            <a:ext cx="1746504" cy="1054608"/>
          </a:xfrm>
          <a:prstGeom prst="rect">
            <a:avLst/>
          </a:prstGeom>
        </p:spPr>
      </p:pic>
      <p:sp>
        <p:nvSpPr>
          <p:cNvPr id="16" name="object 16"/>
          <p:cNvSpPr txBox="1"/>
          <p:nvPr/>
        </p:nvSpPr>
        <p:spPr>
          <a:xfrm>
            <a:off x="5167376" y="3419932"/>
            <a:ext cx="1134110" cy="285750"/>
          </a:xfrm>
          <a:prstGeom prst="rect">
            <a:avLst/>
          </a:prstGeom>
        </p:spPr>
        <p:txBody>
          <a:bodyPr vert="horz" wrap="square" lIns="0" tIns="13335" rIns="0" bIns="0" rtlCol="0">
            <a:spAutoFit/>
          </a:bodyPr>
          <a:lstStyle/>
          <a:p>
            <a:pPr marL="12700">
              <a:lnSpc>
                <a:spcPct val="100000"/>
              </a:lnSpc>
              <a:spcBef>
                <a:spcPts val="105"/>
              </a:spcBef>
            </a:pPr>
            <a:r>
              <a:rPr sz="1700" spc="-5" dirty="0">
                <a:latin typeface="Franklin Gothic Book"/>
                <a:cs typeface="Franklin Gothic Book"/>
              </a:rPr>
              <a:t>объявления</a:t>
            </a:r>
            <a:endParaRPr sz="1700">
              <a:latin typeface="Franklin Gothic Book"/>
              <a:cs typeface="Franklin Gothic Book"/>
            </a:endParaRPr>
          </a:p>
        </p:txBody>
      </p:sp>
      <p:pic>
        <p:nvPicPr>
          <p:cNvPr id="17" name="object 17"/>
          <p:cNvPicPr/>
          <p:nvPr/>
        </p:nvPicPr>
        <p:blipFill>
          <a:blip r:embed="rId9" cstate="print"/>
          <a:stretch>
            <a:fillRect/>
          </a:stretch>
        </p:blipFill>
        <p:spPr>
          <a:xfrm>
            <a:off x="1057655" y="4270247"/>
            <a:ext cx="1743456" cy="1051560"/>
          </a:xfrm>
          <a:prstGeom prst="rect">
            <a:avLst/>
          </a:prstGeom>
        </p:spPr>
      </p:pic>
      <p:sp>
        <p:nvSpPr>
          <p:cNvPr id="18" name="object 18"/>
          <p:cNvSpPr txBox="1"/>
          <p:nvPr/>
        </p:nvSpPr>
        <p:spPr>
          <a:xfrm>
            <a:off x="1357122" y="4632197"/>
            <a:ext cx="1143000" cy="285115"/>
          </a:xfrm>
          <a:prstGeom prst="rect">
            <a:avLst/>
          </a:prstGeom>
        </p:spPr>
        <p:txBody>
          <a:bodyPr vert="horz" wrap="square" lIns="0" tIns="12700" rIns="0" bIns="0" rtlCol="0">
            <a:spAutoFit/>
          </a:bodyPr>
          <a:lstStyle/>
          <a:p>
            <a:pPr marL="12700">
              <a:lnSpc>
                <a:spcPct val="100000"/>
              </a:lnSpc>
              <a:spcBef>
                <a:spcPts val="100"/>
              </a:spcBef>
            </a:pPr>
            <a:r>
              <a:rPr sz="1700" dirty="0">
                <a:latin typeface="Franklin Gothic Book"/>
                <a:cs typeface="Franklin Gothic Book"/>
              </a:rPr>
              <a:t>расписания</a:t>
            </a:r>
            <a:endParaRPr sz="1700">
              <a:latin typeface="Franklin Gothic Book"/>
              <a:cs typeface="Franklin Gothic Book"/>
            </a:endParaRPr>
          </a:p>
        </p:txBody>
      </p:sp>
      <p:pic>
        <p:nvPicPr>
          <p:cNvPr id="19" name="object 19"/>
          <p:cNvPicPr/>
          <p:nvPr/>
        </p:nvPicPr>
        <p:blipFill>
          <a:blip r:embed="rId10" cstate="print"/>
          <a:stretch>
            <a:fillRect/>
          </a:stretch>
        </p:blipFill>
        <p:spPr>
          <a:xfrm>
            <a:off x="2959607" y="4270247"/>
            <a:ext cx="1746504" cy="1051560"/>
          </a:xfrm>
          <a:prstGeom prst="rect">
            <a:avLst/>
          </a:prstGeom>
        </p:spPr>
      </p:pic>
      <p:sp>
        <p:nvSpPr>
          <p:cNvPr id="20" name="object 20"/>
          <p:cNvSpPr txBox="1"/>
          <p:nvPr/>
        </p:nvSpPr>
        <p:spPr>
          <a:xfrm>
            <a:off x="3413252" y="4632197"/>
            <a:ext cx="836930" cy="285115"/>
          </a:xfrm>
          <a:prstGeom prst="rect">
            <a:avLst/>
          </a:prstGeom>
        </p:spPr>
        <p:txBody>
          <a:bodyPr vert="horz" wrap="square" lIns="0" tIns="12700" rIns="0" bIns="0" rtlCol="0">
            <a:spAutoFit/>
          </a:bodyPr>
          <a:lstStyle/>
          <a:p>
            <a:pPr marL="12700">
              <a:lnSpc>
                <a:spcPct val="100000"/>
              </a:lnSpc>
              <a:spcBef>
                <a:spcPts val="100"/>
              </a:spcBef>
            </a:pPr>
            <a:r>
              <a:rPr sz="1700" dirty="0">
                <a:latin typeface="Franklin Gothic Book"/>
                <a:cs typeface="Franklin Gothic Book"/>
              </a:rPr>
              <a:t>каталоги</a:t>
            </a:r>
            <a:endParaRPr sz="1700">
              <a:latin typeface="Franklin Gothic Book"/>
              <a:cs typeface="Franklin Gothic Book"/>
            </a:endParaRPr>
          </a:p>
        </p:txBody>
      </p:sp>
      <p:pic>
        <p:nvPicPr>
          <p:cNvPr id="21" name="object 21"/>
          <p:cNvPicPr/>
          <p:nvPr/>
        </p:nvPicPr>
        <p:blipFill>
          <a:blip r:embed="rId11" cstate="print"/>
          <a:stretch>
            <a:fillRect/>
          </a:stretch>
        </p:blipFill>
        <p:spPr>
          <a:xfrm>
            <a:off x="4861559" y="4270247"/>
            <a:ext cx="1746504" cy="1051560"/>
          </a:xfrm>
          <a:prstGeom prst="rect">
            <a:avLst/>
          </a:prstGeom>
        </p:spPr>
      </p:pic>
      <p:sp>
        <p:nvSpPr>
          <p:cNvPr id="22" name="object 22"/>
          <p:cNvSpPr txBox="1"/>
          <p:nvPr/>
        </p:nvSpPr>
        <p:spPr>
          <a:xfrm>
            <a:off x="5326126" y="4632197"/>
            <a:ext cx="822325" cy="285115"/>
          </a:xfrm>
          <a:prstGeom prst="rect">
            <a:avLst/>
          </a:prstGeom>
        </p:spPr>
        <p:txBody>
          <a:bodyPr vert="horz" wrap="square" lIns="0" tIns="12700" rIns="0" bIns="0" rtlCol="0">
            <a:spAutoFit/>
          </a:bodyPr>
          <a:lstStyle/>
          <a:p>
            <a:pPr marL="12700">
              <a:lnSpc>
                <a:spcPct val="100000"/>
              </a:lnSpc>
              <a:spcBef>
                <a:spcPts val="100"/>
              </a:spcBef>
            </a:pPr>
            <a:r>
              <a:rPr sz="1700" spc="-5" dirty="0">
                <a:latin typeface="Franklin Gothic Book"/>
                <a:cs typeface="Franklin Gothic Book"/>
              </a:rPr>
              <a:t>индексы</a:t>
            </a:r>
            <a:endParaRPr sz="1700">
              <a:latin typeface="Franklin Gothic Book"/>
              <a:cs typeface="Franklin Gothic Book"/>
            </a:endParaRPr>
          </a:p>
        </p:txBody>
      </p:sp>
      <p:pic>
        <p:nvPicPr>
          <p:cNvPr id="23" name="object 23"/>
          <p:cNvPicPr/>
          <p:nvPr/>
        </p:nvPicPr>
        <p:blipFill>
          <a:blip r:embed="rId12" cstate="print"/>
          <a:stretch>
            <a:fillRect/>
          </a:stretch>
        </p:blipFill>
        <p:spPr>
          <a:xfrm>
            <a:off x="1057655" y="5480303"/>
            <a:ext cx="1743456" cy="1051559"/>
          </a:xfrm>
          <a:prstGeom prst="rect">
            <a:avLst/>
          </a:prstGeom>
        </p:spPr>
      </p:pic>
      <p:sp>
        <p:nvSpPr>
          <p:cNvPr id="24" name="object 24"/>
          <p:cNvSpPr txBox="1"/>
          <p:nvPr/>
        </p:nvSpPr>
        <p:spPr>
          <a:xfrm>
            <a:off x="1585722" y="5843727"/>
            <a:ext cx="685165" cy="285115"/>
          </a:xfrm>
          <a:prstGeom prst="rect">
            <a:avLst/>
          </a:prstGeom>
        </p:spPr>
        <p:txBody>
          <a:bodyPr vert="horz" wrap="square" lIns="0" tIns="12700" rIns="0" bIns="0" rtlCol="0">
            <a:spAutoFit/>
          </a:bodyPr>
          <a:lstStyle/>
          <a:p>
            <a:pPr marL="12700">
              <a:lnSpc>
                <a:spcPct val="100000"/>
              </a:lnSpc>
              <a:spcBef>
                <a:spcPts val="100"/>
              </a:spcBef>
            </a:pPr>
            <a:r>
              <a:rPr sz="1700" spc="-15" dirty="0">
                <a:latin typeface="Franklin Gothic Book"/>
                <a:cs typeface="Franklin Gothic Book"/>
              </a:rPr>
              <a:t>ф</a:t>
            </a:r>
            <a:r>
              <a:rPr sz="1700" dirty="0">
                <a:latin typeface="Franklin Gothic Book"/>
                <a:cs typeface="Franklin Gothic Book"/>
              </a:rPr>
              <a:t>ормы</a:t>
            </a:r>
            <a:endParaRPr sz="1700">
              <a:latin typeface="Franklin Gothic Book"/>
              <a:cs typeface="Franklin Gothic Book"/>
            </a:endParaRPr>
          </a:p>
        </p:txBody>
      </p:sp>
      <p:pic>
        <p:nvPicPr>
          <p:cNvPr id="25" name="object 25"/>
          <p:cNvPicPr/>
          <p:nvPr/>
        </p:nvPicPr>
        <p:blipFill>
          <a:blip r:embed="rId13" cstate="print"/>
          <a:stretch>
            <a:fillRect/>
          </a:stretch>
        </p:blipFill>
        <p:spPr>
          <a:xfrm>
            <a:off x="2959607" y="5480303"/>
            <a:ext cx="1746504" cy="1051559"/>
          </a:xfrm>
          <a:prstGeom prst="rect">
            <a:avLst/>
          </a:prstGeom>
        </p:spPr>
      </p:pic>
      <p:sp>
        <p:nvSpPr>
          <p:cNvPr id="26" name="object 26"/>
          <p:cNvSpPr txBox="1"/>
          <p:nvPr/>
        </p:nvSpPr>
        <p:spPr>
          <a:xfrm>
            <a:off x="3059429" y="5733389"/>
            <a:ext cx="1545590" cy="505459"/>
          </a:xfrm>
          <a:prstGeom prst="rect">
            <a:avLst/>
          </a:prstGeom>
        </p:spPr>
        <p:txBody>
          <a:bodyPr vert="horz" wrap="square" lIns="0" tIns="12700" rIns="0" bIns="0" rtlCol="0">
            <a:spAutoFit/>
          </a:bodyPr>
          <a:lstStyle/>
          <a:p>
            <a:pPr algn="ctr">
              <a:lnSpc>
                <a:spcPts val="1885"/>
              </a:lnSpc>
              <a:spcBef>
                <a:spcPts val="100"/>
              </a:spcBef>
            </a:pPr>
            <a:r>
              <a:rPr sz="1700" spc="5" dirty="0">
                <a:latin typeface="Franklin Gothic Book"/>
                <a:cs typeface="Franklin Gothic Book"/>
              </a:rPr>
              <a:t>географические</a:t>
            </a:r>
            <a:endParaRPr sz="1700">
              <a:latin typeface="Franklin Gothic Book"/>
              <a:cs typeface="Franklin Gothic Book"/>
            </a:endParaRPr>
          </a:p>
          <a:p>
            <a:pPr algn="ctr">
              <a:lnSpc>
                <a:spcPts val="1885"/>
              </a:lnSpc>
            </a:pPr>
            <a:r>
              <a:rPr sz="1700" dirty="0">
                <a:latin typeface="Franklin Gothic Book"/>
                <a:cs typeface="Franklin Gothic Book"/>
              </a:rPr>
              <a:t>карты</a:t>
            </a:r>
            <a:endParaRPr sz="1700">
              <a:latin typeface="Franklin Gothic Book"/>
              <a:cs typeface="Franklin Gothic Book"/>
            </a:endParaRPr>
          </a:p>
        </p:txBody>
      </p:sp>
      <p:pic>
        <p:nvPicPr>
          <p:cNvPr id="27" name="object 27"/>
          <p:cNvPicPr/>
          <p:nvPr/>
        </p:nvPicPr>
        <p:blipFill>
          <a:blip r:embed="rId14" cstate="print"/>
          <a:stretch>
            <a:fillRect/>
          </a:stretch>
        </p:blipFill>
        <p:spPr>
          <a:xfrm>
            <a:off x="4861559" y="5480303"/>
            <a:ext cx="1746504" cy="1051559"/>
          </a:xfrm>
          <a:prstGeom prst="rect">
            <a:avLst/>
          </a:prstGeom>
        </p:spPr>
      </p:pic>
      <p:sp>
        <p:nvSpPr>
          <p:cNvPr id="28" name="object 28"/>
          <p:cNvSpPr txBox="1"/>
          <p:nvPr/>
        </p:nvSpPr>
        <p:spPr>
          <a:xfrm>
            <a:off x="4969255" y="5733389"/>
            <a:ext cx="1532255" cy="505459"/>
          </a:xfrm>
          <a:prstGeom prst="rect">
            <a:avLst/>
          </a:prstGeom>
        </p:spPr>
        <p:txBody>
          <a:bodyPr vert="horz" wrap="square" lIns="0" tIns="12700" rIns="0" bIns="0" rtlCol="0">
            <a:spAutoFit/>
          </a:bodyPr>
          <a:lstStyle/>
          <a:p>
            <a:pPr algn="ctr">
              <a:lnSpc>
                <a:spcPts val="1885"/>
              </a:lnSpc>
              <a:spcBef>
                <a:spcPts val="100"/>
              </a:spcBef>
            </a:pPr>
            <a:r>
              <a:rPr sz="1700" spc="-10" dirty="0">
                <a:latin typeface="Franklin Gothic Book"/>
                <a:cs typeface="Franklin Gothic Book"/>
              </a:rPr>
              <a:t>входные</a:t>
            </a:r>
            <a:r>
              <a:rPr sz="1700" spc="-35" dirty="0">
                <a:latin typeface="Franklin Gothic Book"/>
                <a:cs typeface="Franklin Gothic Book"/>
              </a:rPr>
              <a:t> </a:t>
            </a:r>
            <a:r>
              <a:rPr sz="1700" spc="-5" dirty="0">
                <a:latin typeface="Franklin Gothic Book"/>
                <a:cs typeface="Franklin Gothic Book"/>
              </a:rPr>
              <a:t>билеты</a:t>
            </a:r>
            <a:endParaRPr sz="1700">
              <a:latin typeface="Franklin Gothic Book"/>
              <a:cs typeface="Franklin Gothic Book"/>
            </a:endParaRPr>
          </a:p>
          <a:p>
            <a:pPr algn="ctr">
              <a:lnSpc>
                <a:spcPts val="1885"/>
              </a:lnSpc>
            </a:pPr>
            <a:r>
              <a:rPr sz="1700" dirty="0">
                <a:latin typeface="Franklin Gothic Book"/>
                <a:cs typeface="Franklin Gothic Book"/>
              </a:rPr>
              <a:t>и</a:t>
            </a:r>
            <a:r>
              <a:rPr sz="1700" spc="-55" dirty="0">
                <a:latin typeface="Franklin Gothic Book"/>
                <a:cs typeface="Franklin Gothic Book"/>
              </a:rPr>
              <a:t> </a:t>
            </a:r>
            <a:r>
              <a:rPr sz="1700" spc="-10" dirty="0">
                <a:latin typeface="Franklin Gothic Book"/>
                <a:cs typeface="Franklin Gothic Book"/>
              </a:rPr>
              <a:t>др.</a:t>
            </a:r>
            <a:endParaRPr sz="1700">
              <a:latin typeface="Franklin Gothic Book"/>
              <a:cs typeface="Franklin Gothic Book"/>
            </a:endParaRPr>
          </a:p>
        </p:txBody>
      </p:sp>
      <p:pic>
        <p:nvPicPr>
          <p:cNvPr id="29" name="object 29"/>
          <p:cNvPicPr/>
          <p:nvPr/>
        </p:nvPicPr>
        <p:blipFill>
          <a:blip r:embed="rId15" cstate="print"/>
          <a:stretch>
            <a:fillRect/>
          </a:stretch>
        </p:blipFill>
        <p:spPr>
          <a:xfrm>
            <a:off x="6901306" y="2432176"/>
            <a:ext cx="4775200" cy="25019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658" y="421970"/>
            <a:ext cx="3862704" cy="680720"/>
          </a:xfrm>
          <a:prstGeom prst="rect">
            <a:avLst/>
          </a:prstGeom>
        </p:spPr>
        <p:txBody>
          <a:bodyPr vert="horz" wrap="square" lIns="0" tIns="12065" rIns="0" bIns="0" rtlCol="0">
            <a:spAutoFit/>
          </a:bodyPr>
          <a:lstStyle/>
          <a:p>
            <a:pPr marL="12700">
              <a:lnSpc>
                <a:spcPct val="100000"/>
              </a:lnSpc>
              <a:spcBef>
                <a:spcPts val="95"/>
              </a:spcBef>
            </a:pPr>
            <a:r>
              <a:rPr sz="4300" b="0" spc="-5" dirty="0">
                <a:solidFill>
                  <a:srgbClr val="252525"/>
                </a:solidFill>
                <a:latin typeface="Century Schoolbook"/>
                <a:cs typeface="Century Schoolbook"/>
              </a:rPr>
              <a:t>Формат</a:t>
            </a:r>
            <a:r>
              <a:rPr sz="4300" b="0" spc="-70" dirty="0">
                <a:solidFill>
                  <a:srgbClr val="252525"/>
                </a:solidFill>
                <a:latin typeface="Century Schoolbook"/>
                <a:cs typeface="Century Schoolbook"/>
              </a:rPr>
              <a:t> </a:t>
            </a:r>
            <a:r>
              <a:rPr sz="4300" b="0" spc="-5" dirty="0">
                <a:solidFill>
                  <a:srgbClr val="252525"/>
                </a:solidFill>
                <a:latin typeface="Century Schoolbook"/>
                <a:cs typeface="Century Schoolbook"/>
              </a:rPr>
              <a:t>текста</a:t>
            </a:r>
            <a:endParaRPr sz="4300">
              <a:latin typeface="Century Schoolbook"/>
              <a:cs typeface="Century Schoolbook"/>
            </a:endParaRPr>
          </a:p>
        </p:txBody>
      </p:sp>
      <p:pic>
        <p:nvPicPr>
          <p:cNvPr id="3" name="object 3"/>
          <p:cNvPicPr/>
          <p:nvPr/>
        </p:nvPicPr>
        <p:blipFill>
          <a:blip r:embed="rId2" cstate="print"/>
          <a:stretch>
            <a:fillRect/>
          </a:stretch>
        </p:blipFill>
        <p:spPr>
          <a:xfrm>
            <a:off x="1664207" y="1554480"/>
            <a:ext cx="2657856" cy="518160"/>
          </a:xfrm>
          <a:prstGeom prst="rect">
            <a:avLst/>
          </a:prstGeom>
        </p:spPr>
      </p:pic>
      <p:pic>
        <p:nvPicPr>
          <p:cNvPr id="4" name="object 4"/>
          <p:cNvPicPr/>
          <p:nvPr/>
        </p:nvPicPr>
        <p:blipFill>
          <a:blip r:embed="rId3" cstate="print"/>
          <a:stretch>
            <a:fillRect/>
          </a:stretch>
        </p:blipFill>
        <p:spPr>
          <a:xfrm>
            <a:off x="1432560" y="2523744"/>
            <a:ext cx="3465576" cy="2913887"/>
          </a:xfrm>
          <a:prstGeom prst="rect">
            <a:avLst/>
          </a:prstGeom>
        </p:spPr>
      </p:pic>
      <p:sp>
        <p:nvSpPr>
          <p:cNvPr id="5" name="object 5"/>
          <p:cNvSpPr txBox="1"/>
          <p:nvPr/>
        </p:nvSpPr>
        <p:spPr>
          <a:xfrm>
            <a:off x="1649348" y="1620392"/>
            <a:ext cx="2873375" cy="3580129"/>
          </a:xfrm>
          <a:prstGeom prst="rect">
            <a:avLst/>
          </a:prstGeom>
        </p:spPr>
        <p:txBody>
          <a:bodyPr vert="horz" wrap="square" lIns="0" tIns="13970" rIns="0" bIns="0" rtlCol="0">
            <a:spAutoFit/>
          </a:bodyPr>
          <a:lstStyle/>
          <a:p>
            <a:pPr marL="128270">
              <a:lnSpc>
                <a:spcPct val="100000"/>
              </a:lnSpc>
              <a:spcBef>
                <a:spcPts val="110"/>
              </a:spcBef>
            </a:pPr>
            <a:r>
              <a:rPr sz="2100" dirty="0">
                <a:latin typeface="Century Schoolbook"/>
                <a:cs typeface="Century Schoolbook"/>
              </a:rPr>
              <a:t>Смешанный</a:t>
            </a:r>
            <a:r>
              <a:rPr sz="2100" spc="-85" dirty="0">
                <a:latin typeface="Century Schoolbook"/>
                <a:cs typeface="Century Schoolbook"/>
              </a:rPr>
              <a:t> </a:t>
            </a:r>
            <a:r>
              <a:rPr sz="2100" spc="5" dirty="0">
                <a:latin typeface="Century Schoolbook"/>
                <a:cs typeface="Century Schoolbook"/>
              </a:rPr>
              <a:t>текст</a:t>
            </a:r>
            <a:endParaRPr sz="2100">
              <a:latin typeface="Century Schoolbook"/>
              <a:cs typeface="Century Schoolbook"/>
            </a:endParaRPr>
          </a:p>
          <a:p>
            <a:pPr>
              <a:lnSpc>
                <a:spcPct val="100000"/>
              </a:lnSpc>
            </a:pPr>
            <a:endParaRPr sz="2500">
              <a:latin typeface="Century Schoolbook"/>
              <a:cs typeface="Century Schoolbook"/>
            </a:endParaRPr>
          </a:p>
          <a:p>
            <a:pPr>
              <a:lnSpc>
                <a:spcPct val="100000"/>
              </a:lnSpc>
              <a:spcBef>
                <a:spcPts val="25"/>
              </a:spcBef>
            </a:pPr>
            <a:endParaRPr sz="2800">
              <a:latin typeface="Century Schoolbook"/>
              <a:cs typeface="Century Schoolbook"/>
            </a:endParaRPr>
          </a:p>
          <a:p>
            <a:pPr marL="12700" marR="91440">
              <a:lnSpc>
                <a:spcPct val="90200"/>
              </a:lnSpc>
            </a:pPr>
            <a:r>
              <a:rPr sz="2100" spc="5" dirty="0">
                <a:latin typeface="Century Schoolbook"/>
                <a:cs typeface="Century Schoolbook"/>
              </a:rPr>
              <a:t>Внутри</a:t>
            </a:r>
            <a:r>
              <a:rPr sz="2100" spc="-100" dirty="0">
                <a:latin typeface="Century Schoolbook"/>
                <a:cs typeface="Century Schoolbook"/>
              </a:rPr>
              <a:t> </a:t>
            </a:r>
            <a:r>
              <a:rPr sz="2100" dirty="0">
                <a:latin typeface="Century Schoolbook"/>
                <a:cs typeface="Century Schoolbook"/>
              </a:rPr>
              <a:t>одного</a:t>
            </a:r>
            <a:r>
              <a:rPr sz="2100" spc="-35" dirty="0">
                <a:latin typeface="Century Schoolbook"/>
                <a:cs typeface="Century Schoolbook"/>
              </a:rPr>
              <a:t> </a:t>
            </a:r>
            <a:r>
              <a:rPr sz="2100" spc="5" dirty="0">
                <a:latin typeface="Century Schoolbook"/>
                <a:cs typeface="Century Schoolbook"/>
              </a:rPr>
              <a:t>текста </a:t>
            </a:r>
            <a:r>
              <a:rPr sz="2100" spc="-570" dirty="0">
                <a:latin typeface="Century Schoolbook"/>
                <a:cs typeface="Century Schoolbook"/>
              </a:rPr>
              <a:t> </a:t>
            </a:r>
            <a:r>
              <a:rPr sz="2100" dirty="0">
                <a:latin typeface="Century Schoolbook"/>
                <a:cs typeface="Century Schoolbook"/>
              </a:rPr>
              <a:t>информация </a:t>
            </a:r>
            <a:r>
              <a:rPr sz="2100" spc="5" dirty="0">
                <a:latin typeface="Century Schoolbook"/>
                <a:cs typeface="Century Schoolbook"/>
              </a:rPr>
              <a:t> </a:t>
            </a:r>
            <a:r>
              <a:rPr sz="2100" dirty="0">
                <a:latin typeface="Century Schoolbook"/>
                <a:cs typeface="Century Schoolbook"/>
              </a:rPr>
              <a:t>располагается как </a:t>
            </a:r>
            <a:r>
              <a:rPr sz="2100" spc="5" dirty="0">
                <a:latin typeface="Century Schoolbook"/>
                <a:cs typeface="Century Schoolbook"/>
              </a:rPr>
              <a:t>в </a:t>
            </a:r>
            <a:r>
              <a:rPr sz="2100" spc="10" dirty="0">
                <a:latin typeface="Century Schoolbook"/>
                <a:cs typeface="Century Schoolbook"/>
              </a:rPr>
              <a:t> </a:t>
            </a:r>
            <a:r>
              <a:rPr sz="2100" dirty="0">
                <a:latin typeface="Century Schoolbook"/>
                <a:cs typeface="Century Schoolbook"/>
              </a:rPr>
              <a:t>сплошном,</a:t>
            </a:r>
            <a:r>
              <a:rPr sz="2100" spc="-30" dirty="0">
                <a:latin typeface="Century Schoolbook"/>
                <a:cs typeface="Century Schoolbook"/>
              </a:rPr>
              <a:t> </a:t>
            </a:r>
            <a:r>
              <a:rPr sz="2100" spc="5" dirty="0">
                <a:latin typeface="Century Schoolbook"/>
                <a:cs typeface="Century Schoolbook"/>
              </a:rPr>
              <a:t>так</a:t>
            </a:r>
            <a:r>
              <a:rPr sz="2100" spc="-35" dirty="0">
                <a:latin typeface="Century Schoolbook"/>
                <a:cs typeface="Century Schoolbook"/>
              </a:rPr>
              <a:t> </a:t>
            </a:r>
            <a:r>
              <a:rPr sz="2100" spc="5" dirty="0">
                <a:latin typeface="Century Schoolbook"/>
                <a:cs typeface="Century Schoolbook"/>
              </a:rPr>
              <a:t>и</a:t>
            </a:r>
            <a:r>
              <a:rPr sz="2100" spc="-30" dirty="0">
                <a:latin typeface="Century Schoolbook"/>
                <a:cs typeface="Century Schoolbook"/>
              </a:rPr>
              <a:t> </a:t>
            </a:r>
            <a:r>
              <a:rPr sz="2100" spc="5" dirty="0">
                <a:latin typeface="Century Schoolbook"/>
                <a:cs typeface="Century Schoolbook"/>
              </a:rPr>
              <a:t>в</a:t>
            </a:r>
            <a:endParaRPr sz="2100">
              <a:latin typeface="Century Schoolbook"/>
              <a:cs typeface="Century Schoolbook"/>
            </a:endParaRPr>
          </a:p>
          <a:p>
            <a:pPr marL="12700">
              <a:lnSpc>
                <a:spcPts val="2255"/>
              </a:lnSpc>
            </a:pPr>
            <a:r>
              <a:rPr sz="2100" dirty="0">
                <a:latin typeface="Century Schoolbook"/>
                <a:cs typeface="Century Schoolbook"/>
              </a:rPr>
              <a:t>несплошном</a:t>
            </a:r>
            <a:r>
              <a:rPr sz="2100" spc="-65" dirty="0">
                <a:latin typeface="Century Schoolbook"/>
                <a:cs typeface="Century Schoolbook"/>
              </a:rPr>
              <a:t> </a:t>
            </a:r>
            <a:r>
              <a:rPr sz="2100" dirty="0">
                <a:latin typeface="Century Schoolbook"/>
                <a:cs typeface="Century Schoolbook"/>
              </a:rPr>
              <a:t>формате.</a:t>
            </a:r>
            <a:endParaRPr sz="2100">
              <a:latin typeface="Century Schoolbook"/>
              <a:cs typeface="Century Schoolbook"/>
            </a:endParaRPr>
          </a:p>
          <a:p>
            <a:pPr marL="12700">
              <a:lnSpc>
                <a:spcPts val="2400"/>
              </a:lnSpc>
              <a:spcBef>
                <a:spcPts val="650"/>
              </a:spcBef>
            </a:pPr>
            <a:r>
              <a:rPr sz="2100" spc="5" dirty="0">
                <a:latin typeface="Century Schoolbook"/>
                <a:cs typeface="Century Schoolbook"/>
              </a:rPr>
              <a:t>Пример:</a:t>
            </a:r>
            <a:r>
              <a:rPr sz="2100" spc="-105" dirty="0">
                <a:latin typeface="Century Schoolbook"/>
                <a:cs typeface="Century Schoolbook"/>
              </a:rPr>
              <a:t> </a:t>
            </a:r>
            <a:r>
              <a:rPr sz="2100" spc="5" dirty="0">
                <a:latin typeface="Century Schoolbook"/>
                <a:cs typeface="Century Schoolbook"/>
              </a:rPr>
              <a:t>журналы,</a:t>
            </a:r>
            <a:endParaRPr sz="2100">
              <a:latin typeface="Century Schoolbook"/>
              <a:cs typeface="Century Schoolbook"/>
            </a:endParaRPr>
          </a:p>
          <a:p>
            <a:pPr marL="12700">
              <a:lnSpc>
                <a:spcPts val="2270"/>
              </a:lnSpc>
            </a:pPr>
            <a:r>
              <a:rPr sz="2100" dirty="0">
                <a:latin typeface="Century Schoolbook"/>
                <a:cs typeface="Century Schoolbook"/>
              </a:rPr>
              <a:t>справочники,</a:t>
            </a:r>
            <a:r>
              <a:rPr sz="2100" spc="-95" dirty="0">
                <a:latin typeface="Century Schoolbook"/>
                <a:cs typeface="Century Schoolbook"/>
              </a:rPr>
              <a:t> </a:t>
            </a:r>
            <a:r>
              <a:rPr sz="2100" spc="5" dirty="0">
                <a:latin typeface="Century Schoolbook"/>
                <a:cs typeface="Century Schoolbook"/>
              </a:rPr>
              <a:t>отчеты,</a:t>
            </a:r>
            <a:endParaRPr sz="2100">
              <a:latin typeface="Century Schoolbook"/>
              <a:cs typeface="Century Schoolbook"/>
            </a:endParaRPr>
          </a:p>
          <a:p>
            <a:pPr marL="12700">
              <a:lnSpc>
                <a:spcPts val="2390"/>
              </a:lnSpc>
            </a:pPr>
            <a:r>
              <a:rPr sz="2100" dirty="0">
                <a:latin typeface="Century Schoolbook"/>
                <a:cs typeface="Century Schoolbook"/>
              </a:rPr>
              <a:t>веб-страницы.</a:t>
            </a:r>
            <a:endParaRPr sz="2100">
              <a:latin typeface="Century Schoolbook"/>
              <a:cs typeface="Century Schoolbook"/>
            </a:endParaRPr>
          </a:p>
        </p:txBody>
      </p:sp>
      <p:pic>
        <p:nvPicPr>
          <p:cNvPr id="6" name="object 6"/>
          <p:cNvPicPr/>
          <p:nvPr/>
        </p:nvPicPr>
        <p:blipFill>
          <a:blip r:embed="rId4" cstate="print"/>
          <a:stretch>
            <a:fillRect/>
          </a:stretch>
        </p:blipFill>
        <p:spPr>
          <a:xfrm>
            <a:off x="6626986" y="758520"/>
            <a:ext cx="4340733" cy="557225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658" y="421970"/>
            <a:ext cx="3862704" cy="680720"/>
          </a:xfrm>
          <a:prstGeom prst="rect">
            <a:avLst/>
          </a:prstGeom>
        </p:spPr>
        <p:txBody>
          <a:bodyPr vert="horz" wrap="square" lIns="0" tIns="12065" rIns="0" bIns="0" rtlCol="0">
            <a:spAutoFit/>
          </a:bodyPr>
          <a:lstStyle/>
          <a:p>
            <a:pPr marL="12700">
              <a:lnSpc>
                <a:spcPct val="100000"/>
              </a:lnSpc>
              <a:spcBef>
                <a:spcPts val="95"/>
              </a:spcBef>
            </a:pPr>
            <a:r>
              <a:rPr sz="4300" b="0" spc="-5" dirty="0">
                <a:solidFill>
                  <a:srgbClr val="252525"/>
                </a:solidFill>
                <a:latin typeface="Century Schoolbook"/>
                <a:cs typeface="Century Schoolbook"/>
              </a:rPr>
              <a:t>Формат</a:t>
            </a:r>
            <a:r>
              <a:rPr sz="4300" b="0" spc="-70" dirty="0">
                <a:solidFill>
                  <a:srgbClr val="252525"/>
                </a:solidFill>
                <a:latin typeface="Century Schoolbook"/>
                <a:cs typeface="Century Schoolbook"/>
              </a:rPr>
              <a:t> </a:t>
            </a:r>
            <a:r>
              <a:rPr sz="4300" b="0" spc="-5" dirty="0">
                <a:solidFill>
                  <a:srgbClr val="252525"/>
                </a:solidFill>
                <a:latin typeface="Century Schoolbook"/>
                <a:cs typeface="Century Schoolbook"/>
              </a:rPr>
              <a:t>текста</a:t>
            </a:r>
            <a:endParaRPr sz="4300">
              <a:latin typeface="Century Schoolbook"/>
              <a:cs typeface="Century Schoolbook"/>
            </a:endParaRPr>
          </a:p>
        </p:txBody>
      </p:sp>
      <p:pic>
        <p:nvPicPr>
          <p:cNvPr id="3" name="object 3"/>
          <p:cNvPicPr/>
          <p:nvPr/>
        </p:nvPicPr>
        <p:blipFill>
          <a:blip r:embed="rId2" cstate="print"/>
          <a:stretch>
            <a:fillRect/>
          </a:stretch>
        </p:blipFill>
        <p:spPr>
          <a:xfrm>
            <a:off x="1072896" y="1328927"/>
            <a:ext cx="2910840" cy="728472"/>
          </a:xfrm>
          <a:prstGeom prst="rect">
            <a:avLst/>
          </a:prstGeom>
        </p:spPr>
      </p:pic>
      <p:pic>
        <p:nvPicPr>
          <p:cNvPr id="4" name="object 4"/>
          <p:cNvPicPr/>
          <p:nvPr/>
        </p:nvPicPr>
        <p:blipFill>
          <a:blip r:embed="rId3" cstate="print"/>
          <a:stretch>
            <a:fillRect/>
          </a:stretch>
        </p:blipFill>
        <p:spPr>
          <a:xfrm>
            <a:off x="990600" y="2517648"/>
            <a:ext cx="3273552" cy="2956560"/>
          </a:xfrm>
          <a:prstGeom prst="rect">
            <a:avLst/>
          </a:prstGeom>
        </p:spPr>
      </p:pic>
      <p:sp>
        <p:nvSpPr>
          <p:cNvPr id="5" name="object 5"/>
          <p:cNvSpPr txBox="1"/>
          <p:nvPr/>
        </p:nvSpPr>
        <p:spPr>
          <a:xfrm>
            <a:off x="1194917" y="1477136"/>
            <a:ext cx="2800985" cy="3848735"/>
          </a:xfrm>
          <a:prstGeom prst="rect">
            <a:avLst/>
          </a:prstGeom>
        </p:spPr>
        <p:txBody>
          <a:bodyPr vert="horz" wrap="square" lIns="0" tIns="12700" rIns="0" bIns="0" rtlCol="0">
            <a:spAutoFit/>
          </a:bodyPr>
          <a:lstStyle/>
          <a:p>
            <a:pPr marL="12700">
              <a:lnSpc>
                <a:spcPct val="100000"/>
              </a:lnSpc>
              <a:spcBef>
                <a:spcPts val="100"/>
              </a:spcBef>
            </a:pPr>
            <a:r>
              <a:rPr sz="2400" spc="-5" dirty="0">
                <a:latin typeface="Century Schoolbook"/>
                <a:cs typeface="Century Schoolbook"/>
              </a:rPr>
              <a:t>Составной</a:t>
            </a:r>
            <a:r>
              <a:rPr sz="2400" spc="-45" dirty="0">
                <a:latin typeface="Century Schoolbook"/>
                <a:cs typeface="Century Schoolbook"/>
              </a:rPr>
              <a:t> </a:t>
            </a:r>
            <a:r>
              <a:rPr sz="2400" spc="-5" dirty="0">
                <a:latin typeface="Century Schoolbook"/>
                <a:cs typeface="Century Schoolbook"/>
              </a:rPr>
              <a:t>текст</a:t>
            </a:r>
            <a:endParaRPr sz="2400">
              <a:latin typeface="Century Schoolbook"/>
              <a:cs typeface="Century Schoolbook"/>
            </a:endParaRPr>
          </a:p>
          <a:p>
            <a:pPr>
              <a:lnSpc>
                <a:spcPct val="100000"/>
              </a:lnSpc>
            </a:pPr>
            <a:endParaRPr sz="2900">
              <a:latin typeface="Century Schoolbook"/>
              <a:cs typeface="Century Schoolbook"/>
            </a:endParaRPr>
          </a:p>
          <a:p>
            <a:pPr>
              <a:lnSpc>
                <a:spcPct val="100000"/>
              </a:lnSpc>
              <a:spcBef>
                <a:spcPts val="15"/>
              </a:spcBef>
            </a:pPr>
            <a:endParaRPr sz="2450">
              <a:latin typeface="Century Schoolbook"/>
              <a:cs typeface="Century Schoolbook"/>
            </a:endParaRPr>
          </a:p>
          <a:p>
            <a:pPr marL="37465" marR="5080">
              <a:lnSpc>
                <a:spcPct val="90200"/>
              </a:lnSpc>
            </a:pPr>
            <a:r>
              <a:rPr sz="2400" spc="-5" dirty="0">
                <a:latin typeface="Century Schoolbook"/>
                <a:cs typeface="Century Schoolbook"/>
              </a:rPr>
              <a:t>соединение </a:t>
            </a:r>
            <a:r>
              <a:rPr sz="2400" dirty="0">
                <a:latin typeface="Century Schoolbook"/>
                <a:cs typeface="Century Schoolbook"/>
              </a:rPr>
              <a:t> </a:t>
            </a:r>
            <a:r>
              <a:rPr sz="2400" spc="-5" dirty="0">
                <a:latin typeface="Century Schoolbook"/>
                <a:cs typeface="Century Schoolbook"/>
              </a:rPr>
              <a:t>нескольких </a:t>
            </a:r>
            <a:r>
              <a:rPr sz="2400" dirty="0">
                <a:latin typeface="Century Schoolbook"/>
                <a:cs typeface="Century Schoolbook"/>
              </a:rPr>
              <a:t> текстов, </a:t>
            </a:r>
            <a:r>
              <a:rPr sz="2400" spc="-5" dirty="0">
                <a:latin typeface="Century Schoolbook"/>
                <a:cs typeface="Century Schoolbook"/>
              </a:rPr>
              <a:t>каждый </a:t>
            </a:r>
            <a:r>
              <a:rPr sz="2400" dirty="0">
                <a:latin typeface="Century Schoolbook"/>
                <a:cs typeface="Century Schoolbook"/>
              </a:rPr>
              <a:t> </a:t>
            </a:r>
            <a:r>
              <a:rPr sz="2400" spc="-5" dirty="0">
                <a:latin typeface="Century Schoolbook"/>
                <a:cs typeface="Century Schoolbook"/>
              </a:rPr>
              <a:t>из которых был </a:t>
            </a:r>
            <a:r>
              <a:rPr sz="2400" dirty="0">
                <a:latin typeface="Century Schoolbook"/>
                <a:cs typeface="Century Schoolbook"/>
              </a:rPr>
              <a:t> </a:t>
            </a:r>
            <a:r>
              <a:rPr sz="2400" spc="-5" dirty="0">
                <a:latin typeface="Century Schoolbook"/>
                <a:cs typeface="Century Schoolbook"/>
              </a:rPr>
              <a:t>создан</a:t>
            </a:r>
            <a:r>
              <a:rPr sz="2400" spc="-60" dirty="0">
                <a:latin typeface="Century Schoolbook"/>
                <a:cs typeface="Century Schoolbook"/>
              </a:rPr>
              <a:t> </a:t>
            </a:r>
            <a:r>
              <a:rPr sz="2400" spc="-5" dirty="0">
                <a:latin typeface="Century Schoolbook"/>
                <a:cs typeface="Century Schoolbook"/>
              </a:rPr>
              <a:t>независимо </a:t>
            </a:r>
            <a:r>
              <a:rPr sz="2400" spc="-650" dirty="0">
                <a:latin typeface="Century Schoolbook"/>
                <a:cs typeface="Century Schoolbook"/>
              </a:rPr>
              <a:t> </a:t>
            </a:r>
            <a:r>
              <a:rPr sz="2400" dirty="0">
                <a:latin typeface="Century Schoolbook"/>
                <a:cs typeface="Century Schoolbook"/>
              </a:rPr>
              <a:t>от </a:t>
            </a:r>
            <a:r>
              <a:rPr sz="2400" spc="-5" dirty="0">
                <a:latin typeface="Century Schoolbook"/>
                <a:cs typeface="Century Schoolbook"/>
              </a:rPr>
              <a:t>другого </a:t>
            </a:r>
            <a:r>
              <a:rPr sz="2400" dirty="0">
                <a:latin typeface="Century Schoolbook"/>
                <a:cs typeface="Century Schoolbook"/>
              </a:rPr>
              <a:t>и </a:t>
            </a:r>
            <a:r>
              <a:rPr sz="2400" spc="5" dirty="0">
                <a:latin typeface="Century Schoolbook"/>
                <a:cs typeface="Century Schoolbook"/>
              </a:rPr>
              <a:t> </a:t>
            </a:r>
            <a:r>
              <a:rPr sz="2400" dirty="0">
                <a:latin typeface="Century Schoolbook"/>
                <a:cs typeface="Century Schoolbook"/>
              </a:rPr>
              <a:t>является </a:t>
            </a:r>
            <a:r>
              <a:rPr sz="2400" spc="-5" dirty="0">
                <a:latin typeface="Century Schoolbook"/>
                <a:cs typeface="Century Schoolbook"/>
              </a:rPr>
              <a:t>связным </a:t>
            </a:r>
            <a:r>
              <a:rPr sz="2400" dirty="0">
                <a:latin typeface="Century Schoolbook"/>
                <a:cs typeface="Century Schoolbook"/>
              </a:rPr>
              <a:t> и</a:t>
            </a:r>
            <a:r>
              <a:rPr sz="2400" spc="-10" dirty="0">
                <a:latin typeface="Century Schoolbook"/>
                <a:cs typeface="Century Schoolbook"/>
              </a:rPr>
              <a:t> </a:t>
            </a:r>
            <a:r>
              <a:rPr sz="2400" dirty="0">
                <a:latin typeface="Century Schoolbook"/>
                <a:cs typeface="Century Schoolbook"/>
              </a:rPr>
              <a:t>законченным</a:t>
            </a:r>
            <a:endParaRPr sz="2400">
              <a:latin typeface="Century Schoolbook"/>
              <a:cs typeface="Century Schoolbook"/>
            </a:endParaRPr>
          </a:p>
        </p:txBody>
      </p:sp>
      <p:pic>
        <p:nvPicPr>
          <p:cNvPr id="6" name="object 6"/>
          <p:cNvPicPr/>
          <p:nvPr/>
        </p:nvPicPr>
        <p:blipFill>
          <a:blip r:embed="rId4" cstate="print"/>
          <a:stretch>
            <a:fillRect/>
          </a:stretch>
        </p:blipFill>
        <p:spPr>
          <a:xfrm>
            <a:off x="4491863" y="1315466"/>
            <a:ext cx="7188200" cy="40132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3873" y="352120"/>
            <a:ext cx="2073910" cy="512445"/>
          </a:xfrm>
          <a:prstGeom prst="rect">
            <a:avLst/>
          </a:prstGeom>
        </p:spPr>
        <p:txBody>
          <a:bodyPr vert="horz" wrap="square" lIns="0" tIns="12065" rIns="0" bIns="0" rtlCol="0">
            <a:spAutoFit/>
          </a:bodyPr>
          <a:lstStyle/>
          <a:p>
            <a:pPr marL="12700">
              <a:lnSpc>
                <a:spcPct val="100000"/>
              </a:lnSpc>
              <a:spcBef>
                <a:spcPts val="95"/>
              </a:spcBef>
            </a:pPr>
            <a:r>
              <a:rPr sz="3200" b="0" spc="-70" dirty="0">
                <a:latin typeface="Century Schoolbook"/>
                <a:cs typeface="Century Schoolbook"/>
              </a:rPr>
              <a:t>Т</a:t>
            </a:r>
            <a:r>
              <a:rPr sz="3200" b="0" spc="-90" dirty="0">
                <a:latin typeface="Century Schoolbook"/>
                <a:cs typeface="Century Schoolbook"/>
              </a:rPr>
              <a:t>и</a:t>
            </a:r>
            <a:r>
              <a:rPr sz="3200" b="0" spc="-5" dirty="0">
                <a:latin typeface="Century Schoolbook"/>
                <a:cs typeface="Century Schoolbook"/>
              </a:rPr>
              <a:t>п</a:t>
            </a:r>
            <a:r>
              <a:rPr sz="3200" b="0" spc="-114" dirty="0">
                <a:latin typeface="Century Schoolbook"/>
                <a:cs typeface="Century Schoolbook"/>
              </a:rPr>
              <a:t> </a:t>
            </a:r>
            <a:r>
              <a:rPr sz="3200" b="0" spc="-70" dirty="0">
                <a:latin typeface="Century Schoolbook"/>
                <a:cs typeface="Century Schoolbook"/>
              </a:rPr>
              <a:t>т</a:t>
            </a:r>
            <a:r>
              <a:rPr sz="3200" b="0" spc="-65" dirty="0">
                <a:latin typeface="Century Schoolbook"/>
                <a:cs typeface="Century Schoolbook"/>
              </a:rPr>
              <a:t>е</a:t>
            </a:r>
            <a:r>
              <a:rPr sz="3200" b="0" spc="-70" dirty="0">
                <a:latin typeface="Century Schoolbook"/>
                <a:cs typeface="Century Schoolbook"/>
              </a:rPr>
              <a:t>к</a:t>
            </a:r>
            <a:r>
              <a:rPr sz="3200" b="0" spc="-80" dirty="0">
                <a:latin typeface="Century Schoolbook"/>
                <a:cs typeface="Century Schoolbook"/>
              </a:rPr>
              <a:t>с</a:t>
            </a:r>
            <a:r>
              <a:rPr sz="3200" b="0" spc="-70" dirty="0">
                <a:latin typeface="Century Schoolbook"/>
                <a:cs typeface="Century Schoolbook"/>
              </a:rPr>
              <a:t>т</a:t>
            </a:r>
            <a:r>
              <a:rPr sz="3200" b="0" spc="-5" dirty="0">
                <a:latin typeface="Century Schoolbook"/>
                <a:cs typeface="Century Schoolbook"/>
              </a:rPr>
              <a:t>а</a:t>
            </a:r>
            <a:endParaRPr sz="3200">
              <a:latin typeface="Century Schoolbook"/>
              <a:cs typeface="Century Schoolbook"/>
            </a:endParaRPr>
          </a:p>
        </p:txBody>
      </p:sp>
      <p:graphicFrame>
        <p:nvGraphicFramePr>
          <p:cNvPr id="3" name="object 3"/>
          <p:cNvGraphicFramePr>
            <a:graphicFrameLocks noGrp="1"/>
          </p:cNvGraphicFramePr>
          <p:nvPr>
            <p:extLst>
              <p:ext uri="{D42A27DB-BD31-4B8C-83A1-F6EECF244321}">
                <p14:modId xmlns:p14="http://schemas.microsoft.com/office/powerpoint/2010/main" val="669345062"/>
              </p:ext>
            </p:extLst>
          </p:nvPr>
        </p:nvGraphicFramePr>
        <p:xfrm>
          <a:off x="371856" y="965453"/>
          <a:ext cx="11448414" cy="5608267"/>
        </p:xfrm>
        <a:graphic>
          <a:graphicData uri="http://schemas.openxmlformats.org/drawingml/2006/table">
            <a:tbl>
              <a:tblPr firstRow="1" bandRow="1">
                <a:tableStyleId>{2D5ABB26-0587-4C30-8999-92F81FD0307C}</a:tableStyleId>
              </a:tblPr>
              <a:tblGrid>
                <a:gridCol w="2415540">
                  <a:extLst>
                    <a:ext uri="{9D8B030D-6E8A-4147-A177-3AD203B41FA5}">
                      <a16:colId xmlns:a16="http://schemas.microsoft.com/office/drawing/2014/main" xmlns="" val="20000"/>
                    </a:ext>
                  </a:extLst>
                </a:gridCol>
                <a:gridCol w="2901315">
                  <a:extLst>
                    <a:ext uri="{9D8B030D-6E8A-4147-A177-3AD203B41FA5}">
                      <a16:colId xmlns:a16="http://schemas.microsoft.com/office/drawing/2014/main" xmlns="" val="20001"/>
                    </a:ext>
                  </a:extLst>
                </a:gridCol>
                <a:gridCol w="3787139">
                  <a:extLst>
                    <a:ext uri="{9D8B030D-6E8A-4147-A177-3AD203B41FA5}">
                      <a16:colId xmlns:a16="http://schemas.microsoft.com/office/drawing/2014/main" xmlns="" val="20002"/>
                    </a:ext>
                  </a:extLst>
                </a:gridCol>
                <a:gridCol w="2344420">
                  <a:extLst>
                    <a:ext uri="{9D8B030D-6E8A-4147-A177-3AD203B41FA5}">
                      <a16:colId xmlns:a16="http://schemas.microsoft.com/office/drawing/2014/main" xmlns="" val="20003"/>
                    </a:ext>
                  </a:extLst>
                </a:gridCol>
              </a:tblGrid>
              <a:tr h="457200">
                <a:tc>
                  <a:txBody>
                    <a:bodyPr/>
                    <a:lstStyle/>
                    <a:p>
                      <a:pPr marL="90805">
                        <a:lnSpc>
                          <a:spcPct val="100000"/>
                        </a:lnSpc>
                        <a:spcBef>
                          <a:spcPts val="315"/>
                        </a:spcBef>
                      </a:pPr>
                      <a:r>
                        <a:rPr sz="2400" b="1" spc="-5" dirty="0">
                          <a:latin typeface="Century Schoolbook"/>
                          <a:cs typeface="Century Schoolbook"/>
                        </a:rPr>
                        <a:t>Тип</a:t>
                      </a:r>
                      <a:r>
                        <a:rPr sz="2400" b="1" spc="-35" dirty="0">
                          <a:latin typeface="Century Schoolbook"/>
                          <a:cs typeface="Century Schoolbook"/>
                        </a:rPr>
                        <a:t> </a:t>
                      </a:r>
                      <a:r>
                        <a:rPr sz="2400" b="1" dirty="0">
                          <a:latin typeface="Century Schoolbook"/>
                          <a:cs typeface="Century Schoolbook"/>
                        </a:rPr>
                        <a:t>текста</a:t>
                      </a:r>
                      <a:endParaRPr sz="2400" dirty="0">
                        <a:latin typeface="Century Schoolbook"/>
                        <a:cs typeface="Century Schoolbook"/>
                      </a:endParaRPr>
                    </a:p>
                  </a:txBody>
                  <a:tcPr marL="0" marR="0" marT="40005" marB="0">
                    <a:lnT w="12700">
                      <a:solidFill>
                        <a:srgbClr val="C34D84"/>
                      </a:solidFill>
                      <a:prstDash val="solid"/>
                    </a:lnT>
                    <a:lnB w="12700">
                      <a:solidFill>
                        <a:srgbClr val="C34D84"/>
                      </a:solidFill>
                      <a:prstDash val="solid"/>
                    </a:lnB>
                    <a:solidFill>
                      <a:schemeClr val="bg2">
                        <a:lumMod val="90000"/>
                      </a:schemeClr>
                    </a:solidFill>
                  </a:tcPr>
                </a:tc>
                <a:tc>
                  <a:txBody>
                    <a:bodyPr/>
                    <a:lstStyle/>
                    <a:p>
                      <a:pPr marL="111760">
                        <a:lnSpc>
                          <a:spcPct val="100000"/>
                        </a:lnSpc>
                        <a:spcBef>
                          <a:spcPts val="315"/>
                        </a:spcBef>
                      </a:pPr>
                      <a:r>
                        <a:rPr sz="2400" b="1" dirty="0">
                          <a:latin typeface="Century Schoolbook"/>
                          <a:cs typeface="Century Schoolbook"/>
                        </a:rPr>
                        <a:t>Суть</a:t>
                      </a:r>
                      <a:endParaRPr sz="2400" dirty="0">
                        <a:latin typeface="Century Schoolbook"/>
                        <a:cs typeface="Century Schoolbook"/>
                      </a:endParaRPr>
                    </a:p>
                  </a:txBody>
                  <a:tcPr marL="0" marR="0" marT="40005" marB="0">
                    <a:lnT w="12700">
                      <a:solidFill>
                        <a:srgbClr val="C34D84"/>
                      </a:solidFill>
                      <a:prstDash val="solid"/>
                    </a:lnT>
                    <a:lnB w="12700">
                      <a:solidFill>
                        <a:srgbClr val="C34D84"/>
                      </a:solidFill>
                      <a:prstDash val="solid"/>
                    </a:lnB>
                    <a:solidFill>
                      <a:schemeClr val="bg2">
                        <a:lumMod val="90000"/>
                      </a:schemeClr>
                    </a:solidFill>
                  </a:tcPr>
                </a:tc>
                <a:tc>
                  <a:txBody>
                    <a:bodyPr/>
                    <a:lstStyle/>
                    <a:p>
                      <a:pPr marL="135890">
                        <a:lnSpc>
                          <a:spcPct val="100000"/>
                        </a:lnSpc>
                        <a:spcBef>
                          <a:spcPts val="315"/>
                        </a:spcBef>
                      </a:pPr>
                      <a:r>
                        <a:rPr sz="2400" b="1" spc="-10" dirty="0">
                          <a:latin typeface="Century Schoolbook"/>
                          <a:cs typeface="Century Schoolbook"/>
                        </a:rPr>
                        <a:t>Пример</a:t>
                      </a:r>
                      <a:endParaRPr sz="2400">
                        <a:latin typeface="Century Schoolbook"/>
                        <a:cs typeface="Century Schoolbook"/>
                      </a:endParaRPr>
                    </a:p>
                  </a:txBody>
                  <a:tcPr marL="0" marR="0" marT="40005" marB="0">
                    <a:lnT w="12700">
                      <a:solidFill>
                        <a:srgbClr val="C34D84"/>
                      </a:solidFill>
                      <a:prstDash val="solid"/>
                    </a:lnT>
                    <a:lnB w="12700">
                      <a:solidFill>
                        <a:srgbClr val="C34D84"/>
                      </a:solidFill>
                      <a:prstDash val="solid"/>
                    </a:lnB>
                    <a:solidFill>
                      <a:schemeClr val="bg2">
                        <a:lumMod val="90000"/>
                      </a:schemeClr>
                    </a:solidFill>
                  </a:tcPr>
                </a:tc>
                <a:tc>
                  <a:txBody>
                    <a:bodyPr/>
                    <a:lstStyle/>
                    <a:p>
                      <a:pPr marL="142240">
                        <a:lnSpc>
                          <a:spcPct val="100000"/>
                        </a:lnSpc>
                        <a:spcBef>
                          <a:spcPts val="315"/>
                        </a:spcBef>
                      </a:pPr>
                      <a:r>
                        <a:rPr sz="2400" b="1" spc="-5" dirty="0">
                          <a:latin typeface="Century Schoolbook"/>
                          <a:cs typeface="Century Schoolbook"/>
                        </a:rPr>
                        <a:t>Вопрос</a:t>
                      </a:r>
                      <a:endParaRPr sz="2400">
                        <a:latin typeface="Century Schoolbook"/>
                        <a:cs typeface="Century Schoolbook"/>
                      </a:endParaRPr>
                    </a:p>
                  </a:txBody>
                  <a:tcPr marL="0" marR="0" marT="40005" marB="0">
                    <a:lnT w="12700">
                      <a:solidFill>
                        <a:srgbClr val="C34D84"/>
                      </a:solidFill>
                      <a:prstDash val="solid"/>
                    </a:lnT>
                    <a:lnB w="12700">
                      <a:solidFill>
                        <a:srgbClr val="C34D84"/>
                      </a:solidFill>
                      <a:prstDash val="solid"/>
                    </a:lnB>
                    <a:solidFill>
                      <a:schemeClr val="bg2">
                        <a:lumMod val="90000"/>
                      </a:schemeClr>
                    </a:solidFill>
                  </a:tcPr>
                </a:tc>
                <a:extLst>
                  <a:ext uri="{0D108BD9-81ED-4DB2-BD59-A6C34878D82A}">
                    <a16:rowId xmlns:a16="http://schemas.microsoft.com/office/drawing/2014/main" xmlns="" val="10000"/>
                  </a:ext>
                </a:extLst>
              </a:tr>
              <a:tr h="579120">
                <a:tc>
                  <a:txBody>
                    <a:bodyPr/>
                    <a:lstStyle/>
                    <a:p>
                      <a:pPr marL="90805">
                        <a:lnSpc>
                          <a:spcPct val="100000"/>
                        </a:lnSpc>
                        <a:spcBef>
                          <a:spcPts val="330"/>
                        </a:spcBef>
                      </a:pPr>
                      <a:r>
                        <a:rPr sz="2000" spc="-10" dirty="0">
                          <a:latin typeface="Century Schoolbook"/>
                          <a:cs typeface="Century Schoolbook"/>
                        </a:rPr>
                        <a:t>Описание</a:t>
                      </a:r>
                      <a:endParaRPr sz="2000">
                        <a:latin typeface="Century Schoolbook"/>
                        <a:cs typeface="Century Schoolbook"/>
                      </a:endParaRPr>
                    </a:p>
                  </a:txBody>
                  <a:tcPr marL="0" marR="0" marT="41910" marB="0">
                    <a:lnT w="12700">
                      <a:solidFill>
                        <a:srgbClr val="C34D84"/>
                      </a:solidFill>
                      <a:prstDash val="solid"/>
                    </a:lnT>
                    <a:solidFill>
                      <a:schemeClr val="bg2">
                        <a:lumMod val="90000"/>
                      </a:schemeClr>
                    </a:solidFill>
                  </a:tcPr>
                </a:tc>
                <a:tc>
                  <a:txBody>
                    <a:bodyPr/>
                    <a:lstStyle/>
                    <a:p>
                      <a:pPr marL="111760">
                        <a:lnSpc>
                          <a:spcPct val="100000"/>
                        </a:lnSpc>
                        <a:spcBef>
                          <a:spcPts val="350"/>
                        </a:spcBef>
                      </a:pPr>
                      <a:r>
                        <a:rPr sz="1600" spc="-5" dirty="0">
                          <a:latin typeface="Century Schoolbook"/>
                          <a:cs typeface="Century Schoolbook"/>
                        </a:rPr>
                        <a:t>про </a:t>
                      </a:r>
                      <a:r>
                        <a:rPr sz="1600" spc="5" dirty="0">
                          <a:latin typeface="Century Schoolbook"/>
                          <a:cs typeface="Century Schoolbook"/>
                        </a:rPr>
                        <a:t>свойства</a:t>
                      </a:r>
                      <a:r>
                        <a:rPr sz="1600" spc="-80" dirty="0">
                          <a:latin typeface="Century Schoolbook"/>
                          <a:cs typeface="Century Schoolbook"/>
                        </a:rPr>
                        <a:t> </a:t>
                      </a:r>
                      <a:r>
                        <a:rPr sz="1600" dirty="0">
                          <a:latin typeface="Century Schoolbook"/>
                          <a:cs typeface="Century Schoolbook"/>
                        </a:rPr>
                        <a:t>предметов</a:t>
                      </a:r>
                      <a:r>
                        <a:rPr sz="1600" spc="-55" dirty="0">
                          <a:latin typeface="Century Schoolbook"/>
                          <a:cs typeface="Century Schoolbook"/>
                        </a:rPr>
                        <a:t> </a:t>
                      </a:r>
                      <a:r>
                        <a:rPr sz="1600" spc="5" dirty="0">
                          <a:latin typeface="Century Schoolbook"/>
                          <a:cs typeface="Century Schoolbook"/>
                        </a:rPr>
                        <a:t>в</a:t>
                      </a:r>
                      <a:endParaRPr sz="1600" dirty="0">
                        <a:latin typeface="Century Schoolbook"/>
                        <a:cs typeface="Century Schoolbook"/>
                      </a:endParaRPr>
                    </a:p>
                    <a:p>
                      <a:pPr marL="111760">
                        <a:lnSpc>
                          <a:spcPct val="100000"/>
                        </a:lnSpc>
                      </a:pPr>
                      <a:r>
                        <a:rPr sz="1600" dirty="0">
                          <a:latin typeface="Century Schoolbook"/>
                          <a:cs typeface="Century Schoolbook"/>
                        </a:rPr>
                        <a:t>пространстве</a:t>
                      </a:r>
                    </a:p>
                  </a:txBody>
                  <a:tcPr marL="0" marR="0" marT="44450" marB="0">
                    <a:lnT w="12700">
                      <a:solidFill>
                        <a:srgbClr val="C34D84"/>
                      </a:solidFill>
                      <a:prstDash val="solid"/>
                    </a:lnT>
                    <a:solidFill>
                      <a:schemeClr val="bg2">
                        <a:lumMod val="90000"/>
                      </a:schemeClr>
                    </a:solidFill>
                  </a:tcPr>
                </a:tc>
                <a:tc>
                  <a:txBody>
                    <a:bodyPr/>
                    <a:lstStyle/>
                    <a:p>
                      <a:pPr marL="135890">
                        <a:lnSpc>
                          <a:spcPct val="100000"/>
                        </a:lnSpc>
                        <a:spcBef>
                          <a:spcPts val="340"/>
                        </a:spcBef>
                      </a:pPr>
                      <a:r>
                        <a:rPr sz="1800" spc="-5" dirty="0">
                          <a:latin typeface="Century Schoolbook"/>
                          <a:cs typeface="Century Schoolbook"/>
                        </a:rPr>
                        <a:t>карта,</a:t>
                      </a:r>
                      <a:r>
                        <a:rPr sz="1800" spc="-25" dirty="0">
                          <a:latin typeface="Century Schoolbook"/>
                          <a:cs typeface="Century Schoolbook"/>
                        </a:rPr>
                        <a:t> </a:t>
                      </a:r>
                      <a:r>
                        <a:rPr sz="1800" spc="-5" dirty="0">
                          <a:latin typeface="Century Schoolbook"/>
                          <a:cs typeface="Century Schoolbook"/>
                        </a:rPr>
                        <a:t>каталог,</a:t>
                      </a:r>
                      <a:r>
                        <a:rPr sz="1800" spc="-20" dirty="0">
                          <a:latin typeface="Century Schoolbook"/>
                          <a:cs typeface="Century Schoolbook"/>
                        </a:rPr>
                        <a:t> </a:t>
                      </a:r>
                      <a:r>
                        <a:rPr sz="1800" spc="-5" dirty="0">
                          <a:latin typeface="Century Schoolbook"/>
                          <a:cs typeface="Century Schoolbook"/>
                        </a:rPr>
                        <a:t>расписание</a:t>
                      </a:r>
                      <a:endParaRPr sz="1800" dirty="0">
                        <a:latin typeface="Century Schoolbook"/>
                        <a:cs typeface="Century Schoolbook"/>
                      </a:endParaRPr>
                    </a:p>
                  </a:txBody>
                  <a:tcPr marL="0" marR="0" marT="43180" marB="0">
                    <a:lnT w="12700">
                      <a:solidFill>
                        <a:srgbClr val="C34D84"/>
                      </a:solidFill>
                      <a:prstDash val="solid"/>
                    </a:lnT>
                    <a:solidFill>
                      <a:schemeClr val="bg2">
                        <a:lumMod val="90000"/>
                      </a:schemeClr>
                    </a:solidFill>
                  </a:tcPr>
                </a:tc>
                <a:tc>
                  <a:txBody>
                    <a:bodyPr/>
                    <a:lstStyle/>
                    <a:p>
                      <a:pPr marL="142240">
                        <a:lnSpc>
                          <a:spcPct val="100000"/>
                        </a:lnSpc>
                        <a:spcBef>
                          <a:spcPts val="350"/>
                        </a:spcBef>
                      </a:pPr>
                      <a:r>
                        <a:rPr sz="1600" spc="5" dirty="0">
                          <a:latin typeface="Century Schoolbook"/>
                          <a:cs typeface="Century Schoolbook"/>
                        </a:rPr>
                        <a:t>что</a:t>
                      </a:r>
                      <a:r>
                        <a:rPr sz="1600" spc="-40" dirty="0">
                          <a:latin typeface="Century Schoolbook"/>
                          <a:cs typeface="Century Schoolbook"/>
                        </a:rPr>
                        <a:t> </a:t>
                      </a:r>
                      <a:r>
                        <a:rPr sz="1600" dirty="0">
                          <a:latin typeface="Century Schoolbook"/>
                          <a:cs typeface="Century Schoolbook"/>
                        </a:rPr>
                        <a:t>это,</a:t>
                      </a:r>
                      <a:r>
                        <a:rPr sz="1600" spc="-20" dirty="0">
                          <a:latin typeface="Century Schoolbook"/>
                          <a:cs typeface="Century Schoolbook"/>
                        </a:rPr>
                        <a:t> </a:t>
                      </a:r>
                      <a:r>
                        <a:rPr sz="1600" dirty="0">
                          <a:latin typeface="Century Schoolbook"/>
                          <a:cs typeface="Century Schoolbook"/>
                        </a:rPr>
                        <a:t>какое</a:t>
                      </a:r>
                      <a:r>
                        <a:rPr sz="1600" spc="-65" dirty="0">
                          <a:latin typeface="Century Schoolbook"/>
                          <a:cs typeface="Century Schoolbook"/>
                        </a:rPr>
                        <a:t> </a:t>
                      </a:r>
                      <a:r>
                        <a:rPr sz="1600" spc="5" dirty="0">
                          <a:latin typeface="Century Schoolbook"/>
                          <a:cs typeface="Century Schoolbook"/>
                        </a:rPr>
                        <a:t>оно?</a:t>
                      </a:r>
                      <a:endParaRPr sz="1600">
                        <a:latin typeface="Century Schoolbook"/>
                        <a:cs typeface="Century Schoolbook"/>
                      </a:endParaRPr>
                    </a:p>
                  </a:txBody>
                  <a:tcPr marL="0" marR="0" marT="44450" marB="0">
                    <a:lnT w="12700">
                      <a:solidFill>
                        <a:srgbClr val="C34D84"/>
                      </a:solidFill>
                      <a:prstDash val="solid"/>
                    </a:lnT>
                    <a:solidFill>
                      <a:schemeClr val="bg2">
                        <a:lumMod val="90000"/>
                      </a:schemeClr>
                    </a:solidFill>
                  </a:tcPr>
                </a:tc>
                <a:extLst>
                  <a:ext uri="{0D108BD9-81ED-4DB2-BD59-A6C34878D82A}">
                    <a16:rowId xmlns:a16="http://schemas.microsoft.com/office/drawing/2014/main" xmlns="" val="10001"/>
                  </a:ext>
                </a:extLst>
              </a:tr>
              <a:tr h="640079">
                <a:tc>
                  <a:txBody>
                    <a:bodyPr/>
                    <a:lstStyle/>
                    <a:p>
                      <a:pPr marL="90805">
                        <a:lnSpc>
                          <a:spcPct val="100000"/>
                        </a:lnSpc>
                        <a:spcBef>
                          <a:spcPts val="330"/>
                        </a:spcBef>
                      </a:pPr>
                      <a:r>
                        <a:rPr sz="2000" spc="-5" dirty="0">
                          <a:latin typeface="Century Schoolbook"/>
                          <a:cs typeface="Century Schoolbook"/>
                        </a:rPr>
                        <a:t>Повествование</a:t>
                      </a:r>
                      <a:endParaRPr sz="2000">
                        <a:latin typeface="Century Schoolbook"/>
                        <a:cs typeface="Century Schoolbook"/>
                      </a:endParaRPr>
                    </a:p>
                  </a:txBody>
                  <a:tcPr marL="0" marR="0" marT="41910" marB="0">
                    <a:solidFill>
                      <a:schemeClr val="bg2">
                        <a:lumMod val="90000"/>
                      </a:schemeClr>
                    </a:solidFill>
                  </a:tcPr>
                </a:tc>
                <a:tc>
                  <a:txBody>
                    <a:bodyPr/>
                    <a:lstStyle/>
                    <a:p>
                      <a:pPr marL="111760">
                        <a:lnSpc>
                          <a:spcPct val="100000"/>
                        </a:lnSpc>
                        <a:spcBef>
                          <a:spcPts val="350"/>
                        </a:spcBef>
                      </a:pPr>
                      <a:r>
                        <a:rPr sz="1600" spc="-5" dirty="0">
                          <a:latin typeface="Century Schoolbook"/>
                          <a:cs typeface="Century Schoolbook"/>
                        </a:rPr>
                        <a:t>про</a:t>
                      </a:r>
                      <a:r>
                        <a:rPr sz="1600" spc="5" dirty="0">
                          <a:latin typeface="Century Schoolbook"/>
                          <a:cs typeface="Century Schoolbook"/>
                        </a:rPr>
                        <a:t> свойства</a:t>
                      </a:r>
                      <a:r>
                        <a:rPr sz="1600" spc="-85" dirty="0">
                          <a:latin typeface="Century Schoolbook"/>
                          <a:cs typeface="Century Schoolbook"/>
                        </a:rPr>
                        <a:t> </a:t>
                      </a:r>
                      <a:r>
                        <a:rPr sz="1600" dirty="0">
                          <a:latin typeface="Century Schoolbook"/>
                          <a:cs typeface="Century Schoolbook"/>
                        </a:rPr>
                        <a:t>предметов</a:t>
                      </a:r>
                      <a:r>
                        <a:rPr sz="1600" spc="-50" dirty="0">
                          <a:latin typeface="Century Schoolbook"/>
                          <a:cs typeface="Century Schoolbook"/>
                        </a:rPr>
                        <a:t> </a:t>
                      </a:r>
                      <a:r>
                        <a:rPr sz="1600" spc="-5" dirty="0">
                          <a:latin typeface="Century Schoolbook"/>
                          <a:cs typeface="Century Schoolbook"/>
                        </a:rPr>
                        <a:t>во</a:t>
                      </a:r>
                      <a:endParaRPr sz="1600" dirty="0">
                        <a:latin typeface="Century Schoolbook"/>
                        <a:cs typeface="Century Schoolbook"/>
                      </a:endParaRPr>
                    </a:p>
                    <a:p>
                      <a:pPr marL="111760">
                        <a:lnSpc>
                          <a:spcPct val="100000"/>
                        </a:lnSpc>
                      </a:pPr>
                      <a:r>
                        <a:rPr sz="1600" dirty="0">
                          <a:latin typeface="Century Schoolbook"/>
                          <a:cs typeface="Century Schoolbook"/>
                        </a:rPr>
                        <a:t>времени</a:t>
                      </a:r>
                    </a:p>
                  </a:txBody>
                  <a:tcPr marL="0" marR="0" marT="44450" marB="0">
                    <a:solidFill>
                      <a:schemeClr val="bg2">
                        <a:lumMod val="90000"/>
                      </a:schemeClr>
                    </a:solidFill>
                  </a:tcPr>
                </a:tc>
                <a:tc>
                  <a:txBody>
                    <a:bodyPr/>
                    <a:lstStyle/>
                    <a:p>
                      <a:pPr marL="135890" marR="238760">
                        <a:lnSpc>
                          <a:spcPct val="100000"/>
                        </a:lnSpc>
                        <a:spcBef>
                          <a:spcPts val="340"/>
                        </a:spcBef>
                      </a:pPr>
                      <a:r>
                        <a:rPr sz="1800" dirty="0">
                          <a:latin typeface="Century Schoolbook"/>
                          <a:cs typeface="Century Schoolbook"/>
                        </a:rPr>
                        <a:t>роман,</a:t>
                      </a:r>
                      <a:r>
                        <a:rPr sz="1800" spc="-35" dirty="0">
                          <a:latin typeface="Century Schoolbook"/>
                          <a:cs typeface="Century Schoolbook"/>
                        </a:rPr>
                        <a:t> </a:t>
                      </a:r>
                      <a:r>
                        <a:rPr sz="1800" spc="-5" dirty="0">
                          <a:latin typeface="Century Schoolbook"/>
                          <a:cs typeface="Century Schoolbook"/>
                        </a:rPr>
                        <a:t>краткий</a:t>
                      </a:r>
                      <a:r>
                        <a:rPr sz="1800" spc="-50" dirty="0">
                          <a:latin typeface="Century Schoolbook"/>
                          <a:cs typeface="Century Schoolbook"/>
                        </a:rPr>
                        <a:t> </a:t>
                      </a:r>
                      <a:r>
                        <a:rPr sz="1800" spc="-5" dirty="0">
                          <a:latin typeface="Century Schoolbook"/>
                          <a:cs typeface="Century Schoolbook"/>
                        </a:rPr>
                        <a:t>рассказ,</a:t>
                      </a:r>
                      <a:r>
                        <a:rPr sz="1800" spc="-15" dirty="0">
                          <a:latin typeface="Century Schoolbook"/>
                          <a:cs typeface="Century Schoolbook"/>
                        </a:rPr>
                        <a:t> </a:t>
                      </a:r>
                      <a:r>
                        <a:rPr sz="1800" dirty="0">
                          <a:latin typeface="Century Schoolbook"/>
                          <a:cs typeface="Century Schoolbook"/>
                        </a:rPr>
                        <a:t>пьеса, </a:t>
                      </a:r>
                      <a:r>
                        <a:rPr sz="1800" spc="-484" dirty="0">
                          <a:latin typeface="Century Schoolbook"/>
                          <a:cs typeface="Century Schoolbook"/>
                        </a:rPr>
                        <a:t> </a:t>
                      </a:r>
                      <a:r>
                        <a:rPr sz="1800" dirty="0">
                          <a:latin typeface="Century Schoolbook"/>
                          <a:cs typeface="Century Schoolbook"/>
                        </a:rPr>
                        <a:t>сообщения</a:t>
                      </a:r>
                      <a:r>
                        <a:rPr sz="1800" spc="-40" dirty="0">
                          <a:latin typeface="Century Schoolbook"/>
                          <a:cs typeface="Century Schoolbook"/>
                        </a:rPr>
                        <a:t> </a:t>
                      </a:r>
                      <a:r>
                        <a:rPr sz="1800" dirty="0">
                          <a:latin typeface="Century Schoolbook"/>
                          <a:cs typeface="Century Schoolbook"/>
                        </a:rPr>
                        <a:t>в</a:t>
                      </a:r>
                      <a:r>
                        <a:rPr sz="1800" spc="-15" dirty="0">
                          <a:latin typeface="Century Schoolbook"/>
                          <a:cs typeface="Century Schoolbook"/>
                        </a:rPr>
                        <a:t> </a:t>
                      </a:r>
                      <a:r>
                        <a:rPr sz="1800" dirty="0">
                          <a:latin typeface="Century Schoolbook"/>
                          <a:cs typeface="Century Schoolbook"/>
                        </a:rPr>
                        <a:t>газете,</a:t>
                      </a:r>
                      <a:r>
                        <a:rPr sz="1800" spc="-55" dirty="0">
                          <a:latin typeface="Century Schoolbook"/>
                          <a:cs typeface="Century Schoolbook"/>
                        </a:rPr>
                        <a:t> </a:t>
                      </a:r>
                      <a:r>
                        <a:rPr sz="1800" spc="5" dirty="0">
                          <a:latin typeface="Century Schoolbook"/>
                          <a:cs typeface="Century Schoolbook"/>
                        </a:rPr>
                        <a:t>отчеты</a:t>
                      </a:r>
                      <a:endParaRPr sz="1800" dirty="0">
                        <a:latin typeface="Century Schoolbook"/>
                        <a:cs typeface="Century Schoolbook"/>
                      </a:endParaRPr>
                    </a:p>
                  </a:txBody>
                  <a:tcPr marL="0" marR="0" marT="43180" marB="0">
                    <a:solidFill>
                      <a:schemeClr val="bg2">
                        <a:lumMod val="90000"/>
                      </a:schemeClr>
                    </a:solidFill>
                  </a:tcPr>
                </a:tc>
                <a:tc>
                  <a:txBody>
                    <a:bodyPr/>
                    <a:lstStyle/>
                    <a:p>
                      <a:pPr marL="142240">
                        <a:lnSpc>
                          <a:spcPct val="100000"/>
                        </a:lnSpc>
                        <a:spcBef>
                          <a:spcPts val="350"/>
                        </a:spcBef>
                      </a:pPr>
                      <a:r>
                        <a:rPr sz="1600" dirty="0">
                          <a:latin typeface="Century Schoolbook"/>
                          <a:cs typeface="Century Schoolbook"/>
                        </a:rPr>
                        <a:t>когда,</a:t>
                      </a:r>
                      <a:r>
                        <a:rPr sz="1600" spc="-55" dirty="0">
                          <a:latin typeface="Century Schoolbook"/>
                          <a:cs typeface="Century Schoolbook"/>
                        </a:rPr>
                        <a:t> </a:t>
                      </a:r>
                      <a:r>
                        <a:rPr sz="1600" dirty="0">
                          <a:latin typeface="Century Schoolbook"/>
                          <a:cs typeface="Century Schoolbook"/>
                        </a:rPr>
                        <a:t>в</a:t>
                      </a:r>
                      <a:r>
                        <a:rPr sz="1600" spc="-15" dirty="0">
                          <a:latin typeface="Century Schoolbook"/>
                          <a:cs typeface="Century Schoolbook"/>
                        </a:rPr>
                        <a:t> </a:t>
                      </a:r>
                      <a:r>
                        <a:rPr sz="1600" spc="5" dirty="0">
                          <a:latin typeface="Century Schoolbook"/>
                          <a:cs typeface="Century Schoolbook"/>
                        </a:rPr>
                        <a:t>какой</a:t>
                      </a:r>
                      <a:endParaRPr sz="1600">
                        <a:latin typeface="Century Schoolbook"/>
                        <a:cs typeface="Century Schoolbook"/>
                      </a:endParaRPr>
                    </a:p>
                    <a:p>
                      <a:pPr marL="142240">
                        <a:lnSpc>
                          <a:spcPct val="100000"/>
                        </a:lnSpc>
                      </a:pPr>
                      <a:r>
                        <a:rPr sz="1600" dirty="0">
                          <a:latin typeface="Century Schoolbook"/>
                          <a:cs typeface="Century Schoolbook"/>
                        </a:rPr>
                        <a:t>последовательности?</a:t>
                      </a:r>
                      <a:endParaRPr sz="1600">
                        <a:latin typeface="Century Schoolbook"/>
                        <a:cs typeface="Century Schoolbook"/>
                      </a:endParaRPr>
                    </a:p>
                  </a:txBody>
                  <a:tcPr marL="0" marR="0" marT="44450" marB="0">
                    <a:solidFill>
                      <a:schemeClr val="bg2">
                        <a:lumMod val="90000"/>
                      </a:schemeClr>
                    </a:solidFill>
                  </a:tcPr>
                </a:tc>
                <a:extLst>
                  <a:ext uri="{0D108BD9-81ED-4DB2-BD59-A6C34878D82A}">
                    <a16:rowId xmlns:a16="http://schemas.microsoft.com/office/drawing/2014/main" xmlns="" val="10002"/>
                  </a:ext>
                </a:extLst>
              </a:tr>
              <a:tr h="579120">
                <a:tc>
                  <a:txBody>
                    <a:bodyPr/>
                    <a:lstStyle/>
                    <a:p>
                      <a:pPr marL="90805">
                        <a:lnSpc>
                          <a:spcPct val="100000"/>
                        </a:lnSpc>
                        <a:spcBef>
                          <a:spcPts val="335"/>
                        </a:spcBef>
                      </a:pPr>
                      <a:r>
                        <a:rPr sz="2000" spc="-5" dirty="0">
                          <a:latin typeface="Century Schoolbook"/>
                          <a:cs typeface="Century Schoolbook"/>
                        </a:rPr>
                        <a:t>Изложение</a:t>
                      </a:r>
                      <a:endParaRPr sz="2000">
                        <a:latin typeface="Century Schoolbook"/>
                        <a:cs typeface="Century Schoolbook"/>
                      </a:endParaRPr>
                    </a:p>
                  </a:txBody>
                  <a:tcPr marL="0" marR="0" marT="42545" marB="0">
                    <a:solidFill>
                      <a:schemeClr val="bg2">
                        <a:lumMod val="90000"/>
                      </a:schemeClr>
                    </a:solidFill>
                  </a:tcPr>
                </a:tc>
                <a:tc>
                  <a:txBody>
                    <a:bodyPr/>
                    <a:lstStyle/>
                    <a:p>
                      <a:pPr marL="111760">
                        <a:lnSpc>
                          <a:spcPct val="100000"/>
                        </a:lnSpc>
                        <a:spcBef>
                          <a:spcPts val="350"/>
                        </a:spcBef>
                      </a:pPr>
                      <a:r>
                        <a:rPr sz="1600" dirty="0">
                          <a:latin typeface="Century Schoolbook"/>
                          <a:cs typeface="Century Schoolbook"/>
                        </a:rPr>
                        <a:t>информация</a:t>
                      </a:r>
                      <a:r>
                        <a:rPr sz="1600" spc="-80" dirty="0">
                          <a:latin typeface="Century Schoolbook"/>
                          <a:cs typeface="Century Schoolbook"/>
                        </a:rPr>
                        <a:t> </a:t>
                      </a:r>
                      <a:r>
                        <a:rPr sz="1600" dirty="0">
                          <a:latin typeface="Century Schoolbook"/>
                          <a:cs typeface="Century Schoolbook"/>
                        </a:rPr>
                        <a:t>представлена</a:t>
                      </a:r>
                      <a:endParaRPr sz="1600">
                        <a:latin typeface="Century Schoolbook"/>
                        <a:cs typeface="Century Schoolbook"/>
                      </a:endParaRPr>
                    </a:p>
                    <a:p>
                      <a:pPr marL="111760">
                        <a:lnSpc>
                          <a:spcPct val="100000"/>
                        </a:lnSpc>
                        <a:spcBef>
                          <a:spcPts val="5"/>
                        </a:spcBef>
                      </a:pPr>
                      <a:r>
                        <a:rPr sz="1600" dirty="0">
                          <a:latin typeface="Century Schoolbook"/>
                          <a:cs typeface="Century Schoolbook"/>
                        </a:rPr>
                        <a:t>как</a:t>
                      </a:r>
                      <a:r>
                        <a:rPr sz="1600" spc="-25" dirty="0">
                          <a:latin typeface="Century Schoolbook"/>
                          <a:cs typeface="Century Schoolbook"/>
                        </a:rPr>
                        <a:t> </a:t>
                      </a:r>
                      <a:r>
                        <a:rPr sz="1600" dirty="0">
                          <a:latin typeface="Century Schoolbook"/>
                          <a:cs typeface="Century Schoolbook"/>
                        </a:rPr>
                        <a:t>составные</a:t>
                      </a:r>
                      <a:r>
                        <a:rPr sz="1600" spc="-90" dirty="0">
                          <a:latin typeface="Century Schoolbook"/>
                          <a:cs typeface="Century Schoolbook"/>
                        </a:rPr>
                        <a:t> </a:t>
                      </a:r>
                      <a:r>
                        <a:rPr sz="1600" spc="5" dirty="0">
                          <a:latin typeface="Century Schoolbook"/>
                          <a:cs typeface="Century Schoolbook"/>
                        </a:rPr>
                        <a:t>понятия</a:t>
                      </a:r>
                      <a:endParaRPr sz="1600">
                        <a:latin typeface="Century Schoolbook"/>
                        <a:cs typeface="Century Schoolbook"/>
                      </a:endParaRPr>
                    </a:p>
                  </a:txBody>
                  <a:tcPr marL="0" marR="0" marT="44450" marB="0">
                    <a:solidFill>
                      <a:schemeClr val="bg2">
                        <a:lumMod val="90000"/>
                      </a:schemeClr>
                    </a:solidFill>
                  </a:tcPr>
                </a:tc>
                <a:tc>
                  <a:txBody>
                    <a:bodyPr/>
                    <a:lstStyle/>
                    <a:p>
                      <a:pPr marL="135890">
                        <a:lnSpc>
                          <a:spcPct val="100000"/>
                        </a:lnSpc>
                        <a:spcBef>
                          <a:spcPts val="350"/>
                        </a:spcBef>
                      </a:pPr>
                      <a:r>
                        <a:rPr sz="1600" dirty="0">
                          <a:latin typeface="Century Schoolbook"/>
                          <a:cs typeface="Century Schoolbook"/>
                        </a:rPr>
                        <a:t>график,</a:t>
                      </a:r>
                      <a:r>
                        <a:rPr sz="1600" spc="-55" dirty="0">
                          <a:latin typeface="Century Schoolbook"/>
                          <a:cs typeface="Century Schoolbook"/>
                        </a:rPr>
                        <a:t> </a:t>
                      </a:r>
                      <a:r>
                        <a:rPr sz="1600" dirty="0">
                          <a:latin typeface="Century Schoolbook"/>
                          <a:cs typeface="Century Schoolbook"/>
                        </a:rPr>
                        <a:t>демонстрирующий</a:t>
                      </a:r>
                    </a:p>
                    <a:p>
                      <a:pPr marL="135890">
                        <a:lnSpc>
                          <a:spcPct val="100000"/>
                        </a:lnSpc>
                        <a:spcBef>
                          <a:spcPts val="5"/>
                        </a:spcBef>
                      </a:pPr>
                      <a:r>
                        <a:rPr sz="1600" spc="5" dirty="0">
                          <a:latin typeface="Century Schoolbook"/>
                          <a:cs typeface="Century Schoolbook"/>
                        </a:rPr>
                        <a:t>изменения</a:t>
                      </a:r>
                      <a:r>
                        <a:rPr sz="1600" spc="-90" dirty="0">
                          <a:latin typeface="Century Schoolbook"/>
                          <a:cs typeface="Century Schoolbook"/>
                        </a:rPr>
                        <a:t> </a:t>
                      </a:r>
                      <a:r>
                        <a:rPr sz="1600" spc="5" dirty="0">
                          <a:latin typeface="Century Schoolbook"/>
                          <a:cs typeface="Century Schoolbook"/>
                        </a:rPr>
                        <a:t>в</a:t>
                      </a:r>
                      <a:r>
                        <a:rPr sz="1600" dirty="0">
                          <a:latin typeface="Century Schoolbook"/>
                          <a:cs typeface="Century Schoolbook"/>
                        </a:rPr>
                        <a:t> численности</a:t>
                      </a:r>
                      <a:r>
                        <a:rPr sz="1600" spc="-90" dirty="0">
                          <a:latin typeface="Century Schoolbook"/>
                          <a:cs typeface="Century Schoolbook"/>
                        </a:rPr>
                        <a:t> </a:t>
                      </a:r>
                      <a:r>
                        <a:rPr sz="1600" dirty="0">
                          <a:latin typeface="Century Schoolbook"/>
                          <a:cs typeface="Century Schoolbook"/>
                        </a:rPr>
                        <a:t>населения</a:t>
                      </a:r>
                    </a:p>
                  </a:txBody>
                  <a:tcPr marL="0" marR="0" marT="44450" marB="0">
                    <a:solidFill>
                      <a:schemeClr val="bg2">
                        <a:lumMod val="90000"/>
                      </a:schemeClr>
                    </a:solidFill>
                  </a:tcPr>
                </a:tc>
                <a:tc>
                  <a:txBody>
                    <a:bodyPr/>
                    <a:lstStyle/>
                    <a:p>
                      <a:pPr>
                        <a:lnSpc>
                          <a:spcPct val="100000"/>
                        </a:lnSpc>
                      </a:pPr>
                      <a:endParaRPr sz="1700">
                        <a:latin typeface="Times New Roman"/>
                        <a:cs typeface="Times New Roman"/>
                      </a:endParaRPr>
                    </a:p>
                  </a:txBody>
                  <a:tcPr marL="0" marR="0" marT="0" marB="0">
                    <a:solidFill>
                      <a:schemeClr val="bg2">
                        <a:lumMod val="90000"/>
                      </a:schemeClr>
                    </a:solidFill>
                  </a:tcPr>
                </a:tc>
                <a:extLst>
                  <a:ext uri="{0D108BD9-81ED-4DB2-BD59-A6C34878D82A}">
                    <a16:rowId xmlns:a16="http://schemas.microsoft.com/office/drawing/2014/main" xmlns="" val="10003"/>
                  </a:ext>
                </a:extLst>
              </a:tr>
              <a:tr h="914349">
                <a:tc>
                  <a:txBody>
                    <a:bodyPr/>
                    <a:lstStyle/>
                    <a:p>
                      <a:pPr marL="90805">
                        <a:lnSpc>
                          <a:spcPct val="100000"/>
                        </a:lnSpc>
                        <a:spcBef>
                          <a:spcPts val="340"/>
                        </a:spcBef>
                      </a:pPr>
                      <a:r>
                        <a:rPr sz="2000" spc="-5" dirty="0">
                          <a:latin typeface="Century Schoolbook"/>
                          <a:cs typeface="Century Schoolbook"/>
                        </a:rPr>
                        <a:t>Аргументация</a:t>
                      </a:r>
                      <a:endParaRPr sz="2000">
                        <a:latin typeface="Century Schoolbook"/>
                        <a:cs typeface="Century Schoolbook"/>
                      </a:endParaRPr>
                    </a:p>
                  </a:txBody>
                  <a:tcPr marL="0" marR="0" marT="43180" marB="0">
                    <a:solidFill>
                      <a:schemeClr val="bg2">
                        <a:lumMod val="90000"/>
                      </a:schemeClr>
                    </a:solidFill>
                  </a:tcPr>
                </a:tc>
                <a:tc>
                  <a:txBody>
                    <a:bodyPr/>
                    <a:lstStyle/>
                    <a:p>
                      <a:pPr marL="111760" marR="571500" algn="just">
                        <a:lnSpc>
                          <a:spcPct val="100000"/>
                        </a:lnSpc>
                        <a:spcBef>
                          <a:spcPts val="355"/>
                        </a:spcBef>
                      </a:pPr>
                      <a:r>
                        <a:rPr sz="1600" spc="-5" dirty="0">
                          <a:latin typeface="Century Schoolbook"/>
                          <a:cs typeface="Century Schoolbook"/>
                        </a:rPr>
                        <a:t>про взаимоотношения </a:t>
                      </a:r>
                      <a:r>
                        <a:rPr sz="1600" spc="-430" dirty="0">
                          <a:latin typeface="Century Schoolbook"/>
                          <a:cs typeface="Century Schoolbook"/>
                        </a:rPr>
                        <a:t> </a:t>
                      </a:r>
                      <a:r>
                        <a:rPr sz="1600" dirty="0">
                          <a:latin typeface="Century Schoolbook"/>
                          <a:cs typeface="Century Schoolbook"/>
                        </a:rPr>
                        <a:t>между</a:t>
                      </a:r>
                      <a:r>
                        <a:rPr sz="1600" spc="-65" dirty="0">
                          <a:latin typeface="Century Schoolbook"/>
                          <a:cs typeface="Century Schoolbook"/>
                        </a:rPr>
                        <a:t> </a:t>
                      </a:r>
                      <a:r>
                        <a:rPr sz="1600" spc="5" dirty="0">
                          <a:latin typeface="Century Schoolbook"/>
                          <a:cs typeface="Century Schoolbook"/>
                        </a:rPr>
                        <a:t>понятиями</a:t>
                      </a:r>
                      <a:r>
                        <a:rPr sz="1600" spc="-110" dirty="0">
                          <a:latin typeface="Century Schoolbook"/>
                          <a:cs typeface="Century Schoolbook"/>
                        </a:rPr>
                        <a:t> </a:t>
                      </a:r>
                      <a:r>
                        <a:rPr sz="1600" dirty="0">
                          <a:latin typeface="Century Schoolbook"/>
                          <a:cs typeface="Century Schoolbook"/>
                        </a:rPr>
                        <a:t>или </a:t>
                      </a:r>
                      <a:r>
                        <a:rPr sz="1600" spc="-430" dirty="0">
                          <a:latin typeface="Century Schoolbook"/>
                          <a:cs typeface="Century Schoolbook"/>
                        </a:rPr>
                        <a:t> </a:t>
                      </a:r>
                      <a:r>
                        <a:rPr sz="1600" dirty="0">
                          <a:latin typeface="Century Schoolbook"/>
                          <a:cs typeface="Century Schoolbook"/>
                        </a:rPr>
                        <a:t>утверждениями</a:t>
                      </a:r>
                      <a:endParaRPr sz="1600">
                        <a:latin typeface="Century Schoolbook"/>
                        <a:cs typeface="Century Schoolbook"/>
                      </a:endParaRPr>
                    </a:p>
                  </a:txBody>
                  <a:tcPr marL="0" marR="0" marT="45085" marB="0">
                    <a:solidFill>
                      <a:schemeClr val="bg2">
                        <a:lumMod val="90000"/>
                      </a:schemeClr>
                    </a:solidFill>
                  </a:tcPr>
                </a:tc>
                <a:tc>
                  <a:txBody>
                    <a:bodyPr/>
                    <a:lstStyle/>
                    <a:p>
                      <a:pPr marL="135890" marR="317500" indent="57785">
                        <a:lnSpc>
                          <a:spcPct val="100000"/>
                        </a:lnSpc>
                        <a:spcBef>
                          <a:spcPts val="345"/>
                        </a:spcBef>
                      </a:pPr>
                      <a:r>
                        <a:rPr sz="1800" dirty="0">
                          <a:latin typeface="Century Schoolbook"/>
                          <a:cs typeface="Century Schoolbook"/>
                        </a:rPr>
                        <a:t>письма</a:t>
                      </a:r>
                      <a:r>
                        <a:rPr sz="1800" spc="-45" dirty="0">
                          <a:latin typeface="Century Schoolbook"/>
                          <a:cs typeface="Century Schoolbook"/>
                        </a:rPr>
                        <a:t> </a:t>
                      </a:r>
                      <a:r>
                        <a:rPr sz="1800" dirty="0">
                          <a:latin typeface="Century Schoolbook"/>
                          <a:cs typeface="Century Schoolbook"/>
                        </a:rPr>
                        <a:t>к</a:t>
                      </a:r>
                      <a:r>
                        <a:rPr sz="1800" spc="-35" dirty="0">
                          <a:latin typeface="Century Schoolbook"/>
                          <a:cs typeface="Century Schoolbook"/>
                        </a:rPr>
                        <a:t> </a:t>
                      </a:r>
                      <a:r>
                        <a:rPr sz="1800" dirty="0">
                          <a:latin typeface="Century Schoolbook"/>
                          <a:cs typeface="Century Schoolbook"/>
                        </a:rPr>
                        <a:t>редактору,</a:t>
                      </a:r>
                      <a:r>
                        <a:rPr sz="1800" spc="-70" dirty="0">
                          <a:latin typeface="Century Schoolbook"/>
                          <a:cs typeface="Century Schoolbook"/>
                        </a:rPr>
                        <a:t> </a:t>
                      </a:r>
                      <a:r>
                        <a:rPr sz="1800" dirty="0">
                          <a:latin typeface="Century Schoolbook"/>
                          <a:cs typeface="Century Schoolbook"/>
                        </a:rPr>
                        <a:t>посты</a:t>
                      </a:r>
                      <a:r>
                        <a:rPr sz="1800" spc="-20" dirty="0">
                          <a:latin typeface="Century Schoolbook"/>
                          <a:cs typeface="Century Schoolbook"/>
                        </a:rPr>
                        <a:t> </a:t>
                      </a:r>
                      <a:r>
                        <a:rPr sz="1800" dirty="0">
                          <a:latin typeface="Century Schoolbook"/>
                          <a:cs typeface="Century Schoolbook"/>
                        </a:rPr>
                        <a:t>на </a:t>
                      </a:r>
                      <a:r>
                        <a:rPr sz="1800" spc="-484" dirty="0">
                          <a:latin typeface="Century Schoolbook"/>
                          <a:cs typeface="Century Schoolbook"/>
                        </a:rPr>
                        <a:t> </a:t>
                      </a:r>
                      <a:r>
                        <a:rPr sz="1800" spc="-5" dirty="0">
                          <a:latin typeface="Century Schoolbook"/>
                          <a:cs typeface="Century Schoolbook"/>
                        </a:rPr>
                        <a:t>форуме </a:t>
                      </a:r>
                      <a:r>
                        <a:rPr sz="1800" dirty="0">
                          <a:latin typeface="Century Schoolbook"/>
                          <a:cs typeface="Century Schoolbook"/>
                        </a:rPr>
                        <a:t>и отзывы о </a:t>
                      </a:r>
                      <a:r>
                        <a:rPr sz="1800" spc="-5" dirty="0">
                          <a:latin typeface="Century Schoolbook"/>
                          <a:cs typeface="Century Schoolbook"/>
                        </a:rPr>
                        <a:t>книге или </a:t>
                      </a:r>
                      <a:r>
                        <a:rPr sz="1800" dirty="0">
                          <a:latin typeface="Century Schoolbook"/>
                          <a:cs typeface="Century Schoolbook"/>
                        </a:rPr>
                        <a:t> фильме</a:t>
                      </a:r>
                      <a:r>
                        <a:rPr sz="1800" spc="-20" dirty="0">
                          <a:latin typeface="Century Schoolbook"/>
                          <a:cs typeface="Century Schoolbook"/>
                        </a:rPr>
                        <a:t> </a:t>
                      </a:r>
                      <a:r>
                        <a:rPr sz="1800" dirty="0">
                          <a:latin typeface="Century Schoolbook"/>
                          <a:cs typeface="Century Schoolbook"/>
                        </a:rPr>
                        <a:t>в</a:t>
                      </a:r>
                      <a:r>
                        <a:rPr sz="1800" spc="-35" dirty="0">
                          <a:latin typeface="Century Schoolbook"/>
                          <a:cs typeface="Century Schoolbook"/>
                        </a:rPr>
                        <a:t> </a:t>
                      </a:r>
                      <a:r>
                        <a:rPr sz="1800" dirty="0">
                          <a:latin typeface="Century Schoolbook"/>
                          <a:cs typeface="Century Schoolbook"/>
                        </a:rPr>
                        <a:t>интернете</a:t>
                      </a:r>
                    </a:p>
                  </a:txBody>
                  <a:tcPr marL="0" marR="0" marT="43815" marB="0">
                    <a:solidFill>
                      <a:schemeClr val="bg2">
                        <a:lumMod val="90000"/>
                      </a:schemeClr>
                    </a:solidFill>
                  </a:tcPr>
                </a:tc>
                <a:tc>
                  <a:txBody>
                    <a:bodyPr/>
                    <a:lstStyle/>
                    <a:p>
                      <a:pPr marL="142240">
                        <a:lnSpc>
                          <a:spcPct val="100000"/>
                        </a:lnSpc>
                        <a:spcBef>
                          <a:spcPts val="345"/>
                        </a:spcBef>
                      </a:pPr>
                      <a:r>
                        <a:rPr sz="1800" dirty="0">
                          <a:latin typeface="Century Schoolbook"/>
                          <a:cs typeface="Century Schoolbook"/>
                        </a:rPr>
                        <a:t>почему?</a:t>
                      </a:r>
                    </a:p>
                  </a:txBody>
                  <a:tcPr marL="0" marR="0" marT="43815" marB="0">
                    <a:solidFill>
                      <a:schemeClr val="bg2">
                        <a:lumMod val="90000"/>
                      </a:schemeClr>
                    </a:solidFill>
                  </a:tcPr>
                </a:tc>
                <a:extLst>
                  <a:ext uri="{0D108BD9-81ED-4DB2-BD59-A6C34878D82A}">
                    <a16:rowId xmlns:a16="http://schemas.microsoft.com/office/drawing/2014/main" xmlns="" val="10004"/>
                  </a:ext>
                </a:extLst>
              </a:tr>
              <a:tr h="1554480">
                <a:tc>
                  <a:txBody>
                    <a:bodyPr/>
                    <a:lstStyle/>
                    <a:p>
                      <a:pPr marL="90805">
                        <a:lnSpc>
                          <a:spcPct val="100000"/>
                        </a:lnSpc>
                        <a:spcBef>
                          <a:spcPts val="345"/>
                        </a:spcBef>
                      </a:pPr>
                      <a:r>
                        <a:rPr sz="2000" spc="-5" dirty="0">
                          <a:latin typeface="Century Schoolbook"/>
                          <a:cs typeface="Century Schoolbook"/>
                        </a:rPr>
                        <a:t>Инструкция</a:t>
                      </a:r>
                      <a:endParaRPr sz="2000">
                        <a:latin typeface="Century Schoolbook"/>
                        <a:cs typeface="Century Schoolbook"/>
                      </a:endParaRPr>
                    </a:p>
                    <a:p>
                      <a:pPr marL="90805">
                        <a:lnSpc>
                          <a:spcPct val="100000"/>
                        </a:lnSpc>
                        <a:spcBef>
                          <a:spcPts val="15"/>
                        </a:spcBef>
                      </a:pPr>
                      <a:r>
                        <a:rPr sz="1600" dirty="0">
                          <a:latin typeface="Century Schoolbook"/>
                          <a:cs typeface="Century Schoolbook"/>
                        </a:rPr>
                        <a:t>(предписание,</a:t>
                      </a:r>
                      <a:r>
                        <a:rPr sz="1600" spc="-90" dirty="0">
                          <a:latin typeface="Century Schoolbook"/>
                          <a:cs typeface="Century Schoolbook"/>
                        </a:rPr>
                        <a:t> </a:t>
                      </a:r>
                      <a:r>
                        <a:rPr sz="1600" dirty="0">
                          <a:latin typeface="Century Schoolbook"/>
                          <a:cs typeface="Century Schoolbook"/>
                        </a:rPr>
                        <a:t>приказ)</a:t>
                      </a:r>
                      <a:endParaRPr sz="1600">
                        <a:latin typeface="Century Schoolbook"/>
                        <a:cs typeface="Century Schoolbook"/>
                      </a:endParaRPr>
                    </a:p>
                  </a:txBody>
                  <a:tcPr marL="0" marR="0" marT="43815" marB="0">
                    <a:solidFill>
                      <a:schemeClr val="bg2">
                        <a:lumMod val="90000"/>
                      </a:schemeClr>
                    </a:solidFill>
                  </a:tcPr>
                </a:tc>
                <a:tc>
                  <a:txBody>
                    <a:bodyPr/>
                    <a:lstStyle/>
                    <a:p>
                      <a:pPr marL="111760">
                        <a:lnSpc>
                          <a:spcPct val="100000"/>
                        </a:lnSpc>
                        <a:spcBef>
                          <a:spcPts val="355"/>
                        </a:spcBef>
                      </a:pPr>
                      <a:r>
                        <a:rPr sz="1600" dirty="0">
                          <a:latin typeface="Century Schoolbook"/>
                          <a:cs typeface="Century Schoolbook"/>
                        </a:rPr>
                        <a:t>указания</a:t>
                      </a:r>
                      <a:r>
                        <a:rPr sz="1600" spc="-55" dirty="0">
                          <a:latin typeface="Century Schoolbook"/>
                          <a:cs typeface="Century Schoolbook"/>
                        </a:rPr>
                        <a:t> </a:t>
                      </a:r>
                      <a:r>
                        <a:rPr sz="1600" dirty="0">
                          <a:latin typeface="Century Schoolbook"/>
                          <a:cs typeface="Century Schoolbook"/>
                        </a:rPr>
                        <a:t>к</a:t>
                      </a:r>
                      <a:r>
                        <a:rPr sz="1600" spc="-35" dirty="0">
                          <a:latin typeface="Century Schoolbook"/>
                          <a:cs typeface="Century Schoolbook"/>
                        </a:rPr>
                        <a:t> </a:t>
                      </a:r>
                      <a:r>
                        <a:rPr sz="1600" spc="5" dirty="0">
                          <a:latin typeface="Century Schoolbook"/>
                          <a:cs typeface="Century Schoolbook"/>
                        </a:rPr>
                        <a:t>действию</a:t>
                      </a:r>
                      <a:endParaRPr sz="1600">
                        <a:latin typeface="Century Schoolbook"/>
                        <a:cs typeface="Century Schoolbook"/>
                      </a:endParaRPr>
                    </a:p>
                  </a:txBody>
                  <a:tcPr marL="0" marR="0" marT="45085" marB="0">
                    <a:solidFill>
                      <a:schemeClr val="bg2">
                        <a:lumMod val="90000"/>
                      </a:schemeClr>
                    </a:solidFill>
                  </a:tcPr>
                </a:tc>
                <a:tc>
                  <a:txBody>
                    <a:bodyPr/>
                    <a:lstStyle/>
                    <a:p>
                      <a:pPr marL="135890" marR="346075">
                        <a:lnSpc>
                          <a:spcPct val="100000"/>
                        </a:lnSpc>
                        <a:spcBef>
                          <a:spcPts val="355"/>
                        </a:spcBef>
                      </a:pPr>
                      <a:r>
                        <a:rPr sz="1600" spc="-5" dirty="0">
                          <a:latin typeface="Century Schoolbook"/>
                          <a:cs typeface="Century Schoolbook"/>
                        </a:rPr>
                        <a:t>правило, </a:t>
                      </a:r>
                      <a:r>
                        <a:rPr sz="1600" dirty="0">
                          <a:latin typeface="Century Schoolbook"/>
                          <a:cs typeface="Century Schoolbook"/>
                        </a:rPr>
                        <a:t>устав, </a:t>
                      </a:r>
                      <a:r>
                        <a:rPr sz="1600" dirty="0" err="1">
                          <a:latin typeface="Century Schoolbook"/>
                          <a:cs typeface="Century Schoolbook"/>
                        </a:rPr>
                        <a:t>законодательный</a:t>
                      </a:r>
                      <a:r>
                        <a:rPr sz="1600" dirty="0">
                          <a:latin typeface="Century Schoolbook"/>
                          <a:cs typeface="Century Schoolbook"/>
                        </a:rPr>
                        <a:t> </a:t>
                      </a:r>
                      <a:r>
                        <a:rPr sz="1600" spc="-430" dirty="0">
                          <a:latin typeface="Century Schoolbook"/>
                          <a:cs typeface="Century Schoolbook"/>
                        </a:rPr>
                        <a:t> </a:t>
                      </a:r>
                      <a:r>
                        <a:rPr sz="1600" dirty="0" err="1" smtClean="0">
                          <a:latin typeface="Century Schoolbook"/>
                          <a:cs typeface="Century Schoolbook"/>
                        </a:rPr>
                        <a:t>акт</a:t>
                      </a:r>
                      <a:r>
                        <a:rPr lang="ru-RU" sz="1600" dirty="0" smtClean="0">
                          <a:latin typeface="Century Schoolbook"/>
                          <a:cs typeface="Century Schoolbook"/>
                        </a:rPr>
                        <a:t>, </a:t>
                      </a:r>
                      <a:r>
                        <a:rPr sz="1600" dirty="0" err="1" smtClean="0">
                          <a:latin typeface="Century Schoolbook"/>
                          <a:cs typeface="Century Schoolbook"/>
                        </a:rPr>
                        <a:t>кулинарные</a:t>
                      </a:r>
                      <a:r>
                        <a:rPr sz="1600" dirty="0" smtClean="0">
                          <a:latin typeface="Century Schoolbook"/>
                          <a:cs typeface="Century Schoolbook"/>
                        </a:rPr>
                        <a:t> </a:t>
                      </a:r>
                      <a:r>
                        <a:rPr sz="1600" dirty="0">
                          <a:latin typeface="Century Schoolbook"/>
                          <a:cs typeface="Century Schoolbook"/>
                        </a:rPr>
                        <a:t>рецепты, </a:t>
                      </a:r>
                      <a:r>
                        <a:rPr sz="1600" spc="-5" dirty="0">
                          <a:latin typeface="Century Schoolbook"/>
                          <a:cs typeface="Century Schoolbook"/>
                        </a:rPr>
                        <a:t>диаграммы, </a:t>
                      </a:r>
                      <a:r>
                        <a:rPr sz="1600" dirty="0">
                          <a:latin typeface="Century Schoolbook"/>
                          <a:cs typeface="Century Schoolbook"/>
                        </a:rPr>
                        <a:t> описывающие, как оказывать </a:t>
                      </a:r>
                      <a:r>
                        <a:rPr sz="1600" spc="5" dirty="0">
                          <a:latin typeface="Century Schoolbook"/>
                          <a:cs typeface="Century Schoolbook"/>
                        </a:rPr>
                        <a:t> </a:t>
                      </a:r>
                      <a:r>
                        <a:rPr sz="1600" dirty="0">
                          <a:latin typeface="Century Schoolbook"/>
                          <a:cs typeface="Century Schoolbook"/>
                        </a:rPr>
                        <a:t>первую помощь, или руководства </a:t>
                      </a:r>
                      <a:r>
                        <a:rPr sz="1600" spc="5" dirty="0">
                          <a:latin typeface="Century Schoolbook"/>
                          <a:cs typeface="Century Schoolbook"/>
                        </a:rPr>
                        <a:t> </a:t>
                      </a:r>
                      <a:r>
                        <a:rPr sz="1600" spc="-5" dirty="0">
                          <a:latin typeface="Century Schoolbook"/>
                          <a:cs typeface="Century Schoolbook"/>
                        </a:rPr>
                        <a:t>для</a:t>
                      </a:r>
                      <a:r>
                        <a:rPr sz="1600" spc="-25" dirty="0">
                          <a:latin typeface="Century Schoolbook"/>
                          <a:cs typeface="Century Schoolbook"/>
                        </a:rPr>
                        <a:t> </a:t>
                      </a:r>
                      <a:r>
                        <a:rPr sz="1600" dirty="0">
                          <a:latin typeface="Century Schoolbook"/>
                          <a:cs typeface="Century Schoolbook"/>
                        </a:rPr>
                        <a:t>пользователей</a:t>
                      </a:r>
                      <a:r>
                        <a:rPr sz="1600" spc="-85" dirty="0">
                          <a:latin typeface="Century Schoolbook"/>
                          <a:cs typeface="Century Schoolbook"/>
                        </a:rPr>
                        <a:t> </a:t>
                      </a:r>
                      <a:r>
                        <a:rPr sz="1600" spc="-5" dirty="0">
                          <a:latin typeface="Century Schoolbook"/>
                          <a:cs typeface="Century Schoolbook"/>
                        </a:rPr>
                        <a:t>любых </a:t>
                      </a:r>
                      <a:r>
                        <a:rPr sz="1600" dirty="0">
                          <a:latin typeface="Century Schoolbook"/>
                          <a:cs typeface="Century Schoolbook"/>
                        </a:rPr>
                        <a:t>приборов</a:t>
                      </a:r>
                    </a:p>
                  </a:txBody>
                  <a:tcPr marL="0" marR="0" marT="45085" marB="0">
                    <a:solidFill>
                      <a:schemeClr val="bg2">
                        <a:lumMod val="90000"/>
                      </a:schemeClr>
                    </a:solidFill>
                  </a:tcPr>
                </a:tc>
                <a:tc>
                  <a:txBody>
                    <a:bodyPr/>
                    <a:lstStyle/>
                    <a:p>
                      <a:pPr marL="142240">
                        <a:lnSpc>
                          <a:spcPct val="100000"/>
                        </a:lnSpc>
                        <a:spcBef>
                          <a:spcPts val="350"/>
                        </a:spcBef>
                      </a:pPr>
                      <a:r>
                        <a:rPr sz="1800" dirty="0">
                          <a:latin typeface="Century Schoolbook"/>
                          <a:cs typeface="Century Schoolbook"/>
                        </a:rPr>
                        <a:t>что</a:t>
                      </a:r>
                      <a:r>
                        <a:rPr sz="1800" spc="-50" dirty="0">
                          <a:latin typeface="Century Schoolbook"/>
                          <a:cs typeface="Century Schoolbook"/>
                        </a:rPr>
                        <a:t> </a:t>
                      </a:r>
                      <a:r>
                        <a:rPr sz="1800" dirty="0">
                          <a:latin typeface="Century Schoolbook"/>
                          <a:cs typeface="Century Schoolbook"/>
                        </a:rPr>
                        <a:t>делать?</a:t>
                      </a:r>
                    </a:p>
                  </a:txBody>
                  <a:tcPr marL="0" marR="0" marT="44450" marB="0">
                    <a:solidFill>
                      <a:schemeClr val="bg2">
                        <a:lumMod val="90000"/>
                      </a:schemeClr>
                    </a:solidFill>
                  </a:tcPr>
                </a:tc>
                <a:extLst>
                  <a:ext uri="{0D108BD9-81ED-4DB2-BD59-A6C34878D82A}">
                    <a16:rowId xmlns:a16="http://schemas.microsoft.com/office/drawing/2014/main" xmlns="" val="10005"/>
                  </a:ext>
                </a:extLst>
              </a:tr>
              <a:tr h="883919">
                <a:tc>
                  <a:txBody>
                    <a:bodyPr/>
                    <a:lstStyle/>
                    <a:p>
                      <a:pPr marL="90805" marR="255904">
                        <a:lnSpc>
                          <a:spcPct val="100299"/>
                        </a:lnSpc>
                        <a:spcBef>
                          <a:spcPts val="340"/>
                        </a:spcBef>
                      </a:pPr>
                      <a:r>
                        <a:rPr sz="2000" spc="-5" dirty="0">
                          <a:latin typeface="Century Schoolbook"/>
                          <a:cs typeface="Century Schoolbook"/>
                        </a:rPr>
                        <a:t>Переговорный </a:t>
                      </a:r>
                      <a:r>
                        <a:rPr sz="2000" dirty="0">
                          <a:latin typeface="Century Schoolbook"/>
                          <a:cs typeface="Century Schoolbook"/>
                        </a:rPr>
                        <a:t> </a:t>
                      </a:r>
                      <a:r>
                        <a:rPr sz="1600" spc="-10" dirty="0">
                          <a:latin typeface="Century Schoolbook"/>
                          <a:cs typeface="Century Schoolbook"/>
                        </a:rPr>
                        <a:t>(</a:t>
                      </a:r>
                      <a:r>
                        <a:rPr sz="1600" spc="-5" dirty="0">
                          <a:latin typeface="Century Schoolbook"/>
                          <a:cs typeface="Century Schoolbook"/>
                        </a:rPr>
                        <a:t>в</a:t>
                      </a:r>
                      <a:r>
                        <a:rPr sz="1600" spc="-10" dirty="0">
                          <a:latin typeface="Century Schoolbook"/>
                          <a:cs typeface="Century Schoolbook"/>
                        </a:rPr>
                        <a:t>за</a:t>
                      </a:r>
                      <a:r>
                        <a:rPr sz="1600" spc="5" dirty="0">
                          <a:latin typeface="Century Schoolbook"/>
                          <a:cs typeface="Century Schoolbook"/>
                        </a:rPr>
                        <a:t>и</a:t>
                      </a:r>
                      <a:r>
                        <a:rPr sz="1600" spc="-15" dirty="0">
                          <a:latin typeface="Century Schoolbook"/>
                          <a:cs typeface="Century Schoolbook"/>
                        </a:rPr>
                        <a:t>м</a:t>
                      </a:r>
                      <a:r>
                        <a:rPr sz="1600" spc="5" dirty="0">
                          <a:latin typeface="Century Schoolbook"/>
                          <a:cs typeface="Century Schoolbook"/>
                        </a:rPr>
                        <a:t>о</a:t>
                      </a:r>
                      <a:r>
                        <a:rPr sz="1600" spc="-10" dirty="0">
                          <a:latin typeface="Century Schoolbook"/>
                          <a:cs typeface="Century Schoolbook"/>
                        </a:rPr>
                        <a:t>д</a:t>
                      </a:r>
                      <a:r>
                        <a:rPr sz="1600" spc="5" dirty="0">
                          <a:latin typeface="Century Schoolbook"/>
                          <a:cs typeface="Century Schoolbook"/>
                        </a:rPr>
                        <a:t>ейст</a:t>
                      </a:r>
                      <a:r>
                        <a:rPr sz="1600" spc="-5" dirty="0">
                          <a:latin typeface="Century Schoolbook"/>
                          <a:cs typeface="Century Schoolbook"/>
                        </a:rPr>
                        <a:t>в</a:t>
                      </a:r>
                      <a:r>
                        <a:rPr sz="1600" spc="-15" dirty="0">
                          <a:latin typeface="Century Schoolbook"/>
                          <a:cs typeface="Century Schoolbook"/>
                        </a:rPr>
                        <a:t>и</a:t>
                      </a:r>
                      <a:r>
                        <a:rPr sz="1600" dirty="0">
                          <a:latin typeface="Century Schoolbook"/>
                          <a:cs typeface="Century Schoolbook"/>
                        </a:rPr>
                        <a:t>е</a:t>
                      </a:r>
                      <a:r>
                        <a:rPr sz="1600" spc="-75" dirty="0">
                          <a:latin typeface="Century Schoolbook"/>
                          <a:cs typeface="Century Schoolbook"/>
                        </a:rPr>
                        <a:t> </a:t>
                      </a:r>
                      <a:r>
                        <a:rPr sz="1600" spc="5" dirty="0">
                          <a:latin typeface="Century Schoolbook"/>
                          <a:cs typeface="Century Schoolbook"/>
                        </a:rPr>
                        <a:t>и</a:t>
                      </a:r>
                      <a:r>
                        <a:rPr sz="1600" spc="-10" dirty="0">
                          <a:latin typeface="Century Schoolbook"/>
                          <a:cs typeface="Century Schoolbook"/>
                        </a:rPr>
                        <a:t>л</a:t>
                      </a:r>
                      <a:r>
                        <a:rPr sz="1600" dirty="0">
                          <a:latin typeface="Century Schoolbook"/>
                          <a:cs typeface="Century Schoolbook"/>
                        </a:rPr>
                        <a:t>и  сделка)</a:t>
                      </a:r>
                      <a:endParaRPr sz="1600">
                        <a:latin typeface="Century Schoolbook"/>
                        <a:cs typeface="Century Schoolbook"/>
                      </a:endParaRPr>
                    </a:p>
                  </a:txBody>
                  <a:tcPr marL="0" marR="0" marT="43180" marB="0">
                    <a:lnB w="12700">
                      <a:solidFill>
                        <a:srgbClr val="C34D84"/>
                      </a:solidFill>
                      <a:prstDash val="solid"/>
                    </a:lnB>
                    <a:solidFill>
                      <a:schemeClr val="bg2">
                        <a:lumMod val="90000"/>
                      </a:schemeClr>
                    </a:solidFill>
                  </a:tcPr>
                </a:tc>
                <a:tc>
                  <a:txBody>
                    <a:bodyPr/>
                    <a:lstStyle/>
                    <a:p>
                      <a:pPr marL="111760">
                        <a:lnSpc>
                          <a:spcPct val="100000"/>
                        </a:lnSpc>
                        <a:spcBef>
                          <a:spcPts val="365"/>
                        </a:spcBef>
                      </a:pPr>
                      <a:r>
                        <a:rPr sz="1600" spc="-5" dirty="0">
                          <a:latin typeface="Century Schoolbook"/>
                          <a:cs typeface="Century Schoolbook"/>
                        </a:rPr>
                        <a:t>про</a:t>
                      </a:r>
                      <a:r>
                        <a:rPr sz="1600" spc="-10" dirty="0">
                          <a:latin typeface="Century Schoolbook"/>
                          <a:cs typeface="Century Schoolbook"/>
                        </a:rPr>
                        <a:t> </a:t>
                      </a:r>
                      <a:r>
                        <a:rPr sz="1600" dirty="0">
                          <a:latin typeface="Century Schoolbook"/>
                          <a:cs typeface="Century Schoolbook"/>
                        </a:rPr>
                        <a:t>достижение</a:t>
                      </a:r>
                      <a:r>
                        <a:rPr sz="1600" spc="-90" dirty="0">
                          <a:latin typeface="Century Schoolbook"/>
                          <a:cs typeface="Century Schoolbook"/>
                        </a:rPr>
                        <a:t> </a:t>
                      </a:r>
                      <a:r>
                        <a:rPr sz="1600" spc="5" dirty="0">
                          <a:latin typeface="Century Schoolbook"/>
                          <a:cs typeface="Century Schoolbook"/>
                        </a:rPr>
                        <a:t>цели</a:t>
                      </a:r>
                      <a:endParaRPr sz="1600">
                        <a:latin typeface="Century Schoolbook"/>
                        <a:cs typeface="Century Schoolbook"/>
                      </a:endParaRPr>
                    </a:p>
                  </a:txBody>
                  <a:tcPr marL="0" marR="0" marT="46355" marB="0">
                    <a:lnB w="12700">
                      <a:solidFill>
                        <a:srgbClr val="C34D84"/>
                      </a:solidFill>
                      <a:prstDash val="solid"/>
                    </a:lnB>
                    <a:solidFill>
                      <a:schemeClr val="bg2">
                        <a:lumMod val="90000"/>
                      </a:schemeClr>
                    </a:solidFill>
                  </a:tcPr>
                </a:tc>
                <a:tc>
                  <a:txBody>
                    <a:bodyPr/>
                    <a:lstStyle/>
                    <a:p>
                      <a:pPr marL="135890" marR="121285">
                        <a:lnSpc>
                          <a:spcPct val="100000"/>
                        </a:lnSpc>
                        <a:spcBef>
                          <a:spcPts val="365"/>
                        </a:spcBef>
                      </a:pPr>
                      <a:r>
                        <a:rPr sz="1600" dirty="0">
                          <a:latin typeface="Century Schoolbook"/>
                          <a:cs typeface="Century Schoolbook"/>
                        </a:rPr>
                        <a:t>переписка</a:t>
                      </a:r>
                      <a:r>
                        <a:rPr sz="1600" spc="-55" dirty="0">
                          <a:latin typeface="Century Schoolbook"/>
                          <a:cs typeface="Century Schoolbook"/>
                        </a:rPr>
                        <a:t> </a:t>
                      </a:r>
                      <a:r>
                        <a:rPr sz="1600" dirty="0">
                          <a:latin typeface="Century Schoolbook"/>
                          <a:cs typeface="Century Schoolbook"/>
                        </a:rPr>
                        <a:t>по</a:t>
                      </a:r>
                      <a:r>
                        <a:rPr sz="1600" spc="-5" dirty="0">
                          <a:latin typeface="Century Schoolbook"/>
                          <a:cs typeface="Century Schoolbook"/>
                        </a:rPr>
                        <a:t> </a:t>
                      </a:r>
                      <a:r>
                        <a:rPr sz="1600" dirty="0">
                          <a:latin typeface="Century Schoolbook"/>
                          <a:cs typeface="Century Schoolbook"/>
                        </a:rPr>
                        <a:t>поводу</a:t>
                      </a:r>
                      <a:r>
                        <a:rPr sz="1600" spc="-40" dirty="0">
                          <a:latin typeface="Century Schoolbook"/>
                          <a:cs typeface="Century Schoolbook"/>
                        </a:rPr>
                        <a:t> </a:t>
                      </a:r>
                      <a:r>
                        <a:rPr sz="1600" dirty="0">
                          <a:latin typeface="Century Schoolbook"/>
                          <a:cs typeface="Century Schoolbook"/>
                        </a:rPr>
                        <a:t>встречи,</a:t>
                      </a:r>
                      <a:r>
                        <a:rPr sz="1600" spc="-40" dirty="0">
                          <a:latin typeface="Century Schoolbook"/>
                          <a:cs typeface="Century Schoolbook"/>
                        </a:rPr>
                        <a:t> </a:t>
                      </a:r>
                      <a:r>
                        <a:rPr sz="1600" spc="5" dirty="0">
                          <a:latin typeface="Century Schoolbook"/>
                          <a:cs typeface="Century Schoolbook"/>
                        </a:rPr>
                        <a:t>текст, </a:t>
                      </a:r>
                      <a:r>
                        <a:rPr sz="1600" spc="-430" dirty="0">
                          <a:latin typeface="Century Schoolbook"/>
                          <a:cs typeface="Century Schoolbook"/>
                        </a:rPr>
                        <a:t> </a:t>
                      </a:r>
                      <a:r>
                        <a:rPr sz="1600" dirty="0">
                          <a:latin typeface="Century Schoolbook"/>
                          <a:cs typeface="Century Schoolbook"/>
                        </a:rPr>
                        <a:t>как исполнить просьбу (письма, </a:t>
                      </a:r>
                      <a:r>
                        <a:rPr sz="1600" spc="5" dirty="0">
                          <a:latin typeface="Century Schoolbook"/>
                          <a:cs typeface="Century Schoolbook"/>
                        </a:rPr>
                        <a:t> </a:t>
                      </a:r>
                      <a:r>
                        <a:rPr sz="1600" dirty="0">
                          <a:latin typeface="Century Schoolbook"/>
                          <a:cs typeface="Century Schoolbook"/>
                        </a:rPr>
                        <a:t>электронные</a:t>
                      </a:r>
                      <a:r>
                        <a:rPr sz="1600" spc="-80" dirty="0">
                          <a:latin typeface="Century Schoolbook"/>
                          <a:cs typeface="Century Schoolbook"/>
                        </a:rPr>
                        <a:t> </a:t>
                      </a:r>
                      <a:r>
                        <a:rPr sz="1600" spc="5" dirty="0">
                          <a:latin typeface="Century Schoolbook"/>
                          <a:cs typeface="Century Schoolbook"/>
                        </a:rPr>
                        <a:t>сообщения</a:t>
                      </a:r>
                      <a:r>
                        <a:rPr sz="1600" spc="-85" dirty="0">
                          <a:latin typeface="Century Schoolbook"/>
                          <a:cs typeface="Century Schoolbook"/>
                        </a:rPr>
                        <a:t> </a:t>
                      </a:r>
                      <a:r>
                        <a:rPr sz="1600" dirty="0">
                          <a:latin typeface="Century Schoolbook"/>
                          <a:cs typeface="Century Schoolbook"/>
                        </a:rPr>
                        <a:t>или</a:t>
                      </a:r>
                      <a:r>
                        <a:rPr sz="1600" spc="-10" dirty="0">
                          <a:latin typeface="Century Schoolbook"/>
                          <a:cs typeface="Century Schoolbook"/>
                        </a:rPr>
                        <a:t> </a:t>
                      </a:r>
                      <a:r>
                        <a:rPr sz="1600" spc="10" dirty="0">
                          <a:latin typeface="Century Schoolbook"/>
                          <a:cs typeface="Century Schoolbook"/>
                        </a:rPr>
                        <a:t>смс)</a:t>
                      </a:r>
                      <a:endParaRPr sz="1600" dirty="0">
                        <a:latin typeface="Century Schoolbook"/>
                        <a:cs typeface="Century Schoolbook"/>
                      </a:endParaRPr>
                    </a:p>
                  </a:txBody>
                  <a:tcPr marL="0" marR="0" marT="46355" marB="0">
                    <a:lnB w="12700">
                      <a:solidFill>
                        <a:srgbClr val="C34D84"/>
                      </a:solidFill>
                      <a:prstDash val="solid"/>
                    </a:lnB>
                    <a:solidFill>
                      <a:schemeClr val="bg2">
                        <a:lumMod val="90000"/>
                      </a:schemeClr>
                    </a:solidFill>
                  </a:tcPr>
                </a:tc>
                <a:tc>
                  <a:txBody>
                    <a:bodyPr/>
                    <a:lstStyle/>
                    <a:p>
                      <a:pPr>
                        <a:lnSpc>
                          <a:spcPct val="100000"/>
                        </a:lnSpc>
                      </a:pPr>
                      <a:endParaRPr sz="1700" dirty="0">
                        <a:latin typeface="Times New Roman"/>
                        <a:cs typeface="Times New Roman"/>
                      </a:endParaRPr>
                    </a:p>
                  </a:txBody>
                  <a:tcPr marL="0" marR="0" marT="0" marB="0">
                    <a:lnB w="12700">
                      <a:solidFill>
                        <a:srgbClr val="C34D84"/>
                      </a:solidFill>
                      <a:prstDash val="solid"/>
                    </a:lnB>
                    <a:solidFill>
                      <a:schemeClr val="bg2">
                        <a:lumMod val="90000"/>
                      </a:schemeClr>
                    </a:solid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10663645" cy="595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181100" y="122773"/>
            <a:ext cx="9753598"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МЕЖДУНАРОДНАЯ ОЦЕНКА КАЧЕСТВА ОБРАЗОВАНИЯ</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64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860" y="284459"/>
            <a:ext cx="6796939" cy="689932"/>
          </a:xfrm>
          <a:prstGeom prst="rect">
            <a:avLst/>
          </a:prstGeom>
        </p:spPr>
        <p:txBody>
          <a:bodyPr vert="horz" wrap="square" lIns="0" tIns="12700" rIns="0" bIns="0" rtlCol="0">
            <a:spAutoFit/>
          </a:bodyPr>
          <a:lstStyle/>
          <a:p>
            <a:pPr marL="12700">
              <a:lnSpc>
                <a:spcPct val="100000"/>
              </a:lnSpc>
              <a:spcBef>
                <a:spcPts val="100"/>
              </a:spcBef>
            </a:pPr>
            <a:r>
              <a:rPr b="0" spc="-5" dirty="0">
                <a:latin typeface="Century Schoolbook"/>
                <a:cs typeface="Century Schoolbook"/>
              </a:rPr>
              <a:t>Стратегии</a:t>
            </a:r>
            <a:r>
              <a:rPr b="0" spc="-55" dirty="0">
                <a:latin typeface="Century Schoolbook"/>
                <a:cs typeface="Century Schoolbook"/>
              </a:rPr>
              <a:t> </a:t>
            </a:r>
            <a:r>
              <a:rPr b="0" spc="-5" dirty="0">
                <a:latin typeface="Century Schoolbook"/>
                <a:cs typeface="Century Schoolbook"/>
              </a:rPr>
              <a:t>чтения</a:t>
            </a:r>
          </a:p>
        </p:txBody>
      </p:sp>
      <p:sp>
        <p:nvSpPr>
          <p:cNvPr id="3" name="object 3"/>
          <p:cNvSpPr/>
          <p:nvPr/>
        </p:nvSpPr>
        <p:spPr>
          <a:xfrm>
            <a:off x="5725669" y="3124200"/>
            <a:ext cx="5086985" cy="0"/>
          </a:xfrm>
          <a:custGeom>
            <a:avLst/>
            <a:gdLst/>
            <a:ahLst/>
            <a:cxnLst/>
            <a:rect l="l" t="t" r="r" b="b"/>
            <a:pathLst>
              <a:path w="5086984">
                <a:moveTo>
                  <a:pt x="0" y="0"/>
                </a:moveTo>
                <a:lnTo>
                  <a:pt x="5086858" y="0"/>
                </a:lnTo>
              </a:path>
            </a:pathLst>
          </a:custGeom>
          <a:ln w="6350">
            <a:solidFill>
              <a:srgbClr val="C34D84"/>
            </a:solidFill>
          </a:ln>
        </p:spPr>
        <p:txBody>
          <a:bodyPr wrap="square" lIns="0" tIns="0" rIns="0" bIns="0" rtlCol="0"/>
          <a:lstStyle/>
          <a:p>
            <a:endParaRPr/>
          </a:p>
        </p:txBody>
      </p:sp>
      <p:sp>
        <p:nvSpPr>
          <p:cNvPr id="4" name="object 4"/>
          <p:cNvSpPr/>
          <p:nvPr/>
        </p:nvSpPr>
        <p:spPr>
          <a:xfrm>
            <a:off x="5638800" y="3733800"/>
            <a:ext cx="5086985" cy="0"/>
          </a:xfrm>
          <a:custGeom>
            <a:avLst/>
            <a:gdLst/>
            <a:ahLst/>
            <a:cxnLst/>
            <a:rect l="l" t="t" r="r" b="b"/>
            <a:pathLst>
              <a:path w="5086984">
                <a:moveTo>
                  <a:pt x="0" y="0"/>
                </a:moveTo>
                <a:lnTo>
                  <a:pt x="5086858" y="0"/>
                </a:lnTo>
              </a:path>
            </a:pathLst>
          </a:custGeom>
          <a:ln w="6350">
            <a:solidFill>
              <a:srgbClr val="BD4095"/>
            </a:solidFill>
          </a:ln>
        </p:spPr>
        <p:txBody>
          <a:bodyPr wrap="square" lIns="0" tIns="0" rIns="0" bIns="0" rtlCol="0"/>
          <a:lstStyle/>
          <a:p>
            <a:endParaRPr/>
          </a:p>
        </p:txBody>
      </p:sp>
      <p:sp>
        <p:nvSpPr>
          <p:cNvPr id="5" name="object 5"/>
          <p:cNvSpPr/>
          <p:nvPr/>
        </p:nvSpPr>
        <p:spPr>
          <a:xfrm>
            <a:off x="5638800" y="4458731"/>
            <a:ext cx="5086985" cy="0"/>
          </a:xfrm>
          <a:custGeom>
            <a:avLst/>
            <a:gdLst/>
            <a:ahLst/>
            <a:cxnLst/>
            <a:rect l="l" t="t" r="r" b="b"/>
            <a:pathLst>
              <a:path w="5086984">
                <a:moveTo>
                  <a:pt x="0" y="0"/>
                </a:moveTo>
                <a:lnTo>
                  <a:pt x="5086858" y="0"/>
                </a:lnTo>
              </a:path>
            </a:pathLst>
          </a:custGeom>
          <a:ln w="6350">
            <a:solidFill>
              <a:srgbClr val="B03AA3"/>
            </a:solidFill>
          </a:ln>
        </p:spPr>
        <p:txBody>
          <a:bodyPr wrap="square" lIns="0" tIns="0" rIns="0" bIns="0" rtlCol="0"/>
          <a:lstStyle/>
          <a:p>
            <a:endParaRPr/>
          </a:p>
        </p:txBody>
      </p:sp>
      <p:sp>
        <p:nvSpPr>
          <p:cNvPr id="6" name="object 6"/>
          <p:cNvSpPr txBox="1"/>
          <p:nvPr/>
        </p:nvSpPr>
        <p:spPr>
          <a:xfrm>
            <a:off x="4876800" y="3124200"/>
            <a:ext cx="6276341" cy="1858842"/>
          </a:xfrm>
          <a:prstGeom prst="rect">
            <a:avLst/>
          </a:prstGeom>
        </p:spPr>
        <p:txBody>
          <a:bodyPr vert="horz" wrap="square" lIns="0" tIns="12065" rIns="0" bIns="0" rtlCol="0">
            <a:spAutoFit/>
          </a:bodyPr>
          <a:lstStyle/>
          <a:p>
            <a:pPr marL="280035" indent="-267970">
              <a:lnSpc>
                <a:spcPct val="100000"/>
              </a:lnSpc>
              <a:spcBef>
                <a:spcPts val="95"/>
              </a:spcBef>
              <a:buAutoNum type="arabicPeriod"/>
              <a:tabLst>
                <a:tab pos="280670" algn="l"/>
              </a:tabLst>
            </a:pPr>
            <a:r>
              <a:rPr sz="2400" spc="-10" dirty="0">
                <a:latin typeface="Century Schoolbook"/>
                <a:cs typeface="Century Schoolbook"/>
              </a:rPr>
              <a:t>Стратегии</a:t>
            </a:r>
            <a:r>
              <a:rPr sz="2400" spc="50" dirty="0">
                <a:latin typeface="Century Schoolbook"/>
                <a:cs typeface="Century Schoolbook"/>
              </a:rPr>
              <a:t> </a:t>
            </a:r>
            <a:r>
              <a:rPr sz="2400" spc="-5" dirty="0">
                <a:latin typeface="Century Schoolbook"/>
                <a:cs typeface="Century Schoolbook"/>
              </a:rPr>
              <a:t>предтекстовой</a:t>
            </a:r>
            <a:r>
              <a:rPr sz="2400" spc="10" dirty="0">
                <a:latin typeface="Century Schoolbook"/>
                <a:cs typeface="Century Schoolbook"/>
              </a:rPr>
              <a:t> </a:t>
            </a:r>
            <a:r>
              <a:rPr sz="2400" spc="-5" dirty="0">
                <a:latin typeface="Century Schoolbook"/>
                <a:cs typeface="Century Schoolbook"/>
              </a:rPr>
              <a:t>деятельности</a:t>
            </a:r>
            <a:endParaRPr sz="2400" dirty="0">
              <a:latin typeface="Century Schoolbook"/>
              <a:cs typeface="Century Schoolbook"/>
            </a:endParaRPr>
          </a:p>
          <a:p>
            <a:pPr>
              <a:lnSpc>
                <a:spcPct val="100000"/>
              </a:lnSpc>
              <a:spcBef>
                <a:spcPts val="25"/>
              </a:spcBef>
              <a:buFont typeface="Century Schoolbook"/>
              <a:buAutoNum type="arabicPeriod"/>
            </a:pPr>
            <a:endParaRPr sz="2400" dirty="0">
              <a:latin typeface="Century Schoolbook"/>
              <a:cs typeface="Century Schoolbook"/>
            </a:endParaRPr>
          </a:p>
          <a:p>
            <a:pPr marL="280035" indent="-267970">
              <a:lnSpc>
                <a:spcPct val="100000"/>
              </a:lnSpc>
              <a:buAutoNum type="arabicPeriod"/>
              <a:tabLst>
                <a:tab pos="280670" algn="l"/>
              </a:tabLst>
            </a:pPr>
            <a:r>
              <a:rPr sz="2400" spc="-10" dirty="0">
                <a:latin typeface="Century Schoolbook"/>
                <a:cs typeface="Century Schoolbook"/>
              </a:rPr>
              <a:t>Стратегии</a:t>
            </a:r>
            <a:r>
              <a:rPr sz="2400" spc="35" dirty="0">
                <a:latin typeface="Century Schoolbook"/>
                <a:cs typeface="Century Schoolbook"/>
              </a:rPr>
              <a:t> </a:t>
            </a:r>
            <a:r>
              <a:rPr sz="2400" spc="-5" dirty="0">
                <a:latin typeface="Century Schoolbook"/>
                <a:cs typeface="Century Schoolbook"/>
              </a:rPr>
              <a:t>текстовой деятельности</a:t>
            </a:r>
            <a:endParaRPr sz="2400" dirty="0">
              <a:latin typeface="Century Schoolbook"/>
              <a:cs typeface="Century Schoolbook"/>
            </a:endParaRPr>
          </a:p>
          <a:p>
            <a:pPr>
              <a:lnSpc>
                <a:spcPct val="100000"/>
              </a:lnSpc>
              <a:spcBef>
                <a:spcPts val="25"/>
              </a:spcBef>
              <a:buFont typeface="Century Schoolbook"/>
              <a:buAutoNum type="arabicPeriod"/>
            </a:pPr>
            <a:endParaRPr sz="2400" dirty="0">
              <a:latin typeface="Century Schoolbook"/>
              <a:cs typeface="Century Schoolbook"/>
            </a:endParaRPr>
          </a:p>
          <a:p>
            <a:pPr marL="280670" indent="-268605">
              <a:lnSpc>
                <a:spcPct val="100000"/>
              </a:lnSpc>
              <a:buAutoNum type="arabicPeriod"/>
              <a:tabLst>
                <a:tab pos="281305" algn="l"/>
              </a:tabLst>
            </a:pPr>
            <a:r>
              <a:rPr sz="2400" spc="-10" dirty="0">
                <a:latin typeface="Century Schoolbook"/>
                <a:cs typeface="Century Schoolbook"/>
              </a:rPr>
              <a:t>Стратегии</a:t>
            </a:r>
            <a:r>
              <a:rPr sz="2400" spc="50" dirty="0">
                <a:latin typeface="Century Schoolbook"/>
                <a:cs typeface="Century Schoolbook"/>
              </a:rPr>
              <a:t> </a:t>
            </a:r>
            <a:r>
              <a:rPr sz="2400" spc="-5" dirty="0">
                <a:latin typeface="Century Schoolbook"/>
                <a:cs typeface="Century Schoolbook"/>
              </a:rPr>
              <a:t>послетекстовой</a:t>
            </a:r>
            <a:r>
              <a:rPr sz="2400" dirty="0">
                <a:latin typeface="Century Schoolbook"/>
                <a:cs typeface="Century Schoolbook"/>
              </a:rPr>
              <a:t> </a:t>
            </a:r>
            <a:r>
              <a:rPr sz="2400" spc="-5" dirty="0">
                <a:latin typeface="Century Schoolbook"/>
                <a:cs typeface="Century Schoolbook"/>
              </a:rPr>
              <a:t>деятельности</a:t>
            </a:r>
            <a:endParaRPr sz="2400" dirty="0">
              <a:latin typeface="Century Schoolbook"/>
              <a:cs typeface="Century Schoolbook"/>
            </a:endParaRPr>
          </a:p>
        </p:txBody>
      </p:sp>
      <p:sp>
        <p:nvSpPr>
          <p:cNvPr id="7" name="object 7"/>
          <p:cNvSpPr txBox="1"/>
          <p:nvPr/>
        </p:nvSpPr>
        <p:spPr>
          <a:xfrm>
            <a:off x="709371" y="1390015"/>
            <a:ext cx="5795010" cy="391160"/>
          </a:xfrm>
          <a:prstGeom prst="rect">
            <a:avLst/>
          </a:prstGeom>
        </p:spPr>
        <p:txBody>
          <a:bodyPr vert="horz" wrap="square" lIns="0" tIns="12700" rIns="0" bIns="0" rtlCol="0">
            <a:spAutoFit/>
          </a:bodyPr>
          <a:lstStyle/>
          <a:p>
            <a:pPr marL="12700">
              <a:lnSpc>
                <a:spcPct val="100000"/>
              </a:lnSpc>
              <a:spcBef>
                <a:spcPts val="100"/>
              </a:spcBef>
              <a:tabLst>
                <a:tab pos="1936114" algn="l"/>
                <a:tab pos="3292475" algn="l"/>
                <a:tab pos="3683000" algn="l"/>
              </a:tabLst>
            </a:pPr>
            <a:r>
              <a:rPr sz="2400" b="1" spc="-5" dirty="0">
                <a:solidFill>
                  <a:srgbClr val="C00000"/>
                </a:solidFill>
                <a:latin typeface="Century Schoolbook"/>
                <a:cs typeface="Century Schoolbook"/>
              </a:rPr>
              <a:t>Стратегии	чтения	</a:t>
            </a:r>
            <a:r>
              <a:rPr sz="2400" dirty="0">
                <a:latin typeface="Century Schoolbook"/>
                <a:cs typeface="Century Schoolbook"/>
              </a:rPr>
              <a:t>–	</a:t>
            </a:r>
            <a:r>
              <a:rPr sz="2400" spc="-5" dirty="0">
                <a:latin typeface="Century Schoolbook"/>
                <a:cs typeface="Century Schoolbook"/>
              </a:rPr>
              <a:t>определенные</a:t>
            </a:r>
            <a:endParaRPr sz="2400" dirty="0">
              <a:latin typeface="Century Schoolbook"/>
              <a:cs typeface="Century Schoolbook"/>
            </a:endParaRPr>
          </a:p>
        </p:txBody>
      </p:sp>
      <p:sp>
        <p:nvSpPr>
          <p:cNvPr id="8" name="object 8"/>
          <p:cNvSpPr txBox="1"/>
          <p:nvPr/>
        </p:nvSpPr>
        <p:spPr>
          <a:xfrm>
            <a:off x="6700266" y="1390015"/>
            <a:ext cx="4215130" cy="391160"/>
          </a:xfrm>
          <a:prstGeom prst="rect">
            <a:avLst/>
          </a:prstGeom>
        </p:spPr>
        <p:txBody>
          <a:bodyPr vert="horz" wrap="square" lIns="0" tIns="12700" rIns="0" bIns="0" rtlCol="0">
            <a:spAutoFit/>
          </a:bodyPr>
          <a:lstStyle/>
          <a:p>
            <a:pPr marL="12700">
              <a:lnSpc>
                <a:spcPct val="100000"/>
              </a:lnSpc>
              <a:spcBef>
                <a:spcPts val="100"/>
              </a:spcBef>
              <a:tabLst>
                <a:tab pos="1381125" algn="l"/>
                <a:tab pos="2633980" algn="l"/>
                <a:tab pos="2987675" algn="l"/>
              </a:tabLst>
            </a:pPr>
            <a:r>
              <a:rPr sz="2400" spc="-15" dirty="0">
                <a:latin typeface="Century Schoolbook"/>
                <a:cs typeface="Century Schoolbook"/>
              </a:rPr>
              <a:t>пр</a:t>
            </a:r>
            <a:r>
              <a:rPr sz="2400" spc="-5" dirty="0">
                <a:latin typeface="Century Schoolbook"/>
                <a:cs typeface="Century Schoolbook"/>
              </a:rPr>
              <a:t>ием</a:t>
            </a:r>
            <a:r>
              <a:rPr sz="2400" dirty="0">
                <a:latin typeface="Century Schoolbook"/>
                <a:cs typeface="Century Schoolbook"/>
              </a:rPr>
              <a:t>ы	</a:t>
            </a:r>
            <a:r>
              <a:rPr sz="2400" spc="-15" dirty="0">
                <a:latin typeface="Century Schoolbook"/>
                <a:cs typeface="Century Schoolbook"/>
              </a:rPr>
              <a:t>р</a:t>
            </a:r>
            <a:r>
              <a:rPr sz="2400" spc="5" dirty="0">
                <a:latin typeface="Century Schoolbook"/>
                <a:cs typeface="Century Schoolbook"/>
              </a:rPr>
              <a:t>а</a:t>
            </a:r>
            <a:r>
              <a:rPr sz="2400" spc="-10" dirty="0">
                <a:latin typeface="Century Schoolbook"/>
                <a:cs typeface="Century Schoolbook"/>
              </a:rPr>
              <a:t>б</a:t>
            </a:r>
            <a:r>
              <a:rPr sz="2400" dirty="0">
                <a:latin typeface="Century Schoolbook"/>
                <a:cs typeface="Century Schoolbook"/>
              </a:rPr>
              <a:t>оты	с	</a:t>
            </a:r>
            <a:r>
              <a:rPr sz="2400" spc="5" dirty="0">
                <a:latin typeface="Century Schoolbook"/>
                <a:cs typeface="Century Schoolbook"/>
              </a:rPr>
              <a:t>т</a:t>
            </a:r>
            <a:r>
              <a:rPr sz="2400" dirty="0">
                <a:latin typeface="Century Schoolbook"/>
                <a:cs typeface="Century Schoolbook"/>
              </a:rPr>
              <a:t>ек</a:t>
            </a:r>
            <a:r>
              <a:rPr sz="2400" spc="-10" dirty="0">
                <a:latin typeface="Century Schoolbook"/>
                <a:cs typeface="Century Schoolbook"/>
              </a:rPr>
              <a:t>с</a:t>
            </a:r>
            <a:r>
              <a:rPr sz="2400" spc="5" dirty="0">
                <a:latin typeface="Century Schoolbook"/>
                <a:cs typeface="Century Schoolbook"/>
              </a:rPr>
              <a:t>т</a:t>
            </a:r>
            <a:r>
              <a:rPr sz="2400" dirty="0">
                <a:latin typeface="Century Schoolbook"/>
                <a:cs typeface="Century Schoolbook"/>
              </a:rPr>
              <a:t>ом,</a:t>
            </a:r>
            <a:endParaRPr sz="2400">
              <a:latin typeface="Century Schoolbook"/>
              <a:cs typeface="Century Schoolbook"/>
            </a:endParaRPr>
          </a:p>
        </p:txBody>
      </p:sp>
      <p:sp>
        <p:nvSpPr>
          <p:cNvPr id="9" name="object 9"/>
          <p:cNvSpPr txBox="1"/>
          <p:nvPr/>
        </p:nvSpPr>
        <p:spPr>
          <a:xfrm>
            <a:off x="709371" y="1755724"/>
            <a:ext cx="10206990" cy="757555"/>
          </a:xfrm>
          <a:prstGeom prst="rect">
            <a:avLst/>
          </a:prstGeom>
        </p:spPr>
        <p:txBody>
          <a:bodyPr vert="horz" wrap="square" lIns="0" tIns="12700" rIns="0" bIns="0" rtlCol="0">
            <a:spAutoFit/>
          </a:bodyPr>
          <a:lstStyle/>
          <a:p>
            <a:pPr marL="12700">
              <a:lnSpc>
                <a:spcPct val="100000"/>
              </a:lnSpc>
              <a:spcBef>
                <a:spcPts val="100"/>
              </a:spcBef>
              <a:tabLst>
                <a:tab pos="1338580" algn="l"/>
                <a:tab pos="2923540" algn="l"/>
                <a:tab pos="3353435" algn="l"/>
                <a:tab pos="5085080" algn="l"/>
                <a:tab pos="7378065" algn="l"/>
                <a:tab pos="8158480" algn="l"/>
              </a:tabLst>
            </a:pPr>
            <a:r>
              <a:rPr sz="2400" dirty="0">
                <a:latin typeface="Century Schoolbook"/>
                <a:cs typeface="Century Schoolbook"/>
              </a:rPr>
              <a:t>г</a:t>
            </a:r>
            <a:r>
              <a:rPr sz="2400" spc="-10" dirty="0">
                <a:latin typeface="Century Schoolbook"/>
                <a:cs typeface="Century Schoolbook"/>
              </a:rPr>
              <a:t>р</a:t>
            </a:r>
            <a:r>
              <a:rPr sz="2400" spc="-5" dirty="0">
                <a:latin typeface="Century Schoolbook"/>
                <a:cs typeface="Century Schoolbook"/>
              </a:rPr>
              <a:t>у</a:t>
            </a:r>
            <a:r>
              <a:rPr sz="2400" spc="-10" dirty="0">
                <a:latin typeface="Century Schoolbook"/>
                <a:cs typeface="Century Schoolbook"/>
              </a:rPr>
              <a:t>п</a:t>
            </a:r>
            <a:r>
              <a:rPr sz="2400" spc="-15" dirty="0">
                <a:latin typeface="Century Schoolbook"/>
                <a:cs typeface="Century Schoolbook"/>
              </a:rPr>
              <a:t>п</a:t>
            </a:r>
            <a:r>
              <a:rPr sz="2400" dirty="0">
                <a:latin typeface="Century Schoolbook"/>
                <a:cs typeface="Century Schoolbook"/>
              </a:rPr>
              <a:t>ы	дей</a:t>
            </a:r>
            <a:r>
              <a:rPr sz="2400" spc="-20" dirty="0">
                <a:latin typeface="Century Schoolbook"/>
                <a:cs typeface="Century Schoolbook"/>
              </a:rPr>
              <a:t>с</a:t>
            </a:r>
            <a:r>
              <a:rPr sz="2400" dirty="0">
                <a:latin typeface="Century Schoolbook"/>
                <a:cs typeface="Century Schoolbook"/>
              </a:rPr>
              <a:t>т</a:t>
            </a:r>
            <a:r>
              <a:rPr sz="2400" spc="10" dirty="0">
                <a:latin typeface="Century Schoolbook"/>
                <a:cs typeface="Century Schoolbook"/>
              </a:rPr>
              <a:t>в</a:t>
            </a:r>
            <a:r>
              <a:rPr sz="2400" spc="-5" dirty="0">
                <a:latin typeface="Century Schoolbook"/>
                <a:cs typeface="Century Schoolbook"/>
              </a:rPr>
              <a:t>и</a:t>
            </a:r>
            <a:r>
              <a:rPr sz="2400" dirty="0">
                <a:latin typeface="Century Schoolbook"/>
                <a:cs typeface="Century Schoolbook"/>
              </a:rPr>
              <a:t>й	и	о</a:t>
            </a:r>
            <a:r>
              <a:rPr sz="2400" spc="-15" dirty="0">
                <a:latin typeface="Century Schoolbook"/>
                <a:cs typeface="Century Schoolbook"/>
              </a:rPr>
              <a:t>п</a:t>
            </a:r>
            <a:r>
              <a:rPr sz="2400" dirty="0">
                <a:latin typeface="Century Schoolbook"/>
                <a:cs typeface="Century Schoolbook"/>
              </a:rPr>
              <a:t>е</a:t>
            </a:r>
            <a:r>
              <a:rPr sz="2400" spc="-15" dirty="0">
                <a:latin typeface="Century Schoolbook"/>
                <a:cs typeface="Century Schoolbook"/>
              </a:rPr>
              <a:t>р</a:t>
            </a:r>
            <a:r>
              <a:rPr sz="2400" dirty="0">
                <a:latin typeface="Century Schoolbook"/>
                <a:cs typeface="Century Schoolbook"/>
              </a:rPr>
              <a:t>а</a:t>
            </a:r>
            <a:r>
              <a:rPr sz="2400" spc="-5" dirty="0">
                <a:latin typeface="Century Schoolbook"/>
                <a:cs typeface="Century Schoolbook"/>
              </a:rPr>
              <a:t>ций</a:t>
            </a:r>
            <a:r>
              <a:rPr sz="2400" dirty="0">
                <a:latin typeface="Century Schoolbook"/>
                <a:cs typeface="Century Schoolbook"/>
              </a:rPr>
              <a:t>,	</a:t>
            </a:r>
            <a:r>
              <a:rPr sz="2400" spc="-15" dirty="0">
                <a:latin typeface="Century Schoolbook"/>
                <a:cs typeface="Century Schoolbook"/>
              </a:rPr>
              <a:t>пр</a:t>
            </a:r>
            <a:r>
              <a:rPr sz="2400" spc="-5" dirty="0">
                <a:latin typeface="Century Schoolbook"/>
                <a:cs typeface="Century Schoolbook"/>
              </a:rPr>
              <a:t>име</a:t>
            </a:r>
            <a:r>
              <a:rPr sz="2400" spc="-20" dirty="0">
                <a:latin typeface="Century Schoolbook"/>
                <a:cs typeface="Century Schoolbook"/>
              </a:rPr>
              <a:t>н</a:t>
            </a:r>
            <a:r>
              <a:rPr sz="2400" spc="-5" dirty="0">
                <a:latin typeface="Century Schoolbook"/>
                <a:cs typeface="Century Schoolbook"/>
              </a:rPr>
              <a:t>яе</a:t>
            </a:r>
            <a:r>
              <a:rPr sz="2400" dirty="0">
                <a:latin typeface="Century Schoolbook"/>
                <a:cs typeface="Century Schoolbook"/>
              </a:rPr>
              <a:t>мых	</a:t>
            </a:r>
            <a:r>
              <a:rPr sz="2400" spc="-30" dirty="0">
                <a:latin typeface="Century Schoolbook"/>
                <a:cs typeface="Century Schoolbook"/>
              </a:rPr>
              <a:t>д</a:t>
            </a:r>
            <a:r>
              <a:rPr sz="2400" dirty="0">
                <a:latin typeface="Century Schoolbook"/>
                <a:cs typeface="Century Schoolbook"/>
              </a:rPr>
              <a:t>ля	</a:t>
            </a:r>
            <a:r>
              <a:rPr sz="2400" spc="-15" dirty="0">
                <a:latin typeface="Century Schoolbook"/>
                <a:cs typeface="Century Schoolbook"/>
              </a:rPr>
              <a:t>п</a:t>
            </a:r>
            <a:r>
              <a:rPr sz="2400" spc="-25" dirty="0">
                <a:latin typeface="Century Schoolbook"/>
                <a:cs typeface="Century Schoolbook"/>
              </a:rPr>
              <a:t>о</a:t>
            </a:r>
            <a:r>
              <a:rPr sz="2400" dirty="0">
                <a:latin typeface="Century Schoolbook"/>
                <a:cs typeface="Century Schoolbook"/>
              </a:rPr>
              <a:t>лно</a:t>
            </a:r>
            <a:r>
              <a:rPr sz="2400" spc="-25" dirty="0">
                <a:latin typeface="Century Schoolbook"/>
                <a:cs typeface="Century Schoolbook"/>
              </a:rPr>
              <a:t>ц</a:t>
            </a:r>
            <a:r>
              <a:rPr sz="2400" dirty="0">
                <a:latin typeface="Century Schoolbook"/>
                <a:cs typeface="Century Schoolbook"/>
              </a:rPr>
              <a:t>ен</a:t>
            </a:r>
            <a:r>
              <a:rPr sz="2400" spc="5" dirty="0">
                <a:latin typeface="Century Schoolbook"/>
                <a:cs typeface="Century Schoolbook"/>
              </a:rPr>
              <a:t>н</a:t>
            </a:r>
            <a:r>
              <a:rPr sz="2400" dirty="0">
                <a:latin typeface="Century Schoolbook"/>
                <a:cs typeface="Century Schoolbook"/>
              </a:rPr>
              <a:t>ого</a:t>
            </a:r>
          </a:p>
          <a:p>
            <a:pPr marL="12700">
              <a:lnSpc>
                <a:spcPct val="100000"/>
              </a:lnSpc>
            </a:pPr>
            <a:r>
              <a:rPr sz="2400" spc="-5" dirty="0">
                <a:latin typeface="Century Schoolbook"/>
                <a:cs typeface="Century Schoolbook"/>
              </a:rPr>
              <a:t>освоения</a:t>
            </a:r>
            <a:r>
              <a:rPr sz="2400" spc="-10" dirty="0">
                <a:latin typeface="Century Schoolbook"/>
                <a:cs typeface="Century Schoolbook"/>
              </a:rPr>
              <a:t> </a:t>
            </a:r>
            <a:r>
              <a:rPr sz="2400" spc="-5" dirty="0">
                <a:latin typeface="Century Schoolbook"/>
                <a:cs typeface="Century Schoolbook"/>
              </a:rPr>
              <a:t>содержания</a:t>
            </a:r>
            <a:r>
              <a:rPr sz="2400" spc="10" dirty="0">
                <a:latin typeface="Century Schoolbook"/>
                <a:cs typeface="Century Schoolbook"/>
              </a:rPr>
              <a:t> </a:t>
            </a:r>
            <a:r>
              <a:rPr sz="2400" dirty="0">
                <a:latin typeface="Century Schoolbook"/>
                <a:cs typeface="Century Schoolbook"/>
              </a:rPr>
              <a:t>текста</a:t>
            </a:r>
            <a:r>
              <a:rPr sz="2400" spc="-30" dirty="0">
                <a:latin typeface="Century Schoolbook"/>
                <a:cs typeface="Century Schoolbook"/>
              </a:rPr>
              <a:t> </a:t>
            </a:r>
            <a:r>
              <a:rPr sz="2400" dirty="0">
                <a:latin typeface="Century Schoolbook"/>
                <a:cs typeface="Century Schoolbook"/>
              </a:rPr>
              <a:t>на</a:t>
            </a:r>
            <a:r>
              <a:rPr sz="2400" spc="-10" dirty="0">
                <a:latin typeface="Century Schoolbook"/>
                <a:cs typeface="Century Schoolbook"/>
              </a:rPr>
              <a:t> </a:t>
            </a:r>
            <a:r>
              <a:rPr sz="2400" spc="-5" dirty="0">
                <a:latin typeface="Century Schoolbook"/>
                <a:cs typeface="Century Schoolbook"/>
              </a:rPr>
              <a:t>каждом</a:t>
            </a:r>
            <a:r>
              <a:rPr sz="2400" spc="-20" dirty="0">
                <a:latin typeface="Century Schoolbook"/>
                <a:cs typeface="Century Schoolbook"/>
              </a:rPr>
              <a:t> </a:t>
            </a:r>
            <a:r>
              <a:rPr sz="2400" spc="-5" dirty="0">
                <a:latin typeface="Century Schoolbook"/>
                <a:cs typeface="Century Schoolbook"/>
              </a:rPr>
              <a:t>этапе</a:t>
            </a:r>
            <a:r>
              <a:rPr sz="2400" dirty="0">
                <a:latin typeface="Century Schoolbook"/>
                <a:cs typeface="Century Schoolbook"/>
              </a:rPr>
              <a:t> чтения.</a:t>
            </a:r>
          </a:p>
        </p:txBody>
      </p:sp>
      <p:pic>
        <p:nvPicPr>
          <p:cNvPr id="1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904" y="3155482"/>
            <a:ext cx="31464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381000"/>
            <a:ext cx="8991600" cy="553998"/>
          </a:xfrm>
        </p:spPr>
        <p:txBody>
          <a:bodyPr>
            <a:normAutofit fontScale="90000"/>
          </a:bodyPr>
          <a:lstStyle/>
          <a:p>
            <a:pPr algn="ctr"/>
            <a:r>
              <a:rPr lang="ru-RU" b="1" dirty="0">
                <a:latin typeface="Century Schoolbook" panose="02040604050505020304" pitchFamily="18" charset="0"/>
              </a:rPr>
              <a:t>Стратегии смыслового чтения</a:t>
            </a:r>
            <a:endParaRPr lang="ru-RU" b="1" i="1" dirty="0">
              <a:effectLst>
                <a:outerShdw blurRad="38100" dist="38100" dir="2700000" algn="tl">
                  <a:srgbClr val="000000">
                    <a:alpha val="43137"/>
                  </a:srgbClr>
                </a:outerShdw>
              </a:effectLst>
              <a:latin typeface="Century Schoolbook" panose="02040604050505020304" pitchFamily="18" charset="0"/>
            </a:endParaRPr>
          </a:p>
        </p:txBody>
      </p:sp>
      <p:sp>
        <p:nvSpPr>
          <p:cNvPr id="5" name="Текст 4"/>
          <p:cNvSpPr>
            <a:spLocks noGrp="1"/>
          </p:cNvSpPr>
          <p:nvPr>
            <p:ph type="body" sz="half" idx="1"/>
          </p:nvPr>
        </p:nvSpPr>
        <p:spPr>
          <a:xfrm>
            <a:off x="609600" y="1219200"/>
            <a:ext cx="11049000" cy="5053026"/>
          </a:xfrm>
        </p:spPr>
        <p:txBody>
          <a:bodyPr>
            <a:noAutofit/>
          </a:bodyPr>
          <a:lstStyle/>
          <a:p>
            <a:pPr marL="0" indent="0">
              <a:buNone/>
            </a:pPr>
            <a:r>
              <a:rPr lang="ru-RU" sz="3600" dirty="0">
                <a:latin typeface="Century Schoolbook" panose="02040604050505020304" pitchFamily="18" charset="0"/>
                <a:cs typeface="Times New Roman" pitchFamily="18" charset="0"/>
              </a:rPr>
              <a:t>Стратегия – план и программа действий и операций читателя, работающего с текстом, которые способствуют развитию умений чтения и размышлению о читаемом и прочитанном, и включают в себя процедуры анализа информации и степени ее понимания, а также взаимодействие «читатель – текст» (диалог с текстом</a:t>
            </a:r>
            <a:r>
              <a:rPr lang="ru-RU" sz="3600" dirty="0" smtClean="0">
                <a:latin typeface="Century Schoolbook" panose="02040604050505020304" pitchFamily="18" charset="0"/>
                <a:cs typeface="Times New Roman" pitchFamily="18" charset="0"/>
              </a:rPr>
              <a:t>)</a:t>
            </a:r>
            <a:endParaRPr lang="ru-RU" sz="3600" dirty="0">
              <a:latin typeface="Century Schoolbook" panose="02040604050505020304" pitchFamily="18" charset="0"/>
              <a:cs typeface="Times New Roman" pitchFamily="18" charset="0"/>
            </a:endParaRPr>
          </a:p>
          <a:p>
            <a:pPr marL="0" indent="0">
              <a:buNone/>
            </a:pPr>
            <a:endParaRPr lang="ru-RU" sz="1800" dirty="0">
              <a:latin typeface="+mj-lt"/>
              <a:cs typeface="Times New Roman" pitchFamily="18" charset="0"/>
            </a:endParaRPr>
          </a:p>
          <a:p>
            <a:pPr marL="0" indent="0">
              <a:buNone/>
            </a:pPr>
            <a:r>
              <a:rPr lang="ru-RU" sz="3600" b="1" dirty="0">
                <a:latin typeface="Century Schoolbook" panose="02040604050505020304" pitchFamily="18" charset="0"/>
                <a:cs typeface="Times New Roman" pitchFamily="18" charset="0"/>
              </a:rPr>
              <a:t>Выделите ключевые слова</a:t>
            </a:r>
          </a:p>
        </p:txBody>
      </p:sp>
    </p:spTree>
    <p:extLst>
      <p:ext uri="{BB962C8B-B14F-4D97-AF65-F5344CB8AC3E}">
        <p14:creationId xmlns:p14="http://schemas.microsoft.com/office/powerpoint/2010/main" val="8962626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533400"/>
            <a:ext cx="7901014" cy="553998"/>
          </a:xfrm>
        </p:spPr>
        <p:txBody>
          <a:bodyPr>
            <a:normAutofit fontScale="90000"/>
          </a:bodyPr>
          <a:lstStyle/>
          <a:p>
            <a:pPr algn="ctr"/>
            <a:r>
              <a:rPr lang="ru-RU" dirty="0">
                <a:latin typeface="Century Schoolbook" panose="02040604050505020304" pitchFamily="18" charset="0"/>
              </a:rPr>
              <a:t>Стратегии смыслового чтения</a:t>
            </a:r>
            <a:endParaRPr lang="ru-RU" b="1" i="1" dirty="0">
              <a:effectLst>
                <a:outerShdw blurRad="38100" dist="38100" dir="2700000" algn="tl">
                  <a:srgbClr val="000000">
                    <a:alpha val="43137"/>
                  </a:srgbClr>
                </a:outerShdw>
              </a:effectLst>
              <a:latin typeface="Century Schoolbook" panose="02040604050505020304" pitchFamily="18" charset="0"/>
            </a:endParaRPr>
          </a:p>
        </p:txBody>
      </p:sp>
      <p:sp>
        <p:nvSpPr>
          <p:cNvPr id="5" name="Текст 4"/>
          <p:cNvSpPr>
            <a:spLocks noGrp="1"/>
          </p:cNvSpPr>
          <p:nvPr>
            <p:ph type="body" sz="half" idx="1"/>
          </p:nvPr>
        </p:nvSpPr>
        <p:spPr>
          <a:xfrm>
            <a:off x="762000" y="1500174"/>
            <a:ext cx="10668000" cy="4521114"/>
          </a:xfrm>
        </p:spPr>
        <p:txBody>
          <a:bodyPr>
            <a:noAutofit/>
          </a:bodyPr>
          <a:lstStyle/>
          <a:p>
            <a:pPr marL="0" indent="0">
              <a:lnSpc>
                <a:spcPct val="100000"/>
              </a:lnSpc>
              <a:buNone/>
            </a:pPr>
            <a:r>
              <a:rPr lang="ru-RU" sz="3200" dirty="0">
                <a:latin typeface="Century Schoolbook" panose="02040604050505020304" pitchFamily="18" charset="0"/>
                <a:cs typeface="Times New Roman" pitchFamily="18" charset="0"/>
              </a:rPr>
              <a:t>Стратегия – </a:t>
            </a:r>
            <a:r>
              <a:rPr lang="ru-RU" sz="3200" dirty="0">
                <a:solidFill>
                  <a:srgbClr val="C00000"/>
                </a:solidFill>
                <a:latin typeface="Century Schoolbook" panose="02040604050505020304" pitchFamily="18" charset="0"/>
                <a:cs typeface="Times New Roman" pitchFamily="18" charset="0"/>
              </a:rPr>
              <a:t>план и программа действий и операций </a:t>
            </a:r>
            <a:r>
              <a:rPr lang="ru-RU" sz="3200" dirty="0">
                <a:latin typeface="Century Schoolbook" panose="02040604050505020304" pitchFamily="18" charset="0"/>
                <a:cs typeface="Times New Roman" pitchFamily="18" charset="0"/>
              </a:rPr>
              <a:t>читателя, работающего с текстом, которые способствуют </a:t>
            </a:r>
            <a:r>
              <a:rPr lang="ru-RU" sz="3200" dirty="0">
                <a:solidFill>
                  <a:srgbClr val="C00000"/>
                </a:solidFill>
                <a:latin typeface="Century Schoolbook" panose="02040604050505020304" pitchFamily="18" charset="0"/>
                <a:cs typeface="Times New Roman" pitchFamily="18" charset="0"/>
              </a:rPr>
              <a:t>развитию умений чтения и размышлению </a:t>
            </a:r>
            <a:r>
              <a:rPr lang="ru-RU" sz="3200" dirty="0">
                <a:latin typeface="Century Schoolbook" panose="02040604050505020304" pitchFamily="18" charset="0"/>
                <a:cs typeface="Times New Roman" pitchFamily="18" charset="0"/>
              </a:rPr>
              <a:t>о читаемом и прочитанном, и включают в себя процедуры анализа информации и степени ее понимания, а также взаимодействие «читатель – текст» (</a:t>
            </a:r>
            <a:r>
              <a:rPr lang="ru-RU" sz="3200" dirty="0">
                <a:solidFill>
                  <a:srgbClr val="C00000"/>
                </a:solidFill>
                <a:latin typeface="Century Schoolbook" panose="02040604050505020304" pitchFamily="18" charset="0"/>
                <a:cs typeface="Times New Roman" pitchFamily="18" charset="0"/>
              </a:rPr>
              <a:t>диалог с текстом</a:t>
            </a:r>
            <a:r>
              <a:rPr lang="ru-RU" sz="3200" dirty="0" smtClean="0">
                <a:latin typeface="Century Schoolbook" panose="02040604050505020304" pitchFamily="18" charset="0"/>
                <a:cs typeface="Times New Roman" pitchFamily="18" charset="0"/>
              </a:rPr>
              <a:t>)</a:t>
            </a:r>
            <a:endParaRPr lang="ru-RU" sz="3200" dirty="0">
              <a:latin typeface="Century Schoolbook" panose="02040604050505020304" pitchFamily="18" charset="0"/>
              <a:cs typeface="Times New Roman" pitchFamily="18" charset="0"/>
            </a:endParaRPr>
          </a:p>
          <a:p>
            <a:endParaRPr lang="ru-RU"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40800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4111" y="533400"/>
            <a:ext cx="10869574" cy="553998"/>
          </a:xfrm>
        </p:spPr>
        <p:txBody>
          <a:bodyPr>
            <a:normAutofit fontScale="90000"/>
          </a:bodyPr>
          <a:lstStyle/>
          <a:p>
            <a:pPr algn="ctr"/>
            <a:r>
              <a:rPr lang="ru-RU" b="1" dirty="0" smtClean="0"/>
              <a:t>Граффити</a:t>
            </a:r>
            <a:endParaRPr lang="ru-RU" b="1" dirty="0"/>
          </a:p>
        </p:txBody>
      </p:sp>
      <p:sp>
        <p:nvSpPr>
          <p:cNvPr id="3" name="Текст 2"/>
          <p:cNvSpPr>
            <a:spLocks noGrp="1"/>
          </p:cNvSpPr>
          <p:nvPr>
            <p:ph idx="1"/>
          </p:nvPr>
        </p:nvSpPr>
        <p:spPr>
          <a:xfrm>
            <a:off x="634111" y="1371600"/>
            <a:ext cx="10782122" cy="4876800"/>
          </a:xfrm>
        </p:spPr>
        <p:txBody>
          <a:bodyPr/>
          <a:lstStyle/>
          <a:p>
            <a:pPr indent="396875">
              <a:spcBef>
                <a:spcPts val="0"/>
              </a:spcBef>
              <a:buNone/>
            </a:pPr>
            <a:r>
              <a:rPr lang="ru-RU" sz="2400" i="0" dirty="0" smtClean="0"/>
              <a:t>Я </a:t>
            </a:r>
            <a:r>
              <a:rPr lang="ru-RU" sz="2400" i="0" dirty="0"/>
              <a:t>киплю от злости, так как в четвертый раз стену школы очищают и перекрашивают, чтобы покончить с граффити. Творчество – это прекрасно, по почему же не найти такие способы самовыражения, которые не причиняли бы лишний ущерб обществу? </a:t>
            </a:r>
          </a:p>
          <a:p>
            <a:pPr indent="396875">
              <a:spcBef>
                <a:spcPts val="0"/>
              </a:spcBef>
              <a:buNone/>
            </a:pPr>
            <a:r>
              <a:rPr lang="ru-RU" sz="2400" i="0" dirty="0"/>
              <a:t>Почему надо портить репутацию молодого поколения, рисуя на стенах там, где это запрещено? Ведь художники-профессионалы не вывешивают свои полотна на улицах, не так ли? Вместо этого они находят средства и завоевывают славу на официальных выставках. По моему представлению, здания, ограда, парковые скамейки сами по себе произведения искусства. И разве не жалко портить эту архитектуру росписью, не говоря уже о том, что используемый для этого метод разрушает озоновый слой. И я не могу понять, почему эти </a:t>
            </a:r>
            <a:r>
              <a:rPr lang="ru-RU" sz="2400" i="0" dirty="0" err="1"/>
              <a:t>самозванные</a:t>
            </a:r>
            <a:r>
              <a:rPr lang="ru-RU" sz="2400" i="0" dirty="0"/>
              <a:t> художники так злятся, когда их так называемые «художественные полотна» убирают с глаз долой снова и снова.  </a:t>
            </a:r>
            <a:r>
              <a:rPr lang="ru-RU" sz="2400" i="0" dirty="0" smtClean="0"/>
              <a:t>                                            </a:t>
            </a:r>
          </a:p>
          <a:p>
            <a:pPr indent="0" algn="r">
              <a:spcBef>
                <a:spcPts val="600"/>
              </a:spcBef>
              <a:buNone/>
            </a:pPr>
            <a:r>
              <a:rPr lang="ru-RU" sz="2400" i="1" dirty="0" smtClean="0"/>
              <a:t>Хельга</a:t>
            </a:r>
            <a:endParaRPr lang="ru-RU" sz="2400" i="1" dirty="0"/>
          </a:p>
        </p:txBody>
      </p:sp>
    </p:spTree>
    <p:extLst>
      <p:ext uri="{BB962C8B-B14F-4D97-AF65-F5344CB8AC3E}">
        <p14:creationId xmlns:p14="http://schemas.microsoft.com/office/powerpoint/2010/main" val="387494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381000"/>
            <a:ext cx="7901014" cy="553998"/>
          </a:xfrm>
        </p:spPr>
        <p:txBody>
          <a:bodyPr>
            <a:normAutofit fontScale="90000"/>
          </a:bodyPr>
          <a:lstStyle/>
          <a:p>
            <a:r>
              <a:rPr lang="ru-RU" b="1" dirty="0" smtClean="0">
                <a:effectLst>
                  <a:outerShdw blurRad="38100" dist="38100" dir="2700000" algn="tl">
                    <a:srgbClr val="000000">
                      <a:alpha val="43137"/>
                    </a:srgbClr>
                  </a:outerShdw>
                </a:effectLst>
                <a:latin typeface="Century Schoolbook" panose="02040604050505020304" pitchFamily="18" charset="0"/>
              </a:rPr>
              <a:t>Почему</a:t>
            </a:r>
            <a:r>
              <a:rPr lang="ru-RU" b="1" dirty="0" smtClean="0">
                <a:latin typeface="Century Schoolbook" panose="02040604050505020304" pitchFamily="18" charset="0"/>
              </a:rPr>
              <a:t> </a:t>
            </a:r>
            <a:r>
              <a:rPr lang="ru-RU" b="1" dirty="0" smtClean="0">
                <a:effectLst>
                  <a:outerShdw blurRad="38100" dist="38100" dir="2700000" algn="tl">
                    <a:srgbClr val="000000">
                      <a:alpha val="43137"/>
                    </a:srgbClr>
                  </a:outerShdw>
                </a:effectLst>
                <a:latin typeface="Century Schoolbook" panose="02040604050505020304" pitchFamily="18" charset="0"/>
              </a:rPr>
              <a:t>стратегии?</a:t>
            </a:r>
            <a:endParaRPr lang="ru-RU" b="1" dirty="0" smtClean="0">
              <a:latin typeface="Century Schoolbook" panose="02040604050505020304" pitchFamily="18" charset="0"/>
            </a:endParaRPr>
          </a:p>
        </p:txBody>
      </p:sp>
      <p:sp>
        <p:nvSpPr>
          <p:cNvPr id="5" name="Текст 4"/>
          <p:cNvSpPr>
            <a:spLocks noGrp="1"/>
          </p:cNvSpPr>
          <p:nvPr>
            <p:ph type="body" sz="half" idx="1"/>
          </p:nvPr>
        </p:nvSpPr>
        <p:spPr>
          <a:xfrm>
            <a:off x="457200" y="1295400"/>
            <a:ext cx="11506200" cy="4857784"/>
          </a:xfrm>
        </p:spPr>
        <p:txBody>
          <a:bodyPr>
            <a:noAutofit/>
          </a:bodyPr>
          <a:lstStyle/>
          <a:p>
            <a:pPr marL="0" indent="0">
              <a:lnSpc>
                <a:spcPct val="100000"/>
              </a:lnSpc>
              <a:buNone/>
            </a:pPr>
            <a:r>
              <a:rPr lang="ru-RU" sz="3200" dirty="0">
                <a:latin typeface="Century Schoolbook" panose="02040604050505020304" pitchFamily="18" charset="0"/>
              </a:rPr>
              <a:t>Стратегические процессы во многом противоположны процессам алгоритмическим, или управляемым правилами…. В стратегическом процессе такого гарантированного успеха нет, как </a:t>
            </a:r>
            <a:r>
              <a:rPr lang="ru-RU" sz="3200" dirty="0">
                <a:solidFill>
                  <a:srgbClr val="C00000"/>
                </a:solidFill>
                <a:latin typeface="Century Schoolbook" panose="02040604050505020304" pitchFamily="18" charset="0"/>
              </a:rPr>
              <a:t>нет и единого представления текста</a:t>
            </a:r>
            <a:r>
              <a:rPr lang="ru-RU" sz="3200" dirty="0">
                <a:latin typeface="Century Schoolbook" panose="02040604050505020304" pitchFamily="18" charset="0"/>
              </a:rPr>
              <a:t>. Применяемые стратегии похожи на </a:t>
            </a:r>
            <a:r>
              <a:rPr lang="ru-RU" sz="3200" dirty="0">
                <a:solidFill>
                  <a:srgbClr val="C00000"/>
                </a:solidFill>
                <a:latin typeface="Century Schoolbook" panose="02040604050505020304" pitchFamily="18" charset="0"/>
              </a:rPr>
              <a:t>эффективные рабочие гипотезы </a:t>
            </a:r>
            <a:r>
              <a:rPr lang="ru-RU" sz="3200" dirty="0">
                <a:latin typeface="Century Schoolbook" panose="02040604050505020304" pitchFamily="18" charset="0"/>
              </a:rPr>
              <a:t>относительно правильной структуры и значения фрагмента текста.</a:t>
            </a:r>
          </a:p>
          <a:p>
            <a:pPr marL="0" indent="0" algn="r">
              <a:lnSpc>
                <a:spcPct val="100000"/>
              </a:lnSpc>
              <a:buNone/>
            </a:pPr>
            <a:r>
              <a:rPr lang="ru-RU" sz="3200" dirty="0" smtClean="0">
                <a:latin typeface="Century Schoolbook" panose="02040604050505020304" pitchFamily="18" charset="0"/>
              </a:rPr>
              <a:t>  </a:t>
            </a:r>
            <a:r>
              <a:rPr lang="ru-RU" sz="3200" dirty="0">
                <a:latin typeface="Century Schoolbook" panose="02040604050505020304" pitchFamily="18" charset="0"/>
              </a:rPr>
              <a:t>Т. А. </a:t>
            </a:r>
            <a:r>
              <a:rPr lang="ru-RU" sz="3200" dirty="0" err="1">
                <a:latin typeface="Century Schoolbook" panose="02040604050505020304" pitchFamily="18" charset="0"/>
              </a:rPr>
              <a:t>ван</a:t>
            </a:r>
            <a:r>
              <a:rPr lang="ru-RU" sz="3200" dirty="0">
                <a:latin typeface="Century Schoolbook" panose="02040604050505020304" pitchFamily="18" charset="0"/>
              </a:rPr>
              <a:t> Дейк и В. </a:t>
            </a:r>
            <a:r>
              <a:rPr lang="ru-RU" sz="3200" dirty="0" err="1">
                <a:latin typeface="Century Schoolbook" panose="02040604050505020304" pitchFamily="18" charset="0"/>
              </a:rPr>
              <a:t>Кинч</a:t>
            </a:r>
            <a:r>
              <a:rPr lang="ru-RU" sz="3200" dirty="0">
                <a:latin typeface="Century Schoolbook" panose="02040604050505020304" pitchFamily="18" charset="0"/>
              </a:rPr>
              <a:t>. Стратегии понимания связного текста, 1988.</a:t>
            </a:r>
          </a:p>
          <a:p>
            <a:pPr>
              <a:lnSpc>
                <a:spcPct val="100000"/>
              </a:lnSpc>
            </a:pPr>
            <a:endParaRPr lang="ru-RU" sz="3200" dirty="0">
              <a:latin typeface="Century Schoolbook" panose="02040604050505020304" pitchFamily="18" charset="0"/>
            </a:endParaRPr>
          </a:p>
        </p:txBody>
      </p:sp>
    </p:spTree>
    <p:extLst>
      <p:ext uri="{BB962C8B-B14F-4D97-AF65-F5344CB8AC3E}">
        <p14:creationId xmlns:p14="http://schemas.microsoft.com/office/powerpoint/2010/main" val="567875291"/>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8944004" cy="1143000"/>
          </a:xfrm>
        </p:spPr>
        <p:txBody>
          <a:bodyPr>
            <a:normAutofit fontScale="90000"/>
          </a:bodyPr>
          <a:lstStyle/>
          <a:p>
            <a:pPr algn="l"/>
            <a:r>
              <a:rPr lang="ru-RU" b="1" dirty="0" smtClean="0">
                <a:latin typeface="Century Schoolbook" panose="02040604050505020304" pitchFamily="18" charset="0"/>
              </a:rPr>
              <a:t>Стратегии смыслового чтения</a:t>
            </a:r>
            <a:endParaRPr lang="ru-RU" b="1" dirty="0">
              <a:latin typeface="Century Schoolbook" panose="02040604050505020304" pitchFamily="18" charset="0"/>
            </a:endParaRPr>
          </a:p>
        </p:txBody>
      </p:sp>
      <p:sp>
        <p:nvSpPr>
          <p:cNvPr id="3" name="Объект 2"/>
          <p:cNvSpPr>
            <a:spLocks noGrp="1"/>
          </p:cNvSpPr>
          <p:nvPr>
            <p:ph idx="1"/>
          </p:nvPr>
        </p:nvSpPr>
        <p:spPr>
          <a:xfrm>
            <a:off x="381000" y="1730141"/>
            <a:ext cx="11201400" cy="5105400"/>
          </a:xfrm>
        </p:spPr>
        <p:txBody>
          <a:bodyPr/>
          <a:lstStyle/>
          <a:p>
            <a:pPr marL="0" indent="0">
              <a:buNone/>
            </a:pPr>
            <a:r>
              <a:rPr lang="ru-RU" dirty="0">
                <a:latin typeface="Century Schoolbook" panose="02040604050505020304" pitchFamily="18" charset="0"/>
              </a:rPr>
              <a:t>Различные  комбинации  приемов,  которые  используют  учащиеся  для восприятия графически оформленной текстовой информации, а также ее переработки в личностно‑смысловые установки в соответствии с коммуникативно‑познавательной задачей.                                                  </a:t>
            </a:r>
            <a:r>
              <a:rPr lang="ru-RU" dirty="0" smtClean="0">
                <a:latin typeface="Century Schoolbook" panose="02040604050505020304" pitchFamily="18" charset="0"/>
              </a:rPr>
              <a:t>                </a:t>
            </a:r>
            <a:r>
              <a:rPr lang="ru-RU" i="1" dirty="0" smtClean="0">
                <a:latin typeface="Century Schoolbook" panose="02040604050505020304" pitchFamily="18" charset="0"/>
              </a:rPr>
              <a:t>Е.С</a:t>
            </a:r>
            <a:r>
              <a:rPr lang="ru-RU" i="1" dirty="0">
                <a:latin typeface="Century Schoolbook" panose="02040604050505020304" pitchFamily="18" charset="0"/>
              </a:rPr>
              <a:t>. </a:t>
            </a:r>
            <a:r>
              <a:rPr lang="ru-RU" i="1" dirty="0" err="1">
                <a:latin typeface="Century Schoolbook" panose="02040604050505020304" pitchFamily="18" charset="0"/>
              </a:rPr>
              <a:t>Романичева</a:t>
            </a:r>
            <a:r>
              <a:rPr lang="ru-RU" i="1" dirty="0">
                <a:latin typeface="Century Schoolbook" panose="02040604050505020304" pitchFamily="18" charset="0"/>
              </a:rPr>
              <a:t> </a:t>
            </a:r>
          </a:p>
          <a:p>
            <a:pPr marL="0" indent="0">
              <a:buNone/>
            </a:pPr>
            <a:endParaRPr lang="ru-RU" dirty="0">
              <a:latin typeface="Century Schoolbook" panose="02040604050505020304" pitchFamily="18" charset="0"/>
            </a:endParaRPr>
          </a:p>
          <a:p>
            <a:pPr marL="0" indent="0">
              <a:buNone/>
            </a:pPr>
            <a:r>
              <a:rPr lang="ru-RU" dirty="0">
                <a:latin typeface="Century Schoolbook" panose="02040604050505020304" pitchFamily="18" charset="0"/>
              </a:rPr>
              <a:t>Путь, программа  действий  читателя  по обработке  различной информации текста является стратегией.</a:t>
            </a:r>
          </a:p>
          <a:p>
            <a:pPr marL="0" indent="0" algn="r">
              <a:buNone/>
            </a:pPr>
            <a:r>
              <a:rPr lang="ru-RU" i="1" dirty="0" smtClean="0">
                <a:latin typeface="Century Schoolbook" panose="02040604050505020304" pitchFamily="18" charset="0"/>
              </a:rPr>
              <a:t>Н.Н</a:t>
            </a:r>
            <a:r>
              <a:rPr lang="ru-RU" i="1" dirty="0">
                <a:latin typeface="Century Schoolbook" panose="02040604050505020304" pitchFamily="18" charset="0"/>
              </a:rPr>
              <a:t>. </a:t>
            </a:r>
            <a:r>
              <a:rPr lang="ru-RU" i="1" dirty="0" err="1">
                <a:latin typeface="Century Schoolbook" panose="02040604050505020304" pitchFamily="18" charset="0"/>
              </a:rPr>
              <a:t>Сметанникова</a:t>
            </a:r>
            <a:endParaRPr lang="ru-RU" i="1" dirty="0">
              <a:latin typeface="Century Schoolbook" panose="02040604050505020304" pitchFamily="18" charset="0"/>
            </a:endParaRPr>
          </a:p>
          <a:p>
            <a:pPr marL="114300"/>
            <a:endParaRPr lang="ru-RU" dirty="0"/>
          </a:p>
        </p:txBody>
      </p:sp>
    </p:spTree>
    <p:extLst>
      <p:ext uri="{BB962C8B-B14F-4D97-AF65-F5344CB8AC3E}">
        <p14:creationId xmlns:p14="http://schemas.microsoft.com/office/powerpoint/2010/main" val="32114450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76400" y="228600"/>
            <a:ext cx="9372600" cy="1107996"/>
          </a:xfrm>
        </p:spPr>
        <p:txBody>
          <a:bodyPr>
            <a:normAutofit fontScale="90000"/>
          </a:bodyPr>
          <a:lstStyle/>
          <a:p>
            <a:pPr algn="ctr"/>
            <a:r>
              <a:rPr lang="ru-RU" b="1" dirty="0" smtClean="0">
                <a:latin typeface="Century Schoolbook" panose="02040604050505020304" pitchFamily="18" charset="0"/>
              </a:rPr>
              <a:t>Методическая база приемов стратегий смыслового чтения</a:t>
            </a:r>
            <a:endParaRPr lang="ru-RU" b="1" dirty="0">
              <a:latin typeface="Century Schoolbook" panose="02040604050505020304" pitchFamily="18" charset="0"/>
            </a:endParaRPr>
          </a:p>
        </p:txBody>
      </p:sp>
      <p:sp>
        <p:nvSpPr>
          <p:cNvPr id="3" name="Объект 2"/>
          <p:cNvSpPr>
            <a:spLocks noGrp="1"/>
          </p:cNvSpPr>
          <p:nvPr>
            <p:ph idx="1"/>
          </p:nvPr>
        </p:nvSpPr>
        <p:spPr>
          <a:xfrm>
            <a:off x="5105400" y="1700808"/>
            <a:ext cx="6781800" cy="5004792"/>
          </a:xfrm>
        </p:spPr>
        <p:txBody>
          <a:bodyPr/>
          <a:lstStyle/>
          <a:p>
            <a:pPr>
              <a:lnSpc>
                <a:spcPct val="100000"/>
              </a:lnSpc>
            </a:pPr>
            <a:r>
              <a:rPr lang="ru-RU" sz="2800" dirty="0">
                <a:latin typeface="Century Schoolbook" panose="02040604050505020304" pitchFamily="18" charset="0"/>
              </a:rPr>
              <a:t>Технология продуктивного чтения (Н.Н. </a:t>
            </a:r>
            <a:r>
              <a:rPr lang="ru-RU" sz="2800" dirty="0" err="1">
                <a:latin typeface="Century Schoolbook" panose="02040604050505020304" pitchFamily="18" charset="0"/>
              </a:rPr>
              <a:t>Светловская</a:t>
            </a:r>
            <a:r>
              <a:rPr lang="ru-RU" sz="2800" dirty="0">
                <a:latin typeface="Century Schoolbook" panose="02040604050505020304" pitchFamily="18" charset="0"/>
              </a:rPr>
              <a:t>, Е.В. </a:t>
            </a:r>
            <a:r>
              <a:rPr lang="ru-RU" sz="2800" dirty="0" err="1">
                <a:latin typeface="Century Schoolbook" panose="02040604050505020304" pitchFamily="18" charset="0"/>
              </a:rPr>
              <a:t>Бунеева</a:t>
            </a:r>
            <a:r>
              <a:rPr lang="ru-RU" sz="2800" dirty="0">
                <a:latin typeface="Century Schoolbook" panose="02040604050505020304" pitchFamily="18" charset="0"/>
              </a:rPr>
              <a:t>, О.В. </a:t>
            </a:r>
            <a:r>
              <a:rPr lang="ru-RU" sz="2800" dirty="0" err="1">
                <a:latin typeface="Century Schoolbook" panose="02040604050505020304" pitchFamily="18" charset="0"/>
              </a:rPr>
              <a:t>Чиндилова</a:t>
            </a:r>
            <a:r>
              <a:rPr lang="ru-RU" sz="2800" dirty="0">
                <a:latin typeface="Century Schoolbook" panose="02040604050505020304" pitchFamily="18" charset="0"/>
              </a:rPr>
              <a:t>)</a:t>
            </a:r>
          </a:p>
          <a:p>
            <a:pPr>
              <a:lnSpc>
                <a:spcPct val="100000"/>
              </a:lnSpc>
            </a:pPr>
            <a:r>
              <a:rPr lang="ru-RU" sz="2800" dirty="0">
                <a:latin typeface="Century Schoolbook" panose="02040604050505020304" pitchFamily="18" charset="0"/>
              </a:rPr>
              <a:t>Приемы обучения чтению (Г.Г. </a:t>
            </a:r>
            <a:r>
              <a:rPr lang="ru-RU" sz="2800" dirty="0" err="1">
                <a:latin typeface="Century Schoolbook" panose="02040604050505020304" pitchFamily="18" charset="0"/>
              </a:rPr>
              <a:t>Граник</a:t>
            </a:r>
            <a:r>
              <a:rPr lang="ru-RU" sz="2800" dirty="0">
                <a:latin typeface="Century Schoolbook" panose="02040604050505020304" pitchFamily="18" charset="0"/>
              </a:rPr>
              <a:t>, Л.А. Концевая, С.М. Бондаренко)</a:t>
            </a:r>
          </a:p>
          <a:p>
            <a:pPr>
              <a:lnSpc>
                <a:spcPct val="100000"/>
              </a:lnSpc>
            </a:pPr>
            <a:r>
              <a:rPr lang="ru-RU" sz="2800" dirty="0">
                <a:latin typeface="Century Schoolbook" panose="02040604050505020304" pitchFamily="18" charset="0"/>
              </a:rPr>
              <a:t>Технология развития критического     мышления через чтение и письмо                         – РКМЧП</a:t>
            </a:r>
          </a:p>
          <a:p>
            <a:pPr marL="114300"/>
            <a:endParaRPr lang="ru-RU" sz="2800" b="1" dirty="0"/>
          </a:p>
          <a:p>
            <a:pPr marL="114300"/>
            <a:endParaRPr lang="ru-RU" sz="1400" b="1" dirty="0"/>
          </a:p>
          <a:p>
            <a:pPr marL="114300"/>
            <a:endParaRPr lang="ru-RU" dirty="0"/>
          </a:p>
        </p:txBody>
      </p:sp>
      <p:pic>
        <p:nvPicPr>
          <p:cNvPr id="6" name="Picture 2"/>
          <p:cNvPicPr>
            <a:picLocks noChangeAspect="1" noChangeArrowheads="1"/>
          </p:cNvPicPr>
          <p:nvPr/>
        </p:nvPicPr>
        <p:blipFill>
          <a:blip r:embed="rId2"/>
          <a:srcRect/>
          <a:stretch>
            <a:fillRect/>
          </a:stretch>
        </p:blipFill>
        <p:spPr bwMode="auto">
          <a:xfrm>
            <a:off x="533400" y="2286000"/>
            <a:ext cx="4173191" cy="3121547"/>
          </a:xfrm>
          <a:prstGeom prst="rect">
            <a:avLst/>
          </a:prstGeom>
          <a:noFill/>
          <a:ln w="9525">
            <a:noFill/>
            <a:miter lim="800000"/>
            <a:headEnd/>
            <a:tailEnd/>
          </a:ln>
        </p:spPr>
      </p:pic>
    </p:spTree>
    <p:extLst>
      <p:ext uri="{BB962C8B-B14F-4D97-AF65-F5344CB8AC3E}">
        <p14:creationId xmlns:p14="http://schemas.microsoft.com/office/powerpoint/2010/main" val="332986021"/>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0639" y="359976"/>
            <a:ext cx="6424778" cy="689932"/>
          </a:xfrm>
          <a:prstGeom prst="rect">
            <a:avLst/>
          </a:prstGeom>
        </p:spPr>
        <p:txBody>
          <a:bodyPr vert="horz" wrap="square" lIns="0" tIns="12700" rIns="0" bIns="0" rtlCol="0">
            <a:spAutoFit/>
          </a:bodyPr>
          <a:lstStyle/>
          <a:p>
            <a:pPr marL="12700">
              <a:lnSpc>
                <a:spcPct val="100000"/>
              </a:lnSpc>
              <a:spcBef>
                <a:spcPts val="100"/>
              </a:spcBef>
            </a:pPr>
            <a:r>
              <a:rPr b="0" spc="-5" dirty="0">
                <a:latin typeface="Century Schoolbook"/>
                <a:cs typeface="Century Schoolbook"/>
              </a:rPr>
              <a:t>Стратегии</a:t>
            </a:r>
            <a:r>
              <a:rPr b="0" spc="-60" dirty="0">
                <a:latin typeface="Century Schoolbook"/>
                <a:cs typeface="Century Schoolbook"/>
              </a:rPr>
              <a:t> </a:t>
            </a:r>
            <a:r>
              <a:rPr b="0" dirty="0">
                <a:latin typeface="Century Schoolbook"/>
                <a:cs typeface="Century Schoolbook"/>
              </a:rPr>
              <a:t>чтения</a:t>
            </a:r>
          </a:p>
        </p:txBody>
      </p:sp>
      <p:sp>
        <p:nvSpPr>
          <p:cNvPr id="3" name="object 3"/>
          <p:cNvSpPr txBox="1"/>
          <p:nvPr/>
        </p:nvSpPr>
        <p:spPr>
          <a:xfrm>
            <a:off x="814222" y="2299843"/>
            <a:ext cx="6533515" cy="3492500"/>
          </a:xfrm>
          <a:prstGeom prst="rect">
            <a:avLst/>
          </a:prstGeom>
        </p:spPr>
        <p:txBody>
          <a:bodyPr vert="horz" wrap="square" lIns="0" tIns="11430" rIns="0" bIns="0" rtlCol="0">
            <a:spAutoFit/>
          </a:bodyPr>
          <a:lstStyle/>
          <a:p>
            <a:pPr marL="155575">
              <a:lnSpc>
                <a:spcPct val="100000"/>
              </a:lnSpc>
              <a:spcBef>
                <a:spcPts val="90"/>
              </a:spcBef>
            </a:pPr>
            <a:r>
              <a:rPr sz="2000" b="1" spc="-5" dirty="0">
                <a:latin typeface="Century Schoolbook"/>
                <a:cs typeface="Century Schoolbook"/>
              </a:rPr>
              <a:t>Цель:</a:t>
            </a:r>
            <a:endParaRPr sz="2000" dirty="0">
              <a:latin typeface="Century Schoolbook"/>
              <a:cs typeface="Century Schoolbook"/>
            </a:endParaRPr>
          </a:p>
          <a:p>
            <a:pPr marL="299085" indent="-287020">
              <a:lnSpc>
                <a:spcPct val="100000"/>
              </a:lnSpc>
              <a:spcBef>
                <a:spcPts val="1350"/>
              </a:spcBef>
              <a:buFont typeface="Arial"/>
              <a:buChar char="•"/>
              <a:tabLst>
                <a:tab pos="299085" algn="l"/>
                <a:tab pos="299720" algn="l"/>
              </a:tabLst>
            </a:pPr>
            <a:r>
              <a:rPr sz="1800" spc="-5" dirty="0">
                <a:latin typeface="Century Schoolbook"/>
                <a:cs typeface="Century Schoolbook"/>
              </a:rPr>
              <a:t>постановка</a:t>
            </a:r>
            <a:r>
              <a:rPr sz="1800" spc="-20" dirty="0">
                <a:latin typeface="Century Schoolbook"/>
                <a:cs typeface="Century Schoolbook"/>
              </a:rPr>
              <a:t> </a:t>
            </a:r>
            <a:r>
              <a:rPr sz="1800" dirty="0">
                <a:latin typeface="Century Schoolbook"/>
                <a:cs typeface="Century Schoolbook"/>
              </a:rPr>
              <a:t>цели</a:t>
            </a:r>
            <a:r>
              <a:rPr sz="1800" spc="-45" dirty="0">
                <a:latin typeface="Century Schoolbook"/>
                <a:cs typeface="Century Schoolbook"/>
              </a:rPr>
              <a:t> </a:t>
            </a:r>
            <a:r>
              <a:rPr sz="1800" dirty="0">
                <a:latin typeface="Century Schoolbook"/>
                <a:cs typeface="Century Schoolbook"/>
              </a:rPr>
              <a:t>и</a:t>
            </a:r>
            <a:r>
              <a:rPr sz="1800" spc="-10" dirty="0">
                <a:latin typeface="Century Schoolbook"/>
                <a:cs typeface="Century Schoolbook"/>
              </a:rPr>
              <a:t> </a:t>
            </a:r>
            <a:r>
              <a:rPr sz="1800" dirty="0">
                <a:latin typeface="Century Schoolbook"/>
                <a:cs typeface="Century Schoolbook"/>
              </a:rPr>
              <a:t>задач</a:t>
            </a:r>
            <a:r>
              <a:rPr sz="1800" spc="-20" dirty="0">
                <a:latin typeface="Century Schoolbook"/>
                <a:cs typeface="Century Schoolbook"/>
              </a:rPr>
              <a:t> </a:t>
            </a:r>
            <a:r>
              <a:rPr sz="1800" dirty="0">
                <a:latin typeface="Century Schoolbook"/>
                <a:cs typeface="Century Schoolbook"/>
              </a:rPr>
              <a:t>чтения</a:t>
            </a:r>
          </a:p>
          <a:p>
            <a:pPr marL="299085" indent="-287020">
              <a:lnSpc>
                <a:spcPct val="100000"/>
              </a:lnSpc>
              <a:spcBef>
                <a:spcPts val="1325"/>
              </a:spcBef>
              <a:buFont typeface="Arial"/>
              <a:buChar char="•"/>
              <a:tabLst>
                <a:tab pos="299085" algn="l"/>
                <a:tab pos="299720" algn="l"/>
              </a:tabLst>
            </a:pPr>
            <a:r>
              <a:rPr sz="1800" dirty="0">
                <a:latin typeface="Century Schoolbook"/>
                <a:cs typeface="Century Schoolbook"/>
              </a:rPr>
              <a:t>актуализация</a:t>
            </a:r>
            <a:r>
              <a:rPr sz="1800" spc="-80" dirty="0">
                <a:latin typeface="Century Schoolbook"/>
                <a:cs typeface="Century Schoolbook"/>
              </a:rPr>
              <a:t> </a:t>
            </a:r>
            <a:r>
              <a:rPr sz="1800" spc="-5" dirty="0">
                <a:latin typeface="Century Schoolbook"/>
                <a:cs typeface="Century Schoolbook"/>
              </a:rPr>
              <a:t>предшествующих</a:t>
            </a:r>
            <a:r>
              <a:rPr sz="1800" spc="-30" dirty="0">
                <a:latin typeface="Century Schoolbook"/>
                <a:cs typeface="Century Schoolbook"/>
              </a:rPr>
              <a:t> </a:t>
            </a:r>
            <a:r>
              <a:rPr sz="1800" dirty="0">
                <a:latin typeface="Century Schoolbook"/>
                <a:cs typeface="Century Schoolbook"/>
              </a:rPr>
              <a:t>знаний,</a:t>
            </a:r>
            <a:r>
              <a:rPr sz="1800" spc="-45" dirty="0">
                <a:latin typeface="Century Schoolbook"/>
                <a:cs typeface="Century Schoolbook"/>
              </a:rPr>
              <a:t> </a:t>
            </a:r>
            <a:r>
              <a:rPr sz="1800" dirty="0">
                <a:latin typeface="Century Schoolbook"/>
                <a:cs typeface="Century Schoolbook"/>
              </a:rPr>
              <a:t>понятий</a:t>
            </a:r>
            <a:r>
              <a:rPr sz="1800" spc="465" dirty="0">
                <a:latin typeface="Century Schoolbook"/>
                <a:cs typeface="Century Schoolbook"/>
              </a:rPr>
              <a:t> </a:t>
            </a:r>
            <a:r>
              <a:rPr sz="1800" dirty="0">
                <a:latin typeface="Century Schoolbook"/>
                <a:cs typeface="Century Schoolbook"/>
              </a:rPr>
              <a:t>и</a:t>
            </a:r>
          </a:p>
          <a:p>
            <a:pPr marL="299085">
              <a:lnSpc>
                <a:spcPct val="100000"/>
              </a:lnSpc>
              <a:spcBef>
                <a:spcPts val="340"/>
              </a:spcBef>
            </a:pPr>
            <a:r>
              <a:rPr sz="1800" spc="-5" dirty="0">
                <a:latin typeface="Century Schoolbook"/>
                <a:cs typeface="Century Schoolbook"/>
              </a:rPr>
              <a:t>словаря</a:t>
            </a:r>
            <a:endParaRPr sz="1800" dirty="0">
              <a:latin typeface="Century Schoolbook"/>
              <a:cs typeface="Century Schoolbook"/>
            </a:endParaRPr>
          </a:p>
          <a:p>
            <a:pPr marL="299085" indent="-287020">
              <a:lnSpc>
                <a:spcPct val="100000"/>
              </a:lnSpc>
              <a:spcBef>
                <a:spcPts val="1320"/>
              </a:spcBef>
              <a:buFont typeface="Arial"/>
              <a:buChar char="•"/>
              <a:tabLst>
                <a:tab pos="299085" algn="l"/>
                <a:tab pos="299720" algn="l"/>
              </a:tabLst>
            </a:pPr>
            <a:r>
              <a:rPr sz="1800" dirty="0">
                <a:latin typeface="Century Schoolbook"/>
                <a:cs typeface="Century Schoolbook"/>
              </a:rPr>
              <a:t>формирование</a:t>
            </a:r>
            <a:r>
              <a:rPr sz="1800" spc="-65" dirty="0">
                <a:latin typeface="Century Schoolbook"/>
                <a:cs typeface="Century Schoolbook"/>
              </a:rPr>
              <a:t> </a:t>
            </a:r>
            <a:r>
              <a:rPr sz="1800" spc="-5" dirty="0">
                <a:latin typeface="Century Schoolbook"/>
                <a:cs typeface="Century Schoolbook"/>
              </a:rPr>
              <a:t>установки</a:t>
            </a:r>
            <a:r>
              <a:rPr sz="1800" spc="-15" dirty="0">
                <a:latin typeface="Century Schoolbook"/>
                <a:cs typeface="Century Schoolbook"/>
              </a:rPr>
              <a:t> </a:t>
            </a:r>
            <a:r>
              <a:rPr sz="1800" dirty="0">
                <a:latin typeface="Century Schoolbook"/>
                <a:cs typeface="Century Schoolbook"/>
              </a:rPr>
              <a:t>на</a:t>
            </a:r>
            <a:r>
              <a:rPr sz="1800" spc="-15" dirty="0">
                <a:latin typeface="Century Schoolbook"/>
                <a:cs typeface="Century Schoolbook"/>
              </a:rPr>
              <a:t> </a:t>
            </a:r>
            <a:r>
              <a:rPr sz="1800" dirty="0">
                <a:latin typeface="Century Schoolbook"/>
                <a:cs typeface="Century Schoolbook"/>
              </a:rPr>
              <a:t>чтение</a:t>
            </a:r>
            <a:r>
              <a:rPr sz="1800" spc="-65" dirty="0">
                <a:latin typeface="Century Schoolbook"/>
                <a:cs typeface="Century Schoolbook"/>
              </a:rPr>
              <a:t> </a:t>
            </a:r>
            <a:r>
              <a:rPr sz="1800" dirty="0">
                <a:latin typeface="Century Schoolbook"/>
                <a:cs typeface="Century Schoolbook"/>
              </a:rPr>
              <a:t>с</a:t>
            </a:r>
            <a:r>
              <a:rPr sz="1800" spc="-15" dirty="0">
                <a:latin typeface="Century Schoolbook"/>
                <a:cs typeface="Century Schoolbook"/>
              </a:rPr>
              <a:t> </a:t>
            </a:r>
            <a:r>
              <a:rPr sz="1800" dirty="0">
                <a:latin typeface="Century Schoolbook"/>
                <a:cs typeface="Century Schoolbook"/>
              </a:rPr>
              <a:t>помощью вопросов</a:t>
            </a:r>
          </a:p>
          <a:p>
            <a:pPr marL="299085">
              <a:lnSpc>
                <a:spcPct val="100000"/>
              </a:lnSpc>
              <a:spcBef>
                <a:spcPts val="335"/>
              </a:spcBef>
            </a:pPr>
            <a:r>
              <a:rPr sz="1800" spc="-5" dirty="0">
                <a:latin typeface="Century Schoolbook"/>
                <a:cs typeface="Century Schoolbook"/>
              </a:rPr>
              <a:t>или</a:t>
            </a:r>
            <a:r>
              <a:rPr sz="1800" spc="-45" dirty="0">
                <a:latin typeface="Century Schoolbook"/>
                <a:cs typeface="Century Schoolbook"/>
              </a:rPr>
              <a:t> </a:t>
            </a:r>
            <a:r>
              <a:rPr sz="1800" dirty="0">
                <a:latin typeface="Century Schoolbook"/>
                <a:cs typeface="Century Schoolbook"/>
              </a:rPr>
              <a:t>заданий</a:t>
            </a:r>
          </a:p>
          <a:p>
            <a:pPr marL="299085" indent="-287020">
              <a:lnSpc>
                <a:spcPct val="100000"/>
              </a:lnSpc>
              <a:spcBef>
                <a:spcPts val="1320"/>
              </a:spcBef>
              <a:buFont typeface="Arial"/>
              <a:buChar char="•"/>
              <a:tabLst>
                <a:tab pos="299085" algn="l"/>
                <a:tab pos="299720" algn="l"/>
              </a:tabLst>
            </a:pPr>
            <a:r>
              <a:rPr sz="1800" dirty="0">
                <a:latin typeface="Century Schoolbook"/>
                <a:cs typeface="Century Schoolbook"/>
              </a:rPr>
              <a:t>мотивирование</a:t>
            </a:r>
            <a:r>
              <a:rPr sz="1800" spc="-105" dirty="0">
                <a:latin typeface="Century Schoolbook"/>
                <a:cs typeface="Century Schoolbook"/>
              </a:rPr>
              <a:t> </a:t>
            </a:r>
            <a:r>
              <a:rPr sz="1800" dirty="0">
                <a:latin typeface="Century Schoolbook"/>
                <a:cs typeface="Century Schoolbook"/>
              </a:rPr>
              <a:t>читателя</a:t>
            </a:r>
          </a:p>
          <a:p>
            <a:pPr marL="299085" marR="68580" indent="-287020">
              <a:lnSpc>
                <a:spcPct val="114500"/>
              </a:lnSpc>
              <a:spcBef>
                <a:spcPts val="1010"/>
              </a:spcBef>
              <a:buFont typeface="Arial"/>
              <a:buChar char="•"/>
              <a:tabLst>
                <a:tab pos="299085" algn="l"/>
                <a:tab pos="299720" algn="l"/>
              </a:tabLst>
            </a:pPr>
            <a:r>
              <a:rPr sz="1800" spc="-5" dirty="0">
                <a:latin typeface="Century Schoolbook"/>
                <a:cs typeface="Century Schoolbook"/>
              </a:rPr>
              <a:t>включение</a:t>
            </a:r>
            <a:r>
              <a:rPr sz="1800" spc="-20" dirty="0">
                <a:latin typeface="Century Schoolbook"/>
                <a:cs typeface="Century Schoolbook"/>
              </a:rPr>
              <a:t> </a:t>
            </a:r>
            <a:r>
              <a:rPr sz="1800" dirty="0">
                <a:latin typeface="Century Schoolbook"/>
                <a:cs typeface="Century Schoolbook"/>
              </a:rPr>
              <a:t>механизма</a:t>
            </a:r>
            <a:r>
              <a:rPr sz="1800" spc="-45" dirty="0">
                <a:latin typeface="Century Schoolbook"/>
                <a:cs typeface="Century Schoolbook"/>
              </a:rPr>
              <a:t> </a:t>
            </a:r>
            <a:r>
              <a:rPr sz="1800" dirty="0">
                <a:latin typeface="Century Schoolbook"/>
                <a:cs typeface="Century Schoolbook"/>
              </a:rPr>
              <a:t>антиципации</a:t>
            </a:r>
            <a:r>
              <a:rPr sz="1800" spc="-70" dirty="0">
                <a:latin typeface="Century Schoolbook"/>
                <a:cs typeface="Century Schoolbook"/>
              </a:rPr>
              <a:t> </a:t>
            </a:r>
            <a:r>
              <a:rPr sz="1800" dirty="0">
                <a:latin typeface="Century Schoolbook"/>
                <a:cs typeface="Century Schoolbook"/>
              </a:rPr>
              <a:t>-</a:t>
            </a:r>
            <a:r>
              <a:rPr sz="1800" spc="-5" dirty="0">
                <a:latin typeface="Century Schoolbook"/>
                <a:cs typeface="Century Schoolbook"/>
              </a:rPr>
              <a:t> </a:t>
            </a:r>
            <a:r>
              <a:rPr sz="1800" dirty="0">
                <a:latin typeface="Century Schoolbook"/>
                <a:cs typeface="Century Schoolbook"/>
              </a:rPr>
              <a:t>прогнозирования </a:t>
            </a:r>
            <a:r>
              <a:rPr sz="1800" spc="-484" dirty="0">
                <a:latin typeface="Century Schoolbook"/>
                <a:cs typeface="Century Schoolbook"/>
              </a:rPr>
              <a:t> </a:t>
            </a:r>
            <a:r>
              <a:rPr sz="1800" dirty="0">
                <a:latin typeface="Century Schoolbook"/>
                <a:cs typeface="Century Schoolbook"/>
              </a:rPr>
              <a:t>содержания</a:t>
            </a:r>
          </a:p>
        </p:txBody>
      </p:sp>
      <p:pic>
        <p:nvPicPr>
          <p:cNvPr id="4" name="object 4"/>
          <p:cNvPicPr/>
          <p:nvPr/>
        </p:nvPicPr>
        <p:blipFill>
          <a:blip r:embed="rId2" cstate="print"/>
          <a:stretch>
            <a:fillRect/>
          </a:stretch>
        </p:blipFill>
        <p:spPr>
          <a:xfrm>
            <a:off x="1103375" y="1380744"/>
            <a:ext cx="9131808" cy="588263"/>
          </a:xfrm>
          <a:prstGeom prst="rect">
            <a:avLst/>
          </a:prstGeom>
        </p:spPr>
      </p:pic>
      <p:sp>
        <p:nvSpPr>
          <p:cNvPr id="5" name="object 5"/>
          <p:cNvSpPr txBox="1"/>
          <p:nvPr/>
        </p:nvSpPr>
        <p:spPr>
          <a:xfrm>
            <a:off x="1232712" y="1421714"/>
            <a:ext cx="8009890" cy="454025"/>
          </a:xfrm>
          <a:prstGeom prst="rect">
            <a:avLst/>
          </a:prstGeom>
        </p:spPr>
        <p:txBody>
          <a:bodyPr vert="horz" wrap="square" lIns="0" tIns="13970" rIns="0" bIns="0" rtlCol="0">
            <a:spAutoFit/>
          </a:bodyPr>
          <a:lstStyle/>
          <a:p>
            <a:pPr marL="12700">
              <a:lnSpc>
                <a:spcPct val="100000"/>
              </a:lnSpc>
              <a:spcBef>
                <a:spcPts val="110"/>
              </a:spcBef>
            </a:pPr>
            <a:r>
              <a:rPr sz="2800" b="1" dirty="0">
                <a:latin typeface="Century Schoolbook"/>
                <a:cs typeface="Century Schoolbook"/>
              </a:rPr>
              <a:t>1. </a:t>
            </a:r>
            <a:r>
              <a:rPr sz="2800" b="1" spc="-5" dirty="0">
                <a:latin typeface="Century Schoolbook"/>
                <a:cs typeface="Century Schoolbook"/>
              </a:rPr>
              <a:t>Стратегии предтекстовой деятельности</a:t>
            </a:r>
            <a:endParaRPr sz="2800">
              <a:latin typeface="Century Schoolbook"/>
              <a:cs typeface="Century Schoolbook"/>
            </a:endParaRPr>
          </a:p>
        </p:txBody>
      </p:sp>
      <p:sp>
        <p:nvSpPr>
          <p:cNvPr id="6" name="object 6"/>
          <p:cNvSpPr txBox="1"/>
          <p:nvPr/>
        </p:nvSpPr>
        <p:spPr>
          <a:xfrm>
            <a:off x="7826502" y="2287650"/>
            <a:ext cx="1517650" cy="329565"/>
          </a:xfrm>
          <a:prstGeom prst="rect">
            <a:avLst/>
          </a:prstGeom>
        </p:spPr>
        <p:txBody>
          <a:bodyPr vert="horz" wrap="square" lIns="0" tIns="11430" rIns="0" bIns="0" rtlCol="0">
            <a:spAutoFit/>
          </a:bodyPr>
          <a:lstStyle/>
          <a:p>
            <a:pPr marL="12700">
              <a:lnSpc>
                <a:spcPct val="100000"/>
              </a:lnSpc>
              <a:spcBef>
                <a:spcPts val="90"/>
              </a:spcBef>
            </a:pPr>
            <a:r>
              <a:rPr sz="2000" b="1" spc="-5" dirty="0">
                <a:latin typeface="Century Schoolbook"/>
                <a:cs typeface="Century Schoolbook"/>
              </a:rPr>
              <a:t>Ст</a:t>
            </a:r>
            <a:r>
              <a:rPr sz="2000" b="1" spc="-20" dirty="0">
                <a:latin typeface="Century Schoolbook"/>
                <a:cs typeface="Century Schoolbook"/>
              </a:rPr>
              <a:t>р</a:t>
            </a:r>
            <a:r>
              <a:rPr sz="2000" b="1" spc="-5" dirty="0">
                <a:latin typeface="Century Schoolbook"/>
                <a:cs typeface="Century Schoolbook"/>
              </a:rPr>
              <a:t>ат</a:t>
            </a:r>
            <a:r>
              <a:rPr sz="2000" b="1" dirty="0">
                <a:latin typeface="Century Schoolbook"/>
                <a:cs typeface="Century Schoolbook"/>
              </a:rPr>
              <a:t>егии</a:t>
            </a:r>
            <a:r>
              <a:rPr sz="2000" b="1" spc="-5" dirty="0">
                <a:latin typeface="Century Schoolbook"/>
                <a:cs typeface="Century Schoolbook"/>
              </a:rPr>
              <a:t>:</a:t>
            </a:r>
            <a:endParaRPr sz="2000">
              <a:latin typeface="Century Schoolbook"/>
              <a:cs typeface="Century Schoolbook"/>
            </a:endParaRPr>
          </a:p>
        </p:txBody>
      </p:sp>
      <p:sp>
        <p:nvSpPr>
          <p:cNvPr id="7" name="object 7"/>
          <p:cNvSpPr txBox="1"/>
          <p:nvPr/>
        </p:nvSpPr>
        <p:spPr>
          <a:xfrm>
            <a:off x="7826502" y="2537332"/>
            <a:ext cx="3750945" cy="3319145"/>
          </a:xfrm>
          <a:prstGeom prst="rect">
            <a:avLst/>
          </a:prstGeom>
        </p:spPr>
        <p:txBody>
          <a:bodyPr vert="horz" wrap="square" lIns="0" tIns="149860" rIns="0" bIns="0" rtlCol="0">
            <a:spAutoFit/>
          </a:bodyPr>
          <a:lstStyle/>
          <a:p>
            <a:pPr marL="299085" indent="-287020">
              <a:lnSpc>
                <a:spcPct val="100000"/>
              </a:lnSpc>
              <a:spcBef>
                <a:spcPts val="1180"/>
              </a:spcBef>
              <a:buFont typeface="Arial"/>
              <a:buChar char="•"/>
              <a:tabLst>
                <a:tab pos="299085" algn="l"/>
                <a:tab pos="299720" algn="l"/>
              </a:tabLst>
            </a:pPr>
            <a:r>
              <a:rPr sz="1800" dirty="0">
                <a:latin typeface="Century Schoolbook"/>
                <a:cs typeface="Century Schoolbook"/>
              </a:rPr>
              <a:t>«Мозговой</a:t>
            </a:r>
            <a:r>
              <a:rPr sz="1800" spc="-75" dirty="0">
                <a:latin typeface="Century Schoolbook"/>
                <a:cs typeface="Century Schoolbook"/>
              </a:rPr>
              <a:t> </a:t>
            </a:r>
            <a:r>
              <a:rPr sz="1800" spc="-5" dirty="0">
                <a:latin typeface="Century Schoolbook"/>
                <a:cs typeface="Century Schoolbook"/>
              </a:rPr>
              <a:t>штурм».</a:t>
            </a:r>
            <a:endParaRPr sz="1800">
              <a:latin typeface="Century Schoolbook"/>
              <a:cs typeface="Century Schoolbook"/>
            </a:endParaRPr>
          </a:p>
          <a:p>
            <a:pPr marL="299085" indent="-287020">
              <a:lnSpc>
                <a:spcPct val="100000"/>
              </a:lnSpc>
              <a:spcBef>
                <a:spcPts val="1085"/>
              </a:spcBef>
              <a:buFont typeface="Arial"/>
              <a:buChar char="•"/>
              <a:tabLst>
                <a:tab pos="299085" algn="l"/>
                <a:tab pos="299720" algn="l"/>
              </a:tabLst>
            </a:pPr>
            <a:r>
              <a:rPr sz="1800" dirty="0">
                <a:latin typeface="Century Schoolbook"/>
                <a:cs typeface="Century Schoolbook"/>
              </a:rPr>
              <a:t>«Глоссарий».</a:t>
            </a:r>
            <a:endParaRPr sz="1800">
              <a:latin typeface="Century Schoolbook"/>
              <a:cs typeface="Century Schoolbook"/>
            </a:endParaRPr>
          </a:p>
          <a:p>
            <a:pPr marL="299085" indent="-287020">
              <a:lnSpc>
                <a:spcPct val="100000"/>
              </a:lnSpc>
              <a:spcBef>
                <a:spcPts val="1080"/>
              </a:spcBef>
              <a:buFont typeface="Arial"/>
              <a:buChar char="•"/>
              <a:tabLst>
                <a:tab pos="299085" algn="l"/>
                <a:tab pos="299720" algn="l"/>
              </a:tabLst>
            </a:pPr>
            <a:r>
              <a:rPr sz="1800" dirty="0">
                <a:latin typeface="Century Schoolbook"/>
                <a:cs typeface="Century Schoolbook"/>
              </a:rPr>
              <a:t>«Ориентиры</a:t>
            </a:r>
            <a:r>
              <a:rPr sz="1800" spc="-60" dirty="0">
                <a:latin typeface="Century Schoolbook"/>
                <a:cs typeface="Century Schoolbook"/>
              </a:rPr>
              <a:t> </a:t>
            </a:r>
            <a:r>
              <a:rPr sz="1800" spc="-5" dirty="0">
                <a:latin typeface="Century Schoolbook"/>
                <a:cs typeface="Century Schoolbook"/>
              </a:rPr>
              <a:t>предвосхищения».</a:t>
            </a:r>
            <a:endParaRPr sz="1800">
              <a:latin typeface="Century Schoolbook"/>
              <a:cs typeface="Century Schoolbook"/>
            </a:endParaRPr>
          </a:p>
          <a:p>
            <a:pPr marL="299085" indent="-287020">
              <a:lnSpc>
                <a:spcPct val="100000"/>
              </a:lnSpc>
              <a:spcBef>
                <a:spcPts val="1080"/>
              </a:spcBef>
              <a:buFont typeface="Arial"/>
              <a:buChar char="•"/>
              <a:tabLst>
                <a:tab pos="299085" algn="l"/>
                <a:tab pos="299720" algn="l"/>
              </a:tabLst>
            </a:pPr>
            <a:r>
              <a:rPr sz="1800" dirty="0">
                <a:latin typeface="Century Schoolbook"/>
                <a:cs typeface="Century Schoolbook"/>
              </a:rPr>
              <a:t>«Батарея</a:t>
            </a:r>
            <a:r>
              <a:rPr sz="1800" spc="-70" dirty="0">
                <a:latin typeface="Century Schoolbook"/>
                <a:cs typeface="Century Schoolbook"/>
              </a:rPr>
              <a:t> </a:t>
            </a:r>
            <a:r>
              <a:rPr sz="1800" spc="-5" dirty="0">
                <a:latin typeface="Century Schoolbook"/>
                <a:cs typeface="Century Schoolbook"/>
              </a:rPr>
              <a:t>вопросов».</a:t>
            </a:r>
            <a:endParaRPr sz="1800">
              <a:latin typeface="Century Schoolbook"/>
              <a:cs typeface="Century Schoolbook"/>
            </a:endParaRPr>
          </a:p>
          <a:p>
            <a:pPr marL="299085" indent="-287020">
              <a:lnSpc>
                <a:spcPct val="100000"/>
              </a:lnSpc>
              <a:spcBef>
                <a:spcPts val="1085"/>
              </a:spcBef>
              <a:buFont typeface="Arial"/>
              <a:buChar char="•"/>
              <a:tabLst>
                <a:tab pos="299085" algn="l"/>
                <a:tab pos="299720" algn="l"/>
              </a:tabLst>
            </a:pPr>
            <a:r>
              <a:rPr sz="1800" spc="-5" dirty="0">
                <a:latin typeface="Century Schoolbook"/>
                <a:cs typeface="Century Schoolbook"/>
              </a:rPr>
              <a:t>«Предваряющие</a:t>
            </a:r>
            <a:r>
              <a:rPr sz="1800" spc="-25" dirty="0">
                <a:latin typeface="Century Schoolbook"/>
                <a:cs typeface="Century Schoolbook"/>
              </a:rPr>
              <a:t> </a:t>
            </a:r>
            <a:r>
              <a:rPr sz="1800" spc="-5" dirty="0">
                <a:latin typeface="Century Schoolbook"/>
                <a:cs typeface="Century Schoolbook"/>
              </a:rPr>
              <a:t>вопросы».</a:t>
            </a:r>
            <a:endParaRPr sz="1800">
              <a:latin typeface="Century Schoolbook"/>
              <a:cs typeface="Century Schoolbook"/>
            </a:endParaRPr>
          </a:p>
          <a:p>
            <a:pPr marL="299085" indent="-287020">
              <a:lnSpc>
                <a:spcPct val="100000"/>
              </a:lnSpc>
              <a:spcBef>
                <a:spcPts val="1080"/>
              </a:spcBef>
              <a:buFont typeface="Arial"/>
              <a:buChar char="•"/>
              <a:tabLst>
                <a:tab pos="299085" algn="l"/>
                <a:tab pos="299720" algn="l"/>
              </a:tabLst>
            </a:pPr>
            <a:r>
              <a:rPr sz="1800" dirty="0">
                <a:latin typeface="Century Schoolbook"/>
                <a:cs typeface="Century Schoolbook"/>
              </a:rPr>
              <a:t>«Рассечение</a:t>
            </a:r>
            <a:r>
              <a:rPr sz="1800" spc="-100" dirty="0">
                <a:latin typeface="Century Schoolbook"/>
                <a:cs typeface="Century Schoolbook"/>
              </a:rPr>
              <a:t> </a:t>
            </a:r>
            <a:r>
              <a:rPr sz="1800" dirty="0">
                <a:latin typeface="Century Schoolbook"/>
                <a:cs typeface="Century Schoolbook"/>
              </a:rPr>
              <a:t>вопроса».</a:t>
            </a:r>
            <a:endParaRPr sz="1800">
              <a:latin typeface="Century Schoolbook"/>
              <a:cs typeface="Century Schoolbook"/>
            </a:endParaRPr>
          </a:p>
          <a:p>
            <a:pPr marL="299085" indent="-287020">
              <a:lnSpc>
                <a:spcPct val="100000"/>
              </a:lnSpc>
              <a:spcBef>
                <a:spcPts val="1080"/>
              </a:spcBef>
              <a:buFont typeface="Arial"/>
              <a:buChar char="•"/>
              <a:tabLst>
                <a:tab pos="299085" algn="l"/>
                <a:tab pos="299720" algn="l"/>
              </a:tabLst>
            </a:pPr>
            <a:r>
              <a:rPr sz="1800" spc="-5" dirty="0">
                <a:latin typeface="Century Schoolbook"/>
                <a:cs typeface="Century Schoolbook"/>
              </a:rPr>
              <a:t>«Алфавит</a:t>
            </a:r>
            <a:r>
              <a:rPr sz="1800" spc="-50" dirty="0">
                <a:latin typeface="Century Schoolbook"/>
                <a:cs typeface="Century Schoolbook"/>
              </a:rPr>
              <a:t> </a:t>
            </a:r>
            <a:r>
              <a:rPr sz="1800" dirty="0">
                <a:latin typeface="Century Schoolbook"/>
                <a:cs typeface="Century Schoolbook"/>
              </a:rPr>
              <a:t>за</a:t>
            </a:r>
            <a:r>
              <a:rPr sz="1800" spc="-15" dirty="0">
                <a:latin typeface="Century Schoolbook"/>
                <a:cs typeface="Century Schoolbook"/>
              </a:rPr>
              <a:t> </a:t>
            </a:r>
            <a:r>
              <a:rPr sz="1800" spc="-5" dirty="0">
                <a:latin typeface="Century Schoolbook"/>
                <a:cs typeface="Century Schoolbook"/>
              </a:rPr>
              <a:t>круглым</a:t>
            </a:r>
            <a:r>
              <a:rPr sz="1800" spc="10" dirty="0">
                <a:latin typeface="Century Schoolbook"/>
                <a:cs typeface="Century Schoolbook"/>
              </a:rPr>
              <a:t> </a:t>
            </a:r>
            <a:r>
              <a:rPr sz="1800" dirty="0">
                <a:latin typeface="Century Schoolbook"/>
                <a:cs typeface="Century Schoolbook"/>
              </a:rPr>
              <a:t>столом»</a:t>
            </a:r>
            <a:endParaRPr sz="1800">
              <a:latin typeface="Century Schoolbook"/>
              <a:cs typeface="Century Schoolbook"/>
            </a:endParaRPr>
          </a:p>
          <a:p>
            <a:pPr marL="299085" indent="-287020">
              <a:lnSpc>
                <a:spcPct val="100000"/>
              </a:lnSpc>
              <a:spcBef>
                <a:spcPts val="1080"/>
              </a:spcBef>
              <a:buFont typeface="Arial"/>
              <a:buChar char="•"/>
              <a:tabLst>
                <a:tab pos="299085" algn="l"/>
                <a:tab pos="299720" algn="l"/>
              </a:tabLst>
            </a:pPr>
            <a:r>
              <a:rPr sz="1800" spc="-5" dirty="0">
                <a:latin typeface="Century Schoolbook"/>
                <a:cs typeface="Century Schoolbook"/>
              </a:rPr>
              <a:t>«Соревнуемся</a:t>
            </a:r>
            <a:r>
              <a:rPr sz="1800" spc="450" dirty="0">
                <a:latin typeface="Century Schoolbook"/>
                <a:cs typeface="Century Schoolbook"/>
              </a:rPr>
              <a:t> </a:t>
            </a:r>
            <a:r>
              <a:rPr sz="1800" dirty="0">
                <a:latin typeface="Century Schoolbook"/>
                <a:cs typeface="Century Schoolbook"/>
              </a:rPr>
              <a:t>с</a:t>
            </a:r>
            <a:r>
              <a:rPr sz="1800" spc="-10" dirty="0">
                <a:latin typeface="Century Schoolbook"/>
                <a:cs typeface="Century Schoolbook"/>
              </a:rPr>
              <a:t> </a:t>
            </a:r>
            <a:r>
              <a:rPr sz="1800" dirty="0">
                <a:latin typeface="Century Schoolbook"/>
                <a:cs typeface="Century Schoolbook"/>
              </a:rPr>
              <a:t>писателем».</a:t>
            </a:r>
            <a:endParaRPr sz="1800">
              <a:latin typeface="Century Schoolbook"/>
              <a:cs typeface="Century Schoolbook"/>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609601"/>
            <a:ext cx="9514440" cy="5216562"/>
          </a:xfrm>
        </p:spPr>
        <p:txBody>
          <a:bodyPr/>
          <a:lstStyle/>
          <a:p>
            <a:pPr>
              <a:buNone/>
            </a:pPr>
            <a:r>
              <a:rPr lang="ru-RU" sz="4400" dirty="0">
                <a:latin typeface="Times New Roman" pitchFamily="18" charset="0"/>
                <a:cs typeface="Times New Roman" pitchFamily="18" charset="0"/>
              </a:rPr>
              <a:t> </a:t>
            </a:r>
            <a:r>
              <a:rPr lang="ru-RU" sz="4400" u="sng" dirty="0" smtClean="0">
                <a:latin typeface="Times New Roman" pitchFamily="18" charset="0"/>
                <a:cs typeface="Times New Roman" pitchFamily="18" charset="0"/>
              </a:rPr>
              <a:t>«</a:t>
            </a:r>
            <a:r>
              <a:rPr lang="ru-RU" sz="4400" u="sng" dirty="0">
                <a:latin typeface="Times New Roman" pitchFamily="18" charset="0"/>
                <a:cs typeface="Times New Roman" pitchFamily="18" charset="0"/>
              </a:rPr>
              <a:t>Иллюстрация содержания»</a:t>
            </a:r>
          </a:p>
          <a:p>
            <a:pPr marL="0" indent="0">
              <a:buNone/>
            </a:pPr>
            <a:r>
              <a:rPr lang="ru-RU" sz="4400" dirty="0" smtClean="0">
                <a:latin typeface="Times New Roman" pitchFamily="18" charset="0"/>
                <a:cs typeface="Times New Roman" pitchFamily="18" charset="0"/>
              </a:rPr>
              <a:t>Задание</a:t>
            </a:r>
            <a:r>
              <a:rPr lang="ru-RU" sz="4400" dirty="0">
                <a:latin typeface="Times New Roman" pitchFamily="18" charset="0"/>
                <a:cs typeface="Times New Roman" pitchFamily="18" charset="0"/>
              </a:rPr>
              <a:t>: просмотрите иллюстрации </a:t>
            </a:r>
            <a:r>
              <a:rPr lang="ru-RU" sz="4400" dirty="0" smtClean="0">
                <a:latin typeface="Times New Roman" pitchFamily="18" charset="0"/>
                <a:cs typeface="Times New Roman" pitchFamily="18" charset="0"/>
              </a:rPr>
              <a:t>и скажите</a:t>
            </a:r>
            <a:r>
              <a:rPr lang="ru-RU" sz="4400" dirty="0">
                <a:latin typeface="Times New Roman" pitchFamily="18" charset="0"/>
                <a:cs typeface="Times New Roman" pitchFamily="18" charset="0"/>
              </a:rPr>
              <a:t>, что их объединяет</a:t>
            </a:r>
          </a:p>
          <a:p>
            <a:pPr>
              <a:buNone/>
            </a:pPr>
            <a:endParaRPr lang="ru-RU" sz="1600" dirty="0">
              <a:latin typeface="Times New Roman" pitchFamily="18" charset="0"/>
              <a:cs typeface="Times New Roman" pitchFamily="18" charset="0"/>
            </a:endParaRPr>
          </a:p>
          <a:p>
            <a:pPr marL="0" indent="0">
              <a:buNone/>
            </a:pPr>
            <a:endParaRPr lang="ru-RU" sz="2400" dirty="0">
              <a:latin typeface="Times New Roman" pitchFamily="18" charset="0"/>
              <a:cs typeface="Times New Roman" pitchFamily="18" charset="0"/>
            </a:endParaRPr>
          </a:p>
          <a:p>
            <a:pPr marL="0" indent="0">
              <a:buNone/>
            </a:pPr>
            <a:endParaRPr lang="ru-RU" sz="2400" dirty="0"/>
          </a:p>
        </p:txBody>
      </p:sp>
      <p:sp>
        <p:nvSpPr>
          <p:cNvPr id="5" name="Содержимое 2"/>
          <p:cNvSpPr txBox="1">
            <a:spLocks/>
          </p:cNvSpPr>
          <p:nvPr/>
        </p:nvSpPr>
        <p:spPr>
          <a:xfrm>
            <a:off x="3733800" y="4495800"/>
            <a:ext cx="8001056" cy="1143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ru-RU" sz="2400" dirty="0" smtClean="0">
                <a:latin typeface="Century Schoolbook" panose="02040604050505020304" pitchFamily="18" charset="0"/>
                <a:cs typeface="Times New Roman" pitchFamily="18" charset="0"/>
              </a:rPr>
              <a:t>Н.А. </a:t>
            </a:r>
            <a:r>
              <a:rPr lang="ru-RU" sz="2400" dirty="0" err="1" smtClean="0">
                <a:latin typeface="Century Schoolbook" panose="02040604050505020304" pitchFamily="18" charset="0"/>
                <a:cs typeface="Times New Roman" pitchFamily="18" charset="0"/>
              </a:rPr>
              <a:t>Мировская</a:t>
            </a:r>
            <a:r>
              <a:rPr lang="ru-RU" sz="2400" dirty="0" smtClean="0">
                <a:latin typeface="Century Schoolbook" panose="02040604050505020304" pitchFamily="18" charset="0"/>
                <a:cs typeface="Times New Roman" pitchFamily="18" charset="0"/>
              </a:rPr>
              <a:t>, Н.С. Перминова, Е.А. Рычкова, учителя русского языка и литературы МБОУ СОШ №56 города Кирова</a:t>
            </a:r>
          </a:p>
          <a:p>
            <a:pPr marL="0" indent="0">
              <a:buFont typeface="Arial" panose="020B0604020202020204" pitchFamily="34" charset="0"/>
              <a:buNone/>
            </a:pPr>
            <a:endParaRPr lang="ru-RU" sz="2400" dirty="0" smtClean="0">
              <a:latin typeface="Times New Roman" pitchFamily="18" charset="0"/>
              <a:cs typeface="Times New Roman" pitchFamily="18" charset="0"/>
            </a:endParaRPr>
          </a:p>
          <a:p>
            <a:pPr marL="0" indent="0">
              <a:buFont typeface="Arial" panose="020B0604020202020204" pitchFamily="34" charset="0"/>
              <a:buNone/>
            </a:pPr>
            <a:endParaRPr lang="ru-RU" sz="2400" dirty="0"/>
          </a:p>
        </p:txBody>
      </p:sp>
    </p:spTree>
    <p:extLst>
      <p:ext uri="{BB962C8B-B14F-4D97-AF65-F5344CB8AC3E}">
        <p14:creationId xmlns:p14="http://schemas.microsoft.com/office/powerpoint/2010/main" val="1056704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Надежда\Downloads\7d25b06dd9ec874a2b5a6895f66c50d7.jpg"/>
          <p:cNvPicPr>
            <a:picLocks noGrp="1" noChangeAspect="1" noChangeArrowheads="1"/>
          </p:cNvPicPr>
          <p:nvPr>
            <p:ph idx="1"/>
          </p:nvPr>
        </p:nvPicPr>
        <p:blipFill>
          <a:blip r:embed="rId2"/>
          <a:srcRect/>
          <a:stretch>
            <a:fillRect/>
          </a:stretch>
        </p:blipFill>
        <p:spPr bwMode="auto">
          <a:xfrm>
            <a:off x="1809720" y="285728"/>
            <a:ext cx="8572560" cy="6286544"/>
          </a:xfrm>
          <a:prstGeom prst="rect">
            <a:avLst/>
          </a:prstGeom>
          <a:noFill/>
        </p:spPr>
      </p:pic>
    </p:spTree>
    <p:extLst>
      <p:ext uri="{BB962C8B-B14F-4D97-AF65-F5344CB8AC3E}">
        <p14:creationId xmlns:p14="http://schemas.microsoft.com/office/powerpoint/2010/main" val="28635921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Надежда\Downloads\foto.jpg"/>
          <p:cNvPicPr>
            <a:picLocks noGrp="1" noChangeAspect="1" noChangeArrowheads="1"/>
          </p:cNvPicPr>
          <p:nvPr>
            <p:ph idx="1"/>
          </p:nvPr>
        </p:nvPicPr>
        <p:blipFill>
          <a:blip r:embed="rId2"/>
          <a:srcRect/>
          <a:stretch>
            <a:fillRect/>
          </a:stretch>
        </p:blipFill>
        <p:spPr bwMode="auto">
          <a:xfrm>
            <a:off x="1738282" y="214290"/>
            <a:ext cx="8715436" cy="6357982"/>
          </a:xfrm>
          <a:prstGeom prst="rect">
            <a:avLst/>
          </a:prstGeom>
          <a:noFill/>
        </p:spPr>
      </p:pic>
    </p:spTree>
    <p:extLst>
      <p:ext uri="{BB962C8B-B14F-4D97-AF65-F5344CB8AC3E}">
        <p14:creationId xmlns:p14="http://schemas.microsoft.com/office/powerpoint/2010/main" val="776464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Надежда\Downloads\8591.jpg"/>
          <p:cNvPicPr>
            <a:picLocks noGrp="1" noChangeAspect="1" noChangeArrowheads="1"/>
          </p:cNvPicPr>
          <p:nvPr>
            <p:ph idx="1"/>
          </p:nvPr>
        </p:nvPicPr>
        <p:blipFill>
          <a:blip r:embed="rId2"/>
          <a:srcRect/>
          <a:stretch>
            <a:fillRect/>
          </a:stretch>
        </p:blipFill>
        <p:spPr bwMode="auto">
          <a:xfrm>
            <a:off x="1881158" y="285728"/>
            <a:ext cx="8429684" cy="6286544"/>
          </a:xfrm>
          <a:prstGeom prst="rect">
            <a:avLst/>
          </a:prstGeom>
          <a:noFill/>
        </p:spPr>
      </p:pic>
    </p:spTree>
    <p:extLst>
      <p:ext uri="{BB962C8B-B14F-4D97-AF65-F5344CB8AC3E}">
        <p14:creationId xmlns:p14="http://schemas.microsoft.com/office/powerpoint/2010/main" val="2180169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Надежда\Downloads\i.jpg"/>
          <p:cNvPicPr>
            <a:picLocks noGrp="1" noChangeAspect="1" noChangeArrowheads="1"/>
          </p:cNvPicPr>
          <p:nvPr>
            <p:ph idx="1"/>
          </p:nvPr>
        </p:nvPicPr>
        <p:blipFill>
          <a:blip r:embed="rId2"/>
          <a:srcRect/>
          <a:stretch>
            <a:fillRect/>
          </a:stretch>
        </p:blipFill>
        <p:spPr bwMode="auto">
          <a:xfrm>
            <a:off x="1809720" y="285728"/>
            <a:ext cx="8643998" cy="6215106"/>
          </a:xfrm>
          <a:prstGeom prst="rect">
            <a:avLst/>
          </a:prstGeom>
          <a:noFill/>
        </p:spPr>
      </p:pic>
    </p:spTree>
    <p:extLst>
      <p:ext uri="{BB962C8B-B14F-4D97-AF65-F5344CB8AC3E}">
        <p14:creationId xmlns:p14="http://schemas.microsoft.com/office/powerpoint/2010/main" val="1246024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r>
              <a:rPr lang="ru-RU" sz="4800" dirty="0">
                <a:latin typeface="Times New Roman" pitchFamily="18" charset="0"/>
                <a:cs typeface="Times New Roman" pitchFamily="18" charset="0"/>
              </a:rPr>
              <a:t>    </a:t>
            </a:r>
            <a:r>
              <a:rPr lang="ru-RU" sz="8000" dirty="0">
                <a:latin typeface="Times New Roman" pitchFamily="18" charset="0"/>
                <a:cs typeface="Times New Roman" pitchFamily="18" charset="0"/>
              </a:rPr>
              <a:t>В.Г. Короленко                          Рассказ </a:t>
            </a:r>
            <a:r>
              <a:rPr lang="ru-RU" sz="8000" dirty="0" smtClean="0">
                <a:latin typeface="Times New Roman" pitchFamily="18" charset="0"/>
                <a:cs typeface="Times New Roman" pitchFamily="18" charset="0"/>
              </a:rPr>
              <a:t>«</a:t>
            </a:r>
            <a:r>
              <a:rPr lang="ru-RU" sz="8000" dirty="0">
                <a:latin typeface="Times New Roman" pitchFamily="18" charset="0"/>
                <a:cs typeface="Times New Roman" pitchFamily="18" charset="0"/>
              </a:rPr>
              <a:t>Огоньки»</a:t>
            </a:r>
          </a:p>
          <a:p>
            <a:endParaRPr lang="ru-RU" dirty="0"/>
          </a:p>
        </p:txBody>
      </p:sp>
    </p:spTree>
    <p:extLst>
      <p:ext uri="{BB962C8B-B14F-4D97-AF65-F5344CB8AC3E}">
        <p14:creationId xmlns:p14="http://schemas.microsoft.com/office/powerpoint/2010/main" val="170833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4111" y="533400"/>
            <a:ext cx="10869574" cy="553998"/>
          </a:xfrm>
        </p:spPr>
        <p:txBody>
          <a:bodyPr>
            <a:normAutofit fontScale="90000"/>
          </a:bodyPr>
          <a:lstStyle/>
          <a:p>
            <a:pPr algn="ctr"/>
            <a:r>
              <a:rPr lang="ru-RU" b="1" dirty="0" smtClean="0"/>
              <a:t>Граффити</a:t>
            </a:r>
            <a:endParaRPr lang="ru-RU" b="1" dirty="0"/>
          </a:p>
        </p:txBody>
      </p:sp>
      <p:sp>
        <p:nvSpPr>
          <p:cNvPr id="3" name="Текст 2"/>
          <p:cNvSpPr>
            <a:spLocks noGrp="1"/>
          </p:cNvSpPr>
          <p:nvPr>
            <p:ph idx="1"/>
          </p:nvPr>
        </p:nvSpPr>
        <p:spPr>
          <a:xfrm>
            <a:off x="353898" y="1447800"/>
            <a:ext cx="11430000" cy="4970591"/>
          </a:xfrm>
        </p:spPr>
        <p:txBody>
          <a:bodyPr>
            <a:normAutofit lnSpcReduction="10000"/>
          </a:bodyPr>
          <a:lstStyle/>
          <a:p>
            <a:pPr indent="396875">
              <a:lnSpc>
                <a:spcPct val="100000"/>
              </a:lnSpc>
              <a:spcBef>
                <a:spcPts val="0"/>
              </a:spcBef>
              <a:buNone/>
            </a:pPr>
            <a:r>
              <a:rPr lang="ru-RU" sz="2200" i="0" dirty="0"/>
              <a:t>У людей разные вкусы. Общество перенасыщено информацией и рекламой. Знаки торговых компаний, названия магазинов. Большие навязчивые плакаты по обеим сторонам улиц. Приемлемо ли все это? В основном да. А приемлемы ли граффити? Некоторые говорят «да», некоторые – «нет». </a:t>
            </a:r>
          </a:p>
          <a:p>
            <a:pPr indent="396875">
              <a:lnSpc>
                <a:spcPct val="100000"/>
              </a:lnSpc>
              <a:spcBef>
                <a:spcPts val="0"/>
              </a:spcBef>
              <a:buNone/>
            </a:pPr>
            <a:r>
              <a:rPr lang="ru-RU" sz="2200" i="0" dirty="0"/>
              <a:t>Кто платить за эти граффити? А кто в конечном итоге платит за рекламу? Правильно. Потребитель.</a:t>
            </a:r>
          </a:p>
          <a:p>
            <a:pPr indent="396875">
              <a:lnSpc>
                <a:spcPct val="100000"/>
              </a:lnSpc>
              <a:spcBef>
                <a:spcPts val="0"/>
              </a:spcBef>
              <a:buNone/>
            </a:pPr>
            <a:r>
              <a:rPr lang="ru-RU" sz="2200" i="0" dirty="0"/>
              <a:t>А спросили ли те, кто ставит рекламные щиты, вашего разрешения? Нет. Тогда должны ли это делать люди, рисующие на стенах? Не просто ли это вариант общения, например, ваше собственное имя, названия партий или большие произведения искусства на улице?</a:t>
            </a:r>
          </a:p>
          <a:p>
            <a:pPr indent="396875">
              <a:lnSpc>
                <a:spcPct val="100000"/>
              </a:lnSpc>
              <a:spcBef>
                <a:spcPts val="0"/>
              </a:spcBef>
              <a:buNone/>
            </a:pPr>
            <a:r>
              <a:rPr lang="ru-RU" sz="2200" i="0" dirty="0"/>
              <a:t>Только вспомните о полосатой и клетчатой одежде, появившейся в магазинах несколько лет назад. И о лыжных костюмах. Модели и цвета были скопированы с разрисованных бетонных стен. Довольно забавно, что и эти модели, и цвета принимаются сегодня в обществе, восхищают, а граффити в том же стиле считается ужасными. Да, трудные времена настали для искусства</a:t>
            </a:r>
            <a:r>
              <a:rPr lang="ru-RU" sz="2200" dirty="0"/>
              <a:t>. </a:t>
            </a:r>
            <a:r>
              <a:rPr lang="ru-RU" sz="2200" dirty="0" smtClean="0"/>
              <a:t>  </a:t>
            </a:r>
          </a:p>
          <a:p>
            <a:pPr indent="396875" algn="r">
              <a:spcBef>
                <a:spcPts val="600"/>
              </a:spcBef>
              <a:buNone/>
            </a:pPr>
            <a:r>
              <a:rPr lang="ru-RU" sz="2200" dirty="0" smtClean="0"/>
              <a:t>                                                                                                                                 </a:t>
            </a:r>
            <a:r>
              <a:rPr lang="ru-RU" sz="2200" i="1" dirty="0" smtClean="0"/>
              <a:t>Софья</a:t>
            </a:r>
            <a:endParaRPr lang="ru-RU" sz="2200" i="1" dirty="0"/>
          </a:p>
        </p:txBody>
      </p:sp>
    </p:spTree>
    <p:extLst>
      <p:ext uri="{BB962C8B-B14F-4D97-AF65-F5344CB8AC3E}">
        <p14:creationId xmlns:p14="http://schemas.microsoft.com/office/powerpoint/2010/main" val="2993818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u="sng" dirty="0">
                <a:latin typeface="Times New Roman" pitchFamily="18" charset="0"/>
                <a:cs typeface="Times New Roman" pitchFamily="18" charset="0"/>
              </a:rPr>
              <a:t>«Мозговой штурм»</a:t>
            </a:r>
          </a:p>
        </p:txBody>
      </p:sp>
      <p:sp>
        <p:nvSpPr>
          <p:cNvPr id="3" name="Содержимое 2"/>
          <p:cNvSpPr>
            <a:spLocks noGrp="1"/>
          </p:cNvSpPr>
          <p:nvPr>
            <p:ph idx="1"/>
          </p:nvPr>
        </p:nvSpPr>
        <p:spPr>
          <a:xfrm>
            <a:off x="685800" y="2057400"/>
            <a:ext cx="10972800" cy="4068764"/>
          </a:xfrm>
        </p:spPr>
        <p:txBody>
          <a:bodyPr/>
          <a:lstStyle/>
          <a:p>
            <a:pPr>
              <a:buNone/>
            </a:pPr>
            <a:r>
              <a:rPr lang="ru-RU" sz="3600" b="1" dirty="0">
                <a:latin typeface="Times New Roman" pitchFamily="18" charset="0"/>
                <a:cs typeface="Times New Roman" pitchFamily="18" charset="0"/>
              </a:rPr>
              <a:t>    </a:t>
            </a:r>
            <a:r>
              <a:rPr lang="ru-RU" sz="4400" u="sng" dirty="0">
                <a:latin typeface="Times New Roman" pitchFamily="18" charset="0"/>
                <a:cs typeface="Times New Roman" pitchFamily="18" charset="0"/>
              </a:rPr>
              <a:t>Задания:</a:t>
            </a:r>
            <a:r>
              <a:rPr lang="ru-RU" sz="4400" dirty="0">
                <a:latin typeface="Times New Roman" pitchFamily="18" charset="0"/>
                <a:cs typeface="Times New Roman" pitchFamily="18" charset="0"/>
              </a:rPr>
              <a:t> </a:t>
            </a:r>
          </a:p>
          <a:p>
            <a:pPr algn="just">
              <a:buNone/>
            </a:pPr>
            <a:r>
              <a:rPr lang="ru-RU" sz="4400" dirty="0">
                <a:latin typeface="Times New Roman" pitchFamily="18" charset="0"/>
                <a:cs typeface="Times New Roman" pitchFamily="18" charset="0"/>
              </a:rPr>
              <a:t>  1</a:t>
            </a:r>
            <a:r>
              <a:rPr lang="ru-RU" sz="4400" dirty="0" smtClean="0">
                <a:latin typeface="Times New Roman" pitchFamily="18" charset="0"/>
                <a:cs typeface="Times New Roman" pitchFamily="18" charset="0"/>
              </a:rPr>
              <a:t>. Подберите </a:t>
            </a:r>
            <a:r>
              <a:rPr lang="ru-RU" sz="4400" dirty="0">
                <a:latin typeface="Times New Roman" pitchFamily="18" charset="0"/>
                <a:cs typeface="Times New Roman" pitchFamily="18" charset="0"/>
              </a:rPr>
              <a:t>ассоциации </a:t>
            </a:r>
            <a:r>
              <a:rPr lang="ru-RU" sz="4400" dirty="0" smtClean="0">
                <a:latin typeface="Times New Roman" pitchFamily="18" charset="0"/>
                <a:cs typeface="Times New Roman" pitchFamily="18" charset="0"/>
              </a:rPr>
              <a:t>к слову </a:t>
            </a:r>
            <a:r>
              <a:rPr lang="ru-RU" sz="4400" dirty="0">
                <a:latin typeface="Times New Roman" pitchFamily="18" charset="0"/>
                <a:cs typeface="Times New Roman" pitchFamily="18" charset="0"/>
              </a:rPr>
              <a:t>«огоньки»</a:t>
            </a:r>
          </a:p>
          <a:p>
            <a:pPr>
              <a:buNone/>
            </a:pPr>
            <a:r>
              <a:rPr lang="ru-RU" sz="4400" dirty="0">
                <a:latin typeface="Times New Roman" pitchFamily="18" charset="0"/>
                <a:cs typeface="Times New Roman" pitchFamily="18" charset="0"/>
              </a:rPr>
              <a:t>  2</a:t>
            </a:r>
            <a:r>
              <a:rPr lang="ru-RU" sz="4400" dirty="0" smtClean="0">
                <a:latin typeface="Times New Roman" pitchFamily="18" charset="0"/>
                <a:cs typeface="Times New Roman" pitchFamily="18" charset="0"/>
              </a:rPr>
              <a:t>. Предположите</a:t>
            </a:r>
            <a:r>
              <a:rPr lang="ru-RU" sz="4400" dirty="0">
                <a:latin typeface="Times New Roman" pitchFamily="18" charset="0"/>
                <a:cs typeface="Times New Roman" pitchFamily="18" charset="0"/>
              </a:rPr>
              <a:t>, о </a:t>
            </a:r>
            <a:r>
              <a:rPr lang="ru-RU" sz="4400" dirty="0" smtClean="0">
                <a:latin typeface="Times New Roman" pitchFamily="18" charset="0"/>
                <a:cs typeface="Times New Roman" pitchFamily="18" charset="0"/>
              </a:rPr>
              <a:t>чём говорится </a:t>
            </a:r>
            <a:r>
              <a:rPr lang="ru-RU" sz="4400" dirty="0">
                <a:latin typeface="Times New Roman" pitchFamily="18" charset="0"/>
                <a:cs typeface="Times New Roman" pitchFamily="18" charset="0"/>
              </a:rPr>
              <a:t>в рассказе </a:t>
            </a:r>
            <a:r>
              <a:rPr lang="ru-RU" sz="4400" dirty="0" smtClean="0">
                <a:latin typeface="Times New Roman" pitchFamily="18" charset="0"/>
                <a:cs typeface="Times New Roman" pitchFamily="18" charset="0"/>
              </a:rPr>
              <a:t>В.Г</a:t>
            </a:r>
            <a:r>
              <a:rPr lang="ru-RU" sz="4400" dirty="0">
                <a:latin typeface="Times New Roman" pitchFamily="18" charset="0"/>
                <a:cs typeface="Times New Roman" pitchFamily="18" charset="0"/>
              </a:rPr>
              <a:t>. Короленко «Огоньки»</a:t>
            </a:r>
          </a:p>
          <a:p>
            <a:endParaRPr lang="ru-RU" sz="4800" dirty="0"/>
          </a:p>
          <a:p>
            <a:pPr>
              <a:buNone/>
            </a:pP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40480982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222" y="245129"/>
            <a:ext cx="6679540" cy="689932"/>
          </a:xfrm>
          <a:prstGeom prst="rect">
            <a:avLst/>
          </a:prstGeom>
        </p:spPr>
        <p:txBody>
          <a:bodyPr vert="horz" wrap="square" lIns="0" tIns="12700" rIns="0" bIns="0" rtlCol="0">
            <a:spAutoFit/>
          </a:bodyPr>
          <a:lstStyle/>
          <a:p>
            <a:pPr marL="12700">
              <a:lnSpc>
                <a:spcPct val="100000"/>
              </a:lnSpc>
              <a:spcBef>
                <a:spcPts val="100"/>
              </a:spcBef>
            </a:pPr>
            <a:r>
              <a:rPr b="0" spc="-5" dirty="0">
                <a:latin typeface="Century Schoolbook"/>
                <a:cs typeface="Century Schoolbook"/>
              </a:rPr>
              <a:t>Стратегии</a:t>
            </a:r>
            <a:r>
              <a:rPr b="0" spc="-75" dirty="0">
                <a:latin typeface="Century Schoolbook"/>
                <a:cs typeface="Century Schoolbook"/>
              </a:rPr>
              <a:t> </a:t>
            </a:r>
            <a:r>
              <a:rPr b="0" dirty="0">
                <a:latin typeface="Century Schoolbook"/>
                <a:cs typeface="Century Schoolbook"/>
              </a:rPr>
              <a:t>чтения</a:t>
            </a:r>
          </a:p>
        </p:txBody>
      </p:sp>
      <p:sp>
        <p:nvSpPr>
          <p:cNvPr id="3" name="object 3"/>
          <p:cNvSpPr txBox="1"/>
          <p:nvPr/>
        </p:nvSpPr>
        <p:spPr>
          <a:xfrm>
            <a:off x="426212" y="2455524"/>
            <a:ext cx="7067550" cy="4187825"/>
          </a:xfrm>
          <a:prstGeom prst="rect">
            <a:avLst/>
          </a:prstGeom>
        </p:spPr>
        <p:txBody>
          <a:bodyPr vert="horz" wrap="square" lIns="0" tIns="149225" rIns="0" bIns="0" rtlCol="0">
            <a:spAutoFit/>
          </a:bodyPr>
          <a:lstStyle/>
          <a:p>
            <a:pPr marL="299085" indent="-287020">
              <a:lnSpc>
                <a:spcPct val="100000"/>
              </a:lnSpc>
              <a:spcBef>
                <a:spcPts val="1175"/>
              </a:spcBef>
              <a:buFont typeface="Arial"/>
              <a:buChar char="•"/>
              <a:tabLst>
                <a:tab pos="299085" algn="l"/>
                <a:tab pos="299720" algn="l"/>
              </a:tabLst>
            </a:pPr>
            <a:r>
              <a:rPr sz="1800" dirty="0">
                <a:latin typeface="Century Schoolbook"/>
                <a:cs typeface="Century Schoolbook"/>
              </a:rPr>
              <a:t>выдвижение</a:t>
            </a:r>
            <a:r>
              <a:rPr sz="1800" spc="-50" dirty="0">
                <a:latin typeface="Century Schoolbook"/>
                <a:cs typeface="Century Schoolbook"/>
              </a:rPr>
              <a:t> </a:t>
            </a:r>
            <a:r>
              <a:rPr sz="1800" dirty="0">
                <a:latin typeface="Century Schoolbook"/>
                <a:cs typeface="Century Schoolbook"/>
              </a:rPr>
              <a:t>гипотезы</a:t>
            </a:r>
            <a:r>
              <a:rPr sz="1800" spc="-55" dirty="0">
                <a:latin typeface="Century Schoolbook"/>
                <a:cs typeface="Century Schoolbook"/>
              </a:rPr>
              <a:t> </a:t>
            </a:r>
            <a:r>
              <a:rPr sz="1800" dirty="0">
                <a:latin typeface="Century Schoolbook"/>
                <a:cs typeface="Century Schoolbook"/>
              </a:rPr>
              <a:t>о</a:t>
            </a:r>
            <a:r>
              <a:rPr sz="1800" spc="-20" dirty="0">
                <a:latin typeface="Century Schoolbook"/>
                <a:cs typeface="Century Schoolbook"/>
              </a:rPr>
              <a:t> </a:t>
            </a:r>
            <a:r>
              <a:rPr sz="1800" dirty="0">
                <a:latin typeface="Century Schoolbook"/>
                <a:cs typeface="Century Schoolbook"/>
              </a:rPr>
              <a:t>содержании</a:t>
            </a:r>
            <a:r>
              <a:rPr sz="1800" spc="-45" dirty="0">
                <a:latin typeface="Century Schoolbook"/>
                <a:cs typeface="Century Schoolbook"/>
              </a:rPr>
              <a:t> </a:t>
            </a:r>
            <a:r>
              <a:rPr sz="1800" dirty="0">
                <a:latin typeface="Century Schoolbook"/>
                <a:cs typeface="Century Schoolbook"/>
              </a:rPr>
              <a:t>текста,</a:t>
            </a:r>
            <a:r>
              <a:rPr sz="1800" spc="-60" dirty="0">
                <a:latin typeface="Century Schoolbook"/>
                <a:cs typeface="Century Schoolbook"/>
              </a:rPr>
              <a:t> </a:t>
            </a:r>
            <a:r>
              <a:rPr sz="1800" spc="5" dirty="0">
                <a:latin typeface="Century Schoolbook"/>
                <a:cs typeface="Century Schoolbook"/>
              </a:rPr>
              <a:t>ее</a:t>
            </a:r>
            <a:endParaRPr sz="1800" dirty="0">
              <a:latin typeface="Century Schoolbook"/>
              <a:cs typeface="Century Schoolbook"/>
            </a:endParaRPr>
          </a:p>
          <a:p>
            <a:pPr marL="299085">
              <a:lnSpc>
                <a:spcPct val="100000"/>
              </a:lnSpc>
              <a:spcBef>
                <a:spcPts val="1085"/>
              </a:spcBef>
            </a:pPr>
            <a:r>
              <a:rPr sz="1800" dirty="0">
                <a:latin typeface="Century Schoolbook"/>
                <a:cs typeface="Century Schoolbook"/>
              </a:rPr>
              <a:t>подтверждение/отклонении</a:t>
            </a:r>
          </a:p>
          <a:p>
            <a:pPr marL="299085" marR="5080" indent="-287020">
              <a:lnSpc>
                <a:spcPts val="3240"/>
              </a:lnSpc>
              <a:spcBef>
                <a:spcPts val="285"/>
              </a:spcBef>
              <a:buFont typeface="Arial"/>
              <a:buChar char="•"/>
              <a:tabLst>
                <a:tab pos="299085" algn="l"/>
                <a:tab pos="299720" algn="l"/>
              </a:tabLst>
            </a:pPr>
            <a:r>
              <a:rPr sz="1800" spc="-5" dirty="0">
                <a:latin typeface="Century Schoolbook"/>
                <a:cs typeface="Century Schoolbook"/>
              </a:rPr>
              <a:t>размышление</a:t>
            </a:r>
            <a:r>
              <a:rPr sz="1800" spc="459" dirty="0">
                <a:latin typeface="Century Schoolbook"/>
                <a:cs typeface="Century Schoolbook"/>
              </a:rPr>
              <a:t> </a:t>
            </a:r>
            <a:r>
              <a:rPr sz="1800" spc="-20" dirty="0">
                <a:latin typeface="Century Schoolbook"/>
                <a:cs typeface="Century Schoolbook"/>
              </a:rPr>
              <a:t>во</a:t>
            </a:r>
            <a:r>
              <a:rPr sz="1800" spc="-5" dirty="0">
                <a:latin typeface="Century Schoolbook"/>
                <a:cs typeface="Century Schoolbook"/>
              </a:rPr>
              <a:t> время</a:t>
            </a:r>
            <a:r>
              <a:rPr sz="1800" spc="430" dirty="0">
                <a:latin typeface="Century Schoolbook"/>
                <a:cs typeface="Century Schoolbook"/>
              </a:rPr>
              <a:t> </a:t>
            </a:r>
            <a:r>
              <a:rPr sz="1800" dirty="0">
                <a:latin typeface="Century Schoolbook"/>
                <a:cs typeface="Century Schoolbook"/>
              </a:rPr>
              <a:t>чтения</a:t>
            </a:r>
            <a:r>
              <a:rPr sz="1800" spc="434" dirty="0">
                <a:latin typeface="Century Schoolbook"/>
                <a:cs typeface="Century Schoolbook"/>
              </a:rPr>
              <a:t> </a:t>
            </a:r>
            <a:r>
              <a:rPr sz="1800" dirty="0">
                <a:latin typeface="Century Schoolbook"/>
                <a:cs typeface="Century Schoolbook"/>
              </a:rPr>
              <a:t>о</a:t>
            </a:r>
            <a:r>
              <a:rPr sz="1800" spc="440" dirty="0">
                <a:latin typeface="Century Schoolbook"/>
                <a:cs typeface="Century Schoolbook"/>
              </a:rPr>
              <a:t> </a:t>
            </a:r>
            <a:r>
              <a:rPr sz="1800" spc="-5" dirty="0">
                <a:latin typeface="Century Schoolbook"/>
                <a:cs typeface="Century Schoolbook"/>
              </a:rPr>
              <a:t>том,</a:t>
            </a:r>
            <a:r>
              <a:rPr sz="1800" spc="440" dirty="0">
                <a:latin typeface="Century Schoolbook"/>
                <a:cs typeface="Century Schoolbook"/>
              </a:rPr>
              <a:t> </a:t>
            </a:r>
            <a:r>
              <a:rPr sz="1800" spc="-5" dirty="0">
                <a:latin typeface="Century Schoolbook"/>
                <a:cs typeface="Century Schoolbook"/>
              </a:rPr>
              <a:t>что</a:t>
            </a:r>
            <a:r>
              <a:rPr sz="1800" spc="450" dirty="0">
                <a:latin typeface="Century Schoolbook"/>
                <a:cs typeface="Century Schoolbook"/>
              </a:rPr>
              <a:t> </a:t>
            </a:r>
            <a:r>
              <a:rPr sz="1800" dirty="0">
                <a:latin typeface="Century Schoolbook"/>
                <a:cs typeface="Century Schoolbook"/>
              </a:rPr>
              <a:t>и</a:t>
            </a:r>
            <a:r>
              <a:rPr sz="1800" spc="470" dirty="0">
                <a:latin typeface="Century Schoolbook"/>
                <a:cs typeface="Century Schoolbook"/>
              </a:rPr>
              <a:t> </a:t>
            </a:r>
            <a:r>
              <a:rPr sz="1800" spc="-10" dirty="0">
                <a:latin typeface="Century Schoolbook"/>
                <a:cs typeface="Century Schoolbook"/>
              </a:rPr>
              <a:t>как</a:t>
            </a:r>
            <a:r>
              <a:rPr sz="1800" spc="450" dirty="0">
                <a:latin typeface="Century Schoolbook"/>
                <a:cs typeface="Century Schoolbook"/>
              </a:rPr>
              <a:t> </a:t>
            </a:r>
            <a:r>
              <a:rPr sz="1800" dirty="0">
                <a:latin typeface="Century Schoolbook"/>
                <a:cs typeface="Century Schoolbook"/>
              </a:rPr>
              <a:t>я</a:t>
            </a:r>
            <a:r>
              <a:rPr sz="1800" spc="425" dirty="0">
                <a:latin typeface="Century Schoolbook"/>
                <a:cs typeface="Century Schoolbook"/>
              </a:rPr>
              <a:t> </a:t>
            </a:r>
            <a:r>
              <a:rPr sz="1800" spc="-5" dirty="0">
                <a:latin typeface="Century Schoolbook"/>
                <a:cs typeface="Century Schoolbook"/>
              </a:rPr>
              <a:t>читаю, </a:t>
            </a:r>
            <a:r>
              <a:rPr sz="1800" spc="-490" dirty="0">
                <a:latin typeface="Century Schoolbook"/>
                <a:cs typeface="Century Schoolbook"/>
              </a:rPr>
              <a:t> </a:t>
            </a:r>
            <a:r>
              <a:rPr sz="1800" spc="-5" dirty="0">
                <a:latin typeface="Century Schoolbook"/>
                <a:cs typeface="Century Schoolbook"/>
              </a:rPr>
              <a:t>насколько хорошо</a:t>
            </a:r>
            <a:r>
              <a:rPr sz="1800" spc="-10" dirty="0">
                <a:latin typeface="Century Schoolbook"/>
                <a:cs typeface="Century Schoolbook"/>
              </a:rPr>
              <a:t> </a:t>
            </a:r>
            <a:r>
              <a:rPr sz="1800" dirty="0">
                <a:latin typeface="Century Schoolbook"/>
                <a:cs typeface="Century Schoolbook"/>
              </a:rPr>
              <a:t>понимаю</a:t>
            </a:r>
            <a:r>
              <a:rPr sz="1800" spc="-20" dirty="0">
                <a:latin typeface="Century Schoolbook"/>
                <a:cs typeface="Century Schoolbook"/>
              </a:rPr>
              <a:t> </a:t>
            </a:r>
            <a:r>
              <a:rPr sz="1800" dirty="0">
                <a:latin typeface="Century Schoolbook"/>
                <a:cs typeface="Century Schoolbook"/>
              </a:rPr>
              <a:t>прочитанное</a:t>
            </a:r>
          </a:p>
          <a:p>
            <a:pPr marL="12700">
              <a:lnSpc>
                <a:spcPct val="100000"/>
              </a:lnSpc>
              <a:spcBef>
                <a:spcPts val="865"/>
              </a:spcBef>
            </a:pPr>
            <a:r>
              <a:rPr sz="2000" b="1" spc="-10" dirty="0">
                <a:latin typeface="Century Schoolbook"/>
                <a:cs typeface="Century Schoolbook"/>
              </a:rPr>
              <a:t>Принципы:</a:t>
            </a:r>
            <a:endParaRPr sz="2000" dirty="0">
              <a:latin typeface="Century Schoolbook"/>
              <a:cs typeface="Century Schoolbook"/>
            </a:endParaRPr>
          </a:p>
          <a:p>
            <a:pPr marL="299085" indent="-287020">
              <a:lnSpc>
                <a:spcPct val="100000"/>
              </a:lnSpc>
              <a:spcBef>
                <a:spcPts val="1135"/>
              </a:spcBef>
              <a:buFont typeface="Arial"/>
              <a:buChar char="•"/>
              <a:tabLst>
                <a:tab pos="299085" algn="l"/>
                <a:tab pos="299720" algn="l"/>
              </a:tabLst>
            </a:pPr>
            <a:r>
              <a:rPr sz="1800" spc="-5" dirty="0">
                <a:latin typeface="Century Schoolbook"/>
                <a:cs typeface="Century Schoolbook"/>
              </a:rPr>
              <a:t>остановка</a:t>
            </a:r>
            <a:r>
              <a:rPr sz="1800" spc="-35" dirty="0">
                <a:latin typeface="Century Schoolbook"/>
                <a:cs typeface="Century Schoolbook"/>
              </a:rPr>
              <a:t> </a:t>
            </a:r>
            <a:r>
              <a:rPr sz="1800" dirty="0">
                <a:latin typeface="Century Schoolbook"/>
                <a:cs typeface="Century Schoolbook"/>
              </a:rPr>
              <a:t>деятельности,</a:t>
            </a:r>
            <a:r>
              <a:rPr sz="1800" spc="-55" dirty="0">
                <a:latin typeface="Century Schoolbook"/>
                <a:cs typeface="Century Schoolbook"/>
              </a:rPr>
              <a:t> </a:t>
            </a:r>
            <a:r>
              <a:rPr sz="1800" dirty="0">
                <a:latin typeface="Century Schoolbook"/>
                <a:cs typeface="Century Schoolbook"/>
              </a:rPr>
              <a:t>размышление</a:t>
            </a:r>
            <a:r>
              <a:rPr sz="1800" spc="-40" dirty="0">
                <a:latin typeface="Century Schoolbook"/>
                <a:cs typeface="Century Schoolbook"/>
              </a:rPr>
              <a:t> </a:t>
            </a:r>
            <a:r>
              <a:rPr sz="1800" spc="-10" dirty="0">
                <a:latin typeface="Century Schoolbook"/>
                <a:cs typeface="Century Schoolbook"/>
              </a:rPr>
              <a:t>вслух</a:t>
            </a:r>
            <a:endParaRPr sz="1800" dirty="0">
              <a:latin typeface="Century Schoolbook"/>
              <a:cs typeface="Century Schoolbook"/>
            </a:endParaRPr>
          </a:p>
          <a:p>
            <a:pPr marL="363220" indent="-351155">
              <a:lnSpc>
                <a:spcPct val="100000"/>
              </a:lnSpc>
              <a:spcBef>
                <a:spcPts val="1080"/>
              </a:spcBef>
              <a:buFont typeface="Arial"/>
              <a:buChar char="•"/>
              <a:tabLst>
                <a:tab pos="363220" algn="l"/>
                <a:tab pos="363855" algn="l"/>
              </a:tabLst>
            </a:pPr>
            <a:r>
              <a:rPr sz="1800" spc="-5" dirty="0">
                <a:latin typeface="Century Schoolbook"/>
                <a:cs typeface="Century Schoolbook"/>
              </a:rPr>
              <a:t>прогноз</a:t>
            </a:r>
            <a:endParaRPr sz="1800" dirty="0">
              <a:latin typeface="Century Schoolbook"/>
              <a:cs typeface="Century Schoolbook"/>
            </a:endParaRPr>
          </a:p>
          <a:p>
            <a:pPr marL="299085" marR="5715" indent="-287020">
              <a:lnSpc>
                <a:spcPts val="3240"/>
              </a:lnSpc>
              <a:spcBef>
                <a:spcPts val="290"/>
              </a:spcBef>
              <a:buFont typeface="Arial"/>
              <a:buChar char="•"/>
              <a:tabLst>
                <a:tab pos="299085" algn="l"/>
                <a:tab pos="299720" algn="l"/>
              </a:tabLst>
            </a:pPr>
            <a:r>
              <a:rPr sz="1800" spc="-5" dirty="0">
                <a:latin typeface="Century Schoolbook"/>
                <a:cs typeface="Century Schoolbook"/>
              </a:rPr>
              <a:t>установление</a:t>
            </a:r>
            <a:r>
              <a:rPr sz="1800" spc="85" dirty="0">
                <a:latin typeface="Century Schoolbook"/>
                <a:cs typeface="Century Schoolbook"/>
              </a:rPr>
              <a:t> </a:t>
            </a:r>
            <a:r>
              <a:rPr sz="1800" spc="-10" dirty="0">
                <a:latin typeface="Century Schoolbook"/>
                <a:cs typeface="Century Schoolbook"/>
              </a:rPr>
              <a:t>разнообразных</a:t>
            </a:r>
            <a:r>
              <a:rPr sz="1800" spc="55" dirty="0">
                <a:latin typeface="Century Schoolbook"/>
                <a:cs typeface="Century Schoolbook"/>
              </a:rPr>
              <a:t> </a:t>
            </a:r>
            <a:r>
              <a:rPr sz="1800" dirty="0">
                <a:latin typeface="Century Schoolbook"/>
                <a:cs typeface="Century Schoolbook"/>
              </a:rPr>
              <a:t>и</a:t>
            </a:r>
            <a:r>
              <a:rPr sz="1800" spc="75" dirty="0">
                <a:latin typeface="Century Schoolbook"/>
                <a:cs typeface="Century Schoolbook"/>
              </a:rPr>
              <a:t> </a:t>
            </a:r>
            <a:r>
              <a:rPr sz="1800" spc="-5" dirty="0">
                <a:latin typeface="Century Schoolbook"/>
                <a:cs typeface="Century Schoolbook"/>
              </a:rPr>
              <a:t>разнонаправленных</a:t>
            </a:r>
            <a:r>
              <a:rPr sz="1800" spc="60" dirty="0">
                <a:latin typeface="Century Schoolbook"/>
                <a:cs typeface="Century Schoolbook"/>
              </a:rPr>
              <a:t> </a:t>
            </a:r>
            <a:r>
              <a:rPr sz="1800" spc="-10" dirty="0">
                <a:latin typeface="Century Schoolbook"/>
                <a:cs typeface="Century Schoolbook"/>
              </a:rPr>
              <a:t>связей</a:t>
            </a:r>
            <a:r>
              <a:rPr sz="1800" spc="50" dirty="0">
                <a:latin typeface="Century Schoolbook"/>
                <a:cs typeface="Century Schoolbook"/>
              </a:rPr>
              <a:t> </a:t>
            </a:r>
            <a:r>
              <a:rPr sz="1800" dirty="0">
                <a:latin typeface="Century Schoolbook"/>
                <a:cs typeface="Century Schoolbook"/>
              </a:rPr>
              <a:t>и </a:t>
            </a:r>
            <a:r>
              <a:rPr sz="1800" spc="-484" dirty="0">
                <a:latin typeface="Century Schoolbook"/>
                <a:cs typeface="Century Schoolbook"/>
              </a:rPr>
              <a:t> </a:t>
            </a:r>
            <a:r>
              <a:rPr sz="1800" dirty="0">
                <a:latin typeface="Century Schoolbook"/>
                <a:cs typeface="Century Schoolbook"/>
              </a:rPr>
              <a:t>отношений</a:t>
            </a:r>
            <a:r>
              <a:rPr sz="1800" spc="-80" dirty="0">
                <a:latin typeface="Century Schoolbook"/>
                <a:cs typeface="Century Schoolbook"/>
              </a:rPr>
              <a:t> </a:t>
            </a:r>
            <a:r>
              <a:rPr sz="1800" dirty="0">
                <a:latin typeface="Century Schoolbook"/>
                <a:cs typeface="Century Schoolbook"/>
              </a:rPr>
              <a:t>в</a:t>
            </a:r>
            <a:r>
              <a:rPr sz="1800" spc="-5" dirty="0">
                <a:latin typeface="Century Schoolbook"/>
                <a:cs typeface="Century Schoolbook"/>
              </a:rPr>
              <a:t> </a:t>
            </a:r>
            <a:r>
              <a:rPr sz="1800" dirty="0">
                <a:latin typeface="Century Schoolbook"/>
                <a:cs typeface="Century Schoolbook"/>
              </a:rPr>
              <a:t>ходе</a:t>
            </a:r>
            <a:r>
              <a:rPr sz="1800" spc="-5" dirty="0">
                <a:latin typeface="Century Schoolbook"/>
                <a:cs typeface="Century Schoolbook"/>
              </a:rPr>
              <a:t> </a:t>
            </a:r>
            <a:r>
              <a:rPr sz="1800" dirty="0">
                <a:latin typeface="Century Schoolbook"/>
                <a:cs typeface="Century Schoolbook"/>
              </a:rPr>
              <a:t>развития</a:t>
            </a:r>
            <a:r>
              <a:rPr sz="1800" spc="-45" dirty="0">
                <a:latin typeface="Century Schoolbook"/>
                <a:cs typeface="Century Schoolbook"/>
              </a:rPr>
              <a:t> </a:t>
            </a:r>
            <a:r>
              <a:rPr sz="1800" spc="-5" dirty="0">
                <a:latin typeface="Century Schoolbook"/>
                <a:cs typeface="Century Schoolbook"/>
              </a:rPr>
              <a:t>сюжета</a:t>
            </a:r>
            <a:endParaRPr sz="1800" dirty="0">
              <a:latin typeface="Century Schoolbook"/>
              <a:cs typeface="Century Schoolbook"/>
            </a:endParaRPr>
          </a:p>
          <a:p>
            <a:pPr marL="299085" indent="-287020">
              <a:lnSpc>
                <a:spcPct val="100000"/>
              </a:lnSpc>
              <a:spcBef>
                <a:spcPts val="795"/>
              </a:spcBef>
              <a:buFont typeface="Arial"/>
              <a:buChar char="•"/>
              <a:tabLst>
                <a:tab pos="299085" algn="l"/>
                <a:tab pos="299720" algn="l"/>
              </a:tabLst>
            </a:pPr>
            <a:r>
              <a:rPr sz="1800" dirty="0">
                <a:latin typeface="Century Schoolbook"/>
                <a:cs typeface="Century Schoolbook"/>
              </a:rPr>
              <a:t>ведением</a:t>
            </a:r>
            <a:r>
              <a:rPr sz="1800" spc="-50" dirty="0">
                <a:latin typeface="Century Schoolbook"/>
                <a:cs typeface="Century Schoolbook"/>
              </a:rPr>
              <a:t> </a:t>
            </a:r>
            <a:r>
              <a:rPr sz="1800" dirty="0">
                <a:latin typeface="Century Schoolbook"/>
                <a:cs typeface="Century Schoolbook"/>
              </a:rPr>
              <a:t>записей</a:t>
            </a:r>
            <a:r>
              <a:rPr sz="1800" spc="-35" dirty="0">
                <a:latin typeface="Century Schoolbook"/>
                <a:cs typeface="Century Schoolbook"/>
              </a:rPr>
              <a:t> </a:t>
            </a:r>
            <a:r>
              <a:rPr sz="1800" spc="-5" dirty="0">
                <a:latin typeface="Century Schoolbook"/>
                <a:cs typeface="Century Schoolbook"/>
              </a:rPr>
              <a:t>(с рубрикацией</a:t>
            </a:r>
            <a:r>
              <a:rPr sz="1800" spc="-25" dirty="0">
                <a:latin typeface="Century Schoolbook"/>
                <a:cs typeface="Century Schoolbook"/>
              </a:rPr>
              <a:t> </a:t>
            </a:r>
            <a:r>
              <a:rPr sz="1800" spc="-5" dirty="0">
                <a:latin typeface="Century Schoolbook"/>
                <a:cs typeface="Century Schoolbook"/>
              </a:rPr>
              <a:t>или</a:t>
            </a:r>
            <a:r>
              <a:rPr sz="1800" spc="-10" dirty="0">
                <a:latin typeface="Century Schoolbook"/>
                <a:cs typeface="Century Schoolbook"/>
              </a:rPr>
              <a:t> </a:t>
            </a:r>
            <a:r>
              <a:rPr sz="1800" dirty="0">
                <a:latin typeface="Century Schoolbook"/>
                <a:cs typeface="Century Schoolbook"/>
              </a:rPr>
              <a:t>кластеризацией)</a:t>
            </a:r>
          </a:p>
        </p:txBody>
      </p:sp>
      <p:pic>
        <p:nvPicPr>
          <p:cNvPr id="4" name="object 4"/>
          <p:cNvPicPr/>
          <p:nvPr/>
        </p:nvPicPr>
        <p:blipFill>
          <a:blip r:embed="rId2" cstate="print"/>
          <a:stretch>
            <a:fillRect/>
          </a:stretch>
        </p:blipFill>
        <p:spPr>
          <a:xfrm>
            <a:off x="1194816" y="1234439"/>
            <a:ext cx="9131808" cy="597408"/>
          </a:xfrm>
          <a:prstGeom prst="rect">
            <a:avLst/>
          </a:prstGeom>
        </p:spPr>
      </p:pic>
      <p:sp>
        <p:nvSpPr>
          <p:cNvPr id="5" name="object 5"/>
          <p:cNvSpPr txBox="1"/>
          <p:nvPr/>
        </p:nvSpPr>
        <p:spPr>
          <a:xfrm>
            <a:off x="569468" y="1279093"/>
            <a:ext cx="7862570" cy="1069340"/>
          </a:xfrm>
          <a:prstGeom prst="rect">
            <a:avLst/>
          </a:prstGeom>
        </p:spPr>
        <p:txBody>
          <a:bodyPr vert="horz" wrap="square" lIns="0" tIns="13970" rIns="0" bIns="0" rtlCol="0">
            <a:spAutoFit/>
          </a:bodyPr>
          <a:lstStyle/>
          <a:p>
            <a:pPr marL="769620">
              <a:lnSpc>
                <a:spcPct val="100000"/>
              </a:lnSpc>
              <a:spcBef>
                <a:spcPts val="110"/>
              </a:spcBef>
            </a:pPr>
            <a:r>
              <a:rPr sz="2800" b="1" dirty="0">
                <a:latin typeface="Century Schoolbook"/>
                <a:cs typeface="Century Schoolbook"/>
              </a:rPr>
              <a:t>2.</a:t>
            </a:r>
            <a:r>
              <a:rPr sz="2800" b="1" spc="-15" dirty="0">
                <a:latin typeface="Century Schoolbook"/>
                <a:cs typeface="Century Schoolbook"/>
              </a:rPr>
              <a:t> </a:t>
            </a:r>
            <a:r>
              <a:rPr sz="2800" b="1" spc="-5" dirty="0">
                <a:latin typeface="Century Schoolbook"/>
                <a:cs typeface="Century Schoolbook"/>
              </a:rPr>
              <a:t>Стратегии</a:t>
            </a:r>
            <a:r>
              <a:rPr sz="2800" b="1" spc="-30" dirty="0">
                <a:latin typeface="Century Schoolbook"/>
                <a:cs typeface="Century Schoolbook"/>
              </a:rPr>
              <a:t> </a:t>
            </a:r>
            <a:r>
              <a:rPr sz="2800" b="1" spc="-5" dirty="0">
                <a:latin typeface="Century Schoolbook"/>
                <a:cs typeface="Century Schoolbook"/>
              </a:rPr>
              <a:t>текстовой</a:t>
            </a:r>
            <a:r>
              <a:rPr sz="2800" b="1" dirty="0">
                <a:latin typeface="Century Schoolbook"/>
                <a:cs typeface="Century Schoolbook"/>
              </a:rPr>
              <a:t> </a:t>
            </a:r>
            <a:r>
              <a:rPr sz="2800" b="1" spc="-5" dirty="0">
                <a:latin typeface="Century Schoolbook"/>
                <a:cs typeface="Century Schoolbook"/>
              </a:rPr>
              <a:t>деятельности</a:t>
            </a:r>
            <a:endParaRPr sz="2800" dirty="0">
              <a:latin typeface="Century Schoolbook"/>
              <a:cs typeface="Century Schoolbook"/>
            </a:endParaRPr>
          </a:p>
          <a:p>
            <a:pPr marL="12700">
              <a:lnSpc>
                <a:spcPct val="100000"/>
              </a:lnSpc>
              <a:spcBef>
                <a:spcPts val="2445"/>
              </a:spcBef>
            </a:pPr>
            <a:r>
              <a:rPr sz="2000" b="1" spc="-5" dirty="0">
                <a:latin typeface="Century Schoolbook"/>
                <a:cs typeface="Century Schoolbook"/>
              </a:rPr>
              <a:t>Цель:</a:t>
            </a:r>
            <a:endParaRPr sz="2000" dirty="0">
              <a:latin typeface="Century Schoolbook"/>
              <a:cs typeface="Century Schoolbook"/>
            </a:endParaRPr>
          </a:p>
        </p:txBody>
      </p:sp>
      <p:sp>
        <p:nvSpPr>
          <p:cNvPr id="6" name="object 6"/>
          <p:cNvSpPr txBox="1"/>
          <p:nvPr/>
        </p:nvSpPr>
        <p:spPr>
          <a:xfrm>
            <a:off x="7823961" y="2332913"/>
            <a:ext cx="3980179" cy="3372485"/>
          </a:xfrm>
          <a:prstGeom prst="rect">
            <a:avLst/>
          </a:prstGeom>
        </p:spPr>
        <p:txBody>
          <a:bodyPr vert="horz" wrap="square" lIns="0" tIns="168275" rIns="0" bIns="0" rtlCol="0">
            <a:spAutoFit/>
          </a:bodyPr>
          <a:lstStyle/>
          <a:p>
            <a:pPr marL="927100">
              <a:lnSpc>
                <a:spcPct val="100000"/>
              </a:lnSpc>
              <a:spcBef>
                <a:spcPts val="1325"/>
              </a:spcBef>
            </a:pPr>
            <a:r>
              <a:rPr sz="2000" b="1" spc="-5" dirty="0">
                <a:latin typeface="Century Schoolbook"/>
                <a:cs typeface="Century Schoolbook"/>
              </a:rPr>
              <a:t>Стратегии:</a:t>
            </a:r>
            <a:endParaRPr sz="2000" dirty="0">
              <a:latin typeface="Century Schoolbook"/>
              <a:cs typeface="Century Schoolbook"/>
            </a:endParaRPr>
          </a:p>
          <a:p>
            <a:pPr marL="299085" indent="-287020">
              <a:lnSpc>
                <a:spcPct val="100000"/>
              </a:lnSpc>
              <a:spcBef>
                <a:spcPts val="1115"/>
              </a:spcBef>
              <a:buFont typeface="Arial"/>
              <a:buChar char="•"/>
              <a:tabLst>
                <a:tab pos="299085" algn="l"/>
                <a:tab pos="299720" algn="l"/>
              </a:tabLst>
            </a:pPr>
            <a:r>
              <a:rPr sz="1800" dirty="0">
                <a:latin typeface="Century Schoolbook"/>
                <a:cs typeface="Century Schoolbook"/>
              </a:rPr>
              <a:t>«Чтение</a:t>
            </a:r>
            <a:r>
              <a:rPr sz="1800" spc="-70" dirty="0">
                <a:latin typeface="Century Schoolbook"/>
                <a:cs typeface="Century Schoolbook"/>
              </a:rPr>
              <a:t> </a:t>
            </a:r>
            <a:r>
              <a:rPr sz="1800" dirty="0">
                <a:latin typeface="Century Schoolbook"/>
                <a:cs typeface="Century Schoolbook"/>
              </a:rPr>
              <a:t>про</a:t>
            </a:r>
            <a:r>
              <a:rPr sz="1800" spc="-10" dirty="0">
                <a:latin typeface="Century Schoolbook"/>
                <a:cs typeface="Century Schoolbook"/>
              </a:rPr>
              <a:t> </a:t>
            </a:r>
            <a:r>
              <a:rPr sz="1800" spc="-5" dirty="0">
                <a:latin typeface="Century Schoolbook"/>
                <a:cs typeface="Century Schoolbook"/>
              </a:rPr>
              <a:t>себя</a:t>
            </a:r>
            <a:r>
              <a:rPr sz="1800" spc="-20" dirty="0">
                <a:latin typeface="Century Schoolbook"/>
                <a:cs typeface="Century Schoolbook"/>
              </a:rPr>
              <a:t> </a:t>
            </a:r>
            <a:r>
              <a:rPr sz="1800" dirty="0">
                <a:latin typeface="Century Schoolbook"/>
                <a:cs typeface="Century Schoolbook"/>
              </a:rPr>
              <a:t>с</a:t>
            </a:r>
            <a:r>
              <a:rPr sz="1800" spc="10" dirty="0">
                <a:latin typeface="Century Schoolbook"/>
                <a:cs typeface="Century Schoolbook"/>
              </a:rPr>
              <a:t> </a:t>
            </a:r>
            <a:r>
              <a:rPr sz="1800" dirty="0">
                <a:latin typeface="Century Schoolbook"/>
                <a:cs typeface="Century Schoolbook"/>
              </a:rPr>
              <a:t>вопросами».</a:t>
            </a:r>
          </a:p>
          <a:p>
            <a:pPr marL="299085" indent="-287020">
              <a:lnSpc>
                <a:spcPct val="100000"/>
              </a:lnSpc>
              <a:spcBef>
                <a:spcPts val="1080"/>
              </a:spcBef>
              <a:buFont typeface="Arial"/>
              <a:buChar char="•"/>
              <a:tabLst>
                <a:tab pos="299085" algn="l"/>
                <a:tab pos="299720" algn="l"/>
              </a:tabLst>
            </a:pPr>
            <a:r>
              <a:rPr sz="1800" dirty="0">
                <a:latin typeface="Century Schoolbook"/>
                <a:cs typeface="Century Schoolbook"/>
              </a:rPr>
              <a:t>«Чтение</a:t>
            </a:r>
            <a:r>
              <a:rPr sz="1800" spc="-70" dirty="0">
                <a:latin typeface="Century Schoolbook"/>
                <a:cs typeface="Century Schoolbook"/>
              </a:rPr>
              <a:t> </a:t>
            </a:r>
            <a:r>
              <a:rPr sz="1800" spc="-5" dirty="0">
                <a:latin typeface="Century Schoolbook"/>
                <a:cs typeface="Century Schoolbook"/>
              </a:rPr>
              <a:t>про</a:t>
            </a:r>
            <a:r>
              <a:rPr sz="1800" dirty="0">
                <a:latin typeface="Century Schoolbook"/>
                <a:cs typeface="Century Schoolbook"/>
              </a:rPr>
              <a:t> </a:t>
            </a:r>
            <a:r>
              <a:rPr sz="1800" spc="-5" dirty="0">
                <a:latin typeface="Century Schoolbook"/>
                <a:cs typeface="Century Schoolbook"/>
              </a:rPr>
              <a:t>себя</a:t>
            </a:r>
            <a:r>
              <a:rPr sz="1800" spc="-25" dirty="0">
                <a:latin typeface="Century Schoolbook"/>
                <a:cs typeface="Century Schoolbook"/>
              </a:rPr>
              <a:t> </a:t>
            </a:r>
            <a:r>
              <a:rPr sz="1800" dirty="0">
                <a:latin typeface="Century Schoolbook"/>
                <a:cs typeface="Century Schoolbook"/>
              </a:rPr>
              <a:t>с</a:t>
            </a:r>
            <a:r>
              <a:rPr sz="1800" spc="10" dirty="0">
                <a:latin typeface="Century Schoolbook"/>
                <a:cs typeface="Century Schoolbook"/>
              </a:rPr>
              <a:t> </a:t>
            </a:r>
            <a:r>
              <a:rPr sz="1800" dirty="0">
                <a:latin typeface="Century Schoolbook"/>
                <a:cs typeface="Century Schoolbook"/>
              </a:rPr>
              <a:t>остановками».</a:t>
            </a:r>
          </a:p>
          <a:p>
            <a:pPr marL="363220" indent="-351155">
              <a:lnSpc>
                <a:spcPct val="100000"/>
              </a:lnSpc>
              <a:spcBef>
                <a:spcPts val="1080"/>
              </a:spcBef>
              <a:buFont typeface="Arial"/>
              <a:buChar char="•"/>
              <a:tabLst>
                <a:tab pos="363220" algn="l"/>
                <a:tab pos="363855" algn="l"/>
              </a:tabLst>
            </a:pPr>
            <a:r>
              <a:rPr sz="1800" dirty="0">
                <a:latin typeface="Century Schoolbook"/>
                <a:cs typeface="Century Schoolbook"/>
              </a:rPr>
              <a:t>«Чтение</a:t>
            </a:r>
            <a:r>
              <a:rPr sz="1800" spc="-70" dirty="0">
                <a:latin typeface="Century Schoolbook"/>
                <a:cs typeface="Century Schoolbook"/>
              </a:rPr>
              <a:t> </a:t>
            </a:r>
            <a:r>
              <a:rPr sz="1800" dirty="0">
                <a:latin typeface="Century Schoolbook"/>
                <a:cs typeface="Century Schoolbook"/>
              </a:rPr>
              <a:t>про </a:t>
            </a:r>
            <a:r>
              <a:rPr sz="1800" spc="-5" dirty="0">
                <a:latin typeface="Century Schoolbook"/>
                <a:cs typeface="Century Schoolbook"/>
              </a:rPr>
              <a:t>себя</a:t>
            </a:r>
            <a:r>
              <a:rPr sz="1800" spc="-20" dirty="0">
                <a:latin typeface="Century Schoolbook"/>
                <a:cs typeface="Century Schoolbook"/>
              </a:rPr>
              <a:t> </a:t>
            </a:r>
            <a:r>
              <a:rPr sz="1800" dirty="0">
                <a:latin typeface="Century Schoolbook"/>
                <a:cs typeface="Century Schoolbook"/>
              </a:rPr>
              <a:t>с</a:t>
            </a:r>
            <a:r>
              <a:rPr sz="1800" spc="-10" dirty="0">
                <a:latin typeface="Century Schoolbook"/>
                <a:cs typeface="Century Schoolbook"/>
              </a:rPr>
              <a:t> </a:t>
            </a:r>
            <a:r>
              <a:rPr sz="1800" dirty="0">
                <a:latin typeface="Century Schoolbook"/>
                <a:cs typeface="Century Schoolbook"/>
              </a:rPr>
              <a:t>пометками».</a:t>
            </a:r>
          </a:p>
          <a:p>
            <a:pPr marL="299085" indent="-287020">
              <a:lnSpc>
                <a:spcPct val="100000"/>
              </a:lnSpc>
              <a:spcBef>
                <a:spcPts val="1085"/>
              </a:spcBef>
              <a:buFont typeface="Arial"/>
              <a:buChar char="•"/>
              <a:tabLst>
                <a:tab pos="299085" algn="l"/>
                <a:tab pos="299720" algn="l"/>
              </a:tabLst>
            </a:pPr>
            <a:r>
              <a:rPr sz="1800" spc="-5" dirty="0">
                <a:latin typeface="Century Schoolbook"/>
                <a:cs typeface="Century Schoolbook"/>
              </a:rPr>
              <a:t>«Дневник</a:t>
            </a:r>
            <a:r>
              <a:rPr sz="1800" spc="-45" dirty="0">
                <a:latin typeface="Century Schoolbook"/>
                <a:cs typeface="Century Schoolbook"/>
              </a:rPr>
              <a:t> </a:t>
            </a:r>
            <a:r>
              <a:rPr sz="1800" dirty="0">
                <a:latin typeface="Century Schoolbook"/>
                <a:cs typeface="Century Schoolbook"/>
              </a:rPr>
              <a:t>двойных</a:t>
            </a:r>
            <a:r>
              <a:rPr sz="1800" spc="-60" dirty="0">
                <a:latin typeface="Century Schoolbook"/>
                <a:cs typeface="Century Schoolbook"/>
              </a:rPr>
              <a:t> </a:t>
            </a:r>
            <a:r>
              <a:rPr sz="1800" dirty="0">
                <a:latin typeface="Century Schoolbook"/>
                <a:cs typeface="Century Schoolbook"/>
              </a:rPr>
              <a:t>записей»</a:t>
            </a:r>
          </a:p>
          <a:p>
            <a:pPr marL="299085" indent="-287020">
              <a:lnSpc>
                <a:spcPct val="100000"/>
              </a:lnSpc>
              <a:spcBef>
                <a:spcPts val="1080"/>
              </a:spcBef>
              <a:buFont typeface="Arial"/>
              <a:buChar char="•"/>
              <a:tabLst>
                <a:tab pos="299085" algn="l"/>
                <a:tab pos="299720" algn="l"/>
              </a:tabLst>
            </a:pPr>
            <a:r>
              <a:rPr sz="1800" spc="-5" dirty="0">
                <a:latin typeface="Century Schoolbook"/>
                <a:cs typeface="Century Schoolbook"/>
              </a:rPr>
              <a:t>«Фишбон</a:t>
            </a:r>
            <a:r>
              <a:rPr sz="1800" spc="-15" dirty="0">
                <a:latin typeface="Century Schoolbook"/>
                <a:cs typeface="Century Schoolbook"/>
              </a:rPr>
              <a:t> </a:t>
            </a:r>
            <a:r>
              <a:rPr sz="1800" dirty="0">
                <a:latin typeface="Century Schoolbook"/>
                <a:cs typeface="Century Schoolbook"/>
              </a:rPr>
              <a:t>–</a:t>
            </a:r>
            <a:r>
              <a:rPr sz="1800" spc="-25" dirty="0">
                <a:latin typeface="Century Schoolbook"/>
                <a:cs typeface="Century Schoolbook"/>
              </a:rPr>
              <a:t> </a:t>
            </a:r>
            <a:r>
              <a:rPr sz="1800" spc="-5" dirty="0">
                <a:latin typeface="Century Schoolbook"/>
                <a:cs typeface="Century Schoolbook"/>
              </a:rPr>
              <a:t>рыбья</a:t>
            </a:r>
            <a:r>
              <a:rPr sz="1800" spc="-25" dirty="0">
                <a:latin typeface="Century Schoolbook"/>
                <a:cs typeface="Century Schoolbook"/>
              </a:rPr>
              <a:t> </a:t>
            </a:r>
            <a:r>
              <a:rPr sz="1800" dirty="0">
                <a:latin typeface="Century Schoolbook"/>
                <a:cs typeface="Century Schoolbook"/>
              </a:rPr>
              <a:t>кость»</a:t>
            </a:r>
            <a:r>
              <a:rPr sz="1800" spc="-30" dirty="0">
                <a:latin typeface="Century Schoolbook"/>
                <a:cs typeface="Century Schoolbook"/>
              </a:rPr>
              <a:t> </a:t>
            </a:r>
            <a:r>
              <a:rPr sz="1800" dirty="0">
                <a:latin typeface="Century Schoolbook"/>
                <a:cs typeface="Century Schoolbook"/>
              </a:rPr>
              <a:t>(елочка)</a:t>
            </a:r>
          </a:p>
          <a:p>
            <a:pPr marL="299085" indent="-287020">
              <a:lnSpc>
                <a:spcPct val="100000"/>
              </a:lnSpc>
              <a:spcBef>
                <a:spcPts val="1080"/>
              </a:spcBef>
              <a:buFont typeface="Arial"/>
              <a:buChar char="•"/>
              <a:tabLst>
                <a:tab pos="299085" algn="l"/>
                <a:tab pos="299720" algn="l"/>
              </a:tabLst>
            </a:pPr>
            <a:r>
              <a:rPr sz="1800" dirty="0">
                <a:latin typeface="Century Schoolbook"/>
                <a:cs typeface="Century Schoolbook"/>
              </a:rPr>
              <a:t>«Мышление</a:t>
            </a:r>
            <a:r>
              <a:rPr sz="1800" spc="-50" dirty="0">
                <a:latin typeface="Century Schoolbook"/>
                <a:cs typeface="Century Schoolbook"/>
              </a:rPr>
              <a:t> </a:t>
            </a:r>
            <a:r>
              <a:rPr sz="1800" dirty="0">
                <a:latin typeface="Century Schoolbook"/>
                <a:cs typeface="Century Schoolbook"/>
              </a:rPr>
              <a:t>под</a:t>
            </a:r>
            <a:r>
              <a:rPr sz="1800" spc="-35" dirty="0">
                <a:latin typeface="Century Schoolbook"/>
                <a:cs typeface="Century Schoolbook"/>
              </a:rPr>
              <a:t> </a:t>
            </a:r>
            <a:r>
              <a:rPr sz="1800" spc="-5" dirty="0">
                <a:latin typeface="Century Schoolbook"/>
                <a:cs typeface="Century Schoolbook"/>
              </a:rPr>
              <a:t>прямым</a:t>
            </a:r>
            <a:r>
              <a:rPr sz="1800" spc="5" dirty="0">
                <a:latin typeface="Century Schoolbook"/>
                <a:cs typeface="Century Schoolbook"/>
              </a:rPr>
              <a:t> </a:t>
            </a:r>
            <a:r>
              <a:rPr sz="1800" spc="-5" dirty="0">
                <a:latin typeface="Century Schoolbook"/>
                <a:cs typeface="Century Schoolbook"/>
              </a:rPr>
              <a:t>углом»</a:t>
            </a:r>
            <a:endParaRPr sz="1800" dirty="0">
              <a:latin typeface="Century Schoolbook"/>
              <a:cs typeface="Century Schoolbook"/>
            </a:endParaRPr>
          </a:p>
          <a:p>
            <a:pPr marL="299085" indent="-287020">
              <a:lnSpc>
                <a:spcPct val="100000"/>
              </a:lnSpc>
              <a:spcBef>
                <a:spcPts val="1085"/>
              </a:spcBef>
              <a:buFont typeface="Arial"/>
              <a:buChar char="•"/>
              <a:tabLst>
                <a:tab pos="299085" algn="l"/>
                <a:tab pos="299720" algn="l"/>
              </a:tabLst>
            </a:pPr>
            <a:r>
              <a:rPr sz="1800" spc="-5" dirty="0">
                <a:latin typeface="Century Schoolbook"/>
                <a:cs typeface="Century Schoolbook"/>
              </a:rPr>
              <a:t>«Дерево</a:t>
            </a:r>
            <a:r>
              <a:rPr sz="1800" spc="-35" dirty="0">
                <a:latin typeface="Century Schoolbook"/>
                <a:cs typeface="Century Schoolbook"/>
              </a:rPr>
              <a:t> </a:t>
            </a:r>
            <a:r>
              <a:rPr sz="1800" dirty="0">
                <a:latin typeface="Century Schoolbook"/>
                <a:cs typeface="Century Schoolbook"/>
              </a:rPr>
              <a:t>предсказаний»</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24063" y="357189"/>
            <a:ext cx="7885112" cy="1125537"/>
          </a:xfrm>
        </p:spPr>
        <p:txBody>
          <a:bodyPr/>
          <a:lstStyle/>
          <a:p>
            <a:pPr algn="ctr" eaLnBrk="1" hangingPunct="1">
              <a:defRPr/>
            </a:pPr>
            <a:r>
              <a:rPr lang="ru-RU" sz="2800" b="1" dirty="0">
                <a:effectLst>
                  <a:outerShdw blurRad="38100" dist="38100" dir="2700000" algn="tl">
                    <a:srgbClr val="000000">
                      <a:alpha val="43137"/>
                    </a:srgbClr>
                  </a:outerShdw>
                </a:effectLst>
                <a:latin typeface="Century Schoolbook" panose="02040604050505020304" pitchFamily="18" charset="0"/>
              </a:rPr>
              <a:t>Прием «Чтение с остановками»</a:t>
            </a:r>
            <a:br>
              <a:rPr lang="ru-RU" sz="2800" b="1" dirty="0">
                <a:effectLst>
                  <a:outerShdw blurRad="38100" dist="38100" dir="2700000" algn="tl">
                    <a:srgbClr val="000000">
                      <a:alpha val="43137"/>
                    </a:srgbClr>
                  </a:outerShdw>
                </a:effectLst>
                <a:latin typeface="Century Schoolbook" panose="02040604050505020304" pitchFamily="18" charset="0"/>
              </a:rPr>
            </a:br>
            <a:r>
              <a:rPr lang="ru-RU" sz="2800" b="1" dirty="0">
                <a:effectLst>
                  <a:outerShdw blurRad="38100" dist="38100" dir="2700000" algn="tl">
                    <a:srgbClr val="000000">
                      <a:alpha val="43137"/>
                    </a:srgbClr>
                  </a:outerShdw>
                </a:effectLst>
                <a:latin typeface="Century Schoolbook" panose="02040604050505020304" pitchFamily="18" charset="0"/>
              </a:rPr>
              <a:t>Примерные вопросы</a:t>
            </a:r>
          </a:p>
        </p:txBody>
      </p:sp>
      <p:sp>
        <p:nvSpPr>
          <p:cNvPr id="19460" name="Rectangle 3"/>
          <p:cNvSpPr>
            <a:spLocks noGrp="1" noChangeArrowheads="1"/>
          </p:cNvSpPr>
          <p:nvPr>
            <p:ph type="body" idx="1"/>
          </p:nvPr>
        </p:nvSpPr>
        <p:spPr>
          <a:xfrm>
            <a:off x="533400" y="1643064"/>
            <a:ext cx="11353800" cy="4738687"/>
          </a:xfrm>
        </p:spPr>
        <p:txBody>
          <a:bodyPr/>
          <a:lstStyle/>
          <a:p>
            <a:pPr marL="0" indent="360363">
              <a:lnSpc>
                <a:spcPct val="100000"/>
              </a:lnSpc>
              <a:spcBef>
                <a:spcPts val="0"/>
              </a:spcBef>
              <a:buFont typeface="Wingdings" pitchFamily="2" charset="2"/>
              <a:buChar char="§"/>
              <a:defRPr/>
            </a:pPr>
            <a:r>
              <a:rPr lang="ru-RU" dirty="0">
                <a:latin typeface="Century Schoolbook" panose="02040604050505020304" pitchFamily="18" charset="0"/>
              </a:rPr>
              <a:t>По названию предположите, о чем будет текст?</a:t>
            </a:r>
          </a:p>
          <a:p>
            <a:pPr marL="0" indent="360363">
              <a:lnSpc>
                <a:spcPct val="100000"/>
              </a:lnSpc>
              <a:spcBef>
                <a:spcPts val="0"/>
              </a:spcBef>
              <a:buFont typeface="Wingdings" pitchFamily="2" charset="2"/>
              <a:buChar char="§"/>
              <a:defRPr/>
            </a:pPr>
            <a:r>
              <a:rPr lang="ru-RU" dirty="0">
                <a:latin typeface="Century Schoolbook" panose="02040604050505020304" pitchFamily="18" charset="0"/>
              </a:rPr>
              <a:t>Какие события могут произойти в описанной </a:t>
            </a:r>
            <a:r>
              <a:rPr lang="ru-RU" dirty="0" smtClean="0">
                <a:latin typeface="Century Schoolbook" panose="02040604050505020304" pitchFamily="18" charset="0"/>
              </a:rPr>
              <a:t> обстановке</a:t>
            </a:r>
            <a:r>
              <a:rPr lang="ru-RU" dirty="0">
                <a:latin typeface="Century Schoolbook" panose="02040604050505020304" pitchFamily="18" charset="0"/>
              </a:rPr>
              <a:t>?</a:t>
            </a:r>
          </a:p>
          <a:p>
            <a:pPr marL="0" indent="360363">
              <a:lnSpc>
                <a:spcPct val="100000"/>
              </a:lnSpc>
              <a:spcBef>
                <a:spcPts val="0"/>
              </a:spcBef>
              <a:buFont typeface="Wingdings" pitchFamily="2" charset="2"/>
              <a:buChar char="§"/>
              <a:defRPr/>
            </a:pPr>
            <a:r>
              <a:rPr lang="ru-RU" dirty="0">
                <a:latin typeface="Century Schoolbook" panose="02040604050505020304" pitchFamily="18" charset="0"/>
              </a:rPr>
              <a:t>Какие ассоциации вызывают у вас </a:t>
            </a:r>
            <a:r>
              <a:rPr lang="ru-RU" dirty="0" smtClean="0">
                <a:latin typeface="Century Schoolbook" panose="02040604050505020304" pitchFamily="18" charset="0"/>
              </a:rPr>
              <a:t> имена</a:t>
            </a:r>
            <a:r>
              <a:rPr lang="ru-RU" dirty="0">
                <a:latin typeface="Century Schoolbook" panose="02040604050505020304" pitchFamily="18" charset="0"/>
              </a:rPr>
              <a:t>, фамилии героев?</a:t>
            </a:r>
          </a:p>
          <a:p>
            <a:pPr marL="0" indent="360363">
              <a:lnSpc>
                <a:spcPct val="100000"/>
              </a:lnSpc>
              <a:spcBef>
                <a:spcPts val="0"/>
              </a:spcBef>
              <a:buFont typeface="Wingdings" pitchFamily="2" charset="2"/>
              <a:buChar char="§"/>
              <a:defRPr/>
            </a:pPr>
            <a:r>
              <a:rPr lang="ru-RU" dirty="0">
                <a:latin typeface="Century Schoolbook" panose="02040604050505020304" pitchFamily="18" charset="0"/>
              </a:rPr>
              <a:t>Что вы почувствовали, прочитав эту часть, какие </a:t>
            </a:r>
            <a:r>
              <a:rPr lang="ru-RU" dirty="0" smtClean="0">
                <a:latin typeface="Century Schoolbook" panose="02040604050505020304" pitchFamily="18" charset="0"/>
              </a:rPr>
              <a:t> ощущения </a:t>
            </a:r>
            <a:r>
              <a:rPr lang="ru-RU" dirty="0">
                <a:latin typeface="Century Schoolbook" panose="02040604050505020304" pitchFamily="18" charset="0"/>
              </a:rPr>
              <a:t>у вас возникли?</a:t>
            </a:r>
          </a:p>
          <a:p>
            <a:pPr marL="0" indent="360363">
              <a:lnSpc>
                <a:spcPct val="100000"/>
              </a:lnSpc>
              <a:spcBef>
                <a:spcPts val="0"/>
              </a:spcBef>
              <a:buFont typeface="Wingdings" pitchFamily="2" charset="2"/>
              <a:buChar char="§"/>
              <a:defRPr/>
            </a:pPr>
            <a:r>
              <a:rPr lang="ru-RU" dirty="0">
                <a:latin typeface="Century Schoolbook" panose="02040604050505020304" pitchFamily="18" charset="0"/>
              </a:rPr>
              <a:t>Какие ваши ожидания подтвердились? Что было </a:t>
            </a:r>
            <a:r>
              <a:rPr lang="ru-RU" dirty="0" smtClean="0">
                <a:latin typeface="Century Schoolbook" panose="02040604050505020304" pitchFamily="18" charset="0"/>
              </a:rPr>
              <a:t> неожиданным</a:t>
            </a:r>
            <a:r>
              <a:rPr lang="ru-RU" dirty="0">
                <a:latin typeface="Century Schoolbook" panose="02040604050505020304" pitchFamily="18" charset="0"/>
              </a:rPr>
              <a:t>?</a:t>
            </a:r>
          </a:p>
          <a:p>
            <a:pPr marL="0" indent="360363">
              <a:lnSpc>
                <a:spcPct val="100000"/>
              </a:lnSpc>
              <a:spcBef>
                <a:spcPts val="0"/>
              </a:spcBef>
              <a:buFont typeface="Wingdings" pitchFamily="2" charset="2"/>
              <a:buChar char="§"/>
              <a:defRPr/>
            </a:pPr>
            <a:r>
              <a:rPr lang="ru-RU" dirty="0">
                <a:latin typeface="Century Schoolbook" panose="02040604050505020304" pitchFamily="18" charset="0"/>
              </a:rPr>
              <a:t>Как вы думаете, чем закончится текст? Как вы </a:t>
            </a:r>
            <a:r>
              <a:rPr lang="ru-RU" dirty="0" smtClean="0">
                <a:latin typeface="Century Schoolbook" panose="02040604050505020304" pitchFamily="18" charset="0"/>
              </a:rPr>
              <a:t> бы </a:t>
            </a:r>
            <a:r>
              <a:rPr lang="ru-RU" dirty="0">
                <a:latin typeface="Century Schoolbook" panose="02040604050505020304" pitchFamily="18" charset="0"/>
              </a:rPr>
              <a:t>закончили его?</a:t>
            </a:r>
          </a:p>
          <a:p>
            <a:pPr marL="0" indent="360363">
              <a:lnSpc>
                <a:spcPct val="100000"/>
              </a:lnSpc>
              <a:spcBef>
                <a:spcPts val="0"/>
              </a:spcBef>
              <a:buFont typeface="Wingdings" pitchFamily="2" charset="2"/>
              <a:buChar char="§"/>
              <a:defRPr/>
            </a:pPr>
            <a:r>
              <a:rPr lang="ru-RU" dirty="0">
                <a:latin typeface="Century Schoolbook" panose="02040604050505020304" pitchFamily="18" charset="0"/>
              </a:rPr>
              <a:t>Что будет с героем после событий рассказа?</a:t>
            </a:r>
          </a:p>
          <a:p>
            <a:pPr eaLnBrk="1" hangingPunct="1">
              <a:buFont typeface="Wingdings" pitchFamily="2" charset="2"/>
              <a:buNone/>
              <a:defRPr/>
            </a:pPr>
            <a:endParaRPr lang="ru-RU" sz="2400" dirty="0"/>
          </a:p>
          <a:p>
            <a:pPr eaLnBrk="1" hangingPunct="1">
              <a:buFont typeface="Wingdings" pitchFamily="2" charset="2"/>
              <a:buNone/>
              <a:defRPr/>
            </a:pPr>
            <a:endParaRPr lang="ru-RU" dirty="0" smtClean="0"/>
          </a:p>
          <a:p>
            <a:pPr eaLnBrk="1" hangingPunct="1">
              <a:buFont typeface="Wingdings" pitchFamily="2" charset="2"/>
              <a:buNone/>
              <a:defRPr/>
            </a:pPr>
            <a:endParaRPr lang="ru-RU" dirty="0" smtClean="0"/>
          </a:p>
          <a:p>
            <a:pPr eaLnBrk="1" hangingPunct="1">
              <a:buFont typeface="Wingdings" pitchFamily="2" charset="2"/>
              <a:buNone/>
              <a:defRPr/>
            </a:pPr>
            <a:endParaRPr lang="ru-RU" dirty="0" smtClean="0"/>
          </a:p>
        </p:txBody>
      </p:sp>
    </p:spTree>
    <p:extLst>
      <p:ext uri="{BB962C8B-B14F-4D97-AF65-F5344CB8AC3E}">
        <p14:creationId xmlns:p14="http://schemas.microsoft.com/office/powerpoint/2010/main" val="136638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2313" y="549275"/>
            <a:ext cx="8229600" cy="903288"/>
          </a:xfrm>
        </p:spPr>
        <p:txBody>
          <a:bodyPr>
            <a:normAutofit fontScale="90000"/>
          </a:bodyPr>
          <a:lstStyle/>
          <a:p>
            <a:pPr>
              <a:defRPr/>
            </a:pPr>
            <a:r>
              <a:rPr lang="ru-RU" dirty="0">
                <a:effectLst>
                  <a:outerShdw blurRad="38100" dist="38100" dir="2700000" algn="tl">
                    <a:srgbClr val="000000">
                      <a:alpha val="43137"/>
                    </a:srgbClr>
                  </a:outerShdw>
                </a:effectLst>
                <a:latin typeface="Century Schoolbook" panose="02040604050505020304" pitchFamily="18" charset="0"/>
              </a:rPr>
              <a:t>Чтение </a:t>
            </a:r>
            <a:r>
              <a:rPr lang="ru-RU" dirty="0" smtClean="0">
                <a:effectLst>
                  <a:outerShdw blurRad="38100" dist="38100" dir="2700000" algn="tl">
                    <a:srgbClr val="000000">
                      <a:alpha val="43137"/>
                    </a:srgbClr>
                  </a:outerShdw>
                </a:effectLst>
                <a:latin typeface="Century Schoolbook" panose="02040604050505020304" pitchFamily="18" charset="0"/>
              </a:rPr>
              <a:t>текста с пометами</a:t>
            </a:r>
            <a:r>
              <a:rPr lang="ru-RU" dirty="0" smtClean="0"/>
              <a:t/>
            </a:r>
            <a:br>
              <a:rPr lang="ru-RU" dirty="0" smtClean="0"/>
            </a:br>
            <a:endParaRPr lang="ru-RU" sz="2800" dirty="0"/>
          </a:p>
        </p:txBody>
      </p:sp>
      <p:pic>
        <p:nvPicPr>
          <p:cNvPr id="5" name="Рисунок 4" descr="Вырезка экрана"/>
          <p:cNvPicPr>
            <a:picLocks noChangeAspect="1"/>
          </p:cNvPicPr>
          <p:nvPr/>
        </p:nvPicPr>
        <p:blipFill>
          <a:blip r:embed="rId2"/>
          <a:stretch>
            <a:fillRect/>
          </a:stretch>
        </p:blipFill>
        <p:spPr>
          <a:xfrm>
            <a:off x="2063750" y="1268414"/>
            <a:ext cx="6427788" cy="5153025"/>
          </a:xfrm>
          <a:prstGeom prst="rect">
            <a:avLst/>
          </a:prstGeom>
          <a:ln>
            <a:noFill/>
          </a:ln>
          <a:effectLst>
            <a:outerShdw blurRad="292100" dist="139700" dir="2700000" algn="tl" rotWithShape="0">
              <a:srgbClr val="333333">
                <a:alpha val="65000"/>
              </a:srgbClr>
            </a:outerShdw>
          </a:effectLst>
        </p:spPr>
      </p:pic>
      <p:sp>
        <p:nvSpPr>
          <p:cNvPr id="22532" name="Объект 2"/>
          <p:cNvSpPr txBox="1">
            <a:spLocks/>
          </p:cNvSpPr>
          <p:nvPr/>
        </p:nvSpPr>
        <p:spPr bwMode="auto">
          <a:xfrm>
            <a:off x="8915400" y="2590800"/>
            <a:ext cx="3055938" cy="936625"/>
          </a:xfrm>
          <a:prstGeom prst="rect">
            <a:avLst/>
          </a:prstGeom>
          <a:noFill/>
          <a:ln>
            <a:noFill/>
          </a:ln>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ts val="600"/>
              </a:spcBef>
              <a:buNone/>
              <a:defRPr/>
            </a:pPr>
            <a:r>
              <a:rPr lang="ru-RU" altLang="ru-RU" sz="2000" dirty="0">
                <a:solidFill>
                  <a:srgbClr val="0070C0"/>
                </a:solidFill>
                <a:effectLst>
                  <a:outerShdw blurRad="38100" dist="38100" dir="2700000" algn="tl">
                    <a:srgbClr val="000000">
                      <a:alpha val="43137"/>
                    </a:srgbClr>
                  </a:outerShdw>
                </a:effectLst>
              </a:rPr>
              <a:t>Кочергина Т.И., БОУ г. Омска «Гимназия №26»</a:t>
            </a:r>
          </a:p>
        </p:txBody>
      </p:sp>
    </p:spTree>
    <p:extLst>
      <p:ext uri="{BB962C8B-B14F-4D97-AF65-F5344CB8AC3E}">
        <p14:creationId xmlns:p14="http://schemas.microsoft.com/office/powerpoint/2010/main" val="35471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l="1263" t="5750" r="3069" b="3479"/>
          <a:stretch>
            <a:fillRect/>
          </a:stretch>
        </p:blipFill>
        <p:spPr bwMode="auto">
          <a:xfrm>
            <a:off x="2238376" y="642938"/>
            <a:ext cx="7572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24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609600"/>
            <a:ext cx="6710363" cy="5446713"/>
          </a:xfrm>
        </p:spPr>
        <p:txBody>
          <a:bodyPr rtlCol="0">
            <a:normAutofit fontScale="92500" lnSpcReduction="10000"/>
          </a:bodyPr>
          <a:lstStyle/>
          <a:p>
            <a:pPr marL="0" indent="0" algn="ctr">
              <a:buNone/>
              <a:defRPr/>
            </a:pPr>
            <a:r>
              <a:rPr lang="ru-RU" sz="3600" b="1" dirty="0">
                <a:latin typeface="Century Schoolbook" panose="02040604050505020304" pitchFamily="18" charset="0"/>
              </a:rPr>
              <a:t>Прием «Верно ли, что…»</a:t>
            </a:r>
          </a:p>
          <a:p>
            <a:pPr marL="0" indent="0" algn="ctr">
              <a:buNone/>
              <a:defRPr/>
            </a:pPr>
            <a:r>
              <a:rPr lang="ru-RU" i="1" dirty="0" smtClean="0">
                <a:latin typeface="Century Schoolbook" panose="02040604050505020304" pitchFamily="18" charset="0"/>
              </a:rPr>
              <a:t>по </a:t>
            </a:r>
            <a:r>
              <a:rPr lang="ru-RU" i="1" dirty="0">
                <a:latin typeface="Century Schoolbook" panose="02040604050505020304" pitchFamily="18" charset="0"/>
              </a:rPr>
              <a:t>рассказу Л.Н. Толстого «Кавказский пленник</a:t>
            </a:r>
            <a:r>
              <a:rPr lang="ru-RU" i="1" dirty="0" smtClean="0">
                <a:latin typeface="Century Schoolbook" panose="02040604050505020304" pitchFamily="18" charset="0"/>
              </a:rPr>
              <a:t>»</a:t>
            </a:r>
            <a:endParaRPr lang="ru-RU" dirty="0">
              <a:latin typeface="Century Schoolbook" panose="02040604050505020304" pitchFamily="18" charset="0"/>
            </a:endParaRPr>
          </a:p>
          <a:p>
            <a:pPr marL="0" indent="0">
              <a:buNone/>
              <a:defRPr/>
            </a:pPr>
            <a:r>
              <a:rPr lang="ru-RU" sz="3100" dirty="0">
                <a:latin typeface="Century Schoolbook" panose="02040604050505020304" pitchFamily="18" charset="0"/>
              </a:rPr>
              <a:t>1</a:t>
            </a:r>
            <a:r>
              <a:rPr lang="ru-RU" sz="3100" dirty="0" smtClean="0">
                <a:latin typeface="Century Schoolbook" panose="02040604050505020304" pitchFamily="18" charset="0"/>
              </a:rPr>
              <a:t>. События</a:t>
            </a:r>
            <a:r>
              <a:rPr lang="ru-RU" sz="3100" dirty="0">
                <a:latin typeface="Century Schoolbook" panose="02040604050505020304" pitchFamily="18" charset="0"/>
              </a:rPr>
              <a:t>, описанные в рассказе, происходили осенью.</a:t>
            </a:r>
          </a:p>
          <a:p>
            <a:pPr marL="0" indent="0">
              <a:buNone/>
              <a:defRPr/>
            </a:pPr>
            <a:r>
              <a:rPr lang="ru-RU" sz="3100" dirty="0">
                <a:latin typeface="Century Schoolbook" panose="02040604050505020304" pitchFamily="18" charset="0"/>
              </a:rPr>
              <a:t>2. Жилин был невелик ростом, да удал.</a:t>
            </a:r>
          </a:p>
          <a:p>
            <a:pPr marL="0" indent="0">
              <a:buNone/>
              <a:defRPr/>
            </a:pPr>
            <a:r>
              <a:rPr lang="ru-RU" sz="3100" dirty="0">
                <a:latin typeface="Century Schoolbook" panose="02040604050505020304" pitchFamily="18" charset="0"/>
              </a:rPr>
              <a:t>3</a:t>
            </a:r>
            <a:r>
              <a:rPr lang="ru-RU" sz="3100" dirty="0" smtClean="0">
                <a:latin typeface="Century Schoolbook" panose="02040604050505020304" pitchFamily="18" charset="0"/>
              </a:rPr>
              <a:t>. Жилин </a:t>
            </a:r>
            <a:r>
              <a:rPr lang="ru-RU" sz="3100" dirty="0">
                <a:latin typeface="Century Schoolbook" panose="02040604050505020304" pitchFamily="18" charset="0"/>
              </a:rPr>
              <a:t>попал в плен, потому что </a:t>
            </a:r>
            <a:r>
              <a:rPr lang="ru-RU" sz="3100" dirty="0" err="1">
                <a:latin typeface="Century Schoolbook" panose="02040604050505020304" pitchFamily="18" charset="0"/>
              </a:rPr>
              <a:t>Костылин</a:t>
            </a:r>
            <a:r>
              <a:rPr lang="ru-RU" sz="3100" dirty="0">
                <a:latin typeface="Century Schoolbook" panose="02040604050505020304" pitchFamily="18" charset="0"/>
              </a:rPr>
              <a:t> его одного бросил.</a:t>
            </a:r>
          </a:p>
          <a:p>
            <a:pPr marL="0" indent="0">
              <a:buNone/>
              <a:defRPr/>
            </a:pPr>
            <a:r>
              <a:rPr lang="ru-RU" sz="3100" dirty="0">
                <a:latin typeface="Century Schoolbook" panose="02040604050505020304" pitchFamily="18" charset="0"/>
              </a:rPr>
              <a:t>4</a:t>
            </a:r>
            <a:r>
              <a:rPr lang="ru-RU" sz="3100" dirty="0" smtClean="0">
                <a:latin typeface="Century Schoolbook" panose="02040604050505020304" pitchFamily="18" charset="0"/>
              </a:rPr>
              <a:t>. Татары </a:t>
            </a:r>
            <a:r>
              <a:rPr lang="ru-RU" sz="3100" dirty="0">
                <a:latin typeface="Century Schoolbook" panose="02040604050505020304" pitchFamily="18" charset="0"/>
              </a:rPr>
              <a:t>попросили выкуп за Жилина в размере 500 рублей.</a:t>
            </a:r>
          </a:p>
          <a:p>
            <a:pPr marL="0" indent="0">
              <a:buNone/>
              <a:defRPr/>
            </a:pPr>
            <a:r>
              <a:rPr lang="ru-RU" sz="3100" dirty="0">
                <a:latin typeface="Century Schoolbook" panose="02040604050505020304" pitchFamily="18" charset="0"/>
              </a:rPr>
              <a:t>5</a:t>
            </a:r>
            <a:r>
              <a:rPr lang="ru-RU" sz="3100" dirty="0" smtClean="0">
                <a:latin typeface="Century Schoolbook" panose="02040604050505020304" pitchFamily="18" charset="0"/>
              </a:rPr>
              <a:t>. Жилин </a:t>
            </a:r>
            <a:r>
              <a:rPr lang="ru-RU" sz="3100" dirty="0">
                <a:latin typeface="Century Schoolbook" panose="02040604050505020304" pitchFamily="18" charset="0"/>
              </a:rPr>
              <a:t>написал неправильный адрес и решил убежать. </a:t>
            </a:r>
          </a:p>
          <a:p>
            <a:pPr marL="0" indent="0">
              <a:buNone/>
              <a:defRPr/>
            </a:pPr>
            <a:endParaRPr lang="ru-RU" dirty="0"/>
          </a:p>
        </p:txBody>
      </p:sp>
      <p:pic>
        <p:nvPicPr>
          <p:cNvPr id="26628" name="Picture 2" descr="https://j.livelib.ru/boocover/1000867795/200/2e36/Lev_Tolstoj__Kavkazskij_plennik._Rasskaz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762000"/>
            <a:ext cx="251936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txBox="1">
            <a:spLocks/>
          </p:cNvSpPr>
          <p:nvPr/>
        </p:nvSpPr>
        <p:spPr>
          <a:xfrm>
            <a:off x="7616826" y="5486400"/>
            <a:ext cx="3055937" cy="523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defRPr/>
            </a:pPr>
            <a:r>
              <a:rPr lang="ru-RU" sz="2000" dirty="0">
                <a:solidFill>
                  <a:srgbClr val="0070C0"/>
                </a:solidFill>
                <a:effectLst>
                  <a:outerShdw blurRad="38100" dist="38100" dir="2700000" algn="tl">
                    <a:srgbClr val="000000">
                      <a:alpha val="43137"/>
                    </a:srgbClr>
                  </a:outerShdw>
                </a:effectLst>
              </a:rPr>
              <a:t>Попова О.А., МОКУ СОШ №2 г. Лузы</a:t>
            </a:r>
          </a:p>
        </p:txBody>
      </p:sp>
    </p:spTree>
    <p:extLst>
      <p:ext uri="{BB962C8B-B14F-4D97-AF65-F5344CB8AC3E}">
        <p14:creationId xmlns:p14="http://schemas.microsoft.com/office/powerpoint/2010/main" val="173389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fld id="{C8BE25AF-1E07-4AB1-85D0-F674056CF8CC}" type="slidenum">
              <a:rPr lang="ru-RU" altLang="ru-RU" sz="1200">
                <a:solidFill>
                  <a:srgbClr val="898989"/>
                </a:solidFill>
                <a:latin typeface="Arial" panose="020B0604020202020204" pitchFamily="34" charset="0"/>
              </a:rPr>
              <a:pPr>
                <a:lnSpc>
                  <a:spcPct val="100000"/>
                </a:lnSpc>
                <a:spcBef>
                  <a:spcPct val="0"/>
                </a:spcBef>
                <a:buFontTx/>
                <a:buNone/>
              </a:pPr>
              <a:t>66</a:t>
            </a:fld>
            <a:endParaRPr lang="ru-RU" altLang="ru-RU" sz="1200">
              <a:solidFill>
                <a:srgbClr val="898989"/>
              </a:solidFill>
              <a:latin typeface="Arial" panose="020B0604020202020204" pitchFamily="34" charset="0"/>
            </a:endParaRPr>
          </a:p>
        </p:txBody>
      </p:sp>
      <p:pic>
        <p:nvPicPr>
          <p:cNvPr id="31747" name="Содержимое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881314" y="214314"/>
            <a:ext cx="7786687" cy="6429375"/>
          </a:xfrm>
        </p:spPr>
      </p:pic>
    </p:spTree>
    <p:extLst>
      <p:ext uri="{BB962C8B-B14F-4D97-AF65-F5344CB8AC3E}">
        <p14:creationId xmlns:p14="http://schemas.microsoft.com/office/powerpoint/2010/main" val="56132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49297"/>
          </a:xfrm>
        </p:spPr>
        <p:txBody>
          <a:bodyPr/>
          <a:lstStyle/>
          <a:p>
            <a:r>
              <a:rPr lang="ru-RU" b="1" dirty="0" smtClean="0">
                <a:solidFill>
                  <a:srgbClr val="002060"/>
                </a:solidFill>
              </a:rPr>
              <a:t>Схема по условию задачи</a:t>
            </a:r>
            <a:endParaRPr lang="ru-RU" b="1" dirty="0">
              <a:solidFill>
                <a:srgbClr val="002060"/>
              </a:solidFill>
            </a:endParaRPr>
          </a:p>
        </p:txBody>
      </p:sp>
      <p:sp>
        <p:nvSpPr>
          <p:cNvPr id="4" name="Скругленный прямоугольник 3"/>
          <p:cNvSpPr/>
          <p:nvPr/>
        </p:nvSpPr>
        <p:spPr>
          <a:xfrm>
            <a:off x="2309786" y="1357298"/>
            <a:ext cx="7929618" cy="11430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a:cs typeface="Arial" pitchFamily="34" charset="0"/>
              </a:rPr>
              <a:t>Дочка младше мамы в 4 раза и младше бабушки в 9 раз. Сколько лет каждой, если вместе им 98 лет?</a:t>
            </a:r>
            <a:endParaRPr lang="ru-RU" sz="2400" dirty="0"/>
          </a:p>
        </p:txBody>
      </p:sp>
      <p:sp>
        <p:nvSpPr>
          <p:cNvPr id="6" name="TextBox 5"/>
          <p:cNvSpPr txBox="1"/>
          <p:nvPr/>
        </p:nvSpPr>
        <p:spPr>
          <a:xfrm>
            <a:off x="3381356" y="3429000"/>
            <a:ext cx="840936" cy="400110"/>
          </a:xfrm>
          <a:prstGeom prst="rect">
            <a:avLst/>
          </a:prstGeom>
          <a:noFill/>
        </p:spPr>
        <p:txBody>
          <a:bodyPr wrap="none" rtlCol="0">
            <a:spAutoFit/>
          </a:bodyPr>
          <a:lstStyle/>
          <a:p>
            <a:r>
              <a:rPr lang="ru-RU" sz="2000" u="sng" dirty="0">
                <a:solidFill>
                  <a:srgbClr val="7030A0"/>
                </a:solidFill>
              </a:rPr>
              <a:t>Дочка</a:t>
            </a:r>
          </a:p>
        </p:txBody>
      </p:sp>
      <p:sp>
        <p:nvSpPr>
          <p:cNvPr id="7" name="TextBox 6"/>
          <p:cNvSpPr txBox="1"/>
          <p:nvPr/>
        </p:nvSpPr>
        <p:spPr>
          <a:xfrm>
            <a:off x="8524892" y="3429000"/>
            <a:ext cx="1149802" cy="400110"/>
          </a:xfrm>
          <a:prstGeom prst="rect">
            <a:avLst/>
          </a:prstGeom>
          <a:noFill/>
        </p:spPr>
        <p:txBody>
          <a:bodyPr wrap="none" rtlCol="0">
            <a:spAutoFit/>
          </a:bodyPr>
          <a:lstStyle/>
          <a:p>
            <a:r>
              <a:rPr lang="ru-RU" sz="2000" u="sng" dirty="0">
                <a:solidFill>
                  <a:srgbClr val="7030A0"/>
                </a:solidFill>
              </a:rPr>
              <a:t>Бабушка</a:t>
            </a:r>
          </a:p>
        </p:txBody>
      </p:sp>
      <p:sp>
        <p:nvSpPr>
          <p:cNvPr id="8" name="TextBox 7"/>
          <p:cNvSpPr txBox="1"/>
          <p:nvPr/>
        </p:nvSpPr>
        <p:spPr>
          <a:xfrm>
            <a:off x="5962551" y="3429000"/>
            <a:ext cx="840295" cy="400110"/>
          </a:xfrm>
          <a:prstGeom prst="rect">
            <a:avLst/>
          </a:prstGeom>
          <a:noFill/>
        </p:spPr>
        <p:txBody>
          <a:bodyPr wrap="none" rtlCol="0">
            <a:spAutoFit/>
          </a:bodyPr>
          <a:lstStyle/>
          <a:p>
            <a:r>
              <a:rPr lang="ru-RU" sz="2000" u="sng" dirty="0">
                <a:solidFill>
                  <a:srgbClr val="7030A0"/>
                </a:solidFill>
              </a:rPr>
              <a:t>Мама</a:t>
            </a:r>
          </a:p>
        </p:txBody>
      </p:sp>
      <p:sp>
        <p:nvSpPr>
          <p:cNvPr id="11" name="Овал 10"/>
          <p:cNvSpPr/>
          <p:nvPr/>
        </p:nvSpPr>
        <p:spPr>
          <a:xfrm>
            <a:off x="3667108"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grpSp>
        <p:nvGrpSpPr>
          <p:cNvPr id="27" name="Группа 26"/>
          <p:cNvGrpSpPr/>
          <p:nvPr/>
        </p:nvGrpSpPr>
        <p:grpSpPr>
          <a:xfrm>
            <a:off x="5881686" y="3929066"/>
            <a:ext cx="1285884" cy="214314"/>
            <a:chOff x="4357686" y="3929066"/>
            <a:chExt cx="1285884" cy="214314"/>
          </a:xfrm>
        </p:grpSpPr>
        <p:sp>
          <p:nvSpPr>
            <p:cNvPr id="12" name="Овал 11"/>
            <p:cNvSpPr/>
            <p:nvPr/>
          </p:nvSpPr>
          <p:spPr>
            <a:xfrm>
              <a:off x="4357686"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3" name="Овал 12"/>
            <p:cNvSpPr/>
            <p:nvPr/>
          </p:nvSpPr>
          <p:spPr>
            <a:xfrm>
              <a:off x="4714876"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4" name="Овал 13"/>
            <p:cNvSpPr/>
            <p:nvPr/>
          </p:nvSpPr>
          <p:spPr>
            <a:xfrm>
              <a:off x="5072066"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5" name="Овал 14"/>
            <p:cNvSpPr/>
            <p:nvPr/>
          </p:nvSpPr>
          <p:spPr>
            <a:xfrm>
              <a:off x="5429256"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grpSp>
      <p:grpSp>
        <p:nvGrpSpPr>
          <p:cNvPr id="26" name="Группа 25"/>
          <p:cNvGrpSpPr/>
          <p:nvPr/>
        </p:nvGrpSpPr>
        <p:grpSpPr>
          <a:xfrm>
            <a:off x="8453454" y="3929066"/>
            <a:ext cx="1285884" cy="928694"/>
            <a:chOff x="6929454" y="3929066"/>
            <a:chExt cx="1285884" cy="928694"/>
          </a:xfrm>
        </p:grpSpPr>
        <p:sp>
          <p:nvSpPr>
            <p:cNvPr id="16" name="Овал 15"/>
            <p:cNvSpPr/>
            <p:nvPr/>
          </p:nvSpPr>
          <p:spPr>
            <a:xfrm>
              <a:off x="6929454"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7" name="Овал 16"/>
            <p:cNvSpPr/>
            <p:nvPr/>
          </p:nvSpPr>
          <p:spPr>
            <a:xfrm>
              <a:off x="7286644"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8" name="Овал 17"/>
            <p:cNvSpPr/>
            <p:nvPr/>
          </p:nvSpPr>
          <p:spPr>
            <a:xfrm>
              <a:off x="7643834"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9" name="Овал 18"/>
            <p:cNvSpPr/>
            <p:nvPr/>
          </p:nvSpPr>
          <p:spPr>
            <a:xfrm>
              <a:off x="8001024" y="392906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0" name="Овал 19"/>
            <p:cNvSpPr/>
            <p:nvPr/>
          </p:nvSpPr>
          <p:spPr>
            <a:xfrm>
              <a:off x="6929454" y="428625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1" name="Овал 20"/>
            <p:cNvSpPr/>
            <p:nvPr/>
          </p:nvSpPr>
          <p:spPr>
            <a:xfrm>
              <a:off x="7286644" y="428625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2" name="Овал 21"/>
            <p:cNvSpPr/>
            <p:nvPr/>
          </p:nvSpPr>
          <p:spPr>
            <a:xfrm>
              <a:off x="7643834" y="428625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3" name="Овал 22"/>
            <p:cNvSpPr/>
            <p:nvPr/>
          </p:nvSpPr>
          <p:spPr>
            <a:xfrm>
              <a:off x="8001024" y="428625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4" name="Овал 23"/>
            <p:cNvSpPr/>
            <p:nvPr/>
          </p:nvSpPr>
          <p:spPr>
            <a:xfrm>
              <a:off x="6929454" y="464344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grpSp>
      <p:sp>
        <p:nvSpPr>
          <p:cNvPr id="25" name="Правая фигурная скобка 24"/>
          <p:cNvSpPr/>
          <p:nvPr/>
        </p:nvSpPr>
        <p:spPr>
          <a:xfrm rot="5400000">
            <a:off x="6274595" y="1607331"/>
            <a:ext cx="785818" cy="7000924"/>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ln w="57150">
                <a:solidFill>
                  <a:schemeClr val="tx1"/>
                </a:solidFill>
              </a:ln>
            </a:endParaRPr>
          </a:p>
        </p:txBody>
      </p:sp>
      <p:sp>
        <p:nvSpPr>
          <p:cNvPr id="28" name="TextBox 27"/>
          <p:cNvSpPr txBox="1"/>
          <p:nvPr/>
        </p:nvSpPr>
        <p:spPr>
          <a:xfrm>
            <a:off x="6310315" y="5572140"/>
            <a:ext cx="860107" cy="400110"/>
          </a:xfrm>
          <a:prstGeom prst="rect">
            <a:avLst/>
          </a:prstGeom>
          <a:noFill/>
        </p:spPr>
        <p:txBody>
          <a:bodyPr wrap="none" rtlCol="0">
            <a:spAutoFit/>
          </a:bodyPr>
          <a:lstStyle/>
          <a:p>
            <a:r>
              <a:rPr lang="ru-RU" sz="2000" dirty="0">
                <a:solidFill>
                  <a:srgbClr val="7030A0"/>
                </a:solidFill>
              </a:rPr>
              <a:t>98 лет</a:t>
            </a:r>
          </a:p>
        </p:txBody>
      </p:sp>
    </p:spTree>
    <p:extLst>
      <p:ext uri="{BB962C8B-B14F-4D97-AF65-F5344CB8AC3E}">
        <p14:creationId xmlns:p14="http://schemas.microsoft.com/office/powerpoint/2010/main" val="374982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25" grpId="0" animBg="1"/>
      <p:bldP spid="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050" y="216034"/>
            <a:ext cx="10515600" cy="1325563"/>
          </a:xfrm>
        </p:spPr>
        <p:txBody>
          <a:bodyPr/>
          <a:lstStyle/>
          <a:p>
            <a:r>
              <a:rPr lang="ru-RU" b="1" dirty="0" smtClean="0">
                <a:solidFill>
                  <a:srgbClr val="002060"/>
                </a:solidFill>
              </a:rPr>
              <a:t>Ключевые слова </a:t>
            </a:r>
            <a:endParaRPr lang="ru-RU" b="1" dirty="0">
              <a:solidFill>
                <a:srgbClr val="002060"/>
              </a:solidFill>
            </a:endParaRPr>
          </a:p>
        </p:txBody>
      </p:sp>
      <p:sp>
        <p:nvSpPr>
          <p:cNvPr id="1029"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8" name="Скругленный прямоугольник 17"/>
          <p:cNvSpPr/>
          <p:nvPr/>
        </p:nvSpPr>
        <p:spPr>
          <a:xfrm>
            <a:off x="2166352" y="1357298"/>
            <a:ext cx="8286808" cy="20717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4000"/>
              </a:lnSpc>
            </a:pPr>
            <a:r>
              <a:rPr lang="ru-RU" sz="2000" dirty="0"/>
              <a:t>Туристы проехали по железной дороге 450 км, затем     этого расстояния проплыли на пароходе. После этого туристы проехали на автобусе        того пути, который они проехали по железной дороге и на пароходе вместе. Наконец они прошли пешком     того, что проехали на автобусе. Чему равен весь путь, совершённый туристами?</a:t>
            </a:r>
            <a:endParaRPr lang="ru-RU" dirty="0"/>
          </a:p>
        </p:txBody>
      </p:sp>
      <p:graphicFrame>
        <p:nvGraphicFramePr>
          <p:cNvPr id="19" name="Объект 18"/>
          <p:cNvGraphicFramePr>
            <a:graphicFrameLocks noChangeAspect="1"/>
          </p:cNvGraphicFramePr>
          <p:nvPr/>
        </p:nvGraphicFramePr>
        <p:xfrm>
          <a:off x="8120016" y="1380677"/>
          <a:ext cx="240071" cy="465138"/>
        </p:xfrm>
        <a:graphic>
          <a:graphicData uri="http://schemas.openxmlformats.org/presentationml/2006/ole">
            <mc:AlternateContent xmlns:mc="http://schemas.openxmlformats.org/markup-compatibility/2006">
              <mc:Choice xmlns:v="urn:schemas-microsoft-com:vml" Requires="v">
                <p:oleObj spid="_x0000_s1068" name="Формула" r:id="rId3" imgW="203040" imgH="393480" progId="Equation.3">
                  <p:embed/>
                </p:oleObj>
              </mc:Choice>
              <mc:Fallback>
                <p:oleObj name="Формула" r:id="rId3" imgW="203040" imgH="393480" progId="Equation.3">
                  <p:embed/>
                  <p:pic>
                    <p:nvPicPr>
                      <p:cNvPr id="19" name="Объект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016" y="1380677"/>
                        <a:ext cx="240071"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nvGraphicFramePr>
        <p:xfrm>
          <a:off x="9929715" y="1797244"/>
          <a:ext cx="285752" cy="521077"/>
        </p:xfrm>
        <a:graphic>
          <a:graphicData uri="http://schemas.openxmlformats.org/presentationml/2006/ole">
            <mc:AlternateContent xmlns:mc="http://schemas.openxmlformats.org/markup-compatibility/2006">
              <mc:Choice xmlns:v="urn:schemas-microsoft-com:vml" Requires="v">
                <p:oleObj spid="_x0000_s1069" name="Формула" r:id="rId5" imgW="215640" imgH="393480" progId="Equation.3">
                  <p:embed/>
                </p:oleObj>
              </mc:Choice>
              <mc:Fallback>
                <p:oleObj name="Формула" r:id="rId5" imgW="215640" imgH="393480" progId="Equation.3">
                  <p:embed/>
                  <p:pic>
                    <p:nvPicPr>
                      <p:cNvPr id="20" name="Объект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9715" y="1797244"/>
                        <a:ext cx="285752" cy="521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nvGraphicFramePr>
        <p:xfrm>
          <a:off x="6512567" y="2475997"/>
          <a:ext cx="285752" cy="428628"/>
        </p:xfrm>
        <a:graphic>
          <a:graphicData uri="http://schemas.openxmlformats.org/presentationml/2006/ole">
            <mc:AlternateContent xmlns:mc="http://schemas.openxmlformats.org/markup-compatibility/2006">
              <mc:Choice xmlns:v="urn:schemas-microsoft-com:vml" Requires="v">
                <p:oleObj spid="_x0000_s1070" name="Формула" r:id="rId7" imgW="139680" imgH="393480" progId="Equation.3">
                  <p:embed/>
                </p:oleObj>
              </mc:Choice>
              <mc:Fallback>
                <p:oleObj name="Формула" r:id="rId7" imgW="139680" imgH="393480" progId="Equation.3">
                  <p:embed/>
                  <p:pic>
                    <p:nvPicPr>
                      <p:cNvPr id="21" name="Объект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2567" y="2475997"/>
                        <a:ext cx="285752"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524100" y="3714752"/>
            <a:ext cx="2543132" cy="400110"/>
          </a:xfrm>
          <a:prstGeom prst="rect">
            <a:avLst/>
          </a:prstGeom>
          <a:noFill/>
        </p:spPr>
        <p:txBody>
          <a:bodyPr wrap="none" rtlCol="0">
            <a:spAutoFit/>
          </a:bodyPr>
          <a:lstStyle/>
          <a:p>
            <a:r>
              <a:rPr lang="ru-RU" sz="2000" dirty="0">
                <a:solidFill>
                  <a:srgbClr val="7030A0"/>
                </a:solidFill>
              </a:rPr>
              <a:t>По железной дороге </a:t>
            </a:r>
          </a:p>
        </p:txBody>
      </p:sp>
      <p:sp>
        <p:nvSpPr>
          <p:cNvPr id="23" name="TextBox 22"/>
          <p:cNvSpPr txBox="1"/>
          <p:nvPr/>
        </p:nvSpPr>
        <p:spPr>
          <a:xfrm>
            <a:off x="2524101" y="4238631"/>
            <a:ext cx="1551387" cy="400110"/>
          </a:xfrm>
          <a:prstGeom prst="rect">
            <a:avLst/>
          </a:prstGeom>
          <a:noFill/>
        </p:spPr>
        <p:txBody>
          <a:bodyPr wrap="none" rtlCol="0">
            <a:spAutoFit/>
          </a:bodyPr>
          <a:lstStyle/>
          <a:p>
            <a:r>
              <a:rPr lang="ru-RU" sz="2000" dirty="0">
                <a:solidFill>
                  <a:srgbClr val="7030A0"/>
                </a:solidFill>
              </a:rPr>
              <a:t>На пароходе</a:t>
            </a:r>
          </a:p>
        </p:txBody>
      </p:sp>
      <p:sp>
        <p:nvSpPr>
          <p:cNvPr id="24" name="TextBox 23"/>
          <p:cNvSpPr txBox="1"/>
          <p:nvPr/>
        </p:nvSpPr>
        <p:spPr>
          <a:xfrm>
            <a:off x="2524100" y="4762510"/>
            <a:ext cx="1490280" cy="400110"/>
          </a:xfrm>
          <a:prstGeom prst="rect">
            <a:avLst/>
          </a:prstGeom>
          <a:noFill/>
        </p:spPr>
        <p:txBody>
          <a:bodyPr wrap="none" rtlCol="0">
            <a:spAutoFit/>
          </a:bodyPr>
          <a:lstStyle/>
          <a:p>
            <a:r>
              <a:rPr lang="ru-RU" sz="2000" dirty="0">
                <a:solidFill>
                  <a:srgbClr val="7030A0"/>
                </a:solidFill>
              </a:rPr>
              <a:t>На автобусе</a:t>
            </a:r>
          </a:p>
        </p:txBody>
      </p:sp>
      <p:sp>
        <p:nvSpPr>
          <p:cNvPr id="25" name="TextBox 24"/>
          <p:cNvSpPr txBox="1"/>
          <p:nvPr/>
        </p:nvSpPr>
        <p:spPr>
          <a:xfrm>
            <a:off x="2524101" y="5286388"/>
            <a:ext cx="1081899" cy="400110"/>
          </a:xfrm>
          <a:prstGeom prst="rect">
            <a:avLst/>
          </a:prstGeom>
          <a:noFill/>
        </p:spPr>
        <p:txBody>
          <a:bodyPr wrap="none" rtlCol="0">
            <a:spAutoFit/>
          </a:bodyPr>
          <a:lstStyle/>
          <a:p>
            <a:r>
              <a:rPr lang="ru-RU" sz="2000" dirty="0">
                <a:solidFill>
                  <a:srgbClr val="7030A0"/>
                </a:solidFill>
              </a:rPr>
              <a:t>Пешком</a:t>
            </a:r>
          </a:p>
        </p:txBody>
      </p:sp>
      <p:sp>
        <p:nvSpPr>
          <p:cNvPr id="26" name="TextBox 25"/>
          <p:cNvSpPr txBox="1"/>
          <p:nvPr/>
        </p:nvSpPr>
        <p:spPr>
          <a:xfrm>
            <a:off x="4881555" y="3749477"/>
            <a:ext cx="974947" cy="369332"/>
          </a:xfrm>
          <a:prstGeom prst="rect">
            <a:avLst/>
          </a:prstGeom>
          <a:noFill/>
        </p:spPr>
        <p:txBody>
          <a:bodyPr wrap="none" rtlCol="0">
            <a:spAutoFit/>
          </a:bodyPr>
          <a:lstStyle/>
          <a:p>
            <a:r>
              <a:rPr lang="ru-RU" dirty="0"/>
              <a:t>- 450 км</a:t>
            </a:r>
          </a:p>
        </p:txBody>
      </p:sp>
      <p:sp>
        <p:nvSpPr>
          <p:cNvPr id="27" name="TextBox 26"/>
          <p:cNvSpPr txBox="1"/>
          <p:nvPr/>
        </p:nvSpPr>
        <p:spPr>
          <a:xfrm>
            <a:off x="3952860" y="4284268"/>
            <a:ext cx="731290" cy="369332"/>
          </a:xfrm>
          <a:prstGeom prst="rect">
            <a:avLst/>
          </a:prstGeom>
          <a:noFill/>
        </p:spPr>
        <p:txBody>
          <a:bodyPr wrap="none" rtlCol="0">
            <a:spAutoFit/>
          </a:bodyPr>
          <a:lstStyle/>
          <a:p>
            <a:r>
              <a:rPr lang="ru-RU" dirty="0"/>
              <a:t>- ? км</a:t>
            </a:r>
          </a:p>
        </p:txBody>
      </p:sp>
      <p:sp>
        <p:nvSpPr>
          <p:cNvPr id="28" name="TextBox 27"/>
          <p:cNvSpPr txBox="1"/>
          <p:nvPr/>
        </p:nvSpPr>
        <p:spPr>
          <a:xfrm>
            <a:off x="3952860" y="4797897"/>
            <a:ext cx="731290" cy="369332"/>
          </a:xfrm>
          <a:prstGeom prst="rect">
            <a:avLst/>
          </a:prstGeom>
          <a:noFill/>
        </p:spPr>
        <p:txBody>
          <a:bodyPr wrap="none" rtlCol="0">
            <a:spAutoFit/>
          </a:bodyPr>
          <a:lstStyle/>
          <a:p>
            <a:r>
              <a:rPr lang="ru-RU" dirty="0"/>
              <a:t>- ? км</a:t>
            </a:r>
          </a:p>
        </p:txBody>
      </p:sp>
      <p:sp>
        <p:nvSpPr>
          <p:cNvPr id="29" name="TextBox 28"/>
          <p:cNvSpPr txBox="1"/>
          <p:nvPr/>
        </p:nvSpPr>
        <p:spPr>
          <a:xfrm>
            <a:off x="3524232" y="5309538"/>
            <a:ext cx="731290" cy="369332"/>
          </a:xfrm>
          <a:prstGeom prst="rect">
            <a:avLst/>
          </a:prstGeom>
          <a:noFill/>
        </p:spPr>
        <p:txBody>
          <a:bodyPr wrap="none" rtlCol="0">
            <a:spAutoFit/>
          </a:bodyPr>
          <a:lstStyle/>
          <a:p>
            <a:r>
              <a:rPr lang="ru-RU" dirty="0"/>
              <a:t>- ? км</a:t>
            </a:r>
          </a:p>
        </p:txBody>
      </p:sp>
      <p:grpSp>
        <p:nvGrpSpPr>
          <p:cNvPr id="49" name="Группа 48"/>
          <p:cNvGrpSpPr/>
          <p:nvPr/>
        </p:nvGrpSpPr>
        <p:grpSpPr>
          <a:xfrm>
            <a:off x="5140336" y="3946019"/>
            <a:ext cx="2148829" cy="556765"/>
            <a:chOff x="3160150" y="3934143"/>
            <a:chExt cx="2148829" cy="556765"/>
          </a:xfrm>
        </p:grpSpPr>
        <p:cxnSp>
          <p:nvCxnSpPr>
            <p:cNvPr id="44" name="Прямая соединительная линия 43"/>
            <p:cNvCxnSpPr>
              <a:stCxn id="27" idx="3"/>
            </p:cNvCxnSpPr>
            <p:nvPr/>
          </p:nvCxnSpPr>
          <p:spPr>
            <a:xfrm>
              <a:off x="3160150" y="4468934"/>
              <a:ext cx="2135181" cy="7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rot="5400000" flipH="1" flipV="1">
              <a:off x="5029200" y="4217159"/>
              <a:ext cx="545911"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endCxn id="26" idx="3"/>
            </p:cNvCxnSpPr>
            <p:nvPr/>
          </p:nvCxnSpPr>
          <p:spPr>
            <a:xfrm rot="10800000">
              <a:off x="4332501" y="3934143"/>
              <a:ext cx="976478" cy="1006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50" name="Правая фигурная скобка 49"/>
          <p:cNvSpPr/>
          <p:nvPr/>
        </p:nvSpPr>
        <p:spPr>
          <a:xfrm>
            <a:off x="7465917" y="3824386"/>
            <a:ext cx="218364" cy="955344"/>
          </a:xfrm>
          <a:prstGeom prst="rightBrace">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52" name="Объект 51"/>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071" name="Формула" r:id="rId9" imgW="114120" imgH="215640" progId="Equation.3">
                  <p:embed/>
                </p:oleObj>
              </mc:Choice>
              <mc:Fallback>
                <p:oleObj name="Формула" r:id="rId9" imgW="114120" imgH="215640" progId="Equation.3">
                  <p:embed/>
                  <p:pic>
                    <p:nvPicPr>
                      <p:cNvPr id="52" name="Объект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Объект 52"/>
          <p:cNvGraphicFramePr>
            <a:graphicFrameLocks noChangeAspect="1"/>
          </p:cNvGraphicFramePr>
          <p:nvPr/>
        </p:nvGraphicFramePr>
        <p:xfrm>
          <a:off x="4749801" y="4243389"/>
          <a:ext cx="377825" cy="465137"/>
        </p:xfrm>
        <a:graphic>
          <a:graphicData uri="http://schemas.openxmlformats.org/presentationml/2006/ole">
            <mc:AlternateContent xmlns:mc="http://schemas.openxmlformats.org/markup-compatibility/2006">
              <mc:Choice xmlns:v="urn:schemas-microsoft-com:vml" Requires="v">
                <p:oleObj spid="_x0000_s1072" name="Формула" r:id="rId11" imgW="317160" imgH="393480" progId="Equation.3">
                  <p:embed/>
                </p:oleObj>
              </mc:Choice>
              <mc:Fallback>
                <p:oleObj name="Формула" r:id="rId11" imgW="317160" imgH="393480" progId="Equation.3">
                  <p:embed/>
                  <p:pic>
                    <p:nvPicPr>
                      <p:cNvPr id="53" name="Объект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9801" y="4243389"/>
                        <a:ext cx="377825"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Объект 53"/>
          <p:cNvGraphicFramePr>
            <a:graphicFrameLocks noChangeAspect="1"/>
          </p:cNvGraphicFramePr>
          <p:nvPr/>
        </p:nvGraphicFramePr>
        <p:xfrm>
          <a:off x="4730751" y="4779964"/>
          <a:ext cx="392113" cy="460375"/>
        </p:xfrm>
        <a:graphic>
          <a:graphicData uri="http://schemas.openxmlformats.org/presentationml/2006/ole">
            <mc:AlternateContent xmlns:mc="http://schemas.openxmlformats.org/markup-compatibility/2006">
              <mc:Choice xmlns:v="urn:schemas-microsoft-com:vml" Requires="v">
                <p:oleObj spid="_x0000_s1073" name="Формула" r:id="rId13" imgW="330120" imgH="393480" progId="Equation.3">
                  <p:embed/>
                </p:oleObj>
              </mc:Choice>
              <mc:Fallback>
                <p:oleObj name="Формула" r:id="rId13" imgW="330120" imgH="393480" progId="Equation.3">
                  <p:embed/>
                  <p:pic>
                    <p:nvPicPr>
                      <p:cNvPr id="54" name="Объект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0751" y="4779964"/>
                        <a:ext cx="39211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Группа 60"/>
          <p:cNvGrpSpPr/>
          <p:nvPr/>
        </p:nvGrpSpPr>
        <p:grpSpPr>
          <a:xfrm>
            <a:off x="5240123" y="4308653"/>
            <a:ext cx="3035807" cy="710368"/>
            <a:chOff x="3716122" y="4308653"/>
            <a:chExt cx="3035807" cy="710368"/>
          </a:xfrm>
        </p:grpSpPr>
        <p:cxnSp>
          <p:nvCxnSpPr>
            <p:cNvPr id="56" name="Прямая соединительная линия 55"/>
            <p:cNvCxnSpPr/>
            <p:nvPr/>
          </p:nvCxnSpPr>
          <p:spPr>
            <a:xfrm>
              <a:off x="3716122" y="5010912"/>
              <a:ext cx="3028492"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rot="5400000" flipH="1" flipV="1">
              <a:off x="6393485" y="4667098"/>
              <a:ext cx="702259"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rot="10800000">
              <a:off x="6239865" y="4308653"/>
              <a:ext cx="512064"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2" name="Объект 61"/>
          <p:cNvGraphicFramePr>
            <a:graphicFrameLocks noChangeAspect="1"/>
          </p:cNvGraphicFramePr>
          <p:nvPr/>
        </p:nvGraphicFramePr>
        <p:xfrm>
          <a:off x="4359276" y="5267325"/>
          <a:ext cx="301625" cy="465138"/>
        </p:xfrm>
        <a:graphic>
          <a:graphicData uri="http://schemas.openxmlformats.org/presentationml/2006/ole">
            <mc:AlternateContent xmlns:mc="http://schemas.openxmlformats.org/markup-compatibility/2006">
              <mc:Choice xmlns:v="urn:schemas-microsoft-com:vml" Requires="v">
                <p:oleObj spid="_x0000_s1074" name="Формула" r:id="rId15" imgW="253800" imgH="393480" progId="Equation.3">
                  <p:embed/>
                </p:oleObj>
              </mc:Choice>
              <mc:Fallback>
                <p:oleObj name="Формула" r:id="rId15" imgW="253800" imgH="393480" progId="Equation.3">
                  <p:embed/>
                  <p:pic>
                    <p:nvPicPr>
                      <p:cNvPr id="62" name="Объект 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9276" y="5267325"/>
                        <a:ext cx="301625"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1" name="Группа 70"/>
          <p:cNvGrpSpPr/>
          <p:nvPr/>
        </p:nvGrpSpPr>
        <p:grpSpPr>
          <a:xfrm>
            <a:off x="4654906" y="4937761"/>
            <a:ext cx="4345230" cy="578695"/>
            <a:chOff x="3130906" y="4937760"/>
            <a:chExt cx="4345230" cy="578695"/>
          </a:xfrm>
        </p:grpSpPr>
        <p:cxnSp>
          <p:nvCxnSpPr>
            <p:cNvPr id="64" name="Прямая соединительная линия 63"/>
            <p:cNvCxnSpPr/>
            <p:nvPr/>
          </p:nvCxnSpPr>
          <p:spPr>
            <a:xfrm>
              <a:off x="3130906" y="5508346"/>
              <a:ext cx="4345228" cy="731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5400000" flipH="1" flipV="1">
              <a:off x="7172554" y="5226711"/>
              <a:ext cx="577901"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rot="10800000">
              <a:off x="6781190" y="4937760"/>
              <a:ext cx="694946" cy="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70" name="Правая фигурная скобка 69"/>
          <p:cNvSpPr/>
          <p:nvPr/>
        </p:nvSpPr>
        <p:spPr>
          <a:xfrm>
            <a:off x="8861146" y="3621024"/>
            <a:ext cx="760780" cy="2253082"/>
          </a:xfrm>
          <a:prstGeom prst="rightBrace">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TextBox 71"/>
          <p:cNvSpPr txBox="1"/>
          <p:nvPr/>
        </p:nvSpPr>
        <p:spPr>
          <a:xfrm>
            <a:off x="9684590" y="4537494"/>
            <a:ext cx="607859" cy="369332"/>
          </a:xfrm>
          <a:prstGeom prst="rect">
            <a:avLst/>
          </a:prstGeom>
          <a:noFill/>
        </p:spPr>
        <p:txBody>
          <a:bodyPr wrap="none" rtlCol="0">
            <a:spAutoFit/>
          </a:bodyPr>
          <a:lstStyle/>
          <a:p>
            <a:r>
              <a:rPr lang="ru-RU" dirty="0"/>
              <a:t>? км</a:t>
            </a:r>
          </a:p>
        </p:txBody>
      </p:sp>
    </p:spTree>
    <p:extLst>
      <p:ext uri="{BB962C8B-B14F-4D97-AF65-F5344CB8AC3E}">
        <p14:creationId xmlns:p14="http://schemas.microsoft.com/office/powerpoint/2010/main" val="376072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par>
                                <p:cTn id="36" presetID="22" presetClass="entr" presetSubtype="8"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par>
                                <p:cTn id="44" presetID="22" presetClass="entr" presetSubtype="8"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500"/>
                                        <p:tgtEl>
                                          <p:spTgt spid="61"/>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right)">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left)">
                                      <p:cBhvr>
                                        <p:cTn id="63" dur="500"/>
                                        <p:tgtEl>
                                          <p:spTgt spid="7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left)">
                                      <p:cBhvr>
                                        <p:cTn id="6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50" grpId="0" animBg="1"/>
      <p:bldP spid="70" grpId="0" animBg="1"/>
      <p:bldP spid="7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33454"/>
          </a:xfrm>
        </p:spPr>
        <p:txBody>
          <a:bodyPr/>
          <a:lstStyle/>
          <a:p>
            <a:r>
              <a:rPr lang="ru-RU" b="1" dirty="0" smtClean="0">
                <a:solidFill>
                  <a:srgbClr val="002060"/>
                </a:solidFill>
              </a:rPr>
              <a:t>Таблица</a:t>
            </a:r>
            <a:endParaRPr lang="ru-RU" b="1" dirty="0">
              <a:solidFill>
                <a:srgbClr val="002060"/>
              </a:solidFill>
            </a:endParaRPr>
          </a:p>
        </p:txBody>
      </p:sp>
      <p:sp>
        <p:nvSpPr>
          <p:cNvPr id="6" name="Скругленный прямоугольник 5"/>
          <p:cNvSpPr/>
          <p:nvPr/>
        </p:nvSpPr>
        <p:spPr>
          <a:xfrm>
            <a:off x="2121351" y="1276709"/>
            <a:ext cx="8286808" cy="14923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4000"/>
              </a:lnSpc>
            </a:pPr>
            <a:r>
              <a:rPr lang="ru-RU" sz="2000" dirty="0"/>
              <a:t>Два автомата должны были изготовить по 240 деталей. Первый автомат изготавливал в час на 5 деталей больше, чем второй, и поэтому закончил работу на 4 часа раньше. Сколько деталей изготавливал в час каждый автомат?</a:t>
            </a:r>
          </a:p>
        </p:txBody>
      </p:sp>
      <p:sp>
        <p:nvSpPr>
          <p:cNvPr id="7" name="TextBox 6"/>
          <p:cNvSpPr txBox="1"/>
          <p:nvPr/>
        </p:nvSpPr>
        <p:spPr>
          <a:xfrm>
            <a:off x="5671846" y="2907103"/>
            <a:ext cx="108074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b="1" dirty="0"/>
              <a:t>A = p</a:t>
            </a:r>
            <a:r>
              <a:rPr lang="en-US" sz="2400" b="1" dirty="0">
                <a:sym typeface="Symbol"/>
              </a:rPr>
              <a:t> t</a:t>
            </a:r>
            <a:endParaRPr lang="ru-RU" sz="2400" b="1" dirty="0"/>
          </a:p>
        </p:txBody>
      </p:sp>
      <p:graphicFrame>
        <p:nvGraphicFramePr>
          <p:cNvPr id="8" name="Таблица 7"/>
          <p:cNvGraphicFramePr>
            <a:graphicFrameLocks noGrp="1"/>
          </p:cNvGraphicFramePr>
          <p:nvPr/>
        </p:nvGraphicFramePr>
        <p:xfrm>
          <a:off x="2521789" y="3665747"/>
          <a:ext cx="7878792" cy="1820652"/>
        </p:xfrm>
        <a:graphic>
          <a:graphicData uri="http://schemas.openxmlformats.org/drawingml/2006/table">
            <a:tbl>
              <a:tblPr firstRow="1" bandRow="1">
                <a:tableStyleId>{C4B1156A-380E-4F78-BDF5-A606A8083BF9}</a:tableStyleId>
              </a:tblPr>
              <a:tblGrid>
                <a:gridCol w="1969698">
                  <a:extLst>
                    <a:ext uri="{9D8B030D-6E8A-4147-A177-3AD203B41FA5}">
                      <a16:colId xmlns:a16="http://schemas.microsoft.com/office/drawing/2014/main" xmlns="" val="20000"/>
                    </a:ext>
                  </a:extLst>
                </a:gridCol>
                <a:gridCol w="1969698">
                  <a:extLst>
                    <a:ext uri="{9D8B030D-6E8A-4147-A177-3AD203B41FA5}">
                      <a16:colId xmlns:a16="http://schemas.microsoft.com/office/drawing/2014/main" xmlns="" val="20001"/>
                    </a:ext>
                  </a:extLst>
                </a:gridCol>
                <a:gridCol w="1969698">
                  <a:extLst>
                    <a:ext uri="{9D8B030D-6E8A-4147-A177-3AD203B41FA5}">
                      <a16:colId xmlns:a16="http://schemas.microsoft.com/office/drawing/2014/main" xmlns="" val="20002"/>
                    </a:ext>
                  </a:extLst>
                </a:gridCol>
                <a:gridCol w="1969698">
                  <a:extLst>
                    <a:ext uri="{9D8B030D-6E8A-4147-A177-3AD203B41FA5}">
                      <a16:colId xmlns:a16="http://schemas.microsoft.com/office/drawing/2014/main" xmlns="" val="20003"/>
                    </a:ext>
                  </a:extLst>
                </a:gridCol>
              </a:tblGrid>
              <a:tr h="606884">
                <a:tc>
                  <a:txBody>
                    <a:bodyPr/>
                    <a:lstStyle/>
                    <a:p>
                      <a:endParaRPr lang="ru-RU" dirty="0"/>
                    </a:p>
                  </a:txBody>
                  <a:tcPr/>
                </a:tc>
                <a:tc>
                  <a:txBody>
                    <a:bodyPr/>
                    <a:lstStyle/>
                    <a:p>
                      <a:pPr algn="ctr"/>
                      <a:endParaRPr lang="ru-RU" dirty="0"/>
                    </a:p>
                  </a:txBody>
                  <a:tcPr anchor="ctr"/>
                </a:tc>
                <a:tc>
                  <a:txBody>
                    <a:bodyPr/>
                    <a:lstStyle/>
                    <a:p>
                      <a:pPr algn="ctr"/>
                      <a:endParaRPr lang="ru-RU" dirty="0"/>
                    </a:p>
                  </a:txBody>
                  <a:tcPr anchor="ctr"/>
                </a:tc>
                <a:tc>
                  <a:txBody>
                    <a:bodyPr/>
                    <a:lstStyle/>
                    <a:p>
                      <a:pPr algn="ctr"/>
                      <a:endParaRPr lang="ru-RU" dirty="0"/>
                    </a:p>
                  </a:txBody>
                  <a:tcPr anchor="ctr"/>
                </a:tc>
                <a:extLst>
                  <a:ext uri="{0D108BD9-81ED-4DB2-BD59-A6C34878D82A}">
                    <a16:rowId xmlns:a16="http://schemas.microsoft.com/office/drawing/2014/main" xmlns="" val="10000"/>
                  </a:ext>
                </a:extLst>
              </a:tr>
              <a:tr h="606884">
                <a:tc>
                  <a:txBody>
                    <a:bodyPr/>
                    <a:lstStyle/>
                    <a:p>
                      <a:endParaRPr lang="ru-RU" dirty="0"/>
                    </a:p>
                  </a:txBody>
                  <a:tcPr anchor="ctr"/>
                </a:tc>
                <a:tc>
                  <a:txBody>
                    <a:bodyPr/>
                    <a:lstStyle/>
                    <a:p>
                      <a:pPr algn="ctr"/>
                      <a:endParaRPr lang="ru-RU" dirty="0"/>
                    </a:p>
                  </a:txBody>
                  <a:tcPr anchor="ctr"/>
                </a:tc>
                <a:tc>
                  <a:txBody>
                    <a:bodyPr/>
                    <a:lstStyle/>
                    <a:p>
                      <a:pPr algn="ctr"/>
                      <a:endParaRPr lang="ru-RU" dirty="0"/>
                    </a:p>
                  </a:txBody>
                  <a:tcPr anchor="ctr"/>
                </a:tc>
                <a:tc>
                  <a:txBody>
                    <a:bodyPr/>
                    <a:lstStyle/>
                    <a:p>
                      <a:pPr algn="ctr"/>
                      <a:endParaRPr lang="ru-RU" dirty="0"/>
                    </a:p>
                  </a:txBody>
                  <a:tcPr anchor="ctr"/>
                </a:tc>
                <a:extLst>
                  <a:ext uri="{0D108BD9-81ED-4DB2-BD59-A6C34878D82A}">
                    <a16:rowId xmlns:a16="http://schemas.microsoft.com/office/drawing/2014/main" xmlns="" val="10001"/>
                  </a:ext>
                </a:extLst>
              </a:tr>
              <a:tr h="606884">
                <a:tc>
                  <a:txBody>
                    <a:bodyPr/>
                    <a:lstStyle/>
                    <a:p>
                      <a:endParaRPr lang="ru-RU" dirty="0"/>
                    </a:p>
                  </a:txBody>
                  <a:tcPr anchor="ctr"/>
                </a:tc>
                <a:tc>
                  <a:txBody>
                    <a:bodyPr/>
                    <a:lstStyle/>
                    <a:p>
                      <a:pPr algn="ctr"/>
                      <a:endParaRPr lang="ru-RU" dirty="0"/>
                    </a:p>
                  </a:txBody>
                  <a:tcPr anchor="ctr"/>
                </a:tc>
                <a:tc>
                  <a:txBody>
                    <a:bodyPr/>
                    <a:lstStyle/>
                    <a:p>
                      <a:pPr algn="ctr"/>
                      <a:endParaRPr lang="ru-RU"/>
                    </a:p>
                  </a:txBody>
                  <a:tcPr anchor="ctr"/>
                </a:tc>
                <a:tc>
                  <a:txBody>
                    <a:bodyPr/>
                    <a:lstStyle/>
                    <a:p>
                      <a:pPr algn="ctr"/>
                      <a:endParaRPr lang="ru-RU" dirty="0"/>
                    </a:p>
                  </a:txBody>
                  <a:tcPr anchor="ctr"/>
                </a:tc>
                <a:extLst>
                  <a:ext uri="{0D108BD9-81ED-4DB2-BD59-A6C34878D82A}">
                    <a16:rowId xmlns:a16="http://schemas.microsoft.com/office/drawing/2014/main" xmlns="" val="10002"/>
                  </a:ext>
                </a:extLst>
              </a:tr>
            </a:tbl>
          </a:graphicData>
        </a:graphic>
      </p:graphicFrame>
      <p:graphicFrame>
        <p:nvGraphicFramePr>
          <p:cNvPr id="9" name="Объект 8"/>
          <p:cNvGraphicFramePr>
            <a:graphicFrameLocks noChangeAspect="1"/>
          </p:cNvGraphicFramePr>
          <p:nvPr/>
        </p:nvGraphicFramePr>
        <p:xfrm>
          <a:off x="7110577" y="4281324"/>
          <a:ext cx="636318" cy="563596"/>
        </p:xfrm>
        <a:graphic>
          <a:graphicData uri="http://schemas.openxmlformats.org/presentationml/2006/ole">
            <mc:AlternateContent xmlns:mc="http://schemas.openxmlformats.org/markup-compatibility/2006">
              <mc:Choice xmlns:v="urn:schemas-microsoft-com:vml" Requires="v">
                <p:oleObj spid="_x0000_s2062" name="Формула" r:id="rId3" imgW="444240" imgH="393480" progId="Equation.3">
                  <p:embed/>
                </p:oleObj>
              </mc:Choice>
              <mc:Fallback>
                <p:oleObj name="Формула" r:id="rId3" imgW="444240" imgH="393480" progId="Equation.3">
                  <p:embed/>
                  <p:pic>
                    <p:nvPicPr>
                      <p:cNvPr id="9" name="Объект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577" y="4281324"/>
                        <a:ext cx="636318" cy="563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nvGraphicFramePr>
        <p:xfrm>
          <a:off x="7150100" y="4905376"/>
          <a:ext cx="565150" cy="563563"/>
        </p:xfrm>
        <a:graphic>
          <a:graphicData uri="http://schemas.openxmlformats.org/presentationml/2006/ole">
            <mc:AlternateContent xmlns:mc="http://schemas.openxmlformats.org/markup-compatibility/2006">
              <mc:Choice xmlns:v="urn:schemas-microsoft-com:vml" Requires="v">
                <p:oleObj spid="_x0000_s2063" name="Формула" r:id="rId5" imgW="393480" imgH="393480" progId="Equation.3">
                  <p:embed/>
                </p:oleObj>
              </mc:Choice>
              <mc:Fallback>
                <p:oleObj name="Формула" r:id="rId5" imgW="393480" imgH="393480" progId="Equation.3">
                  <p:embed/>
                  <p:pic>
                    <p:nvPicPr>
                      <p:cNvPr id="10" name="Объект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0100" y="4905376"/>
                        <a:ext cx="565150"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p:nvPr/>
        </p:nvSpPr>
        <p:spPr>
          <a:xfrm>
            <a:off x="4872841" y="3764478"/>
            <a:ext cx="1056904"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endParaRPr lang="ru-RU" b="1" dirty="0">
              <a:solidFill>
                <a:schemeClr val="tx1"/>
              </a:solidFill>
            </a:endParaRPr>
          </a:p>
        </p:txBody>
      </p:sp>
      <p:sp>
        <p:nvSpPr>
          <p:cNvPr id="13" name="Прямоугольник 12"/>
          <p:cNvSpPr/>
          <p:nvPr/>
        </p:nvSpPr>
        <p:spPr>
          <a:xfrm>
            <a:off x="6951023" y="3764478"/>
            <a:ext cx="1056904"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t>
            </a:r>
            <a:endParaRPr lang="ru-RU" b="1" dirty="0">
              <a:solidFill>
                <a:schemeClr val="tx1"/>
              </a:solidFill>
            </a:endParaRPr>
          </a:p>
        </p:txBody>
      </p:sp>
      <p:sp>
        <p:nvSpPr>
          <p:cNvPr id="14" name="Прямоугольник 13"/>
          <p:cNvSpPr/>
          <p:nvPr/>
        </p:nvSpPr>
        <p:spPr>
          <a:xfrm>
            <a:off x="8851075" y="3752602"/>
            <a:ext cx="1056904"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endParaRPr lang="ru-RU" b="1" dirty="0">
              <a:solidFill>
                <a:schemeClr val="tx1"/>
              </a:solidFill>
            </a:endParaRPr>
          </a:p>
        </p:txBody>
      </p:sp>
      <p:sp>
        <p:nvSpPr>
          <p:cNvPr id="15" name="Прямоугольник 14"/>
          <p:cNvSpPr/>
          <p:nvPr/>
        </p:nvSpPr>
        <p:spPr>
          <a:xfrm>
            <a:off x="2640280" y="4381995"/>
            <a:ext cx="1567543"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a:t>
            </a:r>
            <a:r>
              <a:rPr lang="ru-RU" b="1" dirty="0">
                <a:solidFill>
                  <a:schemeClr val="tx1"/>
                </a:solidFill>
              </a:rPr>
              <a:t> автомат</a:t>
            </a:r>
          </a:p>
        </p:txBody>
      </p:sp>
      <p:sp>
        <p:nvSpPr>
          <p:cNvPr id="17" name="Прямоугольник 16"/>
          <p:cNvSpPr/>
          <p:nvPr/>
        </p:nvSpPr>
        <p:spPr>
          <a:xfrm>
            <a:off x="2640280" y="4975761"/>
            <a:ext cx="1567543"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a:t>
            </a:r>
            <a:r>
              <a:rPr lang="ru-RU" b="1" dirty="0">
                <a:solidFill>
                  <a:schemeClr val="tx1"/>
                </a:solidFill>
              </a:rPr>
              <a:t> </a:t>
            </a:r>
            <a:r>
              <a:rPr lang="en-US" b="1" dirty="0">
                <a:solidFill>
                  <a:schemeClr val="tx1"/>
                </a:solidFill>
              </a:rPr>
              <a:t>I </a:t>
            </a:r>
            <a:r>
              <a:rPr lang="ru-RU" b="1" dirty="0">
                <a:solidFill>
                  <a:schemeClr val="tx1"/>
                </a:solidFill>
              </a:rPr>
              <a:t>автомат</a:t>
            </a:r>
          </a:p>
        </p:txBody>
      </p:sp>
      <p:sp>
        <p:nvSpPr>
          <p:cNvPr id="18" name="Прямоугольник 17"/>
          <p:cNvSpPr/>
          <p:nvPr/>
        </p:nvSpPr>
        <p:spPr>
          <a:xfrm>
            <a:off x="4730337" y="4358244"/>
            <a:ext cx="1567543"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a:t>
            </a:r>
            <a:r>
              <a:rPr lang="en-US" dirty="0">
                <a:solidFill>
                  <a:schemeClr val="tx1"/>
                </a:solidFill>
              </a:rPr>
              <a:t>x </a:t>
            </a:r>
            <a:r>
              <a:rPr lang="ru-RU" dirty="0">
                <a:solidFill>
                  <a:schemeClr val="tx1"/>
                </a:solidFill>
              </a:rPr>
              <a:t>+</a:t>
            </a:r>
            <a:r>
              <a:rPr lang="en-US" dirty="0">
                <a:solidFill>
                  <a:schemeClr val="tx1"/>
                </a:solidFill>
              </a:rPr>
              <a:t> </a:t>
            </a:r>
            <a:r>
              <a:rPr lang="ru-RU" dirty="0">
                <a:solidFill>
                  <a:schemeClr val="tx1"/>
                </a:solidFill>
              </a:rPr>
              <a:t>5</a:t>
            </a:r>
            <a:r>
              <a:rPr lang="en-US" dirty="0">
                <a:solidFill>
                  <a:schemeClr val="tx1"/>
                </a:solidFill>
              </a:rPr>
              <a:t>) </a:t>
            </a:r>
            <a:r>
              <a:rPr lang="ru-RU" dirty="0">
                <a:solidFill>
                  <a:schemeClr val="tx1"/>
                </a:solidFill>
              </a:rPr>
              <a:t>дет.</a:t>
            </a:r>
          </a:p>
        </p:txBody>
      </p:sp>
      <p:sp>
        <p:nvSpPr>
          <p:cNvPr id="19" name="Прямоугольник 18"/>
          <p:cNvSpPr/>
          <p:nvPr/>
        </p:nvSpPr>
        <p:spPr>
          <a:xfrm>
            <a:off x="4742212" y="4963886"/>
            <a:ext cx="1567543"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rPr>
              <a:t>х</a:t>
            </a:r>
            <a:r>
              <a:rPr lang="ru-RU" dirty="0">
                <a:solidFill>
                  <a:schemeClr val="tx1"/>
                </a:solidFill>
              </a:rPr>
              <a:t> дет. </a:t>
            </a:r>
          </a:p>
        </p:txBody>
      </p:sp>
      <p:sp>
        <p:nvSpPr>
          <p:cNvPr id="20" name="Прямоугольник 19"/>
          <p:cNvSpPr/>
          <p:nvPr/>
        </p:nvSpPr>
        <p:spPr>
          <a:xfrm>
            <a:off x="8672944" y="4346369"/>
            <a:ext cx="1567543"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240 дет.</a:t>
            </a:r>
          </a:p>
        </p:txBody>
      </p:sp>
      <p:sp>
        <p:nvSpPr>
          <p:cNvPr id="21" name="Прямоугольник 20"/>
          <p:cNvSpPr/>
          <p:nvPr/>
        </p:nvSpPr>
        <p:spPr>
          <a:xfrm>
            <a:off x="8661069" y="4952010"/>
            <a:ext cx="1567543"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240 дет.</a:t>
            </a:r>
          </a:p>
        </p:txBody>
      </p:sp>
    </p:spTree>
    <p:extLst>
      <p:ext uri="{BB962C8B-B14F-4D97-AF65-F5344CB8AC3E}">
        <p14:creationId xmlns:p14="http://schemas.microsoft.com/office/powerpoint/2010/main" val="402552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p:bldP spid="14" grpId="0"/>
      <p:bldP spid="15"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idx="1"/>
          </p:nvPr>
        </p:nvSpPr>
        <p:spPr>
          <a:xfrm>
            <a:off x="457200" y="381000"/>
            <a:ext cx="11506200" cy="6324600"/>
          </a:xfrm>
        </p:spPr>
        <p:txBody>
          <a:bodyPr>
            <a:normAutofit fontScale="62500" lnSpcReduction="20000"/>
          </a:bodyPr>
          <a:lstStyle/>
          <a:p>
            <a:pPr indent="0">
              <a:lnSpc>
                <a:spcPct val="120000"/>
              </a:lnSpc>
              <a:spcBef>
                <a:spcPts val="600"/>
              </a:spcBef>
              <a:buNone/>
            </a:pPr>
            <a:r>
              <a:rPr lang="ru-RU" i="0" dirty="0">
                <a:latin typeface="Century Schoolbook" panose="02040604050505020304" pitchFamily="18" charset="0"/>
              </a:rPr>
              <a:t>Эти два письма пришли по Интернету, и оба они о граффити. Граффити – это рисунки или надписи на стенах или других местах, выполненные без официального разрешения. Используйте письма для ответов на вопросы</a:t>
            </a:r>
            <a:r>
              <a:rPr lang="ru-RU" i="0" dirty="0" smtClean="0">
                <a:latin typeface="Century Schoolbook" panose="02040604050505020304" pitchFamily="18" charset="0"/>
              </a:rPr>
              <a:t>.</a:t>
            </a:r>
          </a:p>
          <a:p>
            <a:pPr indent="0">
              <a:lnSpc>
                <a:spcPct val="120000"/>
              </a:lnSpc>
              <a:spcBef>
                <a:spcPts val="600"/>
              </a:spcBef>
              <a:buNone/>
            </a:pPr>
            <a:endParaRPr lang="ru-RU" sz="1100" i="0" dirty="0">
              <a:latin typeface="Century Schoolbook" panose="02040604050505020304" pitchFamily="18" charset="0"/>
            </a:endParaRPr>
          </a:p>
          <a:p>
            <a:pPr marL="0" indent="0">
              <a:lnSpc>
                <a:spcPct val="120000"/>
              </a:lnSpc>
              <a:spcBef>
                <a:spcPts val="600"/>
              </a:spcBef>
              <a:buNone/>
            </a:pPr>
            <a:r>
              <a:rPr lang="ru-RU" i="0" u="sng" dirty="0">
                <a:latin typeface="Century Schoolbook" panose="02040604050505020304" pitchFamily="18" charset="0"/>
              </a:rPr>
              <a:t>Вопрос №1.</a:t>
            </a:r>
            <a:r>
              <a:rPr lang="ru-RU" i="0" dirty="0">
                <a:latin typeface="Century Schoolbook" panose="02040604050505020304" pitchFamily="18" charset="0"/>
              </a:rPr>
              <a:t> Цель каждого из писем: </a:t>
            </a:r>
          </a:p>
          <a:p>
            <a:pPr marL="514350" lvl="0" indent="-514350">
              <a:lnSpc>
                <a:spcPct val="120000"/>
              </a:lnSpc>
              <a:spcBef>
                <a:spcPts val="600"/>
              </a:spcBef>
              <a:buFont typeface="+mj-lt"/>
              <a:buAutoNum type="alphaUcPeriod"/>
            </a:pPr>
            <a:r>
              <a:rPr lang="ru-RU" i="0" dirty="0">
                <a:latin typeface="Century Schoolbook" panose="02040604050505020304" pitchFamily="18" charset="0"/>
              </a:rPr>
              <a:t>объяснить, что такое граффити;</a:t>
            </a:r>
          </a:p>
          <a:p>
            <a:pPr marL="514350" lvl="0" indent="-514350">
              <a:lnSpc>
                <a:spcPct val="120000"/>
              </a:lnSpc>
              <a:spcBef>
                <a:spcPts val="600"/>
              </a:spcBef>
              <a:buFont typeface="+mj-lt"/>
              <a:buAutoNum type="alphaUcPeriod"/>
            </a:pPr>
            <a:r>
              <a:rPr lang="ru-RU" i="0" dirty="0">
                <a:latin typeface="Century Schoolbook" panose="02040604050505020304" pitchFamily="18" charset="0"/>
              </a:rPr>
              <a:t>выразить свое мнение о граффити;</a:t>
            </a:r>
          </a:p>
          <a:p>
            <a:pPr marL="514350" lvl="0" indent="-514350">
              <a:lnSpc>
                <a:spcPct val="120000"/>
              </a:lnSpc>
              <a:spcBef>
                <a:spcPts val="600"/>
              </a:spcBef>
              <a:buFont typeface="+mj-lt"/>
              <a:buAutoNum type="alphaUcPeriod"/>
            </a:pPr>
            <a:r>
              <a:rPr lang="ru-RU" i="0" dirty="0">
                <a:latin typeface="Century Schoolbook" panose="02040604050505020304" pitchFamily="18" charset="0"/>
              </a:rPr>
              <a:t>продемонстрировать популярность граффити; </a:t>
            </a:r>
          </a:p>
          <a:p>
            <a:pPr marL="514350" lvl="0" indent="-514350">
              <a:lnSpc>
                <a:spcPct val="120000"/>
              </a:lnSpc>
              <a:spcBef>
                <a:spcPts val="600"/>
              </a:spcBef>
              <a:buFont typeface="+mj-lt"/>
              <a:buAutoNum type="alphaUcPeriod"/>
            </a:pPr>
            <a:r>
              <a:rPr lang="ru-RU" i="0" dirty="0">
                <a:latin typeface="Century Schoolbook" panose="02040604050505020304" pitchFamily="18" charset="0"/>
              </a:rPr>
              <a:t>рассказать людям, что очень много средств тратится, чтобы смыть эти рисунки</a:t>
            </a:r>
            <a:r>
              <a:rPr lang="ru-RU" i="0" dirty="0" smtClean="0">
                <a:latin typeface="Century Schoolbook" panose="02040604050505020304" pitchFamily="18" charset="0"/>
              </a:rPr>
              <a:t>.</a:t>
            </a:r>
          </a:p>
          <a:p>
            <a:pPr marL="0" lvl="0" indent="0">
              <a:lnSpc>
                <a:spcPct val="120000"/>
              </a:lnSpc>
              <a:spcBef>
                <a:spcPts val="600"/>
              </a:spcBef>
              <a:buNone/>
            </a:pPr>
            <a:endParaRPr lang="ru-RU" sz="1100" i="0" dirty="0">
              <a:latin typeface="Century Schoolbook" panose="02040604050505020304" pitchFamily="18" charset="0"/>
            </a:endParaRPr>
          </a:p>
          <a:p>
            <a:pPr marL="0" indent="0">
              <a:lnSpc>
                <a:spcPct val="120000"/>
              </a:lnSpc>
              <a:spcBef>
                <a:spcPts val="600"/>
              </a:spcBef>
              <a:buNone/>
            </a:pPr>
            <a:r>
              <a:rPr lang="ru-RU" i="0" u="sng" dirty="0">
                <a:latin typeface="Century Schoolbook" panose="02040604050505020304" pitchFamily="18" charset="0"/>
              </a:rPr>
              <a:t>Вопрос №2</a:t>
            </a:r>
            <a:r>
              <a:rPr lang="ru-RU" i="0" dirty="0">
                <a:latin typeface="Century Schoolbook" panose="02040604050505020304" pitchFamily="18" charset="0"/>
              </a:rPr>
              <a:t>. Почему Софья ссылается на рекламу</a:t>
            </a:r>
            <a:r>
              <a:rPr lang="ru-RU" i="0" dirty="0" smtClean="0">
                <a:latin typeface="Century Schoolbook" panose="02040604050505020304" pitchFamily="18" charset="0"/>
              </a:rPr>
              <a:t>?</a:t>
            </a:r>
          </a:p>
          <a:p>
            <a:pPr marL="0" indent="0">
              <a:lnSpc>
                <a:spcPct val="120000"/>
              </a:lnSpc>
              <a:spcBef>
                <a:spcPts val="600"/>
              </a:spcBef>
              <a:buNone/>
            </a:pPr>
            <a:endParaRPr lang="ru-RU" sz="1300" i="0" dirty="0">
              <a:latin typeface="Century Schoolbook" panose="02040604050505020304" pitchFamily="18" charset="0"/>
            </a:endParaRPr>
          </a:p>
          <a:p>
            <a:pPr marL="0" indent="0">
              <a:lnSpc>
                <a:spcPct val="120000"/>
              </a:lnSpc>
              <a:spcBef>
                <a:spcPts val="600"/>
              </a:spcBef>
              <a:buNone/>
            </a:pPr>
            <a:r>
              <a:rPr lang="ru-RU" i="0" u="sng" dirty="0">
                <a:latin typeface="Century Schoolbook" panose="02040604050505020304" pitchFamily="18" charset="0"/>
              </a:rPr>
              <a:t>Вопрос №3</a:t>
            </a:r>
            <a:r>
              <a:rPr lang="ru-RU" i="0" dirty="0">
                <a:latin typeface="Century Schoolbook" panose="02040604050505020304" pitchFamily="18" charset="0"/>
              </a:rPr>
              <a:t>. С каким из этих двух писем вы согласны? Дайте своими словами обоснование своей точки зрения, при этом используйте то, что сказано в одном из писем или в них обоих</a:t>
            </a:r>
            <a:r>
              <a:rPr lang="ru-RU" i="0" dirty="0" smtClean="0">
                <a:latin typeface="Century Schoolbook" panose="02040604050505020304" pitchFamily="18" charset="0"/>
              </a:rPr>
              <a:t>.</a:t>
            </a:r>
          </a:p>
          <a:p>
            <a:pPr marL="0" indent="0">
              <a:lnSpc>
                <a:spcPct val="120000"/>
              </a:lnSpc>
              <a:spcBef>
                <a:spcPts val="600"/>
              </a:spcBef>
              <a:buNone/>
            </a:pPr>
            <a:endParaRPr lang="ru-RU" sz="1300" i="0" dirty="0">
              <a:latin typeface="Century Schoolbook" panose="02040604050505020304" pitchFamily="18" charset="0"/>
            </a:endParaRPr>
          </a:p>
          <a:p>
            <a:pPr marL="0" indent="0">
              <a:lnSpc>
                <a:spcPct val="120000"/>
              </a:lnSpc>
              <a:spcBef>
                <a:spcPts val="600"/>
              </a:spcBef>
              <a:buNone/>
            </a:pPr>
            <a:r>
              <a:rPr lang="ru-RU" i="0" u="sng" dirty="0">
                <a:latin typeface="Century Schoolbook" panose="02040604050505020304" pitchFamily="18" charset="0"/>
              </a:rPr>
              <a:t>Вопрос №4</a:t>
            </a:r>
            <a:r>
              <a:rPr lang="ru-RU" i="0" dirty="0">
                <a:latin typeface="Century Schoolbook" panose="02040604050505020304" pitchFamily="18" charset="0"/>
              </a:rPr>
              <a:t>. Анализируя каждое письмо, мы можем обсуждать, что говорится в письме (то есть его содержание). Мы можем также обсуждать, как написано письмо (то есть его стиль). Безотносительно к тому, с чьим письмом вы согласны, объясните, кто из двух авторов, по вашему мнению, написал письмо лучше. Обоснуйте свой ответ, ссылаясь на то, как написаны оба или одно из этих писем.</a:t>
            </a:r>
          </a:p>
          <a:p>
            <a:endParaRPr lang="ru-RU" dirty="0"/>
          </a:p>
        </p:txBody>
      </p:sp>
    </p:spTree>
    <p:extLst>
      <p:ext uri="{BB962C8B-B14F-4D97-AF65-F5344CB8AC3E}">
        <p14:creationId xmlns:p14="http://schemas.microsoft.com/office/powerpoint/2010/main" val="412559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326986"/>
            <a:ext cx="6400699" cy="689932"/>
          </a:xfrm>
          <a:prstGeom prst="rect">
            <a:avLst/>
          </a:prstGeom>
        </p:spPr>
        <p:txBody>
          <a:bodyPr vert="horz" wrap="square" lIns="0" tIns="12700" rIns="0" bIns="0" rtlCol="0">
            <a:spAutoFit/>
          </a:bodyPr>
          <a:lstStyle/>
          <a:p>
            <a:pPr marL="12700">
              <a:lnSpc>
                <a:spcPct val="100000"/>
              </a:lnSpc>
              <a:spcBef>
                <a:spcPts val="100"/>
              </a:spcBef>
            </a:pPr>
            <a:r>
              <a:rPr b="0" spc="-5" dirty="0">
                <a:latin typeface="Century Schoolbook"/>
                <a:cs typeface="Century Schoolbook"/>
              </a:rPr>
              <a:t>Стратегии</a:t>
            </a:r>
            <a:r>
              <a:rPr b="0" spc="-65" dirty="0">
                <a:latin typeface="Century Schoolbook"/>
                <a:cs typeface="Century Schoolbook"/>
              </a:rPr>
              <a:t> </a:t>
            </a:r>
            <a:r>
              <a:rPr b="0" spc="-5" dirty="0">
                <a:latin typeface="Century Schoolbook"/>
                <a:cs typeface="Century Schoolbook"/>
              </a:rPr>
              <a:t>чтения</a:t>
            </a:r>
          </a:p>
        </p:txBody>
      </p:sp>
      <p:sp>
        <p:nvSpPr>
          <p:cNvPr id="3" name="object 3"/>
          <p:cNvSpPr txBox="1"/>
          <p:nvPr/>
        </p:nvSpPr>
        <p:spPr>
          <a:xfrm>
            <a:off x="814222" y="2412568"/>
            <a:ext cx="4848860" cy="2132965"/>
          </a:xfrm>
          <a:prstGeom prst="rect">
            <a:avLst/>
          </a:prstGeom>
        </p:spPr>
        <p:txBody>
          <a:bodyPr vert="horz" wrap="square" lIns="0" tIns="12700" rIns="0" bIns="0" rtlCol="0">
            <a:spAutoFit/>
          </a:bodyPr>
          <a:lstStyle/>
          <a:p>
            <a:pPr marL="155575">
              <a:lnSpc>
                <a:spcPct val="100000"/>
              </a:lnSpc>
              <a:spcBef>
                <a:spcPts val="100"/>
              </a:spcBef>
            </a:pPr>
            <a:r>
              <a:rPr sz="2400" b="1" dirty="0">
                <a:latin typeface="Century Schoolbook"/>
                <a:cs typeface="Century Schoolbook"/>
              </a:rPr>
              <a:t>Цель:</a:t>
            </a:r>
            <a:endParaRPr sz="2400" dirty="0">
              <a:latin typeface="Century Schoolbook"/>
              <a:cs typeface="Century Schoolbook"/>
            </a:endParaRPr>
          </a:p>
          <a:p>
            <a:pPr marL="299085" marR="5080" indent="-287020">
              <a:lnSpc>
                <a:spcPct val="150000"/>
              </a:lnSpc>
              <a:spcBef>
                <a:spcPts val="750"/>
              </a:spcBef>
              <a:buFont typeface="Arial"/>
              <a:buChar char="•"/>
              <a:tabLst>
                <a:tab pos="299085" algn="l"/>
                <a:tab pos="299720" algn="l"/>
              </a:tabLst>
            </a:pPr>
            <a:r>
              <a:rPr sz="2400" spc="-5" dirty="0">
                <a:latin typeface="Century Schoolbook"/>
                <a:cs typeface="Century Schoolbook"/>
              </a:rPr>
              <a:t>применение, </a:t>
            </a:r>
            <a:r>
              <a:rPr sz="2400" dirty="0">
                <a:latin typeface="Century Schoolbook"/>
                <a:cs typeface="Century Schoolbook"/>
              </a:rPr>
              <a:t>использование </a:t>
            </a:r>
            <a:r>
              <a:rPr sz="2400" spc="5" dirty="0">
                <a:latin typeface="Century Schoolbook"/>
                <a:cs typeface="Century Schoolbook"/>
              </a:rPr>
              <a:t> </a:t>
            </a:r>
            <a:r>
              <a:rPr sz="2400" dirty="0">
                <a:latin typeface="Century Schoolbook"/>
                <a:cs typeface="Century Schoolbook"/>
              </a:rPr>
              <a:t>материала</a:t>
            </a:r>
            <a:r>
              <a:rPr sz="2400" spc="-60" dirty="0">
                <a:latin typeface="Century Schoolbook"/>
                <a:cs typeface="Century Schoolbook"/>
              </a:rPr>
              <a:t> </a:t>
            </a:r>
            <a:r>
              <a:rPr sz="2400" dirty="0">
                <a:latin typeface="Century Schoolbook"/>
                <a:cs typeface="Century Schoolbook"/>
              </a:rPr>
              <a:t>в</a:t>
            </a:r>
            <a:r>
              <a:rPr sz="2400" spc="-35" dirty="0">
                <a:latin typeface="Century Schoolbook"/>
                <a:cs typeface="Century Schoolbook"/>
              </a:rPr>
              <a:t> </a:t>
            </a:r>
            <a:r>
              <a:rPr sz="2400" dirty="0">
                <a:latin typeface="Century Schoolbook"/>
                <a:cs typeface="Century Schoolbook"/>
              </a:rPr>
              <a:t>самых</a:t>
            </a:r>
            <a:r>
              <a:rPr sz="2400" spc="-35" dirty="0">
                <a:latin typeface="Century Schoolbook"/>
                <a:cs typeface="Century Schoolbook"/>
              </a:rPr>
              <a:t> </a:t>
            </a:r>
            <a:r>
              <a:rPr sz="2400" dirty="0">
                <a:latin typeface="Century Schoolbook"/>
                <a:cs typeface="Century Schoolbook"/>
              </a:rPr>
              <a:t>различных </a:t>
            </a:r>
            <a:r>
              <a:rPr sz="2400" spc="-650" dirty="0">
                <a:latin typeface="Century Schoolbook"/>
                <a:cs typeface="Century Schoolbook"/>
              </a:rPr>
              <a:t> </a:t>
            </a:r>
            <a:r>
              <a:rPr sz="2400" dirty="0">
                <a:latin typeface="Century Schoolbook"/>
                <a:cs typeface="Century Schoolbook"/>
              </a:rPr>
              <a:t>ситуациях,</a:t>
            </a:r>
            <a:r>
              <a:rPr sz="2400" spc="-50" dirty="0">
                <a:latin typeface="Century Schoolbook"/>
                <a:cs typeface="Century Schoolbook"/>
              </a:rPr>
              <a:t> </a:t>
            </a:r>
            <a:r>
              <a:rPr sz="2400" dirty="0">
                <a:latin typeface="Century Schoolbook"/>
                <a:cs typeface="Century Schoolbook"/>
              </a:rPr>
              <a:t>формах,</a:t>
            </a:r>
            <a:r>
              <a:rPr sz="2400" spc="-45" dirty="0">
                <a:latin typeface="Century Schoolbook"/>
                <a:cs typeface="Century Schoolbook"/>
              </a:rPr>
              <a:t> </a:t>
            </a:r>
            <a:r>
              <a:rPr sz="2400" spc="-5" dirty="0">
                <a:latin typeface="Century Schoolbook"/>
                <a:cs typeface="Century Schoolbook"/>
              </a:rPr>
              <a:t>сферах</a:t>
            </a:r>
            <a:endParaRPr sz="2400" dirty="0">
              <a:latin typeface="Century Schoolbook"/>
              <a:cs typeface="Century Schoolbook"/>
            </a:endParaRPr>
          </a:p>
        </p:txBody>
      </p:sp>
      <p:sp>
        <p:nvSpPr>
          <p:cNvPr id="4" name="object 4"/>
          <p:cNvSpPr txBox="1"/>
          <p:nvPr/>
        </p:nvSpPr>
        <p:spPr>
          <a:xfrm>
            <a:off x="814222" y="5068549"/>
            <a:ext cx="4801870" cy="1123315"/>
          </a:xfrm>
          <a:prstGeom prst="rect">
            <a:avLst/>
          </a:prstGeom>
        </p:spPr>
        <p:txBody>
          <a:bodyPr vert="horz" wrap="square" lIns="0" tIns="195580" rIns="0" bIns="0" rtlCol="0">
            <a:spAutoFit/>
          </a:bodyPr>
          <a:lstStyle/>
          <a:p>
            <a:pPr marL="299085" indent="-287020">
              <a:lnSpc>
                <a:spcPct val="100000"/>
              </a:lnSpc>
              <a:spcBef>
                <a:spcPts val="1540"/>
              </a:spcBef>
              <a:buFont typeface="Arial"/>
              <a:buChar char="•"/>
              <a:tabLst>
                <a:tab pos="299085" algn="l"/>
                <a:tab pos="299720" algn="l"/>
              </a:tabLst>
            </a:pPr>
            <a:r>
              <a:rPr sz="2400" dirty="0">
                <a:latin typeface="Century Schoolbook"/>
                <a:cs typeface="Century Schoolbook"/>
              </a:rPr>
              <a:t>включение</a:t>
            </a:r>
            <a:r>
              <a:rPr sz="2400" spc="-55" dirty="0">
                <a:latin typeface="Century Schoolbook"/>
                <a:cs typeface="Century Schoolbook"/>
              </a:rPr>
              <a:t> </a:t>
            </a:r>
            <a:r>
              <a:rPr sz="2400" dirty="0">
                <a:latin typeface="Century Schoolbook"/>
                <a:cs typeface="Century Schoolbook"/>
              </a:rPr>
              <a:t>его</a:t>
            </a:r>
            <a:r>
              <a:rPr sz="2400" spc="-25" dirty="0">
                <a:latin typeface="Century Schoolbook"/>
                <a:cs typeface="Century Schoolbook"/>
              </a:rPr>
              <a:t> </a:t>
            </a:r>
            <a:r>
              <a:rPr sz="2400" dirty="0">
                <a:latin typeface="Century Schoolbook"/>
                <a:cs typeface="Century Schoolbook"/>
              </a:rPr>
              <a:t>в</a:t>
            </a:r>
            <a:r>
              <a:rPr sz="2400" spc="-25" dirty="0">
                <a:latin typeface="Century Schoolbook"/>
                <a:cs typeface="Century Schoolbook"/>
              </a:rPr>
              <a:t> </a:t>
            </a:r>
            <a:r>
              <a:rPr sz="2400" spc="-5" dirty="0">
                <a:latin typeface="Century Schoolbook"/>
                <a:cs typeface="Century Schoolbook"/>
              </a:rPr>
              <a:t>другую,</a:t>
            </a:r>
            <a:r>
              <a:rPr sz="2400" spc="-20" dirty="0">
                <a:latin typeface="Century Schoolbook"/>
                <a:cs typeface="Century Schoolbook"/>
              </a:rPr>
              <a:t> </a:t>
            </a:r>
            <a:r>
              <a:rPr sz="2400" spc="-5" dirty="0">
                <a:latin typeface="Century Schoolbook"/>
                <a:cs typeface="Century Schoolbook"/>
              </a:rPr>
              <a:t>более</a:t>
            </a:r>
            <a:endParaRPr sz="2400">
              <a:latin typeface="Century Schoolbook"/>
              <a:cs typeface="Century Schoolbook"/>
            </a:endParaRPr>
          </a:p>
          <a:p>
            <a:pPr marL="299085">
              <a:lnSpc>
                <a:spcPct val="100000"/>
              </a:lnSpc>
              <a:spcBef>
                <a:spcPts val="1440"/>
              </a:spcBef>
            </a:pPr>
            <a:r>
              <a:rPr sz="2400" dirty="0">
                <a:latin typeface="Century Schoolbook"/>
                <a:cs typeface="Century Schoolbook"/>
              </a:rPr>
              <a:t>масштабную</a:t>
            </a:r>
            <a:r>
              <a:rPr sz="2400" spc="-65" dirty="0">
                <a:latin typeface="Century Schoolbook"/>
                <a:cs typeface="Century Schoolbook"/>
              </a:rPr>
              <a:t> </a:t>
            </a:r>
            <a:r>
              <a:rPr sz="2400" dirty="0">
                <a:latin typeface="Century Schoolbook"/>
                <a:cs typeface="Century Schoolbook"/>
              </a:rPr>
              <a:t>деятельность</a:t>
            </a:r>
            <a:endParaRPr sz="2400">
              <a:latin typeface="Century Schoolbook"/>
              <a:cs typeface="Century Schoolbook"/>
            </a:endParaRPr>
          </a:p>
        </p:txBody>
      </p:sp>
      <p:pic>
        <p:nvPicPr>
          <p:cNvPr id="5" name="object 5"/>
          <p:cNvPicPr/>
          <p:nvPr/>
        </p:nvPicPr>
        <p:blipFill>
          <a:blip r:embed="rId2" cstate="print"/>
          <a:stretch>
            <a:fillRect/>
          </a:stretch>
        </p:blipFill>
        <p:spPr>
          <a:xfrm>
            <a:off x="1085088" y="1341119"/>
            <a:ext cx="9128760" cy="588263"/>
          </a:xfrm>
          <a:prstGeom prst="rect">
            <a:avLst/>
          </a:prstGeom>
        </p:spPr>
      </p:pic>
      <p:sp>
        <p:nvSpPr>
          <p:cNvPr id="6" name="object 6"/>
          <p:cNvSpPr txBox="1"/>
          <p:nvPr/>
        </p:nvSpPr>
        <p:spPr>
          <a:xfrm>
            <a:off x="1213815" y="1382649"/>
            <a:ext cx="8203565" cy="453390"/>
          </a:xfrm>
          <a:prstGeom prst="rect">
            <a:avLst/>
          </a:prstGeom>
        </p:spPr>
        <p:txBody>
          <a:bodyPr vert="horz" wrap="square" lIns="0" tIns="13335" rIns="0" bIns="0" rtlCol="0">
            <a:spAutoFit/>
          </a:bodyPr>
          <a:lstStyle/>
          <a:p>
            <a:pPr marL="12700">
              <a:lnSpc>
                <a:spcPct val="100000"/>
              </a:lnSpc>
              <a:spcBef>
                <a:spcPts val="105"/>
              </a:spcBef>
            </a:pPr>
            <a:r>
              <a:rPr sz="2800" b="1" dirty="0">
                <a:latin typeface="Century Schoolbook"/>
                <a:cs typeface="Century Schoolbook"/>
              </a:rPr>
              <a:t>3. Стратегии</a:t>
            </a:r>
            <a:r>
              <a:rPr sz="2800" b="1" spc="-25" dirty="0">
                <a:latin typeface="Century Schoolbook"/>
                <a:cs typeface="Century Schoolbook"/>
              </a:rPr>
              <a:t> </a:t>
            </a:r>
            <a:r>
              <a:rPr sz="2800" b="1" dirty="0">
                <a:latin typeface="Century Schoolbook"/>
                <a:cs typeface="Century Schoolbook"/>
              </a:rPr>
              <a:t>послетекстовой</a:t>
            </a:r>
            <a:r>
              <a:rPr sz="2800" b="1" spc="-45" dirty="0">
                <a:latin typeface="Century Schoolbook"/>
                <a:cs typeface="Century Schoolbook"/>
              </a:rPr>
              <a:t> </a:t>
            </a:r>
            <a:r>
              <a:rPr sz="2800" b="1" spc="-5" dirty="0">
                <a:latin typeface="Century Schoolbook"/>
                <a:cs typeface="Century Schoolbook"/>
              </a:rPr>
              <a:t>деятельности</a:t>
            </a:r>
            <a:endParaRPr sz="2800">
              <a:latin typeface="Century Schoolbook"/>
              <a:cs typeface="Century Schoolbook"/>
            </a:endParaRPr>
          </a:p>
        </p:txBody>
      </p:sp>
      <p:sp>
        <p:nvSpPr>
          <p:cNvPr id="7" name="object 7"/>
          <p:cNvSpPr txBox="1"/>
          <p:nvPr/>
        </p:nvSpPr>
        <p:spPr>
          <a:xfrm>
            <a:off x="6896861" y="2507056"/>
            <a:ext cx="1816735"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entury Schoolbook"/>
                <a:cs typeface="Century Schoolbook"/>
              </a:rPr>
              <a:t>Стратегии:</a:t>
            </a:r>
            <a:endParaRPr sz="2400">
              <a:latin typeface="Century Schoolbook"/>
              <a:cs typeface="Century Schoolbook"/>
            </a:endParaRPr>
          </a:p>
        </p:txBody>
      </p:sp>
      <p:sp>
        <p:nvSpPr>
          <p:cNvPr id="8" name="object 8"/>
          <p:cNvSpPr txBox="1"/>
          <p:nvPr/>
        </p:nvSpPr>
        <p:spPr>
          <a:xfrm>
            <a:off x="6896861" y="2886760"/>
            <a:ext cx="3885565" cy="3227705"/>
          </a:xfrm>
          <a:prstGeom prst="rect">
            <a:avLst/>
          </a:prstGeom>
        </p:spPr>
        <p:txBody>
          <a:bodyPr vert="horz" wrap="square" lIns="0" tIns="165735" rIns="0" bIns="0" rtlCol="0">
            <a:spAutoFit/>
          </a:bodyPr>
          <a:lstStyle/>
          <a:p>
            <a:pPr marL="299085" indent="-287020">
              <a:lnSpc>
                <a:spcPct val="100000"/>
              </a:lnSpc>
              <a:spcBef>
                <a:spcPts val="1305"/>
              </a:spcBef>
              <a:buFont typeface="Arial"/>
              <a:buChar char="•"/>
              <a:tabLst>
                <a:tab pos="299085" algn="l"/>
                <a:tab pos="299720" algn="l"/>
              </a:tabLst>
            </a:pPr>
            <a:r>
              <a:rPr sz="2000" spc="-5" dirty="0">
                <a:latin typeface="Century Schoolbook"/>
                <a:cs typeface="Century Schoolbook"/>
              </a:rPr>
              <a:t>«Вопросы</a:t>
            </a:r>
            <a:r>
              <a:rPr sz="2000" spc="-10" dirty="0">
                <a:latin typeface="Century Schoolbook"/>
                <a:cs typeface="Century Schoolbook"/>
              </a:rPr>
              <a:t> </a:t>
            </a:r>
            <a:r>
              <a:rPr sz="2000" spc="-5" dirty="0">
                <a:latin typeface="Century Schoolbook"/>
                <a:cs typeface="Century Schoolbook"/>
              </a:rPr>
              <a:t>после</a:t>
            </a:r>
            <a:r>
              <a:rPr sz="2000" spc="5" dirty="0">
                <a:latin typeface="Century Schoolbook"/>
                <a:cs typeface="Century Schoolbook"/>
              </a:rPr>
              <a:t> </a:t>
            </a:r>
            <a:r>
              <a:rPr sz="2000" spc="-10" dirty="0">
                <a:latin typeface="Century Schoolbook"/>
                <a:cs typeface="Century Schoolbook"/>
              </a:rPr>
              <a:t>текста».</a:t>
            </a:r>
            <a:endParaRPr sz="2000">
              <a:latin typeface="Century Schoolbook"/>
              <a:cs typeface="Century Schoolbook"/>
            </a:endParaRPr>
          </a:p>
          <a:p>
            <a:pPr marL="369570" indent="-356870">
              <a:lnSpc>
                <a:spcPct val="100000"/>
              </a:lnSpc>
              <a:spcBef>
                <a:spcPts val="1200"/>
              </a:spcBef>
              <a:buFont typeface="Arial"/>
              <a:buChar char="•"/>
              <a:tabLst>
                <a:tab pos="368935" algn="l"/>
                <a:tab pos="369570" algn="l"/>
              </a:tabLst>
            </a:pPr>
            <a:r>
              <a:rPr sz="2000" spc="-5" dirty="0">
                <a:latin typeface="Century Schoolbook"/>
                <a:cs typeface="Century Schoolbook"/>
              </a:rPr>
              <a:t>«Проверочный</a:t>
            </a:r>
            <a:r>
              <a:rPr sz="2000" spc="-35" dirty="0">
                <a:latin typeface="Century Schoolbook"/>
                <a:cs typeface="Century Schoolbook"/>
              </a:rPr>
              <a:t> </a:t>
            </a:r>
            <a:r>
              <a:rPr sz="2000" spc="-10" dirty="0">
                <a:latin typeface="Century Schoolbook"/>
                <a:cs typeface="Century Schoolbook"/>
              </a:rPr>
              <a:t>лист».</a:t>
            </a:r>
            <a:endParaRPr sz="2000">
              <a:latin typeface="Century Schoolbook"/>
              <a:cs typeface="Century Schoolbook"/>
            </a:endParaRPr>
          </a:p>
          <a:p>
            <a:pPr marL="299085" indent="-287020">
              <a:lnSpc>
                <a:spcPct val="100000"/>
              </a:lnSpc>
              <a:spcBef>
                <a:spcPts val="1205"/>
              </a:spcBef>
              <a:buFont typeface="Arial"/>
              <a:buChar char="•"/>
              <a:tabLst>
                <a:tab pos="299085" algn="l"/>
                <a:tab pos="299720" algn="l"/>
              </a:tabLst>
            </a:pPr>
            <a:r>
              <a:rPr sz="2000" spc="-15" dirty="0">
                <a:latin typeface="Century Schoolbook"/>
                <a:cs typeface="Century Schoolbook"/>
              </a:rPr>
              <a:t>«Тайм</a:t>
            </a:r>
            <a:r>
              <a:rPr sz="2000" spc="10" dirty="0">
                <a:latin typeface="Century Schoolbook"/>
                <a:cs typeface="Century Schoolbook"/>
              </a:rPr>
              <a:t> </a:t>
            </a:r>
            <a:r>
              <a:rPr sz="2000" spc="-5" dirty="0">
                <a:latin typeface="Century Schoolbook"/>
                <a:cs typeface="Century Schoolbook"/>
              </a:rPr>
              <a:t>–</a:t>
            </a:r>
            <a:r>
              <a:rPr sz="2000" spc="-25" dirty="0">
                <a:latin typeface="Century Schoolbook"/>
                <a:cs typeface="Century Schoolbook"/>
              </a:rPr>
              <a:t> </a:t>
            </a:r>
            <a:r>
              <a:rPr sz="2000" spc="-10" dirty="0">
                <a:latin typeface="Century Schoolbook"/>
                <a:cs typeface="Century Schoolbook"/>
              </a:rPr>
              <a:t>аут».</a:t>
            </a:r>
            <a:endParaRPr sz="2000">
              <a:latin typeface="Century Schoolbook"/>
              <a:cs typeface="Century Schoolbook"/>
            </a:endParaRPr>
          </a:p>
          <a:p>
            <a:pPr marL="299085" marR="5080" indent="-287020">
              <a:lnSpc>
                <a:spcPts val="3600"/>
              </a:lnSpc>
              <a:spcBef>
                <a:spcPts val="320"/>
              </a:spcBef>
              <a:buFont typeface="Arial"/>
              <a:buChar char="•"/>
              <a:tabLst>
                <a:tab pos="299085" algn="l"/>
                <a:tab pos="299720" algn="l"/>
              </a:tabLst>
            </a:pPr>
            <a:r>
              <a:rPr sz="2000" spc="-10" dirty="0">
                <a:latin typeface="Century Schoolbook"/>
                <a:cs typeface="Century Schoolbook"/>
              </a:rPr>
              <a:t>«Отношение </a:t>
            </a:r>
            <a:r>
              <a:rPr sz="2000" spc="-5" dirty="0">
                <a:latin typeface="Century Schoolbook"/>
                <a:cs typeface="Century Schoolbook"/>
              </a:rPr>
              <a:t>меду </a:t>
            </a:r>
            <a:r>
              <a:rPr sz="2000" dirty="0">
                <a:latin typeface="Century Schoolbook"/>
                <a:cs typeface="Century Schoolbook"/>
              </a:rPr>
              <a:t>вопросом </a:t>
            </a:r>
            <a:r>
              <a:rPr sz="2000" spc="-5" dirty="0">
                <a:latin typeface="Century Schoolbook"/>
                <a:cs typeface="Century Schoolbook"/>
              </a:rPr>
              <a:t>и </a:t>
            </a:r>
            <a:r>
              <a:rPr sz="2000" spc="-545" dirty="0">
                <a:latin typeface="Century Schoolbook"/>
                <a:cs typeface="Century Schoolbook"/>
              </a:rPr>
              <a:t> </a:t>
            </a:r>
            <a:r>
              <a:rPr sz="2000" spc="-5" dirty="0">
                <a:latin typeface="Century Schoolbook"/>
                <a:cs typeface="Century Schoolbook"/>
              </a:rPr>
              <a:t>ответом».</a:t>
            </a:r>
            <a:endParaRPr sz="2000">
              <a:latin typeface="Century Schoolbook"/>
              <a:cs typeface="Century Schoolbook"/>
            </a:endParaRPr>
          </a:p>
          <a:p>
            <a:pPr marL="299085" indent="-287020">
              <a:lnSpc>
                <a:spcPct val="100000"/>
              </a:lnSpc>
              <a:spcBef>
                <a:spcPts val="885"/>
              </a:spcBef>
              <a:buFont typeface="Arial"/>
              <a:buChar char="•"/>
              <a:tabLst>
                <a:tab pos="299085" algn="l"/>
                <a:tab pos="299720" algn="l"/>
              </a:tabLst>
            </a:pPr>
            <a:r>
              <a:rPr sz="2000" spc="-10" dirty="0">
                <a:latin typeface="Century Schoolbook"/>
                <a:cs typeface="Century Schoolbook"/>
              </a:rPr>
              <a:t>«Синквейн».</a:t>
            </a:r>
            <a:endParaRPr sz="2000">
              <a:latin typeface="Century Schoolbook"/>
              <a:cs typeface="Century Schoolbook"/>
            </a:endParaRPr>
          </a:p>
          <a:p>
            <a:pPr marL="299085" indent="-287020">
              <a:lnSpc>
                <a:spcPct val="100000"/>
              </a:lnSpc>
              <a:spcBef>
                <a:spcPts val="1200"/>
              </a:spcBef>
              <a:buFont typeface="Arial"/>
              <a:buChar char="•"/>
              <a:tabLst>
                <a:tab pos="299085" algn="l"/>
                <a:tab pos="299720" algn="l"/>
              </a:tabLst>
            </a:pPr>
            <a:r>
              <a:rPr sz="2000" spc="-5" dirty="0">
                <a:latin typeface="Century Schoolbook"/>
                <a:cs typeface="Century Schoolbook"/>
              </a:rPr>
              <a:t>Кубик</a:t>
            </a:r>
            <a:r>
              <a:rPr sz="2000" spc="-45" dirty="0">
                <a:latin typeface="Century Schoolbook"/>
                <a:cs typeface="Century Schoolbook"/>
              </a:rPr>
              <a:t> </a:t>
            </a:r>
            <a:r>
              <a:rPr sz="2000" spc="-5" dirty="0">
                <a:latin typeface="Century Schoolbook"/>
                <a:cs typeface="Century Schoolbook"/>
              </a:rPr>
              <a:t>Блума.</a:t>
            </a:r>
            <a:endParaRPr sz="2000">
              <a:latin typeface="Century Schoolbook"/>
              <a:cs typeface="Century Schoolbook"/>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524001" y="303214"/>
            <a:ext cx="8964613" cy="1119187"/>
          </a:xfrm>
        </p:spPr>
        <p:txBody>
          <a:bodyPr/>
          <a:lstStyle/>
          <a:p>
            <a:pPr algn="ctr">
              <a:defRPr/>
            </a:pPr>
            <a:r>
              <a:rPr lang="ru-RU" sz="3400" dirty="0">
                <a:effectLst>
                  <a:outerShdw blurRad="38100" dist="38100" dir="2700000" algn="tl">
                    <a:srgbClr val="000000">
                      <a:alpha val="43137"/>
                    </a:srgbClr>
                  </a:outerShdw>
                </a:effectLst>
                <a:latin typeface="Century Schoolbook" panose="02040604050505020304" pitchFamily="18" charset="0"/>
              </a:rPr>
              <a:t>Текст с пропуском</a:t>
            </a:r>
            <a:r>
              <a:rPr lang="ru-RU" sz="3400" dirty="0">
                <a:latin typeface="Century Schoolbook" panose="02040604050505020304" pitchFamily="18" charset="0"/>
              </a:rPr>
              <a:t> </a:t>
            </a:r>
            <a:br>
              <a:rPr lang="ru-RU" sz="3400" dirty="0">
                <a:latin typeface="Century Schoolbook" panose="02040604050505020304" pitchFamily="18" charset="0"/>
              </a:rPr>
            </a:br>
            <a:r>
              <a:rPr lang="ru-RU" sz="2400" dirty="0">
                <a:latin typeface="Century Schoolbook" panose="02040604050505020304" pitchFamily="18" charset="0"/>
              </a:rPr>
              <a:t>Текстовый документ, рисунок </a:t>
            </a:r>
            <a:r>
              <a:rPr lang="en-US" sz="2400" dirty="0">
                <a:latin typeface="Century Schoolbook" panose="02040604050505020304" pitchFamily="18" charset="0"/>
              </a:rPr>
              <a:t>Google, learningapps.org</a:t>
            </a:r>
            <a:endParaRPr lang="ru-RU" sz="2400" dirty="0">
              <a:latin typeface="Century Schoolbook" panose="02040604050505020304" pitchFamily="18" charset="0"/>
            </a:endParaRPr>
          </a:p>
        </p:txBody>
      </p:sp>
      <p:pic>
        <p:nvPicPr>
          <p:cNvPr id="6" name="Рисунок 5" descr="Вырезка экрана"/>
          <p:cNvPicPr>
            <a:picLocks noChangeAspect="1"/>
          </p:cNvPicPr>
          <p:nvPr/>
        </p:nvPicPr>
        <p:blipFill>
          <a:blip r:embed="rId2"/>
          <a:stretch>
            <a:fillRect/>
          </a:stretch>
        </p:blipFill>
        <p:spPr>
          <a:xfrm>
            <a:off x="2632075" y="1412875"/>
            <a:ext cx="7304088" cy="5316538"/>
          </a:xfrm>
          <a:prstGeom prst="rect">
            <a:avLst/>
          </a:prstGeom>
          <a:ln>
            <a:noFill/>
          </a:ln>
          <a:effectLst>
            <a:outerShdw blurRad="292100" dist="139700" dir="2700000" algn="tl" rotWithShape="0">
              <a:srgbClr val="333333">
                <a:alpha val="65000"/>
              </a:srgbClr>
            </a:outerShdw>
          </a:effectLst>
        </p:spPr>
      </p:pic>
      <p:pic>
        <p:nvPicPr>
          <p:cNvPr id="13" name="Рисунок 12" descr="Вырезка экрана"/>
          <p:cNvPicPr>
            <a:picLocks noChangeAspect="1"/>
          </p:cNvPicPr>
          <p:nvPr/>
        </p:nvPicPr>
        <p:blipFill>
          <a:blip r:embed="rId3"/>
          <a:stretch>
            <a:fillRect/>
          </a:stretch>
        </p:blipFill>
        <p:spPr>
          <a:xfrm>
            <a:off x="1919289" y="1412875"/>
            <a:ext cx="8377237" cy="4914900"/>
          </a:xfrm>
          <a:prstGeom prst="rect">
            <a:avLst/>
          </a:prstGeom>
          <a:ln>
            <a:noFill/>
          </a:ln>
          <a:effectLst>
            <a:outerShdw blurRad="292100" dist="139700" dir="2700000" algn="tl" rotWithShape="0">
              <a:srgbClr val="333333">
                <a:alpha val="65000"/>
              </a:srgbClr>
            </a:outerShdw>
          </a:effectLst>
        </p:spPr>
      </p:pic>
      <p:pic>
        <p:nvPicPr>
          <p:cNvPr id="14" name="Рисунок 13" descr="Вырезка экрана"/>
          <p:cNvPicPr>
            <a:picLocks noChangeAspect="1"/>
          </p:cNvPicPr>
          <p:nvPr/>
        </p:nvPicPr>
        <p:blipFill>
          <a:blip r:embed="rId4"/>
          <a:stretch>
            <a:fillRect/>
          </a:stretch>
        </p:blipFill>
        <p:spPr>
          <a:xfrm>
            <a:off x="1751014" y="1593850"/>
            <a:ext cx="8713787" cy="3995738"/>
          </a:xfrm>
          <a:prstGeom prst="rect">
            <a:avLst/>
          </a:prstGeom>
          <a:ln>
            <a:noFill/>
          </a:ln>
          <a:effectLst>
            <a:outerShdw blurRad="292100" dist="139700" dir="2700000" algn="tl" rotWithShape="0">
              <a:srgbClr val="333333">
                <a:alpha val="65000"/>
              </a:srgbClr>
            </a:outerShdw>
          </a:effectLst>
        </p:spPr>
      </p:pic>
      <p:pic>
        <p:nvPicPr>
          <p:cNvPr id="15" name="Рисунок 14" descr="Вырезка экрана"/>
          <p:cNvPicPr>
            <a:picLocks noChangeAspect="1"/>
          </p:cNvPicPr>
          <p:nvPr/>
        </p:nvPicPr>
        <p:blipFill>
          <a:blip r:embed="rId5"/>
          <a:stretch>
            <a:fillRect/>
          </a:stretch>
        </p:blipFill>
        <p:spPr>
          <a:xfrm>
            <a:off x="1649414" y="1651000"/>
            <a:ext cx="8916987" cy="2571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5455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1981201" y="3698875"/>
          <a:ext cx="8226425" cy="334966"/>
        </p:xfrm>
        <a:graphic>
          <a:graphicData uri="http://schemas.openxmlformats.org/drawingml/2006/table">
            <a:tbl>
              <a:tblPr/>
              <a:tblGrid>
                <a:gridCol w="8226425">
                  <a:extLst>
                    <a:ext uri="{9D8B030D-6E8A-4147-A177-3AD203B41FA5}">
                      <a16:colId xmlns:a16="http://schemas.microsoft.com/office/drawing/2014/main" xmlns="" val="20000"/>
                    </a:ext>
                  </a:extLst>
                </a:gridCol>
              </a:tblGrid>
              <a:tr h="334963">
                <a:tc>
                  <a:txBody>
                    <a:bodyPr/>
                    <a:lstStyle/>
                    <a:p>
                      <a:endParaRPr lang="ru-RU" sz="1600" dirty="0"/>
                    </a:p>
                  </a:txBody>
                  <a:tcPr marT="45563" marB="45563"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7415" name="Rectangle 3"/>
          <p:cNvSpPr>
            <a:spLocks noChangeArrowheads="1"/>
          </p:cNvSpPr>
          <p:nvPr/>
        </p:nvSpPr>
        <p:spPr bwMode="auto">
          <a:xfrm>
            <a:off x="304800" y="373305"/>
            <a:ext cx="10591800" cy="6247864"/>
          </a:xfrm>
          <a:prstGeom prst="rect">
            <a:avLst/>
          </a:prstGeom>
          <a:noFill/>
          <a:ln>
            <a:noFill/>
          </a:ln>
          <a:extLst/>
        </p:spPr>
        <p:txBody>
          <a:bodyPr wrap="square" anchor="ctr">
            <a:spAutoFit/>
          </a:bodyPr>
          <a:lstStyle>
            <a:lvl1pPr eaLnBrk="0" hangingPunct="0">
              <a:defRPr>
                <a:solidFill>
                  <a:schemeClr val="tx1"/>
                </a:solidFill>
                <a:latin typeface="Arial" pitchFamily="34" charset="0"/>
                <a:ea typeface="MS Gothic" pitchFamily="49" charset="-128"/>
              </a:defRPr>
            </a:lvl1pPr>
            <a:lvl2pPr marL="742950" indent="-285750" eaLnBrk="0" hangingPunct="0">
              <a:defRPr>
                <a:solidFill>
                  <a:schemeClr val="tx1"/>
                </a:solidFill>
                <a:latin typeface="Arial" pitchFamily="34" charset="0"/>
                <a:ea typeface="MS Gothic" pitchFamily="49" charset="-128"/>
              </a:defRPr>
            </a:lvl2pPr>
            <a:lvl3pPr marL="1143000" indent="-228600" eaLnBrk="0" hangingPunct="0">
              <a:defRPr>
                <a:solidFill>
                  <a:schemeClr val="tx1"/>
                </a:solidFill>
                <a:latin typeface="Arial" pitchFamily="34" charset="0"/>
                <a:ea typeface="MS Gothic" pitchFamily="49" charset="-128"/>
              </a:defRPr>
            </a:lvl3pPr>
            <a:lvl4pPr marL="1600200" indent="-228600" eaLnBrk="0" hangingPunct="0">
              <a:defRPr>
                <a:solidFill>
                  <a:schemeClr val="tx1"/>
                </a:solidFill>
                <a:latin typeface="Arial" pitchFamily="34" charset="0"/>
                <a:ea typeface="MS Gothic" pitchFamily="49" charset="-128"/>
              </a:defRPr>
            </a:lvl4pPr>
            <a:lvl5pPr marL="2057400" indent="-228600" eaLnBrk="0" hangingPunct="0">
              <a:defRPr>
                <a:solidFill>
                  <a:schemeClr val="tx1"/>
                </a:solidFill>
                <a:latin typeface="Arial" pitchFamily="34" charset="0"/>
                <a:ea typeface="MS Gothic" pitchFamily="49" charset="-128"/>
              </a:defRPr>
            </a:lvl5pPr>
            <a:lvl6pPr marL="2514600" indent="-228600" eaLnBrk="0" fontAlgn="base" hangingPunct="0">
              <a:spcBef>
                <a:spcPct val="0"/>
              </a:spcBef>
              <a:spcAft>
                <a:spcPct val="0"/>
              </a:spcAft>
              <a:defRPr>
                <a:solidFill>
                  <a:schemeClr val="tx1"/>
                </a:solidFill>
                <a:latin typeface="Arial" pitchFamily="34" charset="0"/>
                <a:ea typeface="MS Gothic" pitchFamily="49" charset="-128"/>
              </a:defRPr>
            </a:lvl6pPr>
            <a:lvl7pPr marL="2971800" indent="-228600" eaLnBrk="0" fontAlgn="base" hangingPunct="0">
              <a:spcBef>
                <a:spcPct val="0"/>
              </a:spcBef>
              <a:spcAft>
                <a:spcPct val="0"/>
              </a:spcAft>
              <a:defRPr>
                <a:solidFill>
                  <a:schemeClr val="tx1"/>
                </a:solidFill>
                <a:latin typeface="Arial" pitchFamily="34" charset="0"/>
                <a:ea typeface="MS Gothic" pitchFamily="49" charset="-128"/>
              </a:defRPr>
            </a:lvl7pPr>
            <a:lvl8pPr marL="3429000" indent="-228600" eaLnBrk="0" fontAlgn="base" hangingPunct="0">
              <a:spcBef>
                <a:spcPct val="0"/>
              </a:spcBef>
              <a:spcAft>
                <a:spcPct val="0"/>
              </a:spcAft>
              <a:defRPr>
                <a:solidFill>
                  <a:schemeClr val="tx1"/>
                </a:solidFill>
                <a:latin typeface="Arial" pitchFamily="34" charset="0"/>
                <a:ea typeface="MS Gothic" pitchFamily="49" charset="-128"/>
              </a:defRPr>
            </a:lvl8pPr>
            <a:lvl9pPr marL="3886200" indent="-228600" eaLnBrk="0" fontAlgn="base" hangingPunct="0">
              <a:spcBef>
                <a:spcPct val="0"/>
              </a:spcBef>
              <a:spcAft>
                <a:spcPct val="0"/>
              </a:spcAft>
              <a:defRPr>
                <a:solidFill>
                  <a:schemeClr val="tx1"/>
                </a:solidFill>
                <a:latin typeface="Arial" pitchFamily="34" charset="0"/>
                <a:ea typeface="MS Gothic" pitchFamily="49" charset="-128"/>
              </a:defRPr>
            </a:lvl9pPr>
          </a:lstStyle>
          <a:p>
            <a:pPr algn="ctr">
              <a:defRPr/>
            </a:pPr>
            <a:r>
              <a:rPr lang="ru-RU" altLang="ru-RU" sz="2000" b="1" dirty="0">
                <a:latin typeface="Century Schoolbook" panose="02040604050505020304" pitchFamily="18" charset="0"/>
              </a:rPr>
              <a:t>Логические </a:t>
            </a:r>
            <a:r>
              <a:rPr lang="ru-RU" altLang="ru-RU" sz="2000" b="1" dirty="0" smtClean="0">
                <a:latin typeface="Century Schoolbook" panose="02040604050505020304" pitchFamily="18" charset="0"/>
              </a:rPr>
              <a:t>цепочки</a:t>
            </a:r>
          </a:p>
          <a:p>
            <a:pPr algn="ctr">
              <a:defRPr/>
            </a:pPr>
            <a:endParaRPr lang="ru-RU" altLang="ru-RU" sz="2000" b="1" dirty="0">
              <a:latin typeface="Century Schoolbook" panose="02040604050505020304" pitchFamily="18" charset="0"/>
            </a:endParaRPr>
          </a:p>
          <a:p>
            <a:pPr eaLnBrk="1" hangingPunct="1">
              <a:defRPr/>
            </a:pPr>
            <a:r>
              <a:rPr lang="ru-RU" altLang="ru-RU" sz="2000" b="1" dirty="0">
                <a:latin typeface="Century Schoolbook" panose="02040604050505020304" pitchFamily="18" charset="0"/>
              </a:rPr>
              <a:t>Расположите в логической последовательности: </a:t>
            </a:r>
            <a:endParaRPr lang="ru-RU" altLang="ru-RU" sz="2000" dirty="0">
              <a:latin typeface="Century Schoolbook" panose="02040604050505020304" pitchFamily="18" charset="0"/>
            </a:endParaRPr>
          </a:p>
          <a:p>
            <a:pPr marL="266700" indent="-266700" eaLnBrk="1" hangingPunct="1">
              <a:buFont typeface="+mj-lt"/>
              <a:buAutoNum type="arabicParenR"/>
              <a:defRPr/>
            </a:pPr>
            <a:r>
              <a:rPr lang="ru-RU" altLang="ru-RU" sz="2000" dirty="0">
                <a:latin typeface="Century Schoolbook" panose="02040604050505020304" pitchFamily="18" charset="0"/>
              </a:rPr>
              <a:t>выделение отдельных семей ;</a:t>
            </a:r>
          </a:p>
          <a:p>
            <a:pPr marL="266700" indent="-266700" eaLnBrk="1" hangingPunct="1">
              <a:buFont typeface="+mj-lt"/>
              <a:buAutoNum type="arabicParenR"/>
              <a:defRPr/>
            </a:pPr>
            <a:r>
              <a:rPr lang="ru-RU" altLang="ru-RU" sz="2000" dirty="0">
                <a:latin typeface="Century Schoolbook" panose="02040604050505020304" pitchFamily="18" charset="0"/>
              </a:rPr>
              <a:t>появление металлов;</a:t>
            </a:r>
          </a:p>
          <a:p>
            <a:pPr marL="266700" indent="-266700" eaLnBrk="1" hangingPunct="1">
              <a:buFont typeface="+mj-lt"/>
              <a:buAutoNum type="arabicParenR"/>
              <a:defRPr/>
            </a:pPr>
            <a:r>
              <a:rPr lang="ru-RU" altLang="ru-RU" sz="2000" dirty="0">
                <a:latin typeface="Century Schoolbook" panose="02040604050505020304" pitchFamily="18" charset="0"/>
              </a:rPr>
              <a:t>зарождение соседской общины;</a:t>
            </a:r>
          </a:p>
          <a:p>
            <a:pPr marL="266700" indent="-266700" eaLnBrk="1" hangingPunct="1">
              <a:buFont typeface="+mj-lt"/>
              <a:buAutoNum type="arabicParenR"/>
              <a:defRPr/>
            </a:pPr>
            <a:r>
              <a:rPr lang="ru-RU" altLang="ru-RU" sz="2000" dirty="0">
                <a:latin typeface="Century Schoolbook" panose="02040604050505020304" pitchFamily="18" charset="0"/>
              </a:rPr>
              <a:t>способность отдельной семьи произвести необходимое для неё количество продуктов</a:t>
            </a:r>
          </a:p>
          <a:p>
            <a:pPr algn="just">
              <a:defRPr/>
            </a:pPr>
            <a:endParaRPr lang="ru-RU" altLang="ru-RU" sz="2000" b="1" dirty="0">
              <a:latin typeface="Century Schoolbook" panose="02040604050505020304" pitchFamily="18" charset="0"/>
            </a:endParaRPr>
          </a:p>
          <a:p>
            <a:pPr>
              <a:defRPr/>
            </a:pPr>
            <a:r>
              <a:rPr lang="ru-RU" altLang="ru-RU" sz="2000" b="1" dirty="0">
                <a:latin typeface="Century Schoolbook" panose="02040604050505020304" pitchFamily="18" charset="0"/>
              </a:rPr>
              <a:t>Расставь события и явления в правильной последовательности (причины-следствия) </a:t>
            </a:r>
          </a:p>
          <a:p>
            <a:pPr>
              <a:defRPr/>
            </a:pPr>
            <a:r>
              <a:rPr lang="ru-RU" altLang="ru-RU" sz="2000" dirty="0">
                <a:latin typeface="Century Schoolbook" panose="02040604050505020304" pitchFamily="18" charset="0"/>
              </a:rPr>
              <a:t>1. Война за независимость</a:t>
            </a:r>
          </a:p>
          <a:p>
            <a:pPr>
              <a:defRPr/>
            </a:pPr>
            <a:r>
              <a:rPr lang="ru-RU" altLang="ru-RU" sz="2000" dirty="0">
                <a:latin typeface="Century Schoolbook" panose="02040604050505020304" pitchFamily="18" charset="0"/>
              </a:rPr>
              <a:t>2. Создание колоний в Северной Америке</a:t>
            </a:r>
          </a:p>
          <a:p>
            <a:pPr>
              <a:defRPr/>
            </a:pPr>
            <a:r>
              <a:rPr lang="ru-RU" altLang="ru-RU" sz="2000" dirty="0">
                <a:latin typeface="Century Schoolbook" panose="02040604050505020304" pitchFamily="18" charset="0"/>
              </a:rPr>
              <a:t>3. Принятие Декларации независимости</a:t>
            </a:r>
          </a:p>
          <a:p>
            <a:pPr>
              <a:defRPr/>
            </a:pPr>
            <a:r>
              <a:rPr lang="ru-RU" altLang="ru-RU" sz="2000" dirty="0">
                <a:latin typeface="Century Schoolbook" panose="02040604050505020304" pitchFamily="18" charset="0"/>
              </a:rPr>
              <a:t>4. "Бостонское чаепитие"</a:t>
            </a:r>
          </a:p>
          <a:p>
            <a:pPr>
              <a:defRPr/>
            </a:pPr>
            <a:r>
              <a:rPr lang="ru-RU" altLang="ru-RU" sz="2000" dirty="0">
                <a:latin typeface="Century Schoolbook" panose="02040604050505020304" pitchFamily="18" charset="0"/>
              </a:rPr>
              <a:t>5. Принятие Конституции и образование США</a:t>
            </a:r>
          </a:p>
          <a:p>
            <a:pPr>
              <a:defRPr/>
            </a:pPr>
            <a:r>
              <a:rPr lang="ru-RU" altLang="ru-RU" sz="2000" dirty="0">
                <a:latin typeface="Century Schoolbook" panose="02040604050505020304" pitchFamily="18" charset="0"/>
              </a:rPr>
              <a:t>6. Открытие Колумбом Америки</a:t>
            </a:r>
            <a:endParaRPr lang="ru-RU" altLang="ru-RU" sz="2000" b="1" dirty="0">
              <a:latin typeface="Century Schoolbook" panose="02040604050505020304" pitchFamily="18" charset="0"/>
            </a:endParaRPr>
          </a:p>
          <a:p>
            <a:pPr>
              <a:defRPr/>
            </a:pPr>
            <a:r>
              <a:rPr lang="ru-RU" altLang="ru-RU" sz="2000" b="1" dirty="0">
                <a:latin typeface="Century Schoolbook" panose="02040604050505020304" pitchFamily="18" charset="0"/>
              </a:rPr>
              <a:t>О каких изменениях в стране они свидетельствуют?</a:t>
            </a:r>
          </a:p>
          <a:p>
            <a:pPr>
              <a:defRPr/>
            </a:pPr>
            <a:r>
              <a:rPr lang="ru-RU" altLang="ru-RU" sz="2000" dirty="0">
                <a:latin typeface="Century Schoolbook" panose="02040604050505020304" pitchFamily="18" charset="0"/>
              </a:rPr>
              <a:t>Данные события говорят о....(надо продолжить)</a:t>
            </a:r>
          </a:p>
          <a:p>
            <a:pPr>
              <a:defRPr/>
            </a:pPr>
            <a:r>
              <a:rPr lang="ru-RU" altLang="ru-RU" sz="2000" dirty="0">
                <a:latin typeface="Century Schoolbook" panose="02040604050505020304" pitchFamily="18" charset="0"/>
              </a:rPr>
              <a:t>Потому что..(надо продолжить)</a:t>
            </a:r>
          </a:p>
        </p:txBody>
      </p:sp>
      <p:sp>
        <p:nvSpPr>
          <p:cNvPr id="39942" name="Объект 2"/>
          <p:cNvSpPr txBox="1">
            <a:spLocks/>
          </p:cNvSpPr>
          <p:nvPr/>
        </p:nvSpPr>
        <p:spPr bwMode="auto">
          <a:xfrm>
            <a:off x="8229600" y="3996142"/>
            <a:ext cx="2913063" cy="719137"/>
          </a:xfrm>
          <a:prstGeom prst="rect">
            <a:avLst/>
          </a:prstGeom>
          <a:noFill/>
          <a:ln>
            <a:noFill/>
          </a:ln>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eaLnBrk="1" hangingPunct="1">
              <a:lnSpc>
                <a:spcPct val="100000"/>
              </a:lnSpc>
              <a:spcBef>
                <a:spcPct val="0"/>
              </a:spcBef>
              <a:buFont typeface="Arial" pitchFamily="34" charset="0"/>
              <a:buNone/>
              <a:defRPr/>
            </a:pPr>
            <a:r>
              <a:rPr lang="ru-RU" altLang="ru-RU" sz="2000" dirty="0">
                <a:solidFill>
                  <a:srgbClr val="0070C0"/>
                </a:solidFill>
                <a:effectLst>
                  <a:outerShdw blurRad="38100" dist="38100" dir="2700000" algn="tl">
                    <a:srgbClr val="000000">
                      <a:alpha val="43137"/>
                    </a:srgbClr>
                  </a:outerShdw>
                </a:effectLst>
              </a:rPr>
              <a:t>Малыгина Е.Г., МБОУ Воротынская СОШ Нижегородской области</a:t>
            </a:r>
          </a:p>
        </p:txBody>
      </p:sp>
    </p:spTree>
    <p:extLst>
      <p:ext uri="{BB962C8B-B14F-4D97-AF65-F5344CB8AC3E}">
        <p14:creationId xmlns:p14="http://schemas.microsoft.com/office/powerpoint/2010/main" val="4099053609"/>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Заголовок 1"/>
          <p:cNvSpPr>
            <a:spLocks noGrp="1"/>
          </p:cNvSpPr>
          <p:nvPr>
            <p:ph type="title"/>
          </p:nvPr>
        </p:nvSpPr>
        <p:spPr>
          <a:xfrm>
            <a:off x="4800600" y="274639"/>
            <a:ext cx="5410200" cy="777875"/>
          </a:xfrm>
        </p:spPr>
        <p:txBody>
          <a:bodyPr/>
          <a:lstStyle/>
          <a:p>
            <a:pPr algn="ctr"/>
            <a:r>
              <a:rPr lang="ru-RU" altLang="ru-RU" sz="3600" dirty="0">
                <a:solidFill>
                  <a:srgbClr val="663300"/>
                </a:solidFill>
              </a:rPr>
              <a:t>«Ромашка </a:t>
            </a:r>
            <a:r>
              <a:rPr lang="ru-RU" altLang="ru-RU" sz="3600" dirty="0" err="1">
                <a:solidFill>
                  <a:srgbClr val="663300"/>
                </a:solidFill>
              </a:rPr>
              <a:t>Блума</a:t>
            </a:r>
            <a:r>
              <a:rPr lang="ru-RU" altLang="ru-RU" sz="3600" dirty="0">
                <a:solidFill>
                  <a:srgbClr val="663300"/>
                </a:solidFill>
              </a:rPr>
              <a:t>» </a:t>
            </a:r>
          </a:p>
        </p:txBody>
      </p:sp>
      <p:pic>
        <p:nvPicPr>
          <p:cNvPr id="116739"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70745" y="152400"/>
            <a:ext cx="2374900" cy="2898775"/>
          </a:xfrm>
        </p:spPr>
      </p:pic>
      <p:pic>
        <p:nvPicPr>
          <p:cNvPr id="32772"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2239" y="2671764"/>
            <a:ext cx="477043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Прямоугольник 5"/>
          <p:cNvSpPr>
            <a:spLocks noChangeArrowheads="1"/>
          </p:cNvSpPr>
          <p:nvPr/>
        </p:nvSpPr>
        <p:spPr bwMode="auto">
          <a:xfrm>
            <a:off x="4114801" y="1181101"/>
            <a:ext cx="636746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pPr>
              <a:defRPr/>
            </a:pPr>
            <a:r>
              <a:rPr lang="ru-RU" altLang="ru-RU" b="1" i="1" dirty="0"/>
              <a:t>6 лепестков – 6 типов вопросов </a:t>
            </a:r>
          </a:p>
          <a:p>
            <a:pPr>
              <a:defRPr/>
            </a:pPr>
            <a:endParaRPr lang="ru-RU" altLang="ru-RU" b="1" i="1" dirty="0"/>
          </a:p>
          <a:p>
            <a:pPr>
              <a:defRPr/>
            </a:pPr>
            <a:r>
              <a:rPr lang="ru-RU" altLang="ru-RU" b="1" dirty="0">
                <a:latin typeface="+mj-lt"/>
              </a:rPr>
              <a:t>Простые вопросы </a:t>
            </a:r>
            <a:r>
              <a:rPr lang="ru-RU" altLang="ru-RU" dirty="0">
                <a:latin typeface="+mj-lt"/>
              </a:rPr>
              <a:t>— вопросы, отвечая на которые, нужно назвать какие-то факты, вспомнить и воспроизвести определенную информацию.</a:t>
            </a:r>
          </a:p>
          <a:p>
            <a:pPr>
              <a:defRPr/>
            </a:pPr>
            <a:r>
              <a:rPr lang="ru-RU" altLang="ru-RU" b="1" dirty="0">
                <a:latin typeface="+mj-lt"/>
              </a:rPr>
              <a:t>Уточняющие вопросы </a:t>
            </a:r>
            <a:r>
              <a:rPr lang="ru-RU" altLang="ru-RU" dirty="0">
                <a:latin typeface="+mj-lt"/>
              </a:rPr>
              <a:t>задаются с целью получения информации, отсутствующей в сообщении, но подразумевающейся.</a:t>
            </a:r>
          </a:p>
          <a:p>
            <a:pPr>
              <a:defRPr/>
            </a:pPr>
            <a:r>
              <a:rPr lang="ru-RU" altLang="ru-RU" b="1" dirty="0">
                <a:latin typeface="+mj-lt"/>
              </a:rPr>
              <a:t>Интерпретационные (объясняющие) вопросы</a:t>
            </a:r>
            <a:r>
              <a:rPr lang="ru-RU" altLang="ru-RU" dirty="0">
                <a:latin typeface="+mj-lt"/>
              </a:rPr>
              <a:t>: обычно начинаются со слова «Почему?» </a:t>
            </a:r>
          </a:p>
          <a:p>
            <a:pPr>
              <a:defRPr/>
            </a:pPr>
            <a:r>
              <a:rPr lang="ru-RU" altLang="ru-RU" b="1" dirty="0">
                <a:latin typeface="+mj-lt"/>
              </a:rPr>
              <a:t>Творческие вопросы</a:t>
            </a:r>
            <a:r>
              <a:rPr lang="ru-RU" altLang="ru-RU" dirty="0">
                <a:latin typeface="+mj-lt"/>
              </a:rPr>
              <a:t>: если в вопросе есть частица «бы», элементы условности, предположения, прогноза, мы называем его творческим.</a:t>
            </a:r>
          </a:p>
          <a:p>
            <a:pPr>
              <a:defRPr/>
            </a:pPr>
            <a:r>
              <a:rPr lang="ru-RU" altLang="ru-RU" b="1" dirty="0">
                <a:latin typeface="+mj-lt"/>
              </a:rPr>
              <a:t>Оценочные вопросы </a:t>
            </a:r>
            <a:r>
              <a:rPr lang="ru-RU" altLang="ru-RU" dirty="0">
                <a:latin typeface="+mj-lt"/>
              </a:rPr>
              <a:t>направлены на выяснение критериев оценки тех или иных событий, явлений, фактов.</a:t>
            </a:r>
          </a:p>
          <a:p>
            <a:pPr>
              <a:defRPr/>
            </a:pPr>
            <a:r>
              <a:rPr lang="ru-RU" altLang="ru-RU" b="1" dirty="0">
                <a:latin typeface="+mj-lt"/>
              </a:rPr>
              <a:t>Практические вопросы</a:t>
            </a:r>
            <a:r>
              <a:rPr lang="ru-RU" altLang="ru-RU" dirty="0">
                <a:latin typeface="+mj-lt"/>
              </a:rPr>
              <a:t> направлены на установление взаимосвязи между теорией и практикой.</a:t>
            </a:r>
          </a:p>
        </p:txBody>
      </p:sp>
      <p:sp>
        <p:nvSpPr>
          <p:cNvPr id="6" name="Объект 3"/>
          <p:cNvSpPr txBox="1">
            <a:spLocks/>
          </p:cNvSpPr>
          <p:nvPr/>
        </p:nvSpPr>
        <p:spPr>
          <a:xfrm>
            <a:off x="609600" y="3505200"/>
            <a:ext cx="3168650" cy="295275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ru-RU" sz="2000" dirty="0"/>
              <a:t>Есть у меня шестерка слуг,</a:t>
            </a:r>
          </a:p>
          <a:p>
            <a:pPr marL="0" indent="0">
              <a:buNone/>
              <a:defRPr/>
            </a:pPr>
            <a:r>
              <a:rPr lang="ru-RU" sz="2000" dirty="0"/>
              <a:t>Проворных, удалых,</a:t>
            </a:r>
          </a:p>
          <a:p>
            <a:pPr marL="0" indent="0">
              <a:buNone/>
              <a:defRPr/>
            </a:pPr>
            <a:r>
              <a:rPr lang="ru-RU" sz="2000" dirty="0"/>
              <a:t>И все, что вижу я вокруг, - </a:t>
            </a:r>
          </a:p>
          <a:p>
            <a:pPr marL="0" indent="0">
              <a:buNone/>
              <a:defRPr/>
            </a:pPr>
            <a:r>
              <a:rPr lang="ru-RU" sz="2000" dirty="0"/>
              <a:t>Все знаю я от них.</a:t>
            </a:r>
          </a:p>
          <a:p>
            <a:pPr marL="0" indent="0">
              <a:buNone/>
              <a:defRPr/>
            </a:pPr>
            <a:r>
              <a:rPr lang="ru-RU" sz="2000" dirty="0"/>
              <a:t>Они по знаку моему</a:t>
            </a:r>
          </a:p>
          <a:p>
            <a:pPr marL="0" indent="0">
              <a:buNone/>
              <a:defRPr/>
            </a:pPr>
            <a:r>
              <a:rPr lang="ru-RU" sz="2000" dirty="0"/>
              <a:t>Являются в нужде.</a:t>
            </a:r>
          </a:p>
          <a:p>
            <a:pPr marL="0" indent="0">
              <a:buNone/>
              <a:defRPr/>
            </a:pPr>
            <a:r>
              <a:rPr lang="ru-RU" sz="2000" dirty="0"/>
              <a:t>Зовут их: Как и Почему,</a:t>
            </a:r>
          </a:p>
          <a:p>
            <a:pPr marL="0" indent="0">
              <a:buNone/>
              <a:defRPr/>
            </a:pPr>
            <a:r>
              <a:rPr lang="ru-RU" sz="2000" dirty="0"/>
              <a:t>Кто, Что, Когда и Где. </a:t>
            </a:r>
          </a:p>
          <a:p>
            <a:pPr marL="0" indent="0" algn="r">
              <a:buNone/>
              <a:defRPr/>
            </a:pPr>
            <a:r>
              <a:rPr lang="ru-RU" sz="2000" dirty="0"/>
              <a:t>(Р. Киплинг)</a:t>
            </a:r>
          </a:p>
          <a:p>
            <a:pPr marL="0" indent="0">
              <a:buNone/>
              <a:defRPr/>
            </a:pPr>
            <a:endParaRPr lang="ru-RU" dirty="0"/>
          </a:p>
        </p:txBody>
      </p:sp>
    </p:spTree>
    <p:extLst>
      <p:ext uri="{BB962C8B-B14F-4D97-AF65-F5344CB8AC3E}">
        <p14:creationId xmlns:p14="http://schemas.microsoft.com/office/powerpoint/2010/main" val="3264041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674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74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74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6741">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674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74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67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04800" y="404813"/>
            <a:ext cx="11429999" cy="6119812"/>
          </a:xfrm>
        </p:spPr>
        <p:txBody>
          <a:bodyPr rtlCol="0">
            <a:normAutofit fontScale="77500" lnSpcReduction="20000"/>
          </a:bodyPr>
          <a:lstStyle/>
          <a:p>
            <a:pPr marL="0" indent="355600">
              <a:lnSpc>
                <a:spcPct val="120000"/>
              </a:lnSpc>
              <a:buNone/>
              <a:defRPr/>
            </a:pPr>
            <a:r>
              <a:rPr lang="ru-RU" sz="3500" dirty="0"/>
              <a:t>Для чего человек учится?</a:t>
            </a:r>
          </a:p>
          <a:p>
            <a:pPr marL="0" indent="355600">
              <a:lnSpc>
                <a:spcPct val="120000"/>
              </a:lnSpc>
              <a:buNone/>
              <a:defRPr/>
            </a:pPr>
            <a:r>
              <a:rPr lang="ru-RU" sz="3500" dirty="0"/>
              <a:t>Человек учится прежде всего потому, что его мучит любознательность, инстинктивная тяга к знанию. Это – внутренняя побудительная причина. От природы она есть у всех, но в иных людях она развивается, а в других – заглушается обстоятельствами.</a:t>
            </a:r>
          </a:p>
          <a:p>
            <a:pPr marL="0" indent="355600">
              <a:lnSpc>
                <a:spcPct val="120000"/>
              </a:lnSpc>
              <a:buNone/>
              <a:defRPr/>
            </a:pPr>
            <a:r>
              <a:rPr lang="ru-RU" sz="3500" dirty="0"/>
              <a:t>Человек может учиться и потому, что его принуждает к ученью житейское здравомыслие: не выучившись, он не сможет занять в жизни то положение, которое хотел бы занять. Это внешние побудительные причины. Они так же сильны, как внутренняя. Когда внешние побуждения развивают природную любознательность, эти два двигателя творят чудеса, делают человека невероятно способным. И сколько бы ни путешествовал по истории школы, в каком обличье школа ни представала перед нами, мы всегда увидим две эти причины. Всегда есть тяга к знанию и нужда в знании.</a:t>
            </a:r>
          </a:p>
          <a:p>
            <a:pPr marL="0" indent="0" algn="r">
              <a:buNone/>
              <a:defRPr/>
            </a:pPr>
            <a:r>
              <a:rPr lang="ru-RU" sz="3500" i="1" dirty="0"/>
              <a:t>(С. Л. Соловейчик)</a:t>
            </a:r>
            <a:endParaRPr lang="ru-RU" sz="3500" dirty="0"/>
          </a:p>
          <a:p>
            <a:pPr>
              <a:defRPr/>
            </a:pPr>
            <a:endParaRPr lang="ru-RU" altLang="ru-RU" dirty="0" smtClean="0"/>
          </a:p>
        </p:txBody>
      </p:sp>
    </p:spTree>
    <p:extLst>
      <p:ext uri="{BB962C8B-B14F-4D97-AF65-F5344CB8AC3E}">
        <p14:creationId xmlns:p14="http://schemas.microsoft.com/office/powerpoint/2010/main" val="132885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2152650" y="365126"/>
            <a:ext cx="7886700" cy="976313"/>
          </a:xfrm>
        </p:spPr>
        <p:txBody>
          <a:bodyPr/>
          <a:lstStyle/>
          <a:p>
            <a:pPr eaLnBrk="1" hangingPunct="1"/>
            <a:r>
              <a:rPr lang="ru-RU" altLang="ru-RU" smtClean="0"/>
              <a:t>Вопросы</a:t>
            </a:r>
          </a:p>
        </p:txBody>
      </p:sp>
      <p:sp>
        <p:nvSpPr>
          <p:cNvPr id="3" name="Объект 2"/>
          <p:cNvSpPr>
            <a:spLocks noGrp="1"/>
          </p:cNvSpPr>
          <p:nvPr>
            <p:ph idx="1"/>
          </p:nvPr>
        </p:nvSpPr>
        <p:spPr>
          <a:xfrm>
            <a:off x="457200" y="1509713"/>
            <a:ext cx="9829799" cy="4824412"/>
          </a:xfrm>
        </p:spPr>
        <p:txBody>
          <a:bodyPr rtlCol="0">
            <a:normAutofit/>
          </a:bodyPr>
          <a:lstStyle/>
          <a:p>
            <a:pPr marL="514350" indent="-514350">
              <a:buFont typeface="+mj-lt"/>
              <a:buAutoNum type="arabicPeriod"/>
              <a:defRPr/>
            </a:pPr>
            <a:r>
              <a:rPr lang="ru-RU" sz="2600" dirty="0"/>
              <a:t>О чем данный текст?</a:t>
            </a:r>
          </a:p>
          <a:p>
            <a:pPr marL="514350" indent="-514350">
              <a:buFont typeface="+mj-lt"/>
              <a:buAutoNum type="arabicPeriod"/>
              <a:defRPr/>
            </a:pPr>
            <a:r>
              <a:rPr lang="ru-RU" sz="2600" dirty="0"/>
              <a:t>Можешь ли ты сформулировать тему </a:t>
            </a:r>
            <a:r>
              <a:rPr lang="ru-RU" sz="2600" dirty="0" smtClean="0"/>
              <a:t> </a:t>
            </a:r>
            <a:r>
              <a:rPr lang="ru-RU" sz="2600" dirty="0"/>
              <a:t>текста другими </a:t>
            </a:r>
            <a:r>
              <a:rPr lang="ru-RU" sz="2600" dirty="0" smtClean="0"/>
              <a:t>    словами</a:t>
            </a:r>
            <a:r>
              <a:rPr lang="ru-RU" sz="2600" dirty="0"/>
              <a:t>?</a:t>
            </a:r>
          </a:p>
          <a:p>
            <a:pPr marL="514350" indent="-514350">
              <a:buFont typeface="+mj-lt"/>
              <a:buAutoNum type="arabicPeriod"/>
              <a:defRPr/>
            </a:pPr>
            <a:r>
              <a:rPr lang="ru-RU" sz="2600" dirty="0"/>
              <a:t>Как ты думаешь, какую причину, по которой человек учится, автор текста ставит на первое место?</a:t>
            </a:r>
          </a:p>
          <a:p>
            <a:pPr marL="514350" indent="-514350">
              <a:buFont typeface="+mj-lt"/>
              <a:buAutoNum type="arabicPeriod"/>
              <a:defRPr/>
            </a:pPr>
            <a:r>
              <a:rPr lang="ru-RU" sz="2600" dirty="0"/>
              <a:t>Как ты относишься к мнению С. Соловейчика о причинах, которые заставляют человека учиться?</a:t>
            </a:r>
          </a:p>
          <a:p>
            <a:pPr marL="514350" indent="-514350">
              <a:buFont typeface="+mj-lt"/>
              <a:buAutoNum type="arabicPeriod"/>
              <a:defRPr/>
            </a:pPr>
            <a:r>
              <a:rPr lang="ru-RU" sz="2600" dirty="0"/>
              <a:t>Что произойдет, если человек будет лишен любознательности, природной тяги к знаниям?</a:t>
            </a:r>
          </a:p>
          <a:p>
            <a:pPr marL="514350" indent="-514350">
              <a:buFont typeface="+mj-lt"/>
              <a:buAutoNum type="arabicPeriod"/>
              <a:defRPr/>
            </a:pPr>
            <a:r>
              <a:rPr lang="ru-RU" sz="2600" dirty="0"/>
              <a:t>Задумывался ли ты о своем отношении к учению? Какая причина побуждает тебя учиться?</a:t>
            </a:r>
          </a:p>
          <a:p>
            <a:pPr>
              <a:defRPr/>
            </a:pPr>
            <a:endParaRPr lang="ru-RU"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400" y="385179"/>
            <a:ext cx="2944684" cy="221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24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365125"/>
            <a:ext cx="9048750" cy="1047750"/>
          </a:xfrm>
        </p:spPr>
        <p:txBody>
          <a:bodyPr rtlCol="0">
            <a:normAutofit/>
          </a:bodyPr>
          <a:lstStyle/>
          <a:p>
            <a:pPr>
              <a:defRPr/>
            </a:pPr>
            <a:r>
              <a:rPr lang="ru-RU" sz="3200" dirty="0">
                <a:effectLst>
                  <a:outerShdw blurRad="38100" dist="38100" dir="2700000" algn="tl">
                    <a:srgbClr val="000000">
                      <a:alpha val="43137"/>
                    </a:srgbClr>
                  </a:outerShdw>
                </a:effectLst>
              </a:rPr>
              <a:t>Текст как рождение собственных мыслей ( МБОУ гимназия №2 г. Кирово-Чепецка)</a:t>
            </a:r>
          </a:p>
        </p:txBody>
      </p:sp>
      <p:sp>
        <p:nvSpPr>
          <p:cNvPr id="3" name="Объект 2"/>
          <p:cNvSpPr>
            <a:spLocks noGrp="1"/>
          </p:cNvSpPr>
          <p:nvPr>
            <p:ph idx="1"/>
          </p:nvPr>
        </p:nvSpPr>
        <p:spPr>
          <a:xfrm>
            <a:off x="533400" y="1700214"/>
            <a:ext cx="10972800" cy="4897437"/>
          </a:xfrm>
        </p:spPr>
        <p:txBody>
          <a:bodyPr rtlCol="0">
            <a:normAutofit/>
          </a:bodyPr>
          <a:lstStyle/>
          <a:p>
            <a:pPr marL="0" indent="0">
              <a:buNone/>
              <a:defRPr/>
            </a:pPr>
            <a:r>
              <a:rPr lang="ru-RU" sz="3000" dirty="0"/>
              <a:t>Дырявый текст – </a:t>
            </a:r>
            <a:r>
              <a:rPr lang="ru-RU" sz="3000" dirty="0" smtClean="0"/>
              <a:t>э</a:t>
            </a:r>
            <a:r>
              <a:rPr lang="ru-RU" sz="3000" cap="small" dirty="0" smtClean="0"/>
              <a:t>то </a:t>
            </a:r>
            <a:r>
              <a:rPr lang="ru-RU" sz="3000" dirty="0" smtClean="0"/>
              <a:t>модель</a:t>
            </a:r>
            <a:r>
              <a:rPr lang="ru-RU" sz="3000" dirty="0"/>
              <a:t>, текст с пропущенной информацией, которую учащиеся должны извлечь из исходного теста.</a:t>
            </a:r>
          </a:p>
          <a:p>
            <a:pPr marL="0" indent="0">
              <a:buNone/>
              <a:defRPr/>
            </a:pPr>
            <a:endParaRPr lang="ru-RU" sz="3000" dirty="0"/>
          </a:p>
          <a:p>
            <a:pPr marL="0" indent="0">
              <a:buNone/>
              <a:defRPr/>
            </a:pPr>
            <a:r>
              <a:rPr lang="ru-RU" sz="3000" dirty="0"/>
              <a:t>Принципы приема:</a:t>
            </a:r>
          </a:p>
          <a:p>
            <a:pPr>
              <a:defRPr/>
            </a:pPr>
            <a:r>
              <a:rPr lang="ru-RU" sz="3000" dirty="0"/>
              <a:t>системность (прием используется на всех предметах);</a:t>
            </a:r>
          </a:p>
          <a:p>
            <a:pPr>
              <a:defRPr/>
            </a:pPr>
            <a:r>
              <a:rPr lang="ru-RU" sz="3000" dirty="0"/>
              <a:t>преемственность (от начальной школы к среднему звену);</a:t>
            </a:r>
          </a:p>
          <a:p>
            <a:pPr>
              <a:defRPr/>
            </a:pPr>
            <a:r>
              <a:rPr lang="ru-RU" sz="3000" dirty="0"/>
              <a:t>усложнение (тексты усложняются в рамках темы, раздела, курса);</a:t>
            </a:r>
          </a:p>
          <a:p>
            <a:pPr>
              <a:defRPr/>
            </a:pPr>
            <a:r>
              <a:rPr lang="ru-RU" sz="3000" dirty="0" err="1"/>
              <a:t>метапредметность</a:t>
            </a:r>
            <a:r>
              <a:rPr lang="ru-RU" sz="3000" dirty="0"/>
              <a:t> (формирование </a:t>
            </a:r>
            <a:r>
              <a:rPr lang="ru-RU" sz="3000" dirty="0" err="1"/>
              <a:t>метапредметных</a:t>
            </a:r>
            <a:r>
              <a:rPr lang="ru-RU" sz="3000" dirty="0"/>
              <a:t> умений).</a:t>
            </a:r>
            <a:r>
              <a:rPr lang="ru-RU" sz="2400" dirty="0"/>
              <a:t/>
            </a:r>
            <a:br>
              <a:rPr lang="ru-RU" sz="2400" dirty="0"/>
            </a:br>
            <a:endParaRPr lang="ru-RU" sz="2400" dirty="0"/>
          </a:p>
          <a:p>
            <a:pPr>
              <a:defRPr/>
            </a:pPr>
            <a:endParaRPr lang="ru-RU" dirty="0"/>
          </a:p>
        </p:txBody>
      </p:sp>
    </p:spTree>
    <p:extLst>
      <p:ext uri="{BB962C8B-B14F-4D97-AF65-F5344CB8AC3E}">
        <p14:creationId xmlns:p14="http://schemas.microsoft.com/office/powerpoint/2010/main" val="3818554391"/>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228600"/>
            <a:ext cx="11658600" cy="6629400"/>
          </a:xfrm>
        </p:spPr>
        <p:txBody>
          <a:bodyPr rtlCol="0">
            <a:normAutofit fontScale="25000" lnSpcReduction="20000"/>
          </a:bodyPr>
          <a:lstStyle/>
          <a:p>
            <a:pPr marL="0" indent="0" algn="ctr">
              <a:lnSpc>
                <a:spcPct val="120000"/>
              </a:lnSpc>
              <a:spcBef>
                <a:spcPts val="600"/>
              </a:spcBef>
              <a:buNone/>
              <a:defRPr/>
            </a:pPr>
            <a:r>
              <a:rPr lang="ru-RU" sz="8000" b="1" dirty="0">
                <a:solidFill>
                  <a:srgbClr val="0070C0"/>
                </a:solidFill>
              </a:rPr>
              <a:t>Лягушачьи тайны</a:t>
            </a:r>
          </a:p>
          <a:p>
            <a:pPr marL="0" indent="355600">
              <a:lnSpc>
                <a:spcPct val="120000"/>
              </a:lnSpc>
              <a:spcBef>
                <a:spcPts val="600"/>
              </a:spcBef>
              <a:buNone/>
              <a:defRPr/>
            </a:pPr>
            <a:r>
              <a:rPr lang="ru-RU" sz="8000" dirty="0"/>
              <a:t>Лягушки – это поистине удивительные создания. </a:t>
            </a:r>
          </a:p>
          <a:p>
            <a:pPr marL="0" indent="355600">
              <a:lnSpc>
                <a:spcPct val="120000"/>
              </a:lnSpc>
              <a:spcBef>
                <a:spcPts val="600"/>
              </a:spcBef>
              <a:buNone/>
              <a:defRPr/>
            </a:pPr>
            <a:r>
              <a:rPr lang="ru-RU" sz="8000" dirty="0"/>
              <a:t>Лягушка – животное, приспособленное к обитанию  в … и на суше. Тонкая и нежная кожа лягушки всегда … , благодаря жидким слизистым выделениям кожных желез.</a:t>
            </a:r>
          </a:p>
          <a:p>
            <a:pPr marL="0" indent="355600">
              <a:lnSpc>
                <a:spcPct val="120000"/>
              </a:lnSpc>
              <a:spcBef>
                <a:spcPts val="600"/>
              </a:spcBef>
              <a:buNone/>
              <a:defRPr/>
            </a:pPr>
            <a:r>
              <a:rPr lang="ru-RU" sz="8000" dirty="0"/>
              <a:t>Периодически происходит … . Лягушкам нет нужды пить воду ртом, они впитывают влагу всей … . </a:t>
            </a:r>
          </a:p>
          <a:p>
            <a:pPr marL="0" indent="355600">
              <a:lnSpc>
                <a:spcPct val="120000"/>
              </a:lnSpc>
              <a:spcBef>
                <a:spcPts val="600"/>
              </a:spcBef>
              <a:buNone/>
              <a:defRPr/>
            </a:pPr>
            <a:r>
              <a:rPr lang="ru-RU" sz="8000" dirty="0"/>
              <a:t>Тело лягушки состоит из головы,  …  и конечностей. Шеи у лягушки нет, но она все же может поворачивать голову в стороны и наклонять ее. На голове заметны два больших выпученных … , защищенных веками. Впереди глаз – пара … . Позади каждого глаза заметен небольшой кружок, затянутый кожей. Это наружная часть органа слуха – барабанная … .  </a:t>
            </a:r>
          </a:p>
          <a:p>
            <a:pPr marL="0" indent="355600">
              <a:lnSpc>
                <a:spcPct val="120000"/>
              </a:lnSpc>
              <a:spcBef>
                <a:spcPts val="600"/>
              </a:spcBef>
              <a:buNone/>
              <a:defRPr/>
            </a:pPr>
            <a:r>
              <a:rPr lang="ru-RU" sz="8000" dirty="0"/>
              <a:t>Самцы некоторых видов лягушек громко … . Усилению звуков способствуют особые мешки - … , которые раздуваются у самца по бокам головы.  У лягушки хорошо развиты парные конечности. Между пятью пальцами задних ног – … перепонки. </a:t>
            </a:r>
          </a:p>
          <a:p>
            <a:pPr marL="0" indent="355600">
              <a:lnSpc>
                <a:spcPct val="120000"/>
              </a:lnSpc>
              <a:spcBef>
                <a:spcPts val="600"/>
              </a:spcBef>
              <a:buNone/>
              <a:defRPr/>
            </a:pPr>
            <a:r>
              <a:rPr lang="ru-RU" sz="8000" dirty="0"/>
              <a:t>Легкие имеют вид мешков, развиты … , и кожное дыхание для лягушки так же важно, как и  … .</a:t>
            </a:r>
          </a:p>
          <a:p>
            <a:pPr marL="0" indent="355600">
              <a:lnSpc>
                <a:spcPct val="120000"/>
              </a:lnSpc>
              <a:spcBef>
                <a:spcPts val="600"/>
              </a:spcBef>
              <a:buNone/>
              <a:defRPr/>
            </a:pPr>
            <a:r>
              <a:rPr lang="ru-RU" sz="8000" dirty="0"/>
              <a:t>Обмен веществ у земноводных протекает … , температура тела лягушки зависит от температуры окружающей среды. Это  … животное.</a:t>
            </a:r>
          </a:p>
          <a:p>
            <a:pPr marL="0" indent="0">
              <a:lnSpc>
                <a:spcPct val="120000"/>
              </a:lnSpc>
              <a:spcBef>
                <a:spcPts val="600"/>
              </a:spcBef>
              <a:buNone/>
              <a:defRPr/>
            </a:pPr>
            <a:r>
              <a:rPr lang="ru-RU" sz="8000" dirty="0"/>
              <a:t> </a:t>
            </a:r>
          </a:p>
          <a:p>
            <a:pPr marL="0" indent="0">
              <a:lnSpc>
                <a:spcPct val="120000"/>
              </a:lnSpc>
              <a:spcBef>
                <a:spcPts val="600"/>
              </a:spcBef>
              <a:buNone/>
              <a:defRPr/>
            </a:pPr>
            <a:r>
              <a:rPr lang="ru-RU" sz="8000" i="1" dirty="0"/>
              <a:t>Слова для справок: </a:t>
            </a:r>
            <a:r>
              <a:rPr lang="ru-RU" sz="8000" dirty="0"/>
              <a:t>вода, влажная, линька, кожа, туловище, глаза, ноздри, перепонка, квакают, резонаторы, плавательные, слабо, легочное, медленно, холоднокровное.</a:t>
            </a:r>
          </a:p>
          <a:p>
            <a:pPr>
              <a:lnSpc>
                <a:spcPct val="120000"/>
              </a:lnSpc>
              <a:spcBef>
                <a:spcPts val="0"/>
              </a:spcBef>
              <a:defRPr/>
            </a:pPr>
            <a:endParaRPr lang="ru-RU" dirty="0"/>
          </a:p>
        </p:txBody>
      </p:sp>
    </p:spTree>
    <p:extLst>
      <p:ext uri="{BB962C8B-B14F-4D97-AF65-F5344CB8AC3E}">
        <p14:creationId xmlns:p14="http://schemas.microsoft.com/office/powerpoint/2010/main" val="4217742396"/>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2152650" y="365125"/>
            <a:ext cx="7886700" cy="687388"/>
          </a:xfrm>
        </p:spPr>
        <p:txBody>
          <a:bodyPr/>
          <a:lstStyle/>
          <a:p>
            <a:pPr algn="ctr" eaLnBrk="1" hangingPunct="1">
              <a:defRPr/>
            </a:pPr>
            <a:r>
              <a:rPr lang="ru-RU" altLang="ru-RU" sz="3600" b="1" dirty="0">
                <a:effectLst>
                  <a:outerShdw blurRad="38100" dist="38100" dir="2700000" algn="tl">
                    <a:srgbClr val="000000">
                      <a:alpha val="43137"/>
                    </a:srgbClr>
                  </a:outerShdw>
                </a:effectLst>
              </a:rPr>
              <a:t>Ключевые слова</a:t>
            </a:r>
          </a:p>
        </p:txBody>
      </p:sp>
      <p:sp>
        <p:nvSpPr>
          <p:cNvPr id="38915" name="Объект 2"/>
          <p:cNvSpPr>
            <a:spLocks noGrp="1"/>
          </p:cNvSpPr>
          <p:nvPr>
            <p:ph idx="1"/>
          </p:nvPr>
        </p:nvSpPr>
        <p:spPr>
          <a:xfrm>
            <a:off x="381000" y="1341439"/>
            <a:ext cx="7924800" cy="5364161"/>
          </a:xfrm>
        </p:spPr>
        <p:txBody>
          <a:bodyPr/>
          <a:lstStyle/>
          <a:p>
            <a:pPr eaLnBrk="1" hangingPunct="1">
              <a:lnSpc>
                <a:spcPct val="100000"/>
              </a:lnSpc>
            </a:pPr>
            <a:r>
              <a:rPr lang="ru-RU" altLang="ru-RU" b="1" u="sng" dirty="0"/>
              <a:t>Ключевое слово</a:t>
            </a:r>
            <a:r>
              <a:rPr lang="ru-RU" altLang="ru-RU" b="1" dirty="0"/>
              <a:t> </a:t>
            </a:r>
            <a:r>
              <a:rPr lang="ru-RU" altLang="ru-RU" dirty="0"/>
              <a:t>– слово в тексте, способное в совокупности с другими ключевыми словами представлять текст.</a:t>
            </a:r>
          </a:p>
          <a:p>
            <a:pPr eaLnBrk="1" hangingPunct="1">
              <a:lnSpc>
                <a:spcPct val="100000"/>
              </a:lnSpc>
            </a:pPr>
            <a:r>
              <a:rPr lang="ru-RU" altLang="ru-RU" dirty="0"/>
              <a:t>В вебе используется главным образом </a:t>
            </a:r>
            <a:r>
              <a:rPr lang="ru-RU" altLang="ru-RU" b="1" u="sng" dirty="0"/>
              <a:t>для поиска</a:t>
            </a:r>
            <a:r>
              <a:rPr lang="ru-RU" altLang="ru-RU" dirty="0"/>
              <a:t>. Набор ключевых слов документа называют </a:t>
            </a:r>
            <a:r>
              <a:rPr lang="ru-RU" altLang="ru-RU" b="1" u="sng" dirty="0"/>
              <a:t>поисковым образом документа</a:t>
            </a:r>
            <a:r>
              <a:rPr lang="ru-RU" altLang="ru-RU" dirty="0"/>
              <a:t>. </a:t>
            </a:r>
          </a:p>
          <a:p>
            <a:pPr eaLnBrk="1" hangingPunct="1">
              <a:lnSpc>
                <a:spcPct val="100000"/>
              </a:lnSpc>
            </a:pPr>
            <a:r>
              <a:rPr lang="ru-RU" altLang="ru-RU" dirty="0"/>
              <a:t>Набор ключевых слов близок к </a:t>
            </a:r>
            <a:r>
              <a:rPr lang="ru-RU" altLang="ru-RU" b="1" u="sng" dirty="0"/>
              <a:t>аннотации, плану и конспекту</a:t>
            </a:r>
            <a:r>
              <a:rPr lang="ru-RU" altLang="ru-RU" dirty="0"/>
              <a:t>, которые тоже представляют документ с меньшей детализацией.</a:t>
            </a:r>
          </a:p>
          <a:p>
            <a:pPr eaLnBrk="1" hangingPunct="1"/>
            <a:endParaRPr lang="ru-RU" altLang="ru-RU" dirty="0" smtClean="0"/>
          </a:p>
        </p:txBody>
      </p:sp>
      <p:pic>
        <p:nvPicPr>
          <p:cNvPr id="5" name="imgHvThumb" descr="&amp;Ucy;&amp;chcy;&amp;iecy;&amp;ncy;&amp;icy;&amp;kcy; &amp;pcy;&amp;icy;&amp;shcy;&amp;iecy;&amp;tcy; &amp;ucy;&amp;rcy;&amp;acy;&amp;vcy;&amp;ncy;&amp;iecy;&amp;ncy;&amp;icy;&amp;yacy; &amp;ncy;&amp;acy; &amp;kcy;&amp;lcy;&amp;acy;&amp;scy;&amp;scy;&amp;ncy;&amp;ocy;&amp;jcy; &amp;dcy;&amp;ocy;&amp;scy;&amp;kcy;&amp;iecy;"/>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77275" y="3581400"/>
            <a:ext cx="27241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48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
          </p:nvPr>
        </p:nvSpPr>
        <p:spPr>
          <a:xfrm>
            <a:off x="304800" y="228600"/>
            <a:ext cx="11658600" cy="6440488"/>
          </a:xfrm>
        </p:spPr>
        <p:txBody>
          <a:bodyPr rtlCol="0">
            <a:normAutofit fontScale="77500" lnSpcReduction="20000"/>
          </a:bodyPr>
          <a:lstStyle/>
          <a:p>
            <a:pPr marL="0" indent="0">
              <a:spcBef>
                <a:spcPts val="400"/>
              </a:spcBef>
              <a:buNone/>
              <a:defRPr/>
            </a:pPr>
            <a:r>
              <a:rPr lang="ru-RU" dirty="0"/>
              <a:t>В данном ниже тексте выделены ключевые слова, несущие основную информацию, то есть опоры (сигналы), позволяющие быстро понять, о чем говорится в тексте. Умение видеть ключевые слова и соотносить с вашими предположениями о характере информации – первый шаг к постижению содержания текста при быстром </a:t>
            </a:r>
            <a:r>
              <a:rPr lang="ru-RU" dirty="0" smtClean="0"/>
              <a:t>чтении. Прочитайте </a:t>
            </a:r>
            <a:r>
              <a:rPr lang="ru-RU" dirty="0"/>
              <a:t>ключевые слова, не читая всего текста. Определите, что лежит в основе содержания текста. </a:t>
            </a:r>
            <a:r>
              <a:rPr lang="ru-RU" dirty="0" smtClean="0"/>
              <a:t>Постарайтесь </a:t>
            </a:r>
            <a:r>
              <a:rPr lang="ru-RU" dirty="0"/>
              <a:t>сформулировать главные мысли его частей и основную мысль </a:t>
            </a:r>
            <a:r>
              <a:rPr lang="ru-RU" dirty="0" smtClean="0"/>
              <a:t>всего </a:t>
            </a:r>
            <a:r>
              <a:rPr lang="ru-RU" dirty="0"/>
              <a:t>текста.</a:t>
            </a:r>
          </a:p>
          <a:p>
            <a:pPr marL="0" indent="0" algn="ctr">
              <a:spcBef>
                <a:spcPts val="400"/>
              </a:spcBef>
              <a:buNone/>
              <a:defRPr/>
            </a:pPr>
            <a:endParaRPr lang="ru-RU" b="1" dirty="0" smtClean="0"/>
          </a:p>
          <a:p>
            <a:pPr marL="0" indent="0" algn="ctr">
              <a:spcBef>
                <a:spcPts val="400"/>
              </a:spcBef>
              <a:buNone/>
              <a:defRPr/>
            </a:pPr>
            <a:r>
              <a:rPr lang="ru-RU" b="1" dirty="0" smtClean="0"/>
              <a:t>Профессия </a:t>
            </a:r>
            <a:r>
              <a:rPr lang="ru-RU" b="1" dirty="0"/>
              <a:t>массовая и… </a:t>
            </a:r>
            <a:r>
              <a:rPr lang="ru-RU" b="1" dirty="0" smtClean="0"/>
              <a:t>уникальная</a:t>
            </a:r>
            <a:endParaRPr lang="ru-RU" dirty="0"/>
          </a:p>
          <a:p>
            <a:pPr marL="0" indent="355600" algn="just">
              <a:spcBef>
                <a:spcPts val="400"/>
              </a:spcBef>
              <a:buNone/>
              <a:defRPr/>
            </a:pPr>
            <a:r>
              <a:rPr lang="ru-RU" dirty="0"/>
              <a:t>Учитель — </a:t>
            </a:r>
            <a:r>
              <a:rPr lang="ru-RU" b="1" i="1" dirty="0"/>
              <a:t>профессия массовая. </a:t>
            </a:r>
            <a:r>
              <a:rPr lang="ru-RU" dirty="0"/>
              <a:t>Учить и воспитывать надо все </a:t>
            </a:r>
            <a:r>
              <a:rPr lang="ru-RU" dirty="0" smtClean="0"/>
              <a:t>подрастающее </a:t>
            </a:r>
            <a:r>
              <a:rPr lang="ru-RU" dirty="0"/>
              <a:t>поколение. Поэтому и учителей требуется </a:t>
            </a:r>
            <a:r>
              <a:rPr lang="ru-RU" dirty="0" smtClean="0"/>
              <a:t>много.</a:t>
            </a:r>
          </a:p>
          <a:p>
            <a:pPr marL="0" indent="355600" algn="just">
              <a:spcBef>
                <a:spcPts val="400"/>
              </a:spcBef>
              <a:buNone/>
              <a:defRPr/>
            </a:pPr>
            <a:r>
              <a:rPr lang="ru-RU" dirty="0" smtClean="0"/>
              <a:t>Профессия </a:t>
            </a:r>
            <a:r>
              <a:rPr lang="ru-RU" dirty="0"/>
              <a:t>учителя массовая, но не очень престижная для молодежи (А почему? Как вы думаете?)... Это в общем-то естественно. Массовые профессии почти никогда не бывают престижными... Если ты артист, то уже чем-то выделяешься среди других. Если ты ученый, то у тебя творческая работа. Если ты дипломат, то занят наиважнейшими государственными </a:t>
            </a:r>
            <a:r>
              <a:rPr lang="ru-RU" dirty="0" smtClean="0"/>
              <a:t>делами</a:t>
            </a:r>
            <a:r>
              <a:rPr lang="ru-RU" dirty="0"/>
              <a:t>. А главное: артистов, дипломатов, ученых сравнительно немного, их окружает ореол особенности, </a:t>
            </a:r>
            <a:r>
              <a:rPr lang="ru-RU" dirty="0" smtClean="0"/>
              <a:t>исключительности.</a:t>
            </a:r>
          </a:p>
          <a:p>
            <a:pPr marL="0" indent="355600" algn="just">
              <a:spcBef>
                <a:spcPts val="400"/>
              </a:spcBef>
              <a:buNone/>
              <a:defRPr/>
            </a:pPr>
            <a:r>
              <a:rPr lang="ru-RU" i="1" dirty="0" smtClean="0"/>
              <a:t>А </a:t>
            </a:r>
            <a:r>
              <a:rPr lang="ru-RU" b="1" i="1" dirty="0"/>
              <a:t>учителей миллионы. </a:t>
            </a:r>
            <a:r>
              <a:rPr lang="ru-RU" dirty="0"/>
              <a:t>Их работа обычная. И сами они люди </a:t>
            </a:r>
            <a:r>
              <a:rPr lang="ru-RU" dirty="0" smtClean="0"/>
              <a:t>обыкновенные…</a:t>
            </a:r>
          </a:p>
          <a:p>
            <a:pPr marL="0" indent="355600" algn="just">
              <a:spcBef>
                <a:spcPts val="400"/>
              </a:spcBef>
              <a:buNone/>
              <a:defRPr/>
            </a:pPr>
            <a:r>
              <a:rPr lang="ru-RU" dirty="0" smtClean="0"/>
              <a:t>Да</a:t>
            </a:r>
            <a:r>
              <a:rPr lang="ru-RU" dirty="0"/>
              <a:t>, учителей очень много. Но каждый из нас </a:t>
            </a:r>
            <a:r>
              <a:rPr lang="ru-RU" b="1" i="1" dirty="0"/>
              <a:t>запоминает </a:t>
            </a:r>
            <a:r>
              <a:rPr lang="ru-RU" dirty="0"/>
              <a:t>на</a:t>
            </a:r>
            <a:r>
              <a:rPr lang="ru-RU" b="1" i="1" dirty="0"/>
              <a:t> </a:t>
            </a:r>
            <a:r>
              <a:rPr lang="ru-RU" dirty="0"/>
              <a:t>всю жизнь только </a:t>
            </a:r>
            <a:r>
              <a:rPr lang="ru-RU" b="1" i="1" dirty="0"/>
              <a:t>одного или двух. </a:t>
            </a:r>
            <a:r>
              <a:rPr lang="ru-RU" dirty="0"/>
              <a:t>Тех, кто сыграл особую </a:t>
            </a:r>
            <a:r>
              <a:rPr lang="ru-RU" i="1" dirty="0"/>
              <a:t>роль </a:t>
            </a:r>
            <a:r>
              <a:rPr lang="ru-RU" dirty="0"/>
              <a:t>в какой-то момент </a:t>
            </a:r>
            <a:r>
              <a:rPr lang="ru-RU" dirty="0" smtClean="0"/>
              <a:t>нашей </a:t>
            </a:r>
            <a:r>
              <a:rPr lang="ru-RU" dirty="0"/>
              <a:t>жизни. Тех, кто поразил наше воображение. Тех, кто поддержал нас тогда, когда, казалось, все рушится. Тех, кто открыл нам наше призвание. Тех, чья мудрость и доброта помогли нам стать хорошими людьми. </a:t>
            </a:r>
            <a:r>
              <a:rPr lang="ru-RU" b="1" i="1" dirty="0"/>
              <a:t>Тех, </a:t>
            </a:r>
            <a:r>
              <a:rPr lang="ru-RU" b="1" i="1" dirty="0" smtClean="0"/>
              <a:t>кто…</a:t>
            </a:r>
          </a:p>
          <a:p>
            <a:pPr marL="0" indent="355600" algn="just">
              <a:spcBef>
                <a:spcPts val="400"/>
              </a:spcBef>
              <a:buNone/>
              <a:defRPr/>
            </a:pPr>
            <a:r>
              <a:rPr lang="ru-RU" dirty="0" smtClean="0"/>
              <a:t>Перечень </a:t>
            </a:r>
            <a:r>
              <a:rPr lang="ru-RU" dirty="0"/>
              <a:t>этот неисчерпаем, как неисчерпаемо </a:t>
            </a:r>
            <a:r>
              <a:rPr lang="ru-RU" dirty="0" smtClean="0"/>
              <a:t>многообразие </a:t>
            </a:r>
            <a:r>
              <a:rPr lang="ru-RU" dirty="0" err="1" smtClean="0"/>
              <a:t>челове-ческих</a:t>
            </a:r>
            <a:r>
              <a:rPr lang="ru-RU" dirty="0" smtClean="0"/>
              <a:t> </a:t>
            </a:r>
            <a:r>
              <a:rPr lang="ru-RU" dirty="0"/>
              <a:t>судеб. Не у всех были такие учителя? Естественно, ведь учитель  </a:t>
            </a:r>
            <a:r>
              <a:rPr lang="ru-RU" b="1" i="1" dirty="0"/>
              <a:t>профессия уникальная.</a:t>
            </a:r>
            <a:endParaRPr lang="ru-RU" b="1" dirty="0"/>
          </a:p>
          <a:p>
            <a:pPr>
              <a:spcBef>
                <a:spcPts val="0"/>
              </a:spcBef>
              <a:defRPr/>
            </a:pPr>
            <a:endParaRPr lang="ru-RU" dirty="0"/>
          </a:p>
        </p:txBody>
      </p:sp>
    </p:spTree>
    <p:extLst>
      <p:ext uri="{BB962C8B-B14F-4D97-AF65-F5344CB8AC3E}">
        <p14:creationId xmlns:p14="http://schemas.microsoft.com/office/powerpoint/2010/main" val="248831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3658" y="393683"/>
            <a:ext cx="9506439" cy="425595"/>
          </a:xfrm>
          <a:prstGeom prst="rect">
            <a:avLst/>
          </a:prstGeom>
        </p:spPr>
        <p:txBody>
          <a:bodyPr vert="horz" wrap="square" lIns="0" tIns="13364" rIns="0" bIns="0" rtlCol="0" anchor="ctr">
            <a:spAutoFit/>
          </a:bodyPr>
          <a:lstStyle/>
          <a:p>
            <a:pPr marL="12149">
              <a:lnSpc>
                <a:spcPct val="100000"/>
              </a:lnSpc>
              <a:spcBef>
                <a:spcPts val="105"/>
              </a:spcBef>
            </a:pPr>
            <a:r>
              <a:rPr sz="2678" spc="-5" dirty="0">
                <a:solidFill>
                  <a:srgbClr val="660066"/>
                </a:solidFill>
              </a:rPr>
              <a:t>Распределение </a:t>
            </a:r>
            <a:r>
              <a:rPr sz="2678" dirty="0">
                <a:solidFill>
                  <a:srgbClr val="660066"/>
                </a:solidFill>
              </a:rPr>
              <a:t>образовательных организаций </a:t>
            </a:r>
            <a:r>
              <a:rPr sz="2678" spc="10" dirty="0">
                <a:solidFill>
                  <a:srgbClr val="660066"/>
                </a:solidFill>
              </a:rPr>
              <a:t>по </a:t>
            </a:r>
            <a:r>
              <a:rPr sz="2678" dirty="0">
                <a:solidFill>
                  <a:srgbClr val="660066"/>
                </a:solidFill>
              </a:rPr>
              <a:t>уровням</a:t>
            </a:r>
            <a:r>
              <a:rPr sz="2678" spc="-263" dirty="0">
                <a:solidFill>
                  <a:srgbClr val="660066"/>
                </a:solidFill>
              </a:rPr>
              <a:t> </a:t>
            </a:r>
            <a:r>
              <a:rPr sz="2678" spc="-10" dirty="0">
                <a:solidFill>
                  <a:srgbClr val="660066"/>
                </a:solidFill>
              </a:rPr>
              <a:t>PISA</a:t>
            </a:r>
            <a:endParaRPr sz="2678" dirty="0"/>
          </a:p>
        </p:txBody>
      </p:sp>
      <p:graphicFrame>
        <p:nvGraphicFramePr>
          <p:cNvPr id="3" name="object 3"/>
          <p:cNvGraphicFramePr>
            <a:graphicFrameLocks noGrp="1"/>
          </p:cNvGraphicFramePr>
          <p:nvPr>
            <p:extLst>
              <p:ext uri="{D42A27DB-BD31-4B8C-83A1-F6EECF244321}">
                <p14:modId xmlns:p14="http://schemas.microsoft.com/office/powerpoint/2010/main" val="3194946580"/>
              </p:ext>
            </p:extLst>
          </p:nvPr>
        </p:nvGraphicFramePr>
        <p:xfrm>
          <a:off x="1093949" y="1712252"/>
          <a:ext cx="9934075" cy="2596805"/>
        </p:xfrm>
        <a:graphic>
          <a:graphicData uri="http://schemas.openxmlformats.org/drawingml/2006/table">
            <a:tbl>
              <a:tblPr firstRow="1" bandRow="1">
                <a:tableStyleId>{2D5ABB26-0587-4C30-8999-92F81FD0307C}</a:tableStyleId>
              </a:tblPr>
              <a:tblGrid>
                <a:gridCol w="1622473">
                  <a:extLst>
                    <a:ext uri="{9D8B030D-6E8A-4147-A177-3AD203B41FA5}">
                      <a16:colId xmlns:a16="http://schemas.microsoft.com/office/drawing/2014/main" xmlns="" val="20000"/>
                    </a:ext>
                  </a:extLst>
                </a:gridCol>
                <a:gridCol w="1271372">
                  <a:extLst>
                    <a:ext uri="{9D8B030D-6E8A-4147-A177-3AD203B41FA5}">
                      <a16:colId xmlns:a16="http://schemas.microsoft.com/office/drawing/2014/main" xmlns="" val="20001"/>
                    </a:ext>
                  </a:extLst>
                </a:gridCol>
                <a:gridCol w="1364310">
                  <a:extLst>
                    <a:ext uri="{9D8B030D-6E8A-4147-A177-3AD203B41FA5}">
                      <a16:colId xmlns:a16="http://schemas.microsoft.com/office/drawing/2014/main" xmlns="" val="20002"/>
                    </a:ext>
                  </a:extLst>
                </a:gridCol>
                <a:gridCol w="1177826">
                  <a:extLst>
                    <a:ext uri="{9D8B030D-6E8A-4147-A177-3AD203B41FA5}">
                      <a16:colId xmlns:a16="http://schemas.microsoft.com/office/drawing/2014/main" xmlns="" val="20003"/>
                    </a:ext>
                  </a:extLst>
                </a:gridCol>
                <a:gridCol w="1270764">
                  <a:extLst>
                    <a:ext uri="{9D8B030D-6E8A-4147-A177-3AD203B41FA5}">
                      <a16:colId xmlns:a16="http://schemas.microsoft.com/office/drawing/2014/main" xmlns="" val="20004"/>
                    </a:ext>
                  </a:extLst>
                </a:gridCol>
                <a:gridCol w="1648106">
                  <a:extLst>
                    <a:ext uri="{9D8B030D-6E8A-4147-A177-3AD203B41FA5}">
                      <a16:colId xmlns:a16="http://schemas.microsoft.com/office/drawing/2014/main" xmlns="" val="20005"/>
                    </a:ext>
                  </a:extLst>
                </a:gridCol>
                <a:gridCol w="1579224">
                  <a:extLst>
                    <a:ext uri="{9D8B030D-6E8A-4147-A177-3AD203B41FA5}">
                      <a16:colId xmlns:a16="http://schemas.microsoft.com/office/drawing/2014/main" xmlns="" val="20006"/>
                    </a:ext>
                  </a:extLst>
                </a:gridCol>
              </a:tblGrid>
              <a:tr h="705724">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algn="ctr">
                        <a:lnSpc>
                          <a:spcPts val="2325"/>
                        </a:lnSpc>
                      </a:pPr>
                      <a:r>
                        <a:rPr sz="1900" b="1" dirty="0">
                          <a:latin typeface="Times New Roman"/>
                          <a:cs typeface="Times New Roman"/>
                        </a:rPr>
                        <a:t>1-й</a:t>
                      </a:r>
                      <a:endParaRPr sz="1900">
                        <a:latin typeface="Times New Roman"/>
                        <a:cs typeface="Times New Roman"/>
                      </a:endParaRPr>
                    </a:p>
                    <a:p>
                      <a:pPr algn="ctr">
                        <a:lnSpc>
                          <a:spcPct val="100000"/>
                        </a:lnSpc>
                        <a:spcBef>
                          <a:spcPts val="165"/>
                        </a:spcBef>
                      </a:pPr>
                      <a:r>
                        <a:rPr sz="1900" b="1" spc="-15" dirty="0">
                          <a:latin typeface="Times New Roman"/>
                          <a:cs typeface="Times New Roman"/>
                        </a:rPr>
                        <a:t>уровень</a:t>
                      </a: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algn="ctr">
                        <a:lnSpc>
                          <a:spcPts val="2325"/>
                        </a:lnSpc>
                      </a:pPr>
                      <a:r>
                        <a:rPr sz="1900" b="1" dirty="0">
                          <a:latin typeface="Times New Roman"/>
                          <a:cs typeface="Times New Roman"/>
                        </a:rPr>
                        <a:t>2-й</a:t>
                      </a:r>
                      <a:endParaRPr sz="1900">
                        <a:latin typeface="Times New Roman"/>
                        <a:cs typeface="Times New Roman"/>
                      </a:endParaRPr>
                    </a:p>
                    <a:p>
                      <a:pPr algn="ctr">
                        <a:lnSpc>
                          <a:spcPct val="100000"/>
                        </a:lnSpc>
                        <a:spcBef>
                          <a:spcPts val="165"/>
                        </a:spcBef>
                      </a:pPr>
                      <a:r>
                        <a:rPr sz="1900" b="1" spc="-15" dirty="0">
                          <a:latin typeface="Times New Roman"/>
                          <a:cs typeface="Times New Roman"/>
                        </a:rPr>
                        <a:t>уровень</a:t>
                      </a: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algn="ctr">
                        <a:lnSpc>
                          <a:spcPts val="2325"/>
                        </a:lnSpc>
                      </a:pPr>
                      <a:r>
                        <a:rPr sz="1900" b="1" dirty="0">
                          <a:latin typeface="Times New Roman"/>
                          <a:cs typeface="Times New Roman"/>
                        </a:rPr>
                        <a:t>3-й</a:t>
                      </a:r>
                      <a:endParaRPr sz="1900">
                        <a:latin typeface="Times New Roman"/>
                        <a:cs typeface="Times New Roman"/>
                      </a:endParaRPr>
                    </a:p>
                    <a:p>
                      <a:pPr algn="ctr">
                        <a:lnSpc>
                          <a:spcPct val="100000"/>
                        </a:lnSpc>
                        <a:spcBef>
                          <a:spcPts val="165"/>
                        </a:spcBef>
                      </a:pPr>
                      <a:r>
                        <a:rPr sz="1900" b="1" spc="-15" dirty="0">
                          <a:latin typeface="Times New Roman"/>
                          <a:cs typeface="Times New Roman"/>
                        </a:rPr>
                        <a:t>уровень</a:t>
                      </a: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marL="635" algn="ctr">
                        <a:lnSpc>
                          <a:spcPts val="2325"/>
                        </a:lnSpc>
                      </a:pPr>
                      <a:r>
                        <a:rPr sz="1900" b="1" dirty="0">
                          <a:latin typeface="Times New Roman"/>
                          <a:cs typeface="Times New Roman"/>
                        </a:rPr>
                        <a:t>4-й</a:t>
                      </a:r>
                      <a:endParaRPr sz="1900">
                        <a:latin typeface="Times New Roman"/>
                        <a:cs typeface="Times New Roman"/>
                      </a:endParaRPr>
                    </a:p>
                    <a:p>
                      <a:pPr marL="635" algn="ctr">
                        <a:lnSpc>
                          <a:spcPct val="100000"/>
                        </a:lnSpc>
                        <a:spcBef>
                          <a:spcPts val="165"/>
                        </a:spcBef>
                      </a:pPr>
                      <a:r>
                        <a:rPr sz="1900" b="1" spc="-15" dirty="0">
                          <a:latin typeface="Times New Roman"/>
                          <a:cs typeface="Times New Roman"/>
                        </a:rPr>
                        <a:t>уровень</a:t>
                      </a: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marL="1270" algn="ctr">
                        <a:lnSpc>
                          <a:spcPts val="2325"/>
                        </a:lnSpc>
                      </a:pPr>
                      <a:r>
                        <a:rPr sz="1900" b="1" dirty="0">
                          <a:latin typeface="Times New Roman"/>
                          <a:cs typeface="Times New Roman"/>
                        </a:rPr>
                        <a:t>5-й</a:t>
                      </a:r>
                      <a:endParaRPr sz="1900">
                        <a:latin typeface="Times New Roman"/>
                        <a:cs typeface="Times New Roman"/>
                      </a:endParaRPr>
                    </a:p>
                    <a:p>
                      <a:pPr marL="635" algn="ctr">
                        <a:lnSpc>
                          <a:spcPct val="100000"/>
                        </a:lnSpc>
                        <a:spcBef>
                          <a:spcPts val="165"/>
                        </a:spcBef>
                      </a:pPr>
                      <a:r>
                        <a:rPr sz="1900" b="1" spc="-15" dirty="0">
                          <a:latin typeface="Times New Roman"/>
                          <a:cs typeface="Times New Roman"/>
                        </a:rPr>
                        <a:t>уровень</a:t>
                      </a: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marL="2540" algn="ctr">
                        <a:lnSpc>
                          <a:spcPts val="2325"/>
                        </a:lnSpc>
                      </a:pPr>
                      <a:r>
                        <a:rPr sz="1900" b="1" dirty="0">
                          <a:latin typeface="Times New Roman"/>
                          <a:cs typeface="Times New Roman"/>
                        </a:rPr>
                        <a:t>6-й</a:t>
                      </a:r>
                      <a:r>
                        <a:rPr sz="1900" b="1" spc="-35" dirty="0">
                          <a:latin typeface="Times New Roman"/>
                          <a:cs typeface="Times New Roman"/>
                        </a:rPr>
                        <a:t> </a:t>
                      </a:r>
                      <a:r>
                        <a:rPr sz="1900" b="1" spc="-15" dirty="0">
                          <a:latin typeface="Times New Roman"/>
                          <a:cs typeface="Times New Roman"/>
                        </a:rPr>
                        <a:t>уровень</a:t>
                      </a:r>
                      <a:endParaRPr sz="19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extLst>
                  <a:ext uri="{0D108BD9-81ED-4DB2-BD59-A6C34878D82A}">
                    <a16:rowId xmlns:a16="http://schemas.microsoft.com/office/drawing/2014/main" xmlns="" val="10000"/>
                  </a:ext>
                </a:extLst>
              </a:tr>
              <a:tr h="453392">
                <a:tc>
                  <a:txBody>
                    <a:bodyPr/>
                    <a:lstStyle/>
                    <a:p>
                      <a:pPr marL="68580">
                        <a:lnSpc>
                          <a:spcPts val="2100"/>
                        </a:lnSpc>
                      </a:pPr>
                      <a:r>
                        <a:rPr sz="1700" b="1" spc="-15" dirty="0">
                          <a:latin typeface="Times New Roman"/>
                          <a:cs typeface="Times New Roman"/>
                        </a:rPr>
                        <a:t>Россия</a:t>
                      </a: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398780">
                        <a:lnSpc>
                          <a:spcPct val="100000"/>
                        </a:lnSpc>
                        <a:spcBef>
                          <a:spcPts val="509"/>
                        </a:spcBef>
                      </a:pPr>
                      <a:r>
                        <a:rPr sz="1900" dirty="0">
                          <a:latin typeface="Times New Roman"/>
                          <a:cs typeface="Times New Roman"/>
                        </a:rPr>
                        <a:t>9,9%</a:t>
                      </a:r>
                      <a:endParaRPr sz="1900">
                        <a:latin typeface="Times New Roman"/>
                        <a:cs typeface="Times New Roman"/>
                      </a:endParaRPr>
                    </a:p>
                  </a:txBody>
                  <a:tcPr marL="0" marR="0" marT="6195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algn="ctr">
                        <a:lnSpc>
                          <a:spcPct val="100000"/>
                        </a:lnSpc>
                        <a:spcBef>
                          <a:spcPts val="509"/>
                        </a:spcBef>
                      </a:pPr>
                      <a:r>
                        <a:rPr sz="1900" dirty="0">
                          <a:latin typeface="Times New Roman"/>
                          <a:cs typeface="Times New Roman"/>
                        </a:rPr>
                        <a:t>45,2%</a:t>
                      </a:r>
                      <a:endParaRPr sz="1900">
                        <a:latin typeface="Times New Roman"/>
                        <a:cs typeface="Times New Roman"/>
                      </a:endParaRPr>
                    </a:p>
                  </a:txBody>
                  <a:tcPr marL="0" marR="0" marT="6195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286385">
                        <a:lnSpc>
                          <a:spcPct val="100000"/>
                        </a:lnSpc>
                        <a:spcBef>
                          <a:spcPts val="509"/>
                        </a:spcBef>
                      </a:pPr>
                      <a:r>
                        <a:rPr sz="1900" dirty="0">
                          <a:latin typeface="Times New Roman"/>
                          <a:cs typeface="Times New Roman"/>
                        </a:rPr>
                        <a:t>41,4%</a:t>
                      </a:r>
                      <a:endParaRPr sz="1900">
                        <a:latin typeface="Times New Roman"/>
                        <a:cs typeface="Times New Roman"/>
                      </a:endParaRPr>
                    </a:p>
                  </a:txBody>
                  <a:tcPr marL="0" marR="0" marT="6195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1270" algn="ctr">
                        <a:lnSpc>
                          <a:spcPct val="100000"/>
                        </a:lnSpc>
                        <a:spcBef>
                          <a:spcPts val="509"/>
                        </a:spcBef>
                      </a:pPr>
                      <a:r>
                        <a:rPr sz="1900" dirty="0">
                          <a:latin typeface="Times New Roman"/>
                          <a:cs typeface="Times New Roman"/>
                        </a:rPr>
                        <a:t>3,4%</a:t>
                      </a:r>
                      <a:endParaRPr sz="1900">
                        <a:latin typeface="Times New Roman"/>
                        <a:cs typeface="Times New Roman"/>
                      </a:endParaRPr>
                    </a:p>
                  </a:txBody>
                  <a:tcPr marL="0" marR="0" marT="6195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1270" algn="ctr">
                        <a:lnSpc>
                          <a:spcPct val="100000"/>
                        </a:lnSpc>
                        <a:spcBef>
                          <a:spcPts val="509"/>
                        </a:spcBef>
                      </a:pPr>
                      <a:r>
                        <a:rPr sz="1900" dirty="0">
                          <a:latin typeface="Times New Roman"/>
                          <a:cs typeface="Times New Roman"/>
                        </a:rPr>
                        <a:t>0,0%</a:t>
                      </a:r>
                      <a:endParaRPr sz="1900">
                        <a:latin typeface="Times New Roman"/>
                        <a:cs typeface="Times New Roman"/>
                      </a:endParaRPr>
                    </a:p>
                  </a:txBody>
                  <a:tcPr marL="0" marR="0" marT="6195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4445" algn="ctr">
                        <a:lnSpc>
                          <a:spcPct val="100000"/>
                        </a:lnSpc>
                        <a:spcBef>
                          <a:spcPts val="509"/>
                        </a:spcBef>
                      </a:pPr>
                      <a:r>
                        <a:rPr sz="1900" dirty="0">
                          <a:latin typeface="Times New Roman"/>
                          <a:cs typeface="Times New Roman"/>
                        </a:rPr>
                        <a:t>0,0%</a:t>
                      </a:r>
                      <a:endParaRPr sz="1900">
                        <a:latin typeface="Times New Roman"/>
                        <a:cs typeface="Times New Roman"/>
                      </a:endParaRPr>
                    </a:p>
                  </a:txBody>
                  <a:tcPr marL="0" marR="0" marT="6195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xmlns="" val="10001"/>
                  </a:ext>
                </a:extLst>
              </a:tr>
              <a:tr h="635139">
                <a:tc>
                  <a:txBody>
                    <a:bodyPr/>
                    <a:lstStyle/>
                    <a:p>
                      <a:pPr marL="68580">
                        <a:lnSpc>
                          <a:spcPts val="2100"/>
                        </a:lnSpc>
                      </a:pPr>
                      <a:r>
                        <a:rPr sz="1700" b="1" spc="-10" dirty="0">
                          <a:latin typeface="Times New Roman"/>
                          <a:cs typeface="Times New Roman"/>
                        </a:rPr>
                        <a:t>Китай</a:t>
                      </a:r>
                      <a:endParaRPr sz="1700">
                        <a:latin typeface="Times New Roman"/>
                        <a:cs typeface="Times New Roman"/>
                      </a:endParaRPr>
                    </a:p>
                    <a:p>
                      <a:pPr marL="68580">
                        <a:lnSpc>
                          <a:spcPct val="100000"/>
                        </a:lnSpc>
                        <a:spcBef>
                          <a:spcPts val="170"/>
                        </a:spcBef>
                      </a:pPr>
                      <a:r>
                        <a:rPr sz="1700" b="1" dirty="0">
                          <a:latin typeface="Times New Roman"/>
                          <a:cs typeface="Times New Roman"/>
                        </a:rPr>
                        <a:t>(4</a:t>
                      </a:r>
                      <a:r>
                        <a:rPr sz="1700" b="1" spc="-30" dirty="0">
                          <a:latin typeface="Times New Roman"/>
                          <a:cs typeface="Times New Roman"/>
                        </a:rPr>
                        <a:t> </a:t>
                      </a:r>
                      <a:r>
                        <a:rPr sz="1700" b="1" spc="-15" dirty="0">
                          <a:latin typeface="Times New Roman"/>
                          <a:cs typeface="Times New Roman"/>
                        </a:rPr>
                        <a:t>провинции)</a:t>
                      </a: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398780">
                        <a:lnSpc>
                          <a:spcPct val="100000"/>
                        </a:lnSpc>
                        <a:spcBef>
                          <a:spcPts val="1260"/>
                        </a:spcBef>
                      </a:pPr>
                      <a:r>
                        <a:rPr sz="1900" dirty="0">
                          <a:latin typeface="Times New Roman"/>
                          <a:cs typeface="Times New Roman"/>
                        </a:rPr>
                        <a:t>1,1%</a:t>
                      </a:r>
                      <a:endParaRPr sz="1900">
                        <a:latin typeface="Times New Roman"/>
                        <a:cs typeface="Times New Roman"/>
                      </a:endParaRPr>
                    </a:p>
                  </a:txBody>
                  <a:tcPr marL="0" marR="0" marT="153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algn="ctr">
                        <a:lnSpc>
                          <a:spcPct val="100000"/>
                        </a:lnSpc>
                        <a:spcBef>
                          <a:spcPts val="1260"/>
                        </a:spcBef>
                      </a:pPr>
                      <a:r>
                        <a:rPr sz="1900" dirty="0">
                          <a:latin typeface="Times New Roman"/>
                          <a:cs typeface="Times New Roman"/>
                        </a:rPr>
                        <a:t>9,1%</a:t>
                      </a:r>
                      <a:endParaRPr sz="1900">
                        <a:latin typeface="Times New Roman"/>
                        <a:cs typeface="Times New Roman"/>
                      </a:endParaRPr>
                    </a:p>
                  </a:txBody>
                  <a:tcPr marL="0" marR="0" marT="153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286385">
                        <a:lnSpc>
                          <a:spcPct val="100000"/>
                        </a:lnSpc>
                        <a:spcBef>
                          <a:spcPts val="1260"/>
                        </a:spcBef>
                      </a:pPr>
                      <a:r>
                        <a:rPr sz="1900" dirty="0">
                          <a:latin typeface="Times New Roman"/>
                          <a:cs typeface="Times New Roman"/>
                        </a:rPr>
                        <a:t>36,8%</a:t>
                      </a:r>
                      <a:endParaRPr sz="1900">
                        <a:latin typeface="Times New Roman"/>
                        <a:cs typeface="Times New Roman"/>
                      </a:endParaRPr>
                    </a:p>
                  </a:txBody>
                  <a:tcPr marL="0" marR="0" marT="153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1270" algn="ctr">
                        <a:lnSpc>
                          <a:spcPct val="100000"/>
                        </a:lnSpc>
                        <a:spcBef>
                          <a:spcPts val="1260"/>
                        </a:spcBef>
                      </a:pPr>
                      <a:r>
                        <a:rPr sz="1900" dirty="0">
                          <a:latin typeface="Times New Roman"/>
                          <a:cs typeface="Times New Roman"/>
                        </a:rPr>
                        <a:t>36,6%</a:t>
                      </a:r>
                      <a:endParaRPr sz="1900">
                        <a:latin typeface="Times New Roman"/>
                        <a:cs typeface="Times New Roman"/>
                      </a:endParaRPr>
                    </a:p>
                  </a:txBody>
                  <a:tcPr marL="0" marR="0" marT="153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1270" algn="ctr">
                        <a:lnSpc>
                          <a:spcPct val="100000"/>
                        </a:lnSpc>
                        <a:spcBef>
                          <a:spcPts val="1260"/>
                        </a:spcBef>
                      </a:pPr>
                      <a:r>
                        <a:rPr sz="1900" dirty="0">
                          <a:latin typeface="Times New Roman"/>
                          <a:cs typeface="Times New Roman"/>
                        </a:rPr>
                        <a:t>16,1%</a:t>
                      </a:r>
                      <a:endParaRPr sz="1900">
                        <a:latin typeface="Times New Roman"/>
                        <a:cs typeface="Times New Roman"/>
                      </a:endParaRPr>
                    </a:p>
                  </a:txBody>
                  <a:tcPr marL="0" marR="0" marT="153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4445" algn="ctr">
                        <a:lnSpc>
                          <a:spcPct val="100000"/>
                        </a:lnSpc>
                        <a:spcBef>
                          <a:spcPts val="1260"/>
                        </a:spcBef>
                      </a:pPr>
                      <a:r>
                        <a:rPr sz="1900" dirty="0">
                          <a:latin typeface="Times New Roman"/>
                          <a:cs typeface="Times New Roman"/>
                        </a:rPr>
                        <a:t>0,3%</a:t>
                      </a:r>
                      <a:endParaRPr sz="1900">
                        <a:latin typeface="Times New Roman"/>
                        <a:cs typeface="Times New Roman"/>
                      </a:endParaRPr>
                    </a:p>
                  </a:txBody>
                  <a:tcPr marL="0" marR="0" marT="153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extLst>
                  <a:ext uri="{0D108BD9-81ED-4DB2-BD59-A6C34878D82A}">
                    <a16:rowId xmlns:a16="http://schemas.microsoft.com/office/drawing/2014/main" xmlns="" val="10002"/>
                  </a:ext>
                </a:extLst>
              </a:tr>
              <a:tr h="401275">
                <a:tc>
                  <a:txBody>
                    <a:bodyPr/>
                    <a:lstStyle/>
                    <a:p>
                      <a:pPr marL="68580">
                        <a:lnSpc>
                          <a:spcPts val="2100"/>
                        </a:lnSpc>
                      </a:pPr>
                      <a:r>
                        <a:rPr sz="1700" b="1" spc="-15" dirty="0">
                          <a:latin typeface="Times New Roman"/>
                          <a:cs typeface="Times New Roman"/>
                        </a:rPr>
                        <a:t>Эстония</a:t>
                      </a: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398780">
                        <a:lnSpc>
                          <a:spcPct val="100000"/>
                        </a:lnSpc>
                        <a:spcBef>
                          <a:spcPts val="300"/>
                        </a:spcBef>
                      </a:pPr>
                      <a:r>
                        <a:rPr sz="1900" dirty="0">
                          <a:latin typeface="Times New Roman"/>
                          <a:cs typeface="Times New Roman"/>
                        </a:rPr>
                        <a:t>1,3%</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algn="ctr">
                        <a:lnSpc>
                          <a:spcPct val="100000"/>
                        </a:lnSpc>
                        <a:spcBef>
                          <a:spcPts val="300"/>
                        </a:spcBef>
                      </a:pPr>
                      <a:r>
                        <a:rPr sz="1900" dirty="0">
                          <a:latin typeface="Times New Roman"/>
                          <a:cs typeface="Times New Roman"/>
                        </a:rPr>
                        <a:t>18,3%</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286385">
                        <a:lnSpc>
                          <a:spcPct val="100000"/>
                        </a:lnSpc>
                        <a:spcBef>
                          <a:spcPts val="300"/>
                        </a:spcBef>
                      </a:pPr>
                      <a:r>
                        <a:rPr sz="1900" dirty="0">
                          <a:latin typeface="Times New Roman"/>
                          <a:cs typeface="Times New Roman"/>
                        </a:rPr>
                        <a:t>60,0%</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1270" algn="ctr">
                        <a:lnSpc>
                          <a:spcPct val="100000"/>
                        </a:lnSpc>
                        <a:spcBef>
                          <a:spcPts val="300"/>
                        </a:spcBef>
                      </a:pPr>
                      <a:r>
                        <a:rPr sz="1900" dirty="0">
                          <a:latin typeface="Times New Roman"/>
                          <a:cs typeface="Times New Roman"/>
                        </a:rPr>
                        <a:t>17,0%</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1905" algn="ctr">
                        <a:lnSpc>
                          <a:spcPct val="100000"/>
                        </a:lnSpc>
                        <a:spcBef>
                          <a:spcPts val="300"/>
                        </a:spcBef>
                      </a:pPr>
                      <a:r>
                        <a:rPr sz="1900" dirty="0">
                          <a:latin typeface="Times New Roman"/>
                          <a:cs typeface="Times New Roman"/>
                        </a:rPr>
                        <a:t>3,0%</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4445" algn="ctr">
                        <a:lnSpc>
                          <a:spcPct val="100000"/>
                        </a:lnSpc>
                        <a:spcBef>
                          <a:spcPts val="300"/>
                        </a:spcBef>
                      </a:pPr>
                      <a:r>
                        <a:rPr sz="1900" dirty="0">
                          <a:latin typeface="Times New Roman"/>
                          <a:cs typeface="Times New Roman"/>
                        </a:rPr>
                        <a:t>0,4%</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xmlns="" val="10003"/>
                  </a:ext>
                </a:extLst>
              </a:tr>
              <a:tr h="401275">
                <a:tc>
                  <a:txBody>
                    <a:bodyPr/>
                    <a:lstStyle/>
                    <a:p>
                      <a:pPr marL="68580">
                        <a:lnSpc>
                          <a:spcPts val="2100"/>
                        </a:lnSpc>
                      </a:pPr>
                      <a:r>
                        <a:rPr sz="1700" b="1" spc="-10" dirty="0">
                          <a:latin typeface="Times New Roman"/>
                          <a:cs typeface="Times New Roman"/>
                        </a:rPr>
                        <a:t>Финляндия</a:t>
                      </a: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398780">
                        <a:lnSpc>
                          <a:spcPct val="100000"/>
                        </a:lnSpc>
                        <a:spcBef>
                          <a:spcPts val="300"/>
                        </a:spcBef>
                      </a:pPr>
                      <a:r>
                        <a:rPr sz="1900" dirty="0">
                          <a:latin typeface="Times New Roman"/>
                          <a:cs typeface="Times New Roman"/>
                        </a:rPr>
                        <a:t>3,7%</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algn="ctr">
                        <a:lnSpc>
                          <a:spcPct val="100000"/>
                        </a:lnSpc>
                        <a:spcBef>
                          <a:spcPts val="300"/>
                        </a:spcBef>
                      </a:pPr>
                      <a:r>
                        <a:rPr sz="1900" dirty="0">
                          <a:latin typeface="Times New Roman"/>
                          <a:cs typeface="Times New Roman"/>
                        </a:rPr>
                        <a:t>5,6%</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286385">
                        <a:lnSpc>
                          <a:spcPct val="100000"/>
                        </a:lnSpc>
                        <a:spcBef>
                          <a:spcPts val="300"/>
                        </a:spcBef>
                      </a:pPr>
                      <a:r>
                        <a:rPr sz="1900" dirty="0">
                          <a:latin typeface="Times New Roman"/>
                          <a:cs typeface="Times New Roman"/>
                        </a:rPr>
                        <a:t>77,6%</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4445" algn="ctr">
                        <a:lnSpc>
                          <a:spcPct val="100000"/>
                        </a:lnSpc>
                        <a:spcBef>
                          <a:spcPts val="300"/>
                        </a:spcBef>
                      </a:pPr>
                      <a:r>
                        <a:rPr sz="1900" spc="-15" dirty="0">
                          <a:latin typeface="Times New Roman"/>
                          <a:cs typeface="Times New Roman"/>
                        </a:rPr>
                        <a:t>11,7%</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1905" algn="ctr">
                        <a:lnSpc>
                          <a:spcPct val="100000"/>
                        </a:lnSpc>
                        <a:spcBef>
                          <a:spcPts val="300"/>
                        </a:spcBef>
                      </a:pPr>
                      <a:r>
                        <a:rPr sz="1900" dirty="0">
                          <a:latin typeface="Times New Roman"/>
                          <a:cs typeface="Times New Roman"/>
                        </a:rPr>
                        <a:t>1,4%</a:t>
                      </a:r>
                      <a:endParaRPr sz="1900">
                        <a:latin typeface="Times New Roman"/>
                        <a:cs typeface="Times New Roman"/>
                      </a:endParaRP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4445" algn="ctr">
                        <a:lnSpc>
                          <a:spcPct val="100000"/>
                        </a:lnSpc>
                        <a:spcBef>
                          <a:spcPts val="300"/>
                        </a:spcBef>
                      </a:pPr>
                      <a:r>
                        <a:rPr sz="1900" dirty="0">
                          <a:latin typeface="Times New Roman"/>
                          <a:cs typeface="Times New Roman"/>
                        </a:rPr>
                        <a:t>0,0%</a:t>
                      </a:r>
                    </a:p>
                  </a:txBody>
                  <a:tcPr marL="0" marR="0" marT="364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extLst>
                  <a:ext uri="{0D108BD9-81ED-4DB2-BD59-A6C34878D82A}">
                    <a16:rowId xmlns:a16="http://schemas.microsoft.com/office/drawing/2014/main" xmlns="" val="10004"/>
                  </a:ext>
                </a:extLst>
              </a:tr>
            </a:tbl>
          </a:graphicData>
        </a:graphic>
      </p:graphicFrame>
      <p:sp>
        <p:nvSpPr>
          <p:cNvPr id="4" name="object 4"/>
          <p:cNvSpPr txBox="1"/>
          <p:nvPr/>
        </p:nvSpPr>
        <p:spPr>
          <a:xfrm>
            <a:off x="4029732" y="1058160"/>
            <a:ext cx="3820191" cy="365569"/>
          </a:xfrm>
          <a:prstGeom prst="rect">
            <a:avLst/>
          </a:prstGeom>
        </p:spPr>
        <p:txBody>
          <a:bodyPr vert="horz" wrap="square" lIns="0" tIns="12149" rIns="0" bIns="0" rtlCol="0">
            <a:spAutoFit/>
          </a:bodyPr>
          <a:lstStyle/>
          <a:p>
            <a:pPr marL="12149">
              <a:spcBef>
                <a:spcPts val="96"/>
              </a:spcBef>
            </a:pPr>
            <a:r>
              <a:rPr sz="2296" b="1" i="1" spc="-14" dirty="0">
                <a:solidFill>
                  <a:srgbClr val="974707"/>
                </a:solidFill>
                <a:latin typeface="Times New Roman"/>
                <a:cs typeface="Times New Roman"/>
              </a:rPr>
              <a:t>Читательская</a:t>
            </a:r>
            <a:r>
              <a:rPr sz="2296" b="1" i="1" spc="-53" dirty="0">
                <a:solidFill>
                  <a:srgbClr val="974707"/>
                </a:solidFill>
                <a:latin typeface="Times New Roman"/>
                <a:cs typeface="Times New Roman"/>
              </a:rPr>
              <a:t> </a:t>
            </a:r>
            <a:r>
              <a:rPr sz="2296" b="1" i="1" dirty="0">
                <a:solidFill>
                  <a:srgbClr val="974707"/>
                </a:solidFill>
                <a:latin typeface="Times New Roman"/>
                <a:cs typeface="Times New Roman"/>
              </a:rPr>
              <a:t>грамотность</a:t>
            </a:r>
            <a:endParaRPr sz="2296">
              <a:latin typeface="Times New Roman"/>
              <a:cs typeface="Times New Roman"/>
            </a:endParaRPr>
          </a:p>
        </p:txBody>
      </p:sp>
      <p:sp>
        <p:nvSpPr>
          <p:cNvPr id="5" name="object 5"/>
          <p:cNvSpPr/>
          <p:nvPr/>
        </p:nvSpPr>
        <p:spPr>
          <a:xfrm>
            <a:off x="1035986" y="4451746"/>
            <a:ext cx="3294147" cy="2167347"/>
          </a:xfrm>
          <a:custGeom>
            <a:avLst/>
            <a:gdLst/>
            <a:ahLst/>
            <a:cxnLst/>
            <a:rect l="l" t="t" r="r" b="b"/>
            <a:pathLst>
              <a:path w="3443604" h="2265679">
                <a:moveTo>
                  <a:pt x="0" y="2265426"/>
                </a:moveTo>
                <a:lnTo>
                  <a:pt x="3443478" y="2265426"/>
                </a:lnTo>
                <a:lnTo>
                  <a:pt x="3443478" y="0"/>
                </a:lnTo>
                <a:lnTo>
                  <a:pt x="0" y="0"/>
                </a:lnTo>
                <a:lnTo>
                  <a:pt x="0" y="2265426"/>
                </a:lnTo>
                <a:close/>
              </a:path>
            </a:pathLst>
          </a:custGeom>
          <a:solidFill>
            <a:srgbClr val="FFFFFF"/>
          </a:solidFill>
        </p:spPr>
        <p:txBody>
          <a:bodyPr wrap="square" lIns="0" tIns="0" rIns="0" bIns="0" rtlCol="0"/>
          <a:lstStyle/>
          <a:p>
            <a:endParaRPr sz="1722"/>
          </a:p>
        </p:txBody>
      </p:sp>
      <p:sp>
        <p:nvSpPr>
          <p:cNvPr id="6" name="object 6"/>
          <p:cNvSpPr/>
          <p:nvPr/>
        </p:nvSpPr>
        <p:spPr>
          <a:xfrm>
            <a:off x="1518054" y="6254217"/>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7" name="object 7"/>
          <p:cNvSpPr/>
          <p:nvPr/>
        </p:nvSpPr>
        <p:spPr>
          <a:xfrm>
            <a:off x="1518054" y="6044305"/>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8" name="object 8"/>
          <p:cNvSpPr/>
          <p:nvPr/>
        </p:nvSpPr>
        <p:spPr>
          <a:xfrm>
            <a:off x="1518054" y="5834415"/>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9" name="object 9"/>
          <p:cNvSpPr/>
          <p:nvPr/>
        </p:nvSpPr>
        <p:spPr>
          <a:xfrm>
            <a:off x="1518054" y="5629704"/>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10" name="object 10"/>
          <p:cNvSpPr/>
          <p:nvPr/>
        </p:nvSpPr>
        <p:spPr>
          <a:xfrm>
            <a:off x="1518054" y="5419968"/>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11" name="object 11"/>
          <p:cNvSpPr/>
          <p:nvPr/>
        </p:nvSpPr>
        <p:spPr>
          <a:xfrm>
            <a:off x="1518054" y="5210092"/>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12" name="object 12"/>
          <p:cNvSpPr/>
          <p:nvPr/>
        </p:nvSpPr>
        <p:spPr>
          <a:xfrm>
            <a:off x="1518054" y="5000147"/>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13" name="object 13"/>
          <p:cNvSpPr/>
          <p:nvPr/>
        </p:nvSpPr>
        <p:spPr>
          <a:xfrm>
            <a:off x="1518054" y="4790271"/>
            <a:ext cx="2746237" cy="0"/>
          </a:xfrm>
          <a:custGeom>
            <a:avLst/>
            <a:gdLst/>
            <a:ahLst/>
            <a:cxnLst/>
            <a:rect l="l" t="t" r="r" b="b"/>
            <a:pathLst>
              <a:path w="2870835">
                <a:moveTo>
                  <a:pt x="0" y="0"/>
                </a:moveTo>
                <a:lnTo>
                  <a:pt x="2870731" y="0"/>
                </a:lnTo>
              </a:path>
            </a:pathLst>
          </a:custGeom>
          <a:ln w="5472">
            <a:solidFill>
              <a:srgbClr val="FFFFFF"/>
            </a:solidFill>
          </a:ln>
        </p:spPr>
        <p:txBody>
          <a:bodyPr wrap="square" lIns="0" tIns="0" rIns="0" bIns="0" rtlCol="0"/>
          <a:lstStyle/>
          <a:p>
            <a:endParaRPr sz="1722"/>
          </a:p>
        </p:txBody>
      </p:sp>
      <p:sp>
        <p:nvSpPr>
          <p:cNvPr id="14" name="object 14"/>
          <p:cNvSpPr/>
          <p:nvPr/>
        </p:nvSpPr>
        <p:spPr>
          <a:xfrm>
            <a:off x="1518053" y="4790271"/>
            <a:ext cx="0" cy="1668638"/>
          </a:xfrm>
          <a:custGeom>
            <a:avLst/>
            <a:gdLst/>
            <a:ahLst/>
            <a:cxnLst/>
            <a:rect l="l" t="t" r="r" b="b"/>
            <a:pathLst>
              <a:path h="1744345">
                <a:moveTo>
                  <a:pt x="0" y="0"/>
                </a:moveTo>
                <a:lnTo>
                  <a:pt x="0" y="1744327"/>
                </a:lnTo>
              </a:path>
            </a:pathLst>
          </a:custGeom>
          <a:ln w="5109">
            <a:solidFill>
              <a:srgbClr val="000000"/>
            </a:solidFill>
          </a:ln>
        </p:spPr>
        <p:txBody>
          <a:bodyPr wrap="square" lIns="0" tIns="0" rIns="0" bIns="0" rtlCol="0"/>
          <a:lstStyle/>
          <a:p>
            <a:endParaRPr sz="1722"/>
          </a:p>
        </p:txBody>
      </p:sp>
      <p:sp>
        <p:nvSpPr>
          <p:cNvPr id="15" name="object 15"/>
          <p:cNvSpPr/>
          <p:nvPr/>
        </p:nvSpPr>
        <p:spPr>
          <a:xfrm>
            <a:off x="1493616" y="6464126"/>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16" name="object 16"/>
          <p:cNvSpPr/>
          <p:nvPr/>
        </p:nvSpPr>
        <p:spPr>
          <a:xfrm>
            <a:off x="1493616" y="6254217"/>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17" name="object 17"/>
          <p:cNvSpPr/>
          <p:nvPr/>
        </p:nvSpPr>
        <p:spPr>
          <a:xfrm>
            <a:off x="1493616" y="6044305"/>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18" name="object 18"/>
          <p:cNvSpPr/>
          <p:nvPr/>
        </p:nvSpPr>
        <p:spPr>
          <a:xfrm>
            <a:off x="1493616" y="5834415"/>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19" name="object 19"/>
          <p:cNvSpPr/>
          <p:nvPr/>
        </p:nvSpPr>
        <p:spPr>
          <a:xfrm>
            <a:off x="1493616" y="5629704"/>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20" name="object 20"/>
          <p:cNvSpPr/>
          <p:nvPr/>
        </p:nvSpPr>
        <p:spPr>
          <a:xfrm>
            <a:off x="1493616" y="5419968"/>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21" name="object 21"/>
          <p:cNvSpPr/>
          <p:nvPr/>
        </p:nvSpPr>
        <p:spPr>
          <a:xfrm>
            <a:off x="1493616" y="5210092"/>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22" name="object 22"/>
          <p:cNvSpPr/>
          <p:nvPr/>
        </p:nvSpPr>
        <p:spPr>
          <a:xfrm>
            <a:off x="1493616" y="5000147"/>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23" name="object 23"/>
          <p:cNvSpPr/>
          <p:nvPr/>
        </p:nvSpPr>
        <p:spPr>
          <a:xfrm>
            <a:off x="1493616" y="4790271"/>
            <a:ext cx="20046" cy="0"/>
          </a:xfrm>
          <a:custGeom>
            <a:avLst/>
            <a:gdLst/>
            <a:ahLst/>
            <a:cxnLst/>
            <a:rect l="l" t="t" r="r" b="b"/>
            <a:pathLst>
              <a:path w="20955">
                <a:moveTo>
                  <a:pt x="0" y="0"/>
                </a:moveTo>
                <a:lnTo>
                  <a:pt x="20436" y="0"/>
                </a:lnTo>
              </a:path>
            </a:pathLst>
          </a:custGeom>
          <a:ln w="5472">
            <a:solidFill>
              <a:srgbClr val="000000"/>
            </a:solidFill>
          </a:ln>
        </p:spPr>
        <p:txBody>
          <a:bodyPr wrap="square" lIns="0" tIns="0" rIns="0" bIns="0" rtlCol="0"/>
          <a:lstStyle/>
          <a:p>
            <a:endParaRPr sz="1722"/>
          </a:p>
        </p:txBody>
      </p:sp>
      <p:sp>
        <p:nvSpPr>
          <p:cNvPr id="24" name="object 24"/>
          <p:cNvSpPr/>
          <p:nvPr/>
        </p:nvSpPr>
        <p:spPr>
          <a:xfrm>
            <a:off x="1518054" y="6464126"/>
            <a:ext cx="2746237" cy="0"/>
          </a:xfrm>
          <a:custGeom>
            <a:avLst/>
            <a:gdLst/>
            <a:ahLst/>
            <a:cxnLst/>
            <a:rect l="l" t="t" r="r" b="b"/>
            <a:pathLst>
              <a:path w="2870835">
                <a:moveTo>
                  <a:pt x="0" y="0"/>
                </a:moveTo>
                <a:lnTo>
                  <a:pt x="2870731" y="0"/>
                </a:lnTo>
              </a:path>
            </a:pathLst>
          </a:custGeom>
          <a:ln w="5472">
            <a:solidFill>
              <a:srgbClr val="000000"/>
            </a:solidFill>
          </a:ln>
        </p:spPr>
        <p:txBody>
          <a:bodyPr wrap="square" lIns="0" tIns="0" rIns="0" bIns="0" rtlCol="0"/>
          <a:lstStyle/>
          <a:p>
            <a:endParaRPr sz="1722"/>
          </a:p>
        </p:txBody>
      </p:sp>
      <p:sp>
        <p:nvSpPr>
          <p:cNvPr id="25" name="object 25"/>
          <p:cNvSpPr/>
          <p:nvPr/>
        </p:nvSpPr>
        <p:spPr>
          <a:xfrm>
            <a:off x="1520661"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26" name="object 26"/>
          <p:cNvSpPr/>
          <p:nvPr/>
        </p:nvSpPr>
        <p:spPr>
          <a:xfrm>
            <a:off x="1530436"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27" name="object 27"/>
          <p:cNvSpPr/>
          <p:nvPr/>
        </p:nvSpPr>
        <p:spPr>
          <a:xfrm>
            <a:off x="1579310" y="5496045"/>
            <a:ext cx="5467" cy="10934"/>
          </a:xfrm>
          <a:custGeom>
            <a:avLst/>
            <a:gdLst/>
            <a:ahLst/>
            <a:cxnLst/>
            <a:rect l="l" t="t" r="r" b="b"/>
            <a:pathLst>
              <a:path w="5715"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28" name="object 28"/>
          <p:cNvSpPr/>
          <p:nvPr/>
        </p:nvSpPr>
        <p:spPr>
          <a:xfrm>
            <a:off x="1584198"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29" name="object 29"/>
          <p:cNvSpPr/>
          <p:nvPr/>
        </p:nvSpPr>
        <p:spPr>
          <a:xfrm>
            <a:off x="1593973" y="5496045"/>
            <a:ext cx="5467" cy="10934"/>
          </a:xfrm>
          <a:custGeom>
            <a:avLst/>
            <a:gdLst/>
            <a:ahLst/>
            <a:cxnLst/>
            <a:rect l="l" t="t" r="r" b="b"/>
            <a:pathLst>
              <a:path w="5715"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30" name="object 30"/>
          <p:cNvSpPr/>
          <p:nvPr/>
        </p:nvSpPr>
        <p:spPr>
          <a:xfrm>
            <a:off x="1638123"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31" name="object 31"/>
          <p:cNvSpPr/>
          <p:nvPr/>
        </p:nvSpPr>
        <p:spPr>
          <a:xfrm>
            <a:off x="1647898"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32" name="object 32"/>
          <p:cNvSpPr/>
          <p:nvPr/>
        </p:nvSpPr>
        <p:spPr>
          <a:xfrm>
            <a:off x="1696772" y="5496045"/>
            <a:ext cx="15186" cy="10934"/>
          </a:xfrm>
          <a:custGeom>
            <a:avLst/>
            <a:gdLst/>
            <a:ahLst/>
            <a:cxnLst/>
            <a:rect l="l" t="t" r="r" b="b"/>
            <a:pathLst>
              <a:path w="15875" h="11429">
                <a:moveTo>
                  <a:pt x="0" y="10944"/>
                </a:moveTo>
                <a:lnTo>
                  <a:pt x="15327" y="10944"/>
                </a:lnTo>
                <a:lnTo>
                  <a:pt x="15327" y="0"/>
                </a:lnTo>
                <a:lnTo>
                  <a:pt x="0" y="0"/>
                </a:lnTo>
                <a:lnTo>
                  <a:pt x="0" y="10944"/>
                </a:lnTo>
                <a:close/>
              </a:path>
            </a:pathLst>
          </a:custGeom>
          <a:solidFill>
            <a:srgbClr val="333333"/>
          </a:solidFill>
        </p:spPr>
        <p:txBody>
          <a:bodyPr wrap="square" lIns="0" tIns="0" rIns="0" bIns="0" rtlCol="0"/>
          <a:lstStyle/>
          <a:p>
            <a:endParaRPr sz="1722"/>
          </a:p>
        </p:txBody>
      </p:sp>
      <p:sp>
        <p:nvSpPr>
          <p:cNvPr id="33" name="object 33"/>
          <p:cNvSpPr/>
          <p:nvPr/>
        </p:nvSpPr>
        <p:spPr>
          <a:xfrm>
            <a:off x="1711435" y="5496045"/>
            <a:ext cx="5467" cy="10934"/>
          </a:xfrm>
          <a:custGeom>
            <a:avLst/>
            <a:gdLst/>
            <a:ahLst/>
            <a:cxnLst/>
            <a:rect l="l" t="t" r="r" b="b"/>
            <a:pathLst>
              <a:path w="5715"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34" name="object 34"/>
          <p:cNvSpPr/>
          <p:nvPr/>
        </p:nvSpPr>
        <p:spPr>
          <a:xfrm>
            <a:off x="1755617" y="5496045"/>
            <a:ext cx="5467" cy="10934"/>
          </a:xfrm>
          <a:custGeom>
            <a:avLst/>
            <a:gdLst/>
            <a:ahLst/>
            <a:cxnLst/>
            <a:rect l="l" t="t" r="r" b="b"/>
            <a:pathLst>
              <a:path w="5715"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35" name="object 35"/>
          <p:cNvSpPr/>
          <p:nvPr/>
        </p:nvSpPr>
        <p:spPr>
          <a:xfrm>
            <a:off x="1760505"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36" name="object 36"/>
          <p:cNvSpPr/>
          <p:nvPr/>
        </p:nvSpPr>
        <p:spPr>
          <a:xfrm>
            <a:off x="1770280" y="5496045"/>
            <a:ext cx="5467" cy="10934"/>
          </a:xfrm>
          <a:custGeom>
            <a:avLst/>
            <a:gdLst/>
            <a:ahLst/>
            <a:cxnLst/>
            <a:rect l="l" t="t" r="r" b="b"/>
            <a:pathLst>
              <a:path w="5715"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37" name="object 37"/>
          <p:cNvSpPr/>
          <p:nvPr/>
        </p:nvSpPr>
        <p:spPr>
          <a:xfrm>
            <a:off x="1814268"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38" name="object 38"/>
          <p:cNvSpPr/>
          <p:nvPr/>
        </p:nvSpPr>
        <p:spPr>
          <a:xfrm>
            <a:off x="1824042"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39" name="object 39"/>
          <p:cNvSpPr/>
          <p:nvPr/>
        </p:nvSpPr>
        <p:spPr>
          <a:xfrm>
            <a:off x="1873047" y="5496045"/>
            <a:ext cx="5467" cy="10934"/>
          </a:xfrm>
          <a:custGeom>
            <a:avLst/>
            <a:gdLst/>
            <a:ahLst/>
            <a:cxnLst/>
            <a:rect l="l" t="t" r="r" b="b"/>
            <a:pathLst>
              <a:path w="5715"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40" name="object 40"/>
          <p:cNvSpPr/>
          <p:nvPr/>
        </p:nvSpPr>
        <p:spPr>
          <a:xfrm>
            <a:off x="1877935"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41" name="object 41"/>
          <p:cNvSpPr/>
          <p:nvPr/>
        </p:nvSpPr>
        <p:spPr>
          <a:xfrm>
            <a:off x="1887709" y="5496045"/>
            <a:ext cx="5467" cy="10934"/>
          </a:xfrm>
          <a:custGeom>
            <a:avLst/>
            <a:gdLst/>
            <a:ahLst/>
            <a:cxnLst/>
            <a:rect l="l" t="t" r="r" b="b"/>
            <a:pathLst>
              <a:path w="5715"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42" name="object 42"/>
          <p:cNvSpPr/>
          <p:nvPr/>
        </p:nvSpPr>
        <p:spPr>
          <a:xfrm>
            <a:off x="1931697"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43" name="object 43"/>
          <p:cNvSpPr/>
          <p:nvPr/>
        </p:nvSpPr>
        <p:spPr>
          <a:xfrm>
            <a:off x="1941472" y="5496045"/>
            <a:ext cx="10326" cy="10934"/>
          </a:xfrm>
          <a:custGeom>
            <a:avLst/>
            <a:gdLst/>
            <a:ahLst/>
            <a:cxnLst/>
            <a:rect l="l" t="t" r="r" b="b"/>
            <a:pathLst>
              <a:path w="10794" h="11429">
                <a:moveTo>
                  <a:pt x="0" y="10944"/>
                </a:moveTo>
                <a:lnTo>
                  <a:pt x="10388" y="10944"/>
                </a:lnTo>
                <a:lnTo>
                  <a:pt x="10388" y="0"/>
                </a:lnTo>
                <a:lnTo>
                  <a:pt x="0" y="0"/>
                </a:lnTo>
                <a:lnTo>
                  <a:pt x="0" y="10944"/>
                </a:lnTo>
                <a:close/>
              </a:path>
            </a:pathLst>
          </a:custGeom>
          <a:solidFill>
            <a:srgbClr val="333333"/>
          </a:solidFill>
        </p:spPr>
        <p:txBody>
          <a:bodyPr wrap="square" lIns="0" tIns="0" rIns="0" bIns="0" rtlCol="0"/>
          <a:lstStyle/>
          <a:p>
            <a:endParaRPr sz="1722"/>
          </a:p>
        </p:txBody>
      </p:sp>
      <p:sp>
        <p:nvSpPr>
          <p:cNvPr id="44" name="object 44"/>
          <p:cNvSpPr/>
          <p:nvPr/>
        </p:nvSpPr>
        <p:spPr>
          <a:xfrm>
            <a:off x="1990542"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45" name="object 45"/>
          <p:cNvSpPr/>
          <p:nvPr/>
        </p:nvSpPr>
        <p:spPr>
          <a:xfrm>
            <a:off x="2000317"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46" name="object 46"/>
          <p:cNvSpPr/>
          <p:nvPr/>
        </p:nvSpPr>
        <p:spPr>
          <a:xfrm>
            <a:off x="2049192"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47" name="object 47"/>
          <p:cNvSpPr/>
          <p:nvPr/>
        </p:nvSpPr>
        <p:spPr>
          <a:xfrm>
            <a:off x="2054079" y="5496045"/>
            <a:ext cx="10326" cy="10934"/>
          </a:xfrm>
          <a:custGeom>
            <a:avLst/>
            <a:gdLst/>
            <a:ahLst/>
            <a:cxnLst/>
            <a:rect l="l" t="t" r="r" b="b"/>
            <a:pathLst>
              <a:path w="10794" h="11429">
                <a:moveTo>
                  <a:pt x="0" y="10944"/>
                </a:moveTo>
                <a:lnTo>
                  <a:pt x="10388" y="10944"/>
                </a:lnTo>
                <a:lnTo>
                  <a:pt x="10388" y="0"/>
                </a:lnTo>
                <a:lnTo>
                  <a:pt x="0" y="0"/>
                </a:lnTo>
                <a:lnTo>
                  <a:pt x="0" y="10944"/>
                </a:lnTo>
                <a:close/>
              </a:path>
            </a:pathLst>
          </a:custGeom>
          <a:solidFill>
            <a:srgbClr val="333333"/>
          </a:solidFill>
        </p:spPr>
        <p:txBody>
          <a:bodyPr wrap="square" lIns="0" tIns="0" rIns="0" bIns="0" rtlCol="0"/>
          <a:lstStyle/>
          <a:p>
            <a:endParaRPr sz="1722"/>
          </a:p>
        </p:txBody>
      </p:sp>
      <p:sp>
        <p:nvSpPr>
          <p:cNvPr id="48" name="object 48"/>
          <p:cNvSpPr/>
          <p:nvPr/>
        </p:nvSpPr>
        <p:spPr>
          <a:xfrm>
            <a:off x="2063985"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49" name="object 49"/>
          <p:cNvSpPr/>
          <p:nvPr/>
        </p:nvSpPr>
        <p:spPr>
          <a:xfrm>
            <a:off x="2107972"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50" name="object 50"/>
          <p:cNvSpPr/>
          <p:nvPr/>
        </p:nvSpPr>
        <p:spPr>
          <a:xfrm>
            <a:off x="2117747"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51" name="object 51"/>
          <p:cNvSpPr/>
          <p:nvPr/>
        </p:nvSpPr>
        <p:spPr>
          <a:xfrm>
            <a:off x="2166621" y="5496045"/>
            <a:ext cx="5467" cy="10934"/>
          </a:xfrm>
          <a:custGeom>
            <a:avLst/>
            <a:gdLst/>
            <a:ahLst/>
            <a:cxnLst/>
            <a:rect l="l" t="t" r="r" b="b"/>
            <a:pathLst>
              <a:path w="5714" h="11429">
                <a:moveTo>
                  <a:pt x="0" y="10944"/>
                </a:moveTo>
                <a:lnTo>
                  <a:pt x="5279" y="10944"/>
                </a:lnTo>
                <a:lnTo>
                  <a:pt x="5279" y="0"/>
                </a:lnTo>
                <a:lnTo>
                  <a:pt x="0" y="0"/>
                </a:lnTo>
                <a:lnTo>
                  <a:pt x="0" y="10944"/>
                </a:lnTo>
                <a:close/>
              </a:path>
            </a:pathLst>
          </a:custGeom>
          <a:solidFill>
            <a:srgbClr val="333333"/>
          </a:solidFill>
        </p:spPr>
        <p:txBody>
          <a:bodyPr wrap="square" lIns="0" tIns="0" rIns="0" bIns="0" rtlCol="0"/>
          <a:lstStyle/>
          <a:p>
            <a:endParaRPr sz="1722"/>
          </a:p>
        </p:txBody>
      </p:sp>
      <p:sp>
        <p:nvSpPr>
          <p:cNvPr id="52" name="object 52"/>
          <p:cNvSpPr/>
          <p:nvPr/>
        </p:nvSpPr>
        <p:spPr>
          <a:xfrm>
            <a:off x="2171704"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53" name="object 53"/>
          <p:cNvSpPr/>
          <p:nvPr/>
        </p:nvSpPr>
        <p:spPr>
          <a:xfrm>
            <a:off x="2181479"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54" name="object 54"/>
          <p:cNvSpPr/>
          <p:nvPr/>
        </p:nvSpPr>
        <p:spPr>
          <a:xfrm>
            <a:off x="2225466"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55" name="object 55"/>
          <p:cNvSpPr/>
          <p:nvPr/>
        </p:nvSpPr>
        <p:spPr>
          <a:xfrm>
            <a:off x="2230353" y="5496045"/>
            <a:ext cx="15186" cy="10934"/>
          </a:xfrm>
          <a:custGeom>
            <a:avLst/>
            <a:gdLst/>
            <a:ahLst/>
            <a:cxnLst/>
            <a:rect l="l" t="t" r="r" b="b"/>
            <a:pathLst>
              <a:path w="15875" h="11429">
                <a:moveTo>
                  <a:pt x="0" y="10944"/>
                </a:moveTo>
                <a:lnTo>
                  <a:pt x="15327" y="10944"/>
                </a:lnTo>
                <a:lnTo>
                  <a:pt x="15327" y="0"/>
                </a:lnTo>
                <a:lnTo>
                  <a:pt x="0" y="0"/>
                </a:lnTo>
                <a:lnTo>
                  <a:pt x="0" y="10944"/>
                </a:lnTo>
                <a:close/>
              </a:path>
            </a:pathLst>
          </a:custGeom>
          <a:solidFill>
            <a:srgbClr val="333333"/>
          </a:solidFill>
        </p:spPr>
        <p:txBody>
          <a:bodyPr wrap="square" lIns="0" tIns="0" rIns="0" bIns="0" rtlCol="0"/>
          <a:lstStyle/>
          <a:p>
            <a:endParaRPr sz="1722"/>
          </a:p>
        </p:txBody>
      </p:sp>
      <p:sp>
        <p:nvSpPr>
          <p:cNvPr id="56" name="object 56"/>
          <p:cNvSpPr/>
          <p:nvPr/>
        </p:nvSpPr>
        <p:spPr>
          <a:xfrm>
            <a:off x="2284246"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57" name="object 57"/>
          <p:cNvSpPr/>
          <p:nvPr/>
        </p:nvSpPr>
        <p:spPr>
          <a:xfrm>
            <a:off x="2294021" y="5496045"/>
            <a:ext cx="10326" cy="10934"/>
          </a:xfrm>
          <a:custGeom>
            <a:avLst/>
            <a:gdLst/>
            <a:ahLst/>
            <a:cxnLst/>
            <a:rect l="l" t="t" r="r" b="b"/>
            <a:pathLst>
              <a:path w="10794"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58" name="object 58"/>
          <p:cNvSpPr/>
          <p:nvPr/>
        </p:nvSpPr>
        <p:spPr>
          <a:xfrm>
            <a:off x="3517714"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59" name="object 59"/>
          <p:cNvSpPr/>
          <p:nvPr/>
        </p:nvSpPr>
        <p:spPr>
          <a:xfrm>
            <a:off x="3527488"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60" name="object 60"/>
          <p:cNvSpPr/>
          <p:nvPr/>
        </p:nvSpPr>
        <p:spPr>
          <a:xfrm>
            <a:off x="3576493"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61" name="object 61"/>
          <p:cNvSpPr/>
          <p:nvPr/>
        </p:nvSpPr>
        <p:spPr>
          <a:xfrm>
            <a:off x="3581381"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62" name="object 62"/>
          <p:cNvSpPr/>
          <p:nvPr/>
        </p:nvSpPr>
        <p:spPr>
          <a:xfrm>
            <a:off x="3591155"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63" name="object 63"/>
          <p:cNvSpPr/>
          <p:nvPr/>
        </p:nvSpPr>
        <p:spPr>
          <a:xfrm>
            <a:off x="3635143"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64" name="object 64"/>
          <p:cNvSpPr/>
          <p:nvPr/>
        </p:nvSpPr>
        <p:spPr>
          <a:xfrm>
            <a:off x="3644918"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65" name="object 65"/>
          <p:cNvSpPr/>
          <p:nvPr/>
        </p:nvSpPr>
        <p:spPr>
          <a:xfrm>
            <a:off x="3693988"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66" name="object 66"/>
          <p:cNvSpPr/>
          <p:nvPr/>
        </p:nvSpPr>
        <p:spPr>
          <a:xfrm>
            <a:off x="3698875"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67" name="object 67"/>
          <p:cNvSpPr/>
          <p:nvPr/>
        </p:nvSpPr>
        <p:spPr>
          <a:xfrm>
            <a:off x="3708650"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68" name="object 68"/>
          <p:cNvSpPr/>
          <p:nvPr/>
        </p:nvSpPr>
        <p:spPr>
          <a:xfrm>
            <a:off x="3752638"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69" name="object 69"/>
          <p:cNvSpPr/>
          <p:nvPr/>
        </p:nvSpPr>
        <p:spPr>
          <a:xfrm>
            <a:off x="3757525"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70" name="object 70"/>
          <p:cNvSpPr/>
          <p:nvPr/>
        </p:nvSpPr>
        <p:spPr>
          <a:xfrm>
            <a:off x="3767299"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71" name="object 71"/>
          <p:cNvSpPr/>
          <p:nvPr/>
        </p:nvSpPr>
        <p:spPr>
          <a:xfrm>
            <a:off x="3811417"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72" name="object 72"/>
          <p:cNvSpPr/>
          <p:nvPr/>
        </p:nvSpPr>
        <p:spPr>
          <a:xfrm>
            <a:off x="3821193"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73" name="object 73"/>
          <p:cNvSpPr/>
          <p:nvPr/>
        </p:nvSpPr>
        <p:spPr>
          <a:xfrm>
            <a:off x="3870067"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74" name="object 74"/>
          <p:cNvSpPr/>
          <p:nvPr/>
        </p:nvSpPr>
        <p:spPr>
          <a:xfrm>
            <a:off x="3874954"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75" name="object 75"/>
          <p:cNvSpPr/>
          <p:nvPr/>
        </p:nvSpPr>
        <p:spPr>
          <a:xfrm>
            <a:off x="3884730"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76" name="object 76"/>
          <p:cNvSpPr/>
          <p:nvPr/>
        </p:nvSpPr>
        <p:spPr>
          <a:xfrm>
            <a:off x="3928912"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77" name="object 77"/>
          <p:cNvSpPr/>
          <p:nvPr/>
        </p:nvSpPr>
        <p:spPr>
          <a:xfrm>
            <a:off x="3938687"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78" name="object 78"/>
          <p:cNvSpPr/>
          <p:nvPr/>
        </p:nvSpPr>
        <p:spPr>
          <a:xfrm>
            <a:off x="3987562" y="5496045"/>
            <a:ext cx="15186" cy="10934"/>
          </a:xfrm>
          <a:custGeom>
            <a:avLst/>
            <a:gdLst/>
            <a:ahLst/>
            <a:cxnLst/>
            <a:rect l="l" t="t" r="r" b="b"/>
            <a:pathLst>
              <a:path w="15875" h="11429">
                <a:moveTo>
                  <a:pt x="0" y="10944"/>
                </a:moveTo>
                <a:lnTo>
                  <a:pt x="15327" y="10944"/>
                </a:lnTo>
                <a:lnTo>
                  <a:pt x="15327" y="0"/>
                </a:lnTo>
                <a:lnTo>
                  <a:pt x="0" y="0"/>
                </a:lnTo>
                <a:lnTo>
                  <a:pt x="0" y="10944"/>
                </a:lnTo>
                <a:close/>
              </a:path>
            </a:pathLst>
          </a:custGeom>
          <a:solidFill>
            <a:srgbClr val="333333"/>
          </a:solidFill>
        </p:spPr>
        <p:txBody>
          <a:bodyPr wrap="square" lIns="0" tIns="0" rIns="0" bIns="0" rtlCol="0"/>
          <a:lstStyle/>
          <a:p>
            <a:endParaRPr sz="1722"/>
          </a:p>
        </p:txBody>
      </p:sp>
      <p:sp>
        <p:nvSpPr>
          <p:cNvPr id="79" name="object 79"/>
          <p:cNvSpPr/>
          <p:nvPr/>
        </p:nvSpPr>
        <p:spPr>
          <a:xfrm>
            <a:off x="4002224" y="5496045"/>
            <a:ext cx="5467" cy="10934"/>
          </a:xfrm>
          <a:custGeom>
            <a:avLst/>
            <a:gdLst/>
            <a:ahLst/>
            <a:cxnLst/>
            <a:rect l="l" t="t" r="r" b="b"/>
            <a:pathLst>
              <a:path w="5714" h="11429">
                <a:moveTo>
                  <a:pt x="0" y="10944"/>
                </a:moveTo>
                <a:lnTo>
                  <a:pt x="5279" y="10944"/>
                </a:lnTo>
                <a:lnTo>
                  <a:pt x="5279" y="0"/>
                </a:lnTo>
                <a:lnTo>
                  <a:pt x="0" y="0"/>
                </a:lnTo>
                <a:lnTo>
                  <a:pt x="0" y="10944"/>
                </a:lnTo>
                <a:close/>
              </a:path>
            </a:pathLst>
          </a:custGeom>
          <a:solidFill>
            <a:srgbClr val="333333"/>
          </a:solidFill>
        </p:spPr>
        <p:txBody>
          <a:bodyPr wrap="square" lIns="0" tIns="0" rIns="0" bIns="0" rtlCol="0"/>
          <a:lstStyle/>
          <a:p>
            <a:endParaRPr sz="1722"/>
          </a:p>
        </p:txBody>
      </p:sp>
      <p:sp>
        <p:nvSpPr>
          <p:cNvPr id="80" name="object 80"/>
          <p:cNvSpPr/>
          <p:nvPr/>
        </p:nvSpPr>
        <p:spPr>
          <a:xfrm>
            <a:off x="4046341"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81" name="object 81"/>
          <p:cNvSpPr/>
          <p:nvPr/>
        </p:nvSpPr>
        <p:spPr>
          <a:xfrm>
            <a:off x="4051230"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82" name="object 82"/>
          <p:cNvSpPr/>
          <p:nvPr/>
        </p:nvSpPr>
        <p:spPr>
          <a:xfrm>
            <a:off x="4061004"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83" name="object 83"/>
          <p:cNvSpPr/>
          <p:nvPr/>
        </p:nvSpPr>
        <p:spPr>
          <a:xfrm>
            <a:off x="4104992" y="5496045"/>
            <a:ext cx="10326" cy="10934"/>
          </a:xfrm>
          <a:custGeom>
            <a:avLst/>
            <a:gdLst/>
            <a:ahLst/>
            <a:cxnLst/>
            <a:rect l="l" t="t" r="r" b="b"/>
            <a:pathLst>
              <a:path w="10795" h="11429">
                <a:moveTo>
                  <a:pt x="0" y="10944"/>
                </a:moveTo>
                <a:lnTo>
                  <a:pt x="10388" y="10944"/>
                </a:lnTo>
                <a:lnTo>
                  <a:pt x="10388" y="0"/>
                </a:lnTo>
                <a:lnTo>
                  <a:pt x="0" y="0"/>
                </a:lnTo>
                <a:lnTo>
                  <a:pt x="0" y="10944"/>
                </a:lnTo>
                <a:close/>
              </a:path>
            </a:pathLst>
          </a:custGeom>
          <a:solidFill>
            <a:srgbClr val="333333"/>
          </a:solidFill>
        </p:spPr>
        <p:txBody>
          <a:bodyPr wrap="square" lIns="0" tIns="0" rIns="0" bIns="0" rtlCol="0"/>
          <a:lstStyle/>
          <a:p>
            <a:endParaRPr sz="1722"/>
          </a:p>
        </p:txBody>
      </p:sp>
      <p:sp>
        <p:nvSpPr>
          <p:cNvPr id="84" name="object 84"/>
          <p:cNvSpPr/>
          <p:nvPr/>
        </p:nvSpPr>
        <p:spPr>
          <a:xfrm>
            <a:off x="4114962"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85" name="object 85"/>
          <p:cNvSpPr/>
          <p:nvPr/>
        </p:nvSpPr>
        <p:spPr>
          <a:xfrm>
            <a:off x="4163836"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86" name="object 86"/>
          <p:cNvSpPr/>
          <p:nvPr/>
        </p:nvSpPr>
        <p:spPr>
          <a:xfrm>
            <a:off x="4168724"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87" name="object 87"/>
          <p:cNvSpPr/>
          <p:nvPr/>
        </p:nvSpPr>
        <p:spPr>
          <a:xfrm>
            <a:off x="4178499" y="5496045"/>
            <a:ext cx="5467" cy="10934"/>
          </a:xfrm>
          <a:custGeom>
            <a:avLst/>
            <a:gdLst/>
            <a:ahLst/>
            <a:cxnLst/>
            <a:rect l="l" t="t" r="r" b="b"/>
            <a:pathLst>
              <a:path w="5714" h="11429">
                <a:moveTo>
                  <a:pt x="0" y="10944"/>
                </a:moveTo>
                <a:lnTo>
                  <a:pt x="5109" y="10944"/>
                </a:lnTo>
                <a:lnTo>
                  <a:pt x="5109" y="0"/>
                </a:lnTo>
                <a:lnTo>
                  <a:pt x="0" y="0"/>
                </a:lnTo>
                <a:lnTo>
                  <a:pt x="0" y="10944"/>
                </a:lnTo>
                <a:close/>
              </a:path>
            </a:pathLst>
          </a:custGeom>
          <a:solidFill>
            <a:srgbClr val="333333"/>
          </a:solidFill>
        </p:spPr>
        <p:txBody>
          <a:bodyPr wrap="square" lIns="0" tIns="0" rIns="0" bIns="0" rtlCol="0"/>
          <a:lstStyle/>
          <a:p>
            <a:endParaRPr sz="1722"/>
          </a:p>
        </p:txBody>
      </p:sp>
      <p:sp>
        <p:nvSpPr>
          <p:cNvPr id="88" name="object 88"/>
          <p:cNvSpPr/>
          <p:nvPr/>
        </p:nvSpPr>
        <p:spPr>
          <a:xfrm>
            <a:off x="4222617"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89" name="object 89"/>
          <p:cNvSpPr/>
          <p:nvPr/>
        </p:nvSpPr>
        <p:spPr>
          <a:xfrm>
            <a:off x="4232391" y="5496045"/>
            <a:ext cx="10326" cy="10934"/>
          </a:xfrm>
          <a:custGeom>
            <a:avLst/>
            <a:gdLst/>
            <a:ahLst/>
            <a:cxnLst/>
            <a:rect l="l" t="t" r="r" b="b"/>
            <a:pathLst>
              <a:path w="10795" h="11429">
                <a:moveTo>
                  <a:pt x="0" y="10944"/>
                </a:moveTo>
                <a:lnTo>
                  <a:pt x="10218" y="10944"/>
                </a:lnTo>
                <a:lnTo>
                  <a:pt x="10218" y="0"/>
                </a:lnTo>
                <a:lnTo>
                  <a:pt x="0" y="0"/>
                </a:lnTo>
                <a:lnTo>
                  <a:pt x="0" y="10944"/>
                </a:lnTo>
                <a:close/>
              </a:path>
            </a:pathLst>
          </a:custGeom>
          <a:solidFill>
            <a:srgbClr val="333333"/>
          </a:solidFill>
        </p:spPr>
        <p:txBody>
          <a:bodyPr wrap="square" lIns="0" tIns="0" rIns="0" bIns="0" rtlCol="0"/>
          <a:lstStyle/>
          <a:p>
            <a:endParaRPr sz="1722"/>
          </a:p>
        </p:txBody>
      </p:sp>
      <p:sp>
        <p:nvSpPr>
          <p:cNvPr id="90" name="object 90"/>
          <p:cNvSpPr/>
          <p:nvPr/>
        </p:nvSpPr>
        <p:spPr>
          <a:xfrm>
            <a:off x="1493529" y="6123087"/>
            <a:ext cx="68761" cy="131043"/>
          </a:xfrm>
          <a:prstGeom prst="rect">
            <a:avLst/>
          </a:prstGeom>
          <a:blipFill>
            <a:blip r:embed="rId2" cstate="print"/>
            <a:stretch>
              <a:fillRect/>
            </a:stretch>
          </a:blipFill>
        </p:spPr>
        <p:txBody>
          <a:bodyPr wrap="square" lIns="0" tIns="0" rIns="0" bIns="0" rtlCol="0"/>
          <a:lstStyle/>
          <a:p>
            <a:endParaRPr sz="1722"/>
          </a:p>
        </p:txBody>
      </p:sp>
      <p:sp>
        <p:nvSpPr>
          <p:cNvPr id="91" name="object 91"/>
          <p:cNvSpPr/>
          <p:nvPr/>
        </p:nvSpPr>
        <p:spPr>
          <a:xfrm>
            <a:off x="1523017" y="4995034"/>
            <a:ext cx="2760778" cy="1064889"/>
          </a:xfrm>
          <a:prstGeom prst="rect">
            <a:avLst/>
          </a:prstGeom>
          <a:blipFill>
            <a:blip r:embed="rId3" cstate="print"/>
            <a:stretch>
              <a:fillRect/>
            </a:stretch>
          </a:blipFill>
        </p:spPr>
        <p:txBody>
          <a:bodyPr wrap="square" lIns="0" tIns="0" rIns="0" bIns="0" rtlCol="0"/>
          <a:lstStyle/>
          <a:p>
            <a:endParaRPr sz="1722"/>
          </a:p>
        </p:txBody>
      </p:sp>
      <p:sp>
        <p:nvSpPr>
          <p:cNvPr id="92" name="object 92"/>
          <p:cNvSpPr txBox="1"/>
          <p:nvPr/>
        </p:nvSpPr>
        <p:spPr>
          <a:xfrm>
            <a:off x="1031431" y="4447191"/>
            <a:ext cx="3303259" cy="2171894"/>
          </a:xfrm>
          <a:prstGeom prst="rect">
            <a:avLst/>
          </a:prstGeom>
          <a:ln w="9525">
            <a:solidFill>
              <a:srgbClr val="001F5F"/>
            </a:solidFill>
          </a:ln>
        </p:spPr>
        <p:txBody>
          <a:bodyPr vert="horz" wrap="square" lIns="0" tIns="2430" rIns="0" bIns="0" rtlCol="0">
            <a:spAutoFit/>
          </a:bodyPr>
          <a:lstStyle/>
          <a:p>
            <a:pPr>
              <a:spcBef>
                <a:spcPts val="19"/>
              </a:spcBef>
            </a:pPr>
            <a:endParaRPr sz="670">
              <a:latin typeface="Times New Roman"/>
              <a:cs typeface="Times New Roman"/>
            </a:endParaRPr>
          </a:p>
          <a:p>
            <a:pPr marL="865603">
              <a:spcBef>
                <a:spcPts val="5"/>
              </a:spcBef>
            </a:pPr>
            <a:r>
              <a:rPr sz="813" b="1" spc="-43" dirty="0">
                <a:latin typeface="Arial"/>
                <a:cs typeface="Arial"/>
              </a:rPr>
              <a:t>ЧИТАТЕЛЬСКАЯ</a:t>
            </a:r>
            <a:r>
              <a:rPr sz="813" b="1" spc="-19" dirty="0">
                <a:latin typeface="Arial"/>
                <a:cs typeface="Arial"/>
              </a:rPr>
              <a:t> </a:t>
            </a:r>
            <a:r>
              <a:rPr sz="813" b="1" spc="-33" dirty="0">
                <a:latin typeface="Arial"/>
                <a:cs typeface="Arial"/>
              </a:rPr>
              <a:t>ГРАМОТНОСТЬ</a:t>
            </a:r>
            <a:endParaRPr sz="813">
              <a:latin typeface="Arial"/>
              <a:cs typeface="Arial"/>
            </a:endParaRPr>
          </a:p>
          <a:p>
            <a:pPr marL="287927">
              <a:spcBef>
                <a:spcPts val="487"/>
              </a:spcBef>
            </a:pPr>
            <a:r>
              <a:rPr sz="670" b="1" spc="-33" dirty="0">
                <a:latin typeface="Arial"/>
                <a:cs typeface="Arial"/>
              </a:rPr>
              <a:t>650</a:t>
            </a:r>
            <a:endParaRPr sz="670">
              <a:latin typeface="Arial"/>
              <a:cs typeface="Arial"/>
            </a:endParaRPr>
          </a:p>
          <a:p>
            <a:pPr>
              <a:spcBef>
                <a:spcPts val="24"/>
              </a:spcBef>
            </a:pPr>
            <a:endParaRPr sz="717">
              <a:latin typeface="Arial"/>
              <a:cs typeface="Arial"/>
            </a:endParaRPr>
          </a:p>
          <a:p>
            <a:pPr marL="287927"/>
            <a:r>
              <a:rPr sz="670" b="1" spc="-33" dirty="0">
                <a:latin typeface="Arial"/>
                <a:cs typeface="Arial"/>
              </a:rPr>
              <a:t>600</a:t>
            </a:r>
            <a:endParaRPr sz="670">
              <a:latin typeface="Arial"/>
              <a:cs typeface="Arial"/>
            </a:endParaRPr>
          </a:p>
          <a:p>
            <a:pPr>
              <a:spcBef>
                <a:spcPts val="24"/>
              </a:spcBef>
            </a:pPr>
            <a:endParaRPr sz="717">
              <a:latin typeface="Arial"/>
              <a:cs typeface="Arial"/>
            </a:endParaRPr>
          </a:p>
          <a:p>
            <a:pPr marL="287927"/>
            <a:r>
              <a:rPr sz="670" b="1" spc="-33" dirty="0">
                <a:latin typeface="Arial"/>
                <a:cs typeface="Arial"/>
              </a:rPr>
              <a:t>550</a:t>
            </a:r>
            <a:endParaRPr sz="670">
              <a:latin typeface="Arial"/>
              <a:cs typeface="Arial"/>
            </a:endParaRPr>
          </a:p>
          <a:p>
            <a:pPr>
              <a:spcBef>
                <a:spcPts val="24"/>
              </a:spcBef>
            </a:pPr>
            <a:endParaRPr sz="717">
              <a:latin typeface="Arial"/>
              <a:cs typeface="Arial"/>
            </a:endParaRPr>
          </a:p>
          <a:p>
            <a:pPr marL="287927"/>
            <a:r>
              <a:rPr sz="670" b="1" spc="-33" dirty="0">
                <a:latin typeface="Arial"/>
                <a:cs typeface="Arial"/>
              </a:rPr>
              <a:t>500</a:t>
            </a:r>
            <a:endParaRPr sz="670">
              <a:latin typeface="Arial"/>
              <a:cs typeface="Arial"/>
            </a:endParaRPr>
          </a:p>
          <a:p>
            <a:pPr marR="139711" algn="r">
              <a:lnSpc>
                <a:spcPts val="521"/>
              </a:lnSpc>
              <a:spcBef>
                <a:spcPts val="463"/>
              </a:spcBef>
            </a:pPr>
            <a:r>
              <a:rPr sz="478" b="1" spc="-19" dirty="0">
                <a:latin typeface="Arial"/>
                <a:cs typeface="Arial"/>
              </a:rPr>
              <a:t>Средний </a:t>
            </a:r>
            <a:r>
              <a:rPr sz="478" b="1" spc="-10" dirty="0">
                <a:latin typeface="Arial"/>
                <a:cs typeface="Arial"/>
              </a:rPr>
              <a:t>балл</a:t>
            </a:r>
            <a:r>
              <a:rPr sz="478" b="1" spc="-105" dirty="0">
                <a:latin typeface="Arial"/>
                <a:cs typeface="Arial"/>
              </a:rPr>
              <a:t> </a:t>
            </a:r>
            <a:r>
              <a:rPr sz="478" b="1" spc="-19" dirty="0">
                <a:latin typeface="Arial"/>
                <a:cs typeface="Arial"/>
              </a:rPr>
              <a:t>по </a:t>
            </a:r>
            <a:r>
              <a:rPr sz="478" b="1" spc="-5" dirty="0">
                <a:latin typeface="Arial"/>
                <a:cs typeface="Arial"/>
              </a:rPr>
              <a:t>РФ:</a:t>
            </a:r>
            <a:endParaRPr sz="478">
              <a:latin typeface="Arial"/>
              <a:cs typeface="Arial"/>
            </a:endParaRPr>
          </a:p>
          <a:p>
            <a:pPr marL="287927">
              <a:lnSpc>
                <a:spcPts val="751"/>
              </a:lnSpc>
              <a:tabLst>
                <a:tab pos="2794229" algn="l"/>
              </a:tabLst>
            </a:pPr>
            <a:r>
              <a:rPr sz="1004" b="1" spc="-50" baseline="7936" dirty="0">
                <a:latin typeface="Arial"/>
                <a:cs typeface="Arial"/>
              </a:rPr>
              <a:t>450	</a:t>
            </a:r>
            <a:r>
              <a:rPr sz="478" b="1" dirty="0">
                <a:latin typeface="Arial"/>
                <a:cs typeface="Arial"/>
              </a:rPr>
              <a:t>479</a:t>
            </a:r>
            <a:endParaRPr sz="478">
              <a:latin typeface="Arial"/>
              <a:cs typeface="Arial"/>
            </a:endParaRPr>
          </a:p>
          <a:p>
            <a:pPr>
              <a:spcBef>
                <a:spcPts val="10"/>
              </a:spcBef>
            </a:pPr>
            <a:endParaRPr sz="622">
              <a:latin typeface="Arial"/>
              <a:cs typeface="Arial"/>
            </a:endParaRPr>
          </a:p>
          <a:p>
            <a:pPr marL="287927"/>
            <a:r>
              <a:rPr sz="670" b="1" spc="-33" dirty="0">
                <a:latin typeface="Arial"/>
                <a:cs typeface="Arial"/>
              </a:rPr>
              <a:t>400</a:t>
            </a:r>
            <a:endParaRPr sz="670">
              <a:latin typeface="Arial"/>
              <a:cs typeface="Arial"/>
            </a:endParaRPr>
          </a:p>
          <a:p>
            <a:pPr>
              <a:spcBef>
                <a:spcPts val="24"/>
              </a:spcBef>
            </a:pPr>
            <a:endParaRPr sz="717">
              <a:latin typeface="Arial"/>
              <a:cs typeface="Arial"/>
            </a:endParaRPr>
          </a:p>
          <a:p>
            <a:pPr marL="287927"/>
            <a:r>
              <a:rPr sz="670" b="1" spc="-33" dirty="0">
                <a:latin typeface="Arial"/>
                <a:cs typeface="Arial"/>
              </a:rPr>
              <a:t>350</a:t>
            </a:r>
            <a:endParaRPr sz="670">
              <a:latin typeface="Arial"/>
              <a:cs typeface="Arial"/>
            </a:endParaRPr>
          </a:p>
          <a:p>
            <a:pPr>
              <a:spcBef>
                <a:spcPts val="24"/>
              </a:spcBef>
            </a:pPr>
            <a:endParaRPr sz="717">
              <a:latin typeface="Arial"/>
              <a:cs typeface="Arial"/>
            </a:endParaRPr>
          </a:p>
          <a:p>
            <a:pPr marL="287927"/>
            <a:r>
              <a:rPr sz="670" b="1" spc="-33" dirty="0">
                <a:latin typeface="Arial"/>
                <a:cs typeface="Arial"/>
              </a:rPr>
              <a:t>300</a:t>
            </a:r>
            <a:endParaRPr sz="670">
              <a:latin typeface="Arial"/>
              <a:cs typeface="Arial"/>
            </a:endParaRPr>
          </a:p>
          <a:p>
            <a:pPr>
              <a:spcBef>
                <a:spcPts val="24"/>
              </a:spcBef>
            </a:pPr>
            <a:endParaRPr sz="717">
              <a:latin typeface="Arial"/>
              <a:cs typeface="Arial"/>
            </a:endParaRPr>
          </a:p>
          <a:p>
            <a:pPr marL="287927">
              <a:lnSpc>
                <a:spcPts val="698"/>
              </a:lnSpc>
            </a:pPr>
            <a:r>
              <a:rPr sz="670" b="1" spc="-33" dirty="0">
                <a:latin typeface="Arial"/>
                <a:cs typeface="Arial"/>
              </a:rPr>
              <a:t>250</a:t>
            </a:r>
            <a:endParaRPr sz="670">
              <a:latin typeface="Arial"/>
              <a:cs typeface="Arial"/>
            </a:endParaRPr>
          </a:p>
          <a:p>
            <a:pPr marL="963401">
              <a:lnSpc>
                <a:spcPts val="584"/>
              </a:lnSpc>
            </a:pPr>
            <a:r>
              <a:rPr sz="574" b="1" spc="-19" dirty="0">
                <a:latin typeface="Arial"/>
                <a:cs typeface="Arial"/>
              </a:rPr>
              <a:t>Порядковый </a:t>
            </a:r>
            <a:r>
              <a:rPr sz="574" b="1" spc="-10" dirty="0">
                <a:latin typeface="Arial"/>
                <a:cs typeface="Arial"/>
              </a:rPr>
              <a:t>номер </a:t>
            </a:r>
            <a:r>
              <a:rPr sz="574" b="1" spc="-14" dirty="0">
                <a:latin typeface="Arial"/>
                <a:cs typeface="Arial"/>
              </a:rPr>
              <a:t>образовательной</a:t>
            </a:r>
            <a:r>
              <a:rPr sz="574" b="1" spc="43" dirty="0">
                <a:latin typeface="Arial"/>
                <a:cs typeface="Arial"/>
              </a:rPr>
              <a:t> </a:t>
            </a:r>
            <a:r>
              <a:rPr sz="574" b="1" spc="-19" dirty="0">
                <a:latin typeface="Arial"/>
                <a:cs typeface="Arial"/>
              </a:rPr>
              <a:t>организации</a:t>
            </a:r>
            <a:endParaRPr sz="574">
              <a:latin typeface="Arial"/>
              <a:cs typeface="Arial"/>
            </a:endParaRPr>
          </a:p>
        </p:txBody>
      </p:sp>
      <p:sp>
        <p:nvSpPr>
          <p:cNvPr id="93" name="object 93"/>
          <p:cNvSpPr txBox="1"/>
          <p:nvPr/>
        </p:nvSpPr>
        <p:spPr>
          <a:xfrm>
            <a:off x="1064084" y="4987451"/>
            <a:ext cx="159916" cy="1302959"/>
          </a:xfrm>
          <a:prstGeom prst="rect">
            <a:avLst/>
          </a:prstGeom>
        </p:spPr>
        <p:txBody>
          <a:bodyPr vert="vert270" wrap="square" lIns="0" tIns="9112" rIns="0" bIns="0" rtlCol="0">
            <a:spAutoFit/>
          </a:bodyPr>
          <a:lstStyle/>
          <a:p>
            <a:pPr algn="ctr">
              <a:spcBef>
                <a:spcPts val="72"/>
              </a:spcBef>
            </a:pPr>
            <a:r>
              <a:rPr sz="478" b="1" spc="29" dirty="0">
                <a:latin typeface="Arial"/>
                <a:cs typeface="Arial"/>
              </a:rPr>
              <a:t>Средний </a:t>
            </a:r>
            <a:r>
              <a:rPr sz="478" b="1" spc="24" dirty="0">
                <a:latin typeface="Arial"/>
                <a:cs typeface="Arial"/>
              </a:rPr>
              <a:t>балл</a:t>
            </a:r>
            <a:r>
              <a:rPr sz="478" b="1" spc="19" dirty="0">
                <a:latin typeface="Arial"/>
                <a:cs typeface="Arial"/>
              </a:rPr>
              <a:t> </a:t>
            </a:r>
            <a:r>
              <a:rPr sz="478" b="1" spc="24" dirty="0">
                <a:latin typeface="Arial"/>
                <a:cs typeface="Arial"/>
              </a:rPr>
              <a:t>образовательной</a:t>
            </a:r>
            <a:endParaRPr sz="478">
              <a:latin typeface="Arial"/>
              <a:cs typeface="Arial"/>
            </a:endParaRPr>
          </a:p>
          <a:p>
            <a:pPr algn="ctr">
              <a:spcBef>
                <a:spcPts val="81"/>
              </a:spcBef>
            </a:pPr>
            <a:r>
              <a:rPr sz="478" b="1" spc="24" dirty="0">
                <a:latin typeface="Arial"/>
                <a:cs typeface="Arial"/>
              </a:rPr>
              <a:t>организации </a:t>
            </a:r>
            <a:r>
              <a:rPr sz="478" b="1" spc="33" dirty="0">
                <a:latin typeface="Arial"/>
                <a:cs typeface="Arial"/>
              </a:rPr>
              <a:t>по </a:t>
            </a:r>
            <a:r>
              <a:rPr sz="478" b="1" spc="24" dirty="0">
                <a:latin typeface="Arial"/>
                <a:cs typeface="Arial"/>
              </a:rPr>
              <a:t>1000-балльной</a:t>
            </a:r>
            <a:r>
              <a:rPr sz="478" b="1" dirty="0">
                <a:latin typeface="Arial"/>
                <a:cs typeface="Arial"/>
              </a:rPr>
              <a:t> </a:t>
            </a:r>
            <a:r>
              <a:rPr sz="478" b="1" spc="33" dirty="0">
                <a:latin typeface="Arial"/>
                <a:cs typeface="Arial"/>
              </a:rPr>
              <a:t>шкале</a:t>
            </a:r>
            <a:endParaRPr sz="478">
              <a:latin typeface="Arial"/>
              <a:cs typeface="Arial"/>
            </a:endParaRPr>
          </a:p>
        </p:txBody>
      </p:sp>
    </p:spTree>
    <p:extLst>
      <p:ext uri="{BB962C8B-B14F-4D97-AF65-F5344CB8AC3E}">
        <p14:creationId xmlns:p14="http://schemas.microsoft.com/office/powerpoint/2010/main" val="5429272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Заголовок 1"/>
          <p:cNvSpPr>
            <a:spLocks noGrp="1"/>
          </p:cNvSpPr>
          <p:nvPr>
            <p:ph type="title"/>
          </p:nvPr>
        </p:nvSpPr>
        <p:spPr>
          <a:xfrm>
            <a:off x="2152650" y="365125"/>
            <a:ext cx="7886700" cy="1119188"/>
          </a:xfrm>
        </p:spPr>
        <p:txBody>
          <a:bodyPr/>
          <a:lstStyle/>
          <a:p>
            <a:pPr algn="ctr">
              <a:defRPr/>
            </a:pPr>
            <a:r>
              <a:rPr lang="ru-RU" altLang="ru-RU" dirty="0" smtClean="0">
                <a:effectLst>
                  <a:outerShdw blurRad="38100" dist="38100" dir="2700000" algn="tl">
                    <a:srgbClr val="000000">
                      <a:alpha val="43137"/>
                    </a:srgbClr>
                  </a:outerShdw>
                </a:effectLst>
              </a:rPr>
              <a:t>Кластер («гроздь»)</a:t>
            </a:r>
          </a:p>
        </p:txBody>
      </p:sp>
      <p:sp>
        <p:nvSpPr>
          <p:cNvPr id="63491" name="Объект 2"/>
          <p:cNvSpPr>
            <a:spLocks noGrp="1"/>
          </p:cNvSpPr>
          <p:nvPr>
            <p:ph idx="1"/>
          </p:nvPr>
        </p:nvSpPr>
        <p:spPr>
          <a:xfrm>
            <a:off x="381000" y="1557338"/>
            <a:ext cx="5486400" cy="4995862"/>
          </a:xfrm>
        </p:spPr>
        <p:txBody>
          <a:bodyPr>
            <a:normAutofit/>
          </a:bodyPr>
          <a:lstStyle/>
          <a:p>
            <a:pPr>
              <a:lnSpc>
                <a:spcPct val="100000"/>
              </a:lnSpc>
              <a:spcBef>
                <a:spcPct val="0"/>
              </a:spcBef>
            </a:pPr>
            <a:r>
              <a:rPr lang="ru-RU" altLang="ru-RU" dirty="0"/>
              <a:t>Прочитай текст и составь кластер. </a:t>
            </a:r>
          </a:p>
          <a:p>
            <a:pPr>
              <a:lnSpc>
                <a:spcPct val="100000"/>
              </a:lnSpc>
              <a:spcBef>
                <a:spcPct val="0"/>
              </a:spcBef>
            </a:pPr>
            <a:r>
              <a:rPr lang="ru-RU" altLang="ru-RU" dirty="0"/>
              <a:t>Сформулируй главную тему текста, запиши её в самом центре кластера. </a:t>
            </a:r>
          </a:p>
          <a:p>
            <a:pPr>
              <a:lnSpc>
                <a:spcPct val="100000"/>
              </a:lnSpc>
              <a:spcBef>
                <a:spcPct val="0"/>
              </a:spcBef>
            </a:pPr>
            <a:r>
              <a:rPr lang="ru-RU" altLang="ru-RU" dirty="0"/>
              <a:t>Прослеживаются ли в процессе чтения другие темы? Если да, то укажи каждую из них в специальном овале. </a:t>
            </a:r>
          </a:p>
          <a:p>
            <a:pPr>
              <a:lnSpc>
                <a:spcPct val="100000"/>
              </a:lnSpc>
              <a:spcBef>
                <a:spcPct val="0"/>
              </a:spcBef>
            </a:pPr>
            <a:r>
              <a:rPr lang="ru-RU" altLang="ru-RU" dirty="0"/>
              <a:t>Выдели и зафиксируй главные идеи текста.</a:t>
            </a:r>
          </a:p>
          <a:p>
            <a:pPr marL="0" indent="0">
              <a:buNone/>
            </a:pPr>
            <a:endParaRPr lang="ru-RU" altLang="ru-RU" dirty="0" smtClean="0"/>
          </a:p>
        </p:txBody>
      </p:sp>
      <p:pic>
        <p:nvPicPr>
          <p:cNvPr id="63492"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84313"/>
            <a:ext cx="5022849" cy="482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455706"/>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Заголовок 1"/>
          <p:cNvSpPr>
            <a:spLocks noGrp="1"/>
          </p:cNvSpPr>
          <p:nvPr>
            <p:ph type="title"/>
          </p:nvPr>
        </p:nvSpPr>
        <p:spPr>
          <a:xfrm>
            <a:off x="762000" y="152400"/>
            <a:ext cx="10515600" cy="1325563"/>
          </a:xfrm>
        </p:spPr>
        <p:txBody>
          <a:bodyPr/>
          <a:lstStyle/>
          <a:p>
            <a:pPr algn="ctr">
              <a:defRPr/>
            </a:pPr>
            <a:r>
              <a:rPr lang="ru-RU" altLang="ru-RU" dirty="0" smtClean="0">
                <a:effectLst>
                  <a:outerShdw blurRad="38100" dist="38100" dir="2700000" algn="tl">
                    <a:srgbClr val="000000">
                      <a:alpha val="43137"/>
                    </a:srgbClr>
                  </a:outerShdw>
                </a:effectLst>
              </a:rPr>
              <a:t>Виды кластеров</a:t>
            </a:r>
          </a:p>
        </p:txBody>
      </p:sp>
      <p:pic>
        <p:nvPicPr>
          <p:cNvPr id="64515"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43669" y="1286042"/>
            <a:ext cx="3428331" cy="5314783"/>
          </a:xfrm>
        </p:spPr>
      </p:pic>
      <p:pic>
        <p:nvPicPr>
          <p:cNvPr id="6451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357396"/>
            <a:ext cx="4349750" cy="48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396331"/>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650" y="365126"/>
            <a:ext cx="7886700" cy="976313"/>
          </a:xfrm>
        </p:spPr>
        <p:txBody>
          <a:bodyPr rtlCol="0">
            <a:normAutofit/>
          </a:bodyPr>
          <a:lstStyle/>
          <a:p>
            <a:pPr algn="ctr">
              <a:defRPr/>
            </a:pPr>
            <a:r>
              <a:rPr lang="ru-RU" dirty="0" smtClean="0">
                <a:effectLst>
                  <a:outerShdw blurRad="38100" dist="38100" dir="2700000" algn="tl">
                    <a:srgbClr val="000000">
                      <a:alpha val="43137"/>
                    </a:srgbClr>
                  </a:outerShdw>
                </a:effectLst>
              </a:rPr>
              <a:t>Кластер по математике</a:t>
            </a:r>
            <a:endParaRPr lang="ru-RU" dirty="0">
              <a:effectLst>
                <a:outerShdw blurRad="38100" dist="38100" dir="2700000" algn="tl">
                  <a:srgbClr val="000000">
                    <a:alpha val="43137"/>
                  </a:srgbClr>
                </a:outerShdw>
              </a:effectLst>
            </a:endParaRPr>
          </a:p>
        </p:txBody>
      </p:sp>
      <p:sp>
        <p:nvSpPr>
          <p:cNvPr id="4" name="Овал 3"/>
          <p:cNvSpPr/>
          <p:nvPr/>
        </p:nvSpPr>
        <p:spPr>
          <a:xfrm>
            <a:off x="4608514" y="2286000"/>
            <a:ext cx="2974975" cy="11430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2400" dirty="0"/>
              <a:t>Линейная функция</a:t>
            </a:r>
          </a:p>
        </p:txBody>
      </p:sp>
      <p:sp>
        <p:nvSpPr>
          <p:cNvPr id="5" name="Овал 4"/>
          <p:cNvSpPr/>
          <p:nvPr/>
        </p:nvSpPr>
        <p:spPr>
          <a:xfrm>
            <a:off x="7883526" y="1487489"/>
            <a:ext cx="1768475" cy="86677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a:t>y = </a:t>
            </a:r>
            <a:r>
              <a:rPr lang="en-US" dirty="0" err="1"/>
              <a:t>kx</a:t>
            </a:r>
            <a:r>
              <a:rPr lang="en-US" dirty="0"/>
              <a:t> + b</a:t>
            </a:r>
            <a:endParaRPr lang="ru-RU" dirty="0"/>
          </a:p>
        </p:txBody>
      </p:sp>
      <p:sp>
        <p:nvSpPr>
          <p:cNvPr id="6" name="Овал 5"/>
          <p:cNvSpPr/>
          <p:nvPr/>
        </p:nvSpPr>
        <p:spPr>
          <a:xfrm>
            <a:off x="5211764" y="3940176"/>
            <a:ext cx="1768475" cy="86677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График - прямая</a:t>
            </a:r>
          </a:p>
        </p:txBody>
      </p:sp>
      <p:sp>
        <p:nvSpPr>
          <p:cNvPr id="7" name="Овал 6"/>
          <p:cNvSpPr/>
          <p:nvPr/>
        </p:nvSpPr>
        <p:spPr>
          <a:xfrm>
            <a:off x="2455863" y="1487489"/>
            <a:ext cx="1770062" cy="86677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a:t>D(y): </a:t>
            </a:r>
            <a:r>
              <a:rPr lang="en-US" b="1" dirty="0"/>
              <a:t>R</a:t>
            </a:r>
          </a:p>
          <a:p>
            <a:pPr algn="ctr">
              <a:defRPr/>
            </a:pPr>
            <a:r>
              <a:rPr lang="en-US" dirty="0"/>
              <a:t>E(y): </a:t>
            </a:r>
            <a:r>
              <a:rPr lang="en-US" b="1" dirty="0"/>
              <a:t>R</a:t>
            </a:r>
            <a:endParaRPr lang="ru-RU" b="1" dirty="0"/>
          </a:p>
        </p:txBody>
      </p:sp>
      <p:sp>
        <p:nvSpPr>
          <p:cNvPr id="11" name="Овал 10"/>
          <p:cNvSpPr/>
          <p:nvPr/>
        </p:nvSpPr>
        <p:spPr>
          <a:xfrm>
            <a:off x="2203450" y="4040189"/>
            <a:ext cx="2393950" cy="86677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Пересекает ось </a:t>
            </a:r>
            <a:r>
              <a:rPr lang="en-US" dirty="0"/>
              <a:t>y </a:t>
            </a:r>
            <a:r>
              <a:rPr lang="ru-RU" dirty="0"/>
              <a:t>в точке (0; </a:t>
            </a:r>
            <a:r>
              <a:rPr lang="en-US" dirty="0"/>
              <a:t>b)</a:t>
            </a:r>
            <a:endParaRPr lang="ru-RU" dirty="0"/>
          </a:p>
        </p:txBody>
      </p:sp>
      <p:sp>
        <p:nvSpPr>
          <p:cNvPr id="12" name="Овал 11"/>
          <p:cNvSpPr/>
          <p:nvPr/>
        </p:nvSpPr>
        <p:spPr>
          <a:xfrm>
            <a:off x="7627938" y="4040189"/>
            <a:ext cx="2392362" cy="86677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Острый угол при </a:t>
            </a:r>
            <a:r>
              <a:rPr lang="en-US" dirty="0"/>
              <a:t>k&gt;0</a:t>
            </a:r>
            <a:r>
              <a:rPr lang="ru-RU" dirty="0"/>
              <a:t>, тупой угол при </a:t>
            </a:r>
            <a:r>
              <a:rPr lang="en-US" dirty="0"/>
              <a:t>k&lt;0</a:t>
            </a:r>
            <a:endParaRPr lang="ru-RU" dirty="0"/>
          </a:p>
        </p:txBody>
      </p:sp>
      <p:sp>
        <p:nvSpPr>
          <p:cNvPr id="15" name="Овал 14"/>
          <p:cNvSpPr/>
          <p:nvPr/>
        </p:nvSpPr>
        <p:spPr>
          <a:xfrm>
            <a:off x="6692901" y="5414964"/>
            <a:ext cx="2752725" cy="11525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Графики</a:t>
            </a:r>
            <a:r>
              <a:rPr lang="en-US" dirty="0"/>
              <a:t> </a:t>
            </a:r>
            <a:r>
              <a:rPr lang="ru-RU" dirty="0"/>
              <a:t>двух функций параллельны, если </a:t>
            </a:r>
            <a:r>
              <a:rPr lang="en-US" dirty="0"/>
              <a:t>k</a:t>
            </a:r>
            <a:r>
              <a:rPr lang="en-US" baseline="-25000" dirty="0"/>
              <a:t>1</a:t>
            </a:r>
            <a:r>
              <a:rPr lang="en-US" dirty="0"/>
              <a:t>=k</a:t>
            </a:r>
            <a:r>
              <a:rPr lang="en-US" baseline="-25000" dirty="0"/>
              <a:t>2</a:t>
            </a:r>
            <a:endParaRPr lang="ru-RU" dirty="0"/>
          </a:p>
        </p:txBody>
      </p:sp>
      <p:sp>
        <p:nvSpPr>
          <p:cNvPr id="16" name="Овал 15"/>
          <p:cNvSpPr/>
          <p:nvPr/>
        </p:nvSpPr>
        <p:spPr>
          <a:xfrm>
            <a:off x="2667001" y="5414964"/>
            <a:ext cx="2752725" cy="11525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Графики</a:t>
            </a:r>
            <a:r>
              <a:rPr lang="en-US" dirty="0"/>
              <a:t> </a:t>
            </a:r>
            <a:r>
              <a:rPr lang="ru-RU" dirty="0"/>
              <a:t>двух функций пересекаются, если </a:t>
            </a:r>
            <a:r>
              <a:rPr lang="en-US" dirty="0"/>
              <a:t>k</a:t>
            </a:r>
            <a:r>
              <a:rPr lang="en-US" baseline="-25000" dirty="0"/>
              <a:t>1</a:t>
            </a:r>
            <a:r>
              <a:rPr lang="en-US" dirty="0"/>
              <a:t>≠k</a:t>
            </a:r>
            <a:r>
              <a:rPr lang="en-US" baseline="-25000" dirty="0"/>
              <a:t>2</a:t>
            </a:r>
            <a:endParaRPr lang="ru-RU" dirty="0"/>
          </a:p>
        </p:txBody>
      </p:sp>
      <p:cxnSp>
        <p:nvCxnSpPr>
          <p:cNvPr id="18" name="Прямая со стрелкой 17"/>
          <p:cNvCxnSpPr>
            <a:stCxn id="4" idx="7"/>
          </p:cNvCxnSpPr>
          <p:nvPr/>
        </p:nvCxnSpPr>
        <p:spPr>
          <a:xfrm rot="5400000" flipH="1" flipV="1">
            <a:off x="7373144" y="1877219"/>
            <a:ext cx="350838" cy="8001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4" idx="1"/>
            <a:endCxn id="7" idx="6"/>
          </p:cNvCxnSpPr>
          <p:nvPr/>
        </p:nvCxnSpPr>
        <p:spPr>
          <a:xfrm rot="16200000" flipV="1">
            <a:off x="4368801" y="1778001"/>
            <a:ext cx="531813" cy="81756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4"/>
            <a:endCxn id="6" idx="0"/>
          </p:cNvCxnSpPr>
          <p:nvPr/>
        </p:nvCxnSpPr>
        <p:spPr>
          <a:xfrm rot="5400000">
            <a:off x="5841208" y="3683795"/>
            <a:ext cx="509587" cy="317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11" idx="6"/>
          </p:cNvCxnSpPr>
          <p:nvPr/>
        </p:nvCxnSpPr>
        <p:spPr>
          <a:xfrm rot="10800000" flipV="1">
            <a:off x="4597401" y="4373563"/>
            <a:ext cx="614363" cy="10001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6" idx="3"/>
            <a:endCxn id="16" idx="0"/>
          </p:cNvCxnSpPr>
          <p:nvPr/>
        </p:nvCxnSpPr>
        <p:spPr>
          <a:xfrm rot="5400000">
            <a:off x="4389438" y="4333876"/>
            <a:ext cx="735013" cy="142716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6" idx="5"/>
            <a:endCxn id="15" idx="0"/>
          </p:cNvCxnSpPr>
          <p:nvPr/>
        </p:nvCxnSpPr>
        <p:spPr>
          <a:xfrm rot="16200000" flipH="1">
            <a:off x="7027863" y="4373563"/>
            <a:ext cx="735013" cy="1347788"/>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6" idx="6"/>
            <a:endCxn id="12" idx="2"/>
          </p:cNvCxnSpPr>
          <p:nvPr/>
        </p:nvCxnSpPr>
        <p:spPr>
          <a:xfrm>
            <a:off x="6980238" y="4373563"/>
            <a:ext cx="647700" cy="10001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40500"/>
      </p:ext>
    </p:extLst>
  </p:cSld>
  <p:clrMapOvr>
    <a:masterClrMapping/>
  </p:clrMapOvr>
  <p:transition spd="slow" advClick="0">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133600" y="228600"/>
            <a:ext cx="7886700" cy="865188"/>
          </a:xfrm>
        </p:spPr>
        <p:txBody>
          <a:bodyPr/>
          <a:lstStyle/>
          <a:p>
            <a:pPr algn="ctr">
              <a:defRPr/>
            </a:pPr>
            <a:r>
              <a:rPr lang="ru-RU" dirty="0" smtClean="0">
                <a:effectLst>
                  <a:outerShdw blurRad="38100" dist="38100" dir="2700000" algn="tl">
                    <a:srgbClr val="000000">
                      <a:alpha val="43137"/>
                    </a:srgbClr>
                  </a:outerShdw>
                </a:effectLst>
              </a:rPr>
              <a:t>Кластер по истории</a:t>
            </a:r>
            <a:endParaRPr lang="ru-RU" dirty="0">
              <a:effectLst>
                <a:outerShdw blurRad="38100" dist="38100" dir="2700000" algn="tl">
                  <a:srgbClr val="000000">
                    <a:alpha val="43137"/>
                  </a:srgbClr>
                </a:outerShdw>
              </a:effectLst>
            </a:endParaRPr>
          </a:p>
        </p:txBody>
      </p:sp>
      <p:pic>
        <p:nvPicPr>
          <p:cNvPr id="13" name="Picture 570"/>
          <p:cNvPicPr>
            <a:picLocks noChangeAspect="1" noChangeArrowheads="1"/>
          </p:cNvPicPr>
          <p:nvPr/>
        </p:nvPicPr>
        <p:blipFill rotWithShape="1">
          <a:blip r:embed="rId2"/>
          <a:srcRect l="14063" t="16209" r="11932" b="8524"/>
          <a:stretch/>
        </p:blipFill>
        <p:spPr bwMode="auto">
          <a:xfrm>
            <a:off x="2362200" y="1219200"/>
            <a:ext cx="7124700" cy="5434857"/>
          </a:xfrm>
          <a:prstGeom prst="rect">
            <a:avLst/>
          </a:prstGeom>
          <a:solidFill>
            <a:schemeClr val="accent6">
              <a:lumMod val="20000"/>
              <a:lumOff val="80000"/>
            </a:schemeClr>
          </a:solidFill>
          <a:ln>
            <a:noFill/>
          </a:ln>
          <a:effectLst/>
        </p:spPr>
      </p:pic>
    </p:spTree>
    <p:extLst>
      <p:ext uri="{BB962C8B-B14F-4D97-AF65-F5344CB8AC3E}">
        <p14:creationId xmlns:p14="http://schemas.microsoft.com/office/powerpoint/2010/main" val="2280218101"/>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750" y="365126"/>
            <a:ext cx="7975600" cy="976313"/>
          </a:xfrm>
        </p:spPr>
        <p:txBody>
          <a:bodyPr rtlCol="0">
            <a:normAutofit/>
          </a:bodyPr>
          <a:lstStyle/>
          <a:p>
            <a:pPr algn="ctr">
              <a:defRPr/>
            </a:pPr>
            <a:r>
              <a:rPr lang="ru-RU" dirty="0" err="1" smtClean="0">
                <a:effectLst>
                  <a:outerShdw blurRad="38100" dist="38100" dir="2700000" algn="tl">
                    <a:srgbClr val="000000">
                      <a:alpha val="43137"/>
                    </a:srgbClr>
                  </a:outerShdw>
                </a:effectLst>
              </a:rPr>
              <a:t>Денотатный</a:t>
            </a:r>
            <a:r>
              <a:rPr lang="ru-RU" dirty="0" smtClean="0">
                <a:effectLst>
                  <a:outerShdw blurRad="38100" dist="38100" dir="2700000" algn="tl">
                    <a:srgbClr val="000000">
                      <a:alpha val="43137"/>
                    </a:srgbClr>
                  </a:outerShdw>
                </a:effectLst>
              </a:rPr>
              <a:t> граф</a:t>
            </a:r>
            <a:endParaRPr lang="ru-RU" dirty="0">
              <a:effectLst>
                <a:outerShdw blurRad="38100" dist="38100" dir="2700000" algn="tl">
                  <a:srgbClr val="000000">
                    <a:alpha val="43137"/>
                  </a:srgbClr>
                </a:outerShdw>
              </a:effectLst>
            </a:endParaRPr>
          </a:p>
        </p:txBody>
      </p:sp>
      <p:pic>
        <p:nvPicPr>
          <p:cNvPr id="69635" name="Содержимое 3" descr="Рисунок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981075"/>
            <a:ext cx="8582025" cy="5429250"/>
          </a:xfrm>
        </p:spPr>
      </p:pic>
    </p:spTree>
    <p:extLst>
      <p:ext uri="{BB962C8B-B14F-4D97-AF65-F5344CB8AC3E}">
        <p14:creationId xmlns:p14="http://schemas.microsoft.com/office/powerpoint/2010/main" val="731965369"/>
      </p:ext>
    </p:extLst>
  </p:cSld>
  <p:clrMapOvr>
    <a:masterClrMapping/>
  </p:clrMapOvr>
  <p:transition spd="slow" advClick="0">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7600" y="158616"/>
            <a:ext cx="5676900" cy="1047750"/>
          </a:xfrm>
        </p:spPr>
        <p:txBody>
          <a:bodyPr/>
          <a:lstStyle/>
          <a:p>
            <a:pPr algn="ctr">
              <a:defRPr/>
            </a:pPr>
            <a:r>
              <a:rPr lang="ru-RU" dirty="0" err="1" smtClean="0">
                <a:effectLst>
                  <a:outerShdw blurRad="38100" dist="38100" dir="2700000" algn="tl">
                    <a:srgbClr val="000000">
                      <a:alpha val="43137"/>
                    </a:srgbClr>
                  </a:outerShdw>
                </a:effectLst>
              </a:rPr>
              <a:t>Синквейн</a:t>
            </a:r>
            <a:endParaRPr lang="ru-RU" dirty="0">
              <a:effectLst>
                <a:outerShdw blurRad="38100" dist="38100" dir="2700000" algn="tl">
                  <a:srgbClr val="000000">
                    <a:alpha val="43137"/>
                  </a:srgbClr>
                </a:outerShdw>
              </a:effectLst>
            </a:endParaRPr>
          </a:p>
        </p:txBody>
      </p:sp>
      <p:sp>
        <p:nvSpPr>
          <p:cNvPr id="6" name="Rectangle 3"/>
          <p:cNvSpPr>
            <a:spLocks noGrp="1" noChangeArrowheads="1"/>
          </p:cNvSpPr>
          <p:nvPr>
            <p:ph idx="1"/>
          </p:nvPr>
        </p:nvSpPr>
        <p:spPr>
          <a:xfrm>
            <a:off x="381000" y="609600"/>
            <a:ext cx="6596063" cy="2544286"/>
          </a:xfrm>
          <a:solidFill>
            <a:schemeClr val="accent5">
              <a:lumMod val="20000"/>
              <a:lumOff val="80000"/>
            </a:schemeClr>
          </a:solidFill>
        </p:spPr>
        <p:txBody>
          <a:bodyPr wrap="square">
            <a:spAutoFit/>
          </a:bodyPr>
          <a:lstStyle>
            <a:lvl1pPr eaLnBrk="0" hangingPunct="0">
              <a:defRPr>
                <a:solidFill>
                  <a:schemeClr val="tx1"/>
                </a:solidFill>
                <a:latin typeface="Arial" pitchFamily="34" charset="0"/>
                <a:ea typeface="MS Gothic" pitchFamily="49" charset="-128"/>
              </a:defRPr>
            </a:lvl1pPr>
            <a:lvl2pPr marL="742950" indent="-285750" eaLnBrk="0" hangingPunct="0">
              <a:defRPr>
                <a:solidFill>
                  <a:schemeClr val="tx1"/>
                </a:solidFill>
                <a:latin typeface="Arial" pitchFamily="34" charset="0"/>
                <a:ea typeface="MS Gothic" pitchFamily="49" charset="-128"/>
              </a:defRPr>
            </a:lvl2pPr>
            <a:lvl3pPr marL="1143000" indent="-228600" eaLnBrk="0" hangingPunct="0">
              <a:defRPr>
                <a:solidFill>
                  <a:schemeClr val="tx1"/>
                </a:solidFill>
                <a:latin typeface="Arial" pitchFamily="34" charset="0"/>
                <a:ea typeface="MS Gothic" pitchFamily="49" charset="-128"/>
              </a:defRPr>
            </a:lvl3pPr>
            <a:lvl4pPr marL="1600200" indent="-228600" eaLnBrk="0" hangingPunct="0">
              <a:defRPr>
                <a:solidFill>
                  <a:schemeClr val="tx1"/>
                </a:solidFill>
                <a:latin typeface="Arial" pitchFamily="34" charset="0"/>
                <a:ea typeface="MS Gothic" pitchFamily="49" charset="-128"/>
              </a:defRPr>
            </a:lvl4pPr>
            <a:lvl5pPr marL="2057400" indent="-228600" eaLnBrk="0" hangingPunct="0">
              <a:defRPr>
                <a:solidFill>
                  <a:schemeClr val="tx1"/>
                </a:solidFill>
                <a:latin typeface="Arial" pitchFamily="34" charset="0"/>
                <a:ea typeface="MS Gothic" pitchFamily="49" charset="-128"/>
              </a:defRPr>
            </a:lvl5pPr>
            <a:lvl6pPr marL="2514600" indent="-228600" eaLnBrk="0" fontAlgn="base" hangingPunct="0">
              <a:spcBef>
                <a:spcPct val="0"/>
              </a:spcBef>
              <a:spcAft>
                <a:spcPct val="0"/>
              </a:spcAft>
              <a:defRPr>
                <a:solidFill>
                  <a:schemeClr val="tx1"/>
                </a:solidFill>
                <a:latin typeface="Arial" pitchFamily="34" charset="0"/>
                <a:ea typeface="MS Gothic" pitchFamily="49" charset="-128"/>
              </a:defRPr>
            </a:lvl6pPr>
            <a:lvl7pPr marL="2971800" indent="-228600" eaLnBrk="0" fontAlgn="base" hangingPunct="0">
              <a:spcBef>
                <a:spcPct val="0"/>
              </a:spcBef>
              <a:spcAft>
                <a:spcPct val="0"/>
              </a:spcAft>
              <a:defRPr>
                <a:solidFill>
                  <a:schemeClr val="tx1"/>
                </a:solidFill>
                <a:latin typeface="Arial" pitchFamily="34" charset="0"/>
                <a:ea typeface="MS Gothic" pitchFamily="49" charset="-128"/>
              </a:defRPr>
            </a:lvl7pPr>
            <a:lvl8pPr marL="3429000" indent="-228600" eaLnBrk="0" fontAlgn="base" hangingPunct="0">
              <a:spcBef>
                <a:spcPct val="0"/>
              </a:spcBef>
              <a:spcAft>
                <a:spcPct val="0"/>
              </a:spcAft>
              <a:defRPr>
                <a:solidFill>
                  <a:schemeClr val="tx1"/>
                </a:solidFill>
                <a:latin typeface="Arial" pitchFamily="34" charset="0"/>
                <a:ea typeface="MS Gothic" pitchFamily="49" charset="-128"/>
              </a:defRPr>
            </a:lvl8pPr>
            <a:lvl9pPr marL="3886200" indent="-228600" eaLnBrk="0" fontAlgn="base" hangingPunct="0">
              <a:spcBef>
                <a:spcPct val="0"/>
              </a:spcBef>
              <a:spcAft>
                <a:spcPct val="0"/>
              </a:spcAft>
              <a:defRPr>
                <a:solidFill>
                  <a:schemeClr val="tx1"/>
                </a:solidFill>
                <a:latin typeface="Arial" pitchFamily="34" charset="0"/>
                <a:ea typeface="MS Gothic" pitchFamily="49" charset="-128"/>
              </a:defRPr>
            </a:lvl9pPr>
          </a:lstStyle>
          <a:p>
            <a:pPr eaLnBrk="1" hangingPunct="1">
              <a:defRPr/>
            </a:pPr>
            <a:r>
              <a:rPr lang="ru-RU" altLang="ru-RU" dirty="0">
                <a:latin typeface="+mn-lt"/>
              </a:rPr>
              <a:t>монголо-татары</a:t>
            </a:r>
          </a:p>
          <a:p>
            <a:pPr eaLnBrk="1" hangingPunct="1">
              <a:defRPr/>
            </a:pPr>
            <a:r>
              <a:rPr lang="ru-RU" altLang="ru-RU" dirty="0">
                <a:latin typeface="+mn-lt"/>
              </a:rPr>
              <a:t>сильные, коварные</a:t>
            </a:r>
          </a:p>
          <a:p>
            <a:pPr eaLnBrk="1" hangingPunct="1">
              <a:defRPr/>
            </a:pPr>
            <a:r>
              <a:rPr lang="ru-RU" altLang="ru-RU" dirty="0">
                <a:latin typeface="+mn-lt"/>
              </a:rPr>
              <a:t>нападают, сражаются, проигрывают</a:t>
            </a:r>
          </a:p>
          <a:p>
            <a:pPr eaLnBrk="1" hangingPunct="1">
              <a:defRPr/>
            </a:pPr>
            <a:r>
              <a:rPr lang="ru-RU" altLang="ru-RU" dirty="0">
                <a:latin typeface="+mn-lt"/>
              </a:rPr>
              <a:t>битва на реке Угре</a:t>
            </a:r>
          </a:p>
          <a:p>
            <a:pPr eaLnBrk="1" hangingPunct="1">
              <a:defRPr/>
            </a:pPr>
            <a:r>
              <a:rPr lang="ru-RU" altLang="ru-RU" dirty="0">
                <a:latin typeface="+mn-lt"/>
              </a:rPr>
              <a:t>победа русских</a:t>
            </a:r>
          </a:p>
        </p:txBody>
      </p:sp>
      <p:sp>
        <p:nvSpPr>
          <p:cNvPr id="7" name="Прямоугольник 6"/>
          <p:cNvSpPr/>
          <p:nvPr/>
        </p:nvSpPr>
        <p:spPr>
          <a:xfrm>
            <a:off x="5334000" y="3429000"/>
            <a:ext cx="6478587" cy="2985433"/>
          </a:xfrm>
          <a:prstGeom prst="rect">
            <a:avLst/>
          </a:prstGeom>
          <a:solidFill>
            <a:schemeClr val="accent6">
              <a:lumMod val="20000"/>
              <a:lumOff val="80000"/>
            </a:schemeClr>
          </a:solidFill>
        </p:spPr>
        <p:txBody>
          <a:bodyPr>
            <a:spAutoFit/>
          </a:bodyPr>
          <a:lstStyle/>
          <a:p>
            <a:pPr marL="285750" indent="-285750">
              <a:spcBef>
                <a:spcPts val="600"/>
              </a:spcBef>
              <a:buFont typeface="Arial" panose="020B0604020202020204" pitchFamily="34" charset="0"/>
              <a:buChar char="•"/>
              <a:defRPr/>
            </a:pPr>
            <a:r>
              <a:rPr lang="ru-RU" sz="2800" dirty="0"/>
              <a:t>русско-японская война</a:t>
            </a:r>
          </a:p>
          <a:p>
            <a:pPr marL="285750" indent="-285750">
              <a:spcBef>
                <a:spcPts val="600"/>
              </a:spcBef>
              <a:buFont typeface="Arial" panose="020B0604020202020204" pitchFamily="34" charset="0"/>
              <a:buChar char="•"/>
              <a:defRPr/>
            </a:pPr>
            <a:r>
              <a:rPr lang="ru-RU" sz="2800" dirty="0"/>
              <a:t>внезапная, кровопролитная</a:t>
            </a:r>
          </a:p>
          <a:p>
            <a:pPr marL="285750" indent="-285750">
              <a:spcBef>
                <a:spcPts val="600"/>
              </a:spcBef>
              <a:buFont typeface="Arial" panose="020B0604020202020204" pitchFamily="34" charset="0"/>
              <a:buChar char="•"/>
              <a:defRPr/>
            </a:pPr>
            <a:r>
              <a:rPr lang="ru-RU" sz="2800" dirty="0"/>
              <a:t>убивает, разделяет, пугает</a:t>
            </a:r>
          </a:p>
          <a:p>
            <a:pPr marL="285750" indent="-285750">
              <a:spcBef>
                <a:spcPts val="600"/>
              </a:spcBef>
              <a:buFont typeface="Arial" panose="020B0604020202020204" pitchFamily="34" charset="0"/>
              <a:buChar char="•"/>
              <a:defRPr/>
            </a:pPr>
            <a:r>
              <a:rPr lang="ru-RU" sz="2800" dirty="0"/>
              <a:t>предпосылка назревания внутриполитического кризиса</a:t>
            </a:r>
          </a:p>
          <a:p>
            <a:pPr marL="285750" indent="-285750">
              <a:spcBef>
                <a:spcPts val="600"/>
              </a:spcBef>
              <a:buFont typeface="Arial" panose="020B0604020202020204" pitchFamily="34" charset="0"/>
              <a:buChar char="•"/>
              <a:defRPr/>
            </a:pPr>
            <a:r>
              <a:rPr lang="ru-RU" sz="2800" dirty="0"/>
              <a:t>поражение</a:t>
            </a:r>
          </a:p>
        </p:txBody>
      </p:sp>
    </p:spTree>
    <p:extLst>
      <p:ext uri="{BB962C8B-B14F-4D97-AF65-F5344CB8AC3E}">
        <p14:creationId xmlns:p14="http://schemas.microsoft.com/office/powerpoint/2010/main" val="824157784"/>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57188"/>
            <a:ext cx="8229600" cy="857250"/>
          </a:xfrm>
        </p:spPr>
        <p:txBody>
          <a:bodyPr>
            <a:normAutofit/>
          </a:bodyPr>
          <a:lstStyle/>
          <a:p>
            <a:pPr>
              <a:defRPr/>
            </a:pPr>
            <a:r>
              <a:rPr lang="ru-RU" sz="3600" dirty="0">
                <a:effectLst>
                  <a:outerShdw blurRad="38100" dist="38100" dir="2700000" algn="tl">
                    <a:srgbClr val="000000">
                      <a:alpha val="43137"/>
                    </a:srgbClr>
                  </a:outerShdw>
                </a:effectLst>
              </a:rPr>
              <a:t>Правила написания </a:t>
            </a:r>
            <a:r>
              <a:rPr lang="ru-RU" sz="3600" dirty="0" err="1">
                <a:effectLst>
                  <a:outerShdw blurRad="38100" dist="38100" dir="2700000" algn="tl">
                    <a:srgbClr val="000000">
                      <a:alpha val="43137"/>
                    </a:srgbClr>
                  </a:outerShdw>
                </a:effectLst>
              </a:rPr>
              <a:t>даймонда</a:t>
            </a:r>
            <a:endParaRPr lang="ru-RU" sz="3600" dirty="0">
              <a:effectLst>
                <a:outerShdw blurRad="38100" dist="38100" dir="2700000" algn="tl">
                  <a:srgbClr val="000000">
                    <a:alpha val="43137"/>
                  </a:srgbClr>
                </a:outerShdw>
              </a:effectLst>
            </a:endParaRPr>
          </a:p>
        </p:txBody>
      </p:sp>
      <p:sp>
        <p:nvSpPr>
          <p:cNvPr id="71683" name="Объект 2"/>
          <p:cNvSpPr>
            <a:spLocks noGrp="1"/>
          </p:cNvSpPr>
          <p:nvPr>
            <p:ph idx="1"/>
          </p:nvPr>
        </p:nvSpPr>
        <p:spPr>
          <a:xfrm>
            <a:off x="457200" y="1447800"/>
            <a:ext cx="11201400" cy="5410200"/>
          </a:xfrm>
        </p:spPr>
        <p:txBody>
          <a:bodyPr>
            <a:noAutofit/>
          </a:bodyPr>
          <a:lstStyle/>
          <a:p>
            <a:pPr>
              <a:lnSpc>
                <a:spcPct val="100000"/>
              </a:lnSpc>
              <a:spcBef>
                <a:spcPts val="600"/>
              </a:spcBef>
            </a:pPr>
            <a:r>
              <a:rPr lang="ru-RU" altLang="ru-RU" sz="2400" dirty="0"/>
              <a:t>Первая строка – одно существительное</a:t>
            </a:r>
          </a:p>
          <a:p>
            <a:pPr>
              <a:lnSpc>
                <a:spcPct val="100000"/>
              </a:lnSpc>
              <a:spcBef>
                <a:spcPts val="600"/>
              </a:spcBef>
            </a:pPr>
            <a:r>
              <a:rPr lang="ru-RU" altLang="ru-RU" sz="2400" dirty="0"/>
              <a:t>Седьмая строка – одно существительное- антоним</a:t>
            </a:r>
            <a:br>
              <a:rPr lang="ru-RU" altLang="ru-RU" sz="2400" dirty="0"/>
            </a:br>
            <a:r>
              <a:rPr lang="ru-RU" altLang="ru-RU" sz="2400" dirty="0"/>
              <a:t>(первая и последняя строки выражают два противоположных понятия) </a:t>
            </a:r>
          </a:p>
          <a:p>
            <a:pPr>
              <a:lnSpc>
                <a:spcPct val="100000"/>
              </a:lnSpc>
              <a:spcBef>
                <a:spcPts val="600"/>
              </a:spcBef>
            </a:pPr>
            <a:r>
              <a:rPr lang="ru-RU" altLang="ru-RU" sz="2400" dirty="0"/>
              <a:t>Вторая строка – два прилагательных или причастия, раскрывающих признаки первого существительного. </a:t>
            </a:r>
          </a:p>
          <a:p>
            <a:pPr>
              <a:lnSpc>
                <a:spcPct val="100000"/>
              </a:lnSpc>
              <a:spcBef>
                <a:spcPts val="600"/>
              </a:spcBef>
            </a:pPr>
            <a:r>
              <a:rPr lang="ru-RU" altLang="ru-RU" sz="2400" dirty="0"/>
              <a:t>Следующая строка – три глагола или деепричастия, которые выражают действие. </a:t>
            </a:r>
          </a:p>
          <a:p>
            <a:pPr>
              <a:lnSpc>
                <a:spcPct val="100000"/>
              </a:lnSpc>
              <a:spcBef>
                <a:spcPts val="600"/>
              </a:spcBef>
            </a:pPr>
            <a:r>
              <a:rPr lang="ru-RU" altLang="ru-RU" sz="2400" dirty="0"/>
              <a:t>Центральная четвертая строка состоит из четырех слов, причем два из них характеризуют первое существительное, а два – контрастное ему понятие, завершающее </a:t>
            </a:r>
            <a:r>
              <a:rPr lang="ru-RU" altLang="ru-RU" sz="2400" dirty="0" err="1"/>
              <a:t>даймонд</a:t>
            </a:r>
            <a:r>
              <a:rPr lang="ru-RU" altLang="ru-RU" sz="2400" dirty="0"/>
              <a:t>. </a:t>
            </a:r>
          </a:p>
          <a:p>
            <a:pPr>
              <a:lnSpc>
                <a:spcPct val="100000"/>
              </a:lnSpc>
              <a:spcBef>
                <a:spcPts val="600"/>
              </a:spcBef>
            </a:pPr>
            <a:r>
              <a:rPr lang="ru-RU" altLang="ru-RU" sz="2400" dirty="0"/>
              <a:t>Остальные строки являются зеркальным отражением третьей и второй строк, только эти характеристики уже раскрывают существительное в последней </a:t>
            </a:r>
            <a:r>
              <a:rPr lang="ru-RU" altLang="ru-RU" sz="2400" dirty="0" smtClean="0"/>
              <a:t>строке.</a:t>
            </a:r>
            <a:endParaRPr lang="ru-RU" altLang="ru-RU" sz="2400" i="1" dirty="0">
              <a:solidFill>
                <a:srgbClr val="7030A0"/>
              </a:solidFill>
            </a:endParaRPr>
          </a:p>
        </p:txBody>
      </p:sp>
      <p:sp>
        <p:nvSpPr>
          <p:cNvPr id="4" name="Прямоугольник 3"/>
          <p:cNvSpPr/>
          <p:nvPr/>
        </p:nvSpPr>
        <p:spPr>
          <a:xfrm flipV="1">
            <a:off x="4511675" y="8901113"/>
            <a:ext cx="9144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41857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428625"/>
            <a:ext cx="8229600" cy="609600"/>
          </a:xfrm>
        </p:spPr>
        <p:txBody>
          <a:bodyPr>
            <a:noAutofit/>
          </a:bodyPr>
          <a:lstStyle/>
          <a:p>
            <a:pPr algn="ctr">
              <a:defRPr/>
            </a:pPr>
            <a:r>
              <a:rPr lang="ru-RU" dirty="0" smtClean="0">
                <a:effectLst>
                  <a:outerShdw blurRad="38100" dist="38100" dir="2700000" algn="tl">
                    <a:srgbClr val="000000">
                      <a:alpha val="43137"/>
                    </a:srgbClr>
                  </a:outerShdw>
                </a:effectLst>
              </a:rPr>
              <a:t>Пример </a:t>
            </a:r>
            <a:r>
              <a:rPr lang="ru-RU" dirty="0" err="1" smtClean="0">
                <a:effectLst>
                  <a:outerShdw blurRad="38100" dist="38100" dir="2700000" algn="tl">
                    <a:srgbClr val="000000">
                      <a:alpha val="43137"/>
                    </a:srgbClr>
                  </a:outerShdw>
                </a:effectLst>
              </a:rPr>
              <a:t>даймонда</a:t>
            </a:r>
            <a:endParaRPr lang="ru-RU" dirty="0">
              <a:effectLst>
                <a:outerShdw blurRad="38100" dist="38100" dir="2700000" algn="tl">
                  <a:srgbClr val="000000">
                    <a:alpha val="43137"/>
                  </a:srgbClr>
                </a:outerShdw>
              </a:effectLst>
            </a:endParaRPr>
          </a:p>
        </p:txBody>
      </p:sp>
      <p:sp>
        <p:nvSpPr>
          <p:cNvPr id="72707" name="Объект 2"/>
          <p:cNvSpPr>
            <a:spLocks noGrp="1"/>
          </p:cNvSpPr>
          <p:nvPr>
            <p:ph idx="1"/>
          </p:nvPr>
        </p:nvSpPr>
        <p:spPr>
          <a:xfrm>
            <a:off x="838200" y="1219200"/>
            <a:ext cx="8229600" cy="5072063"/>
          </a:xfrm>
        </p:spPr>
        <p:txBody>
          <a:bodyPr/>
          <a:lstStyle/>
          <a:p>
            <a:pPr marL="457200" lvl="1" indent="0">
              <a:buNone/>
            </a:pPr>
            <a:r>
              <a:rPr lang="ru-RU" altLang="ru-RU" sz="3600" dirty="0"/>
              <a:t>1) </a:t>
            </a:r>
            <a:r>
              <a:rPr lang="ru-RU" altLang="ru-RU" sz="3600" dirty="0" err="1"/>
              <a:t>П.А.Гринев</a:t>
            </a:r>
            <a:r>
              <a:rPr lang="ru-RU" altLang="ru-RU" sz="3600" dirty="0"/>
              <a:t>                                          </a:t>
            </a:r>
          </a:p>
          <a:p>
            <a:pPr marL="457200" lvl="1" indent="0">
              <a:buNone/>
            </a:pPr>
            <a:r>
              <a:rPr lang="ru-RU" altLang="ru-RU" sz="3600" dirty="0"/>
              <a:t>2) Честный, благородный</a:t>
            </a:r>
          </a:p>
          <a:p>
            <a:pPr marL="457200" lvl="1" indent="0">
              <a:buNone/>
            </a:pPr>
            <a:r>
              <a:rPr lang="ru-RU" altLang="ru-RU" sz="3600" dirty="0"/>
              <a:t>3) Любит, </a:t>
            </a:r>
            <a:r>
              <a:rPr lang="ru-RU" altLang="ru-RU" sz="3600" dirty="0" err="1"/>
              <a:t>защишает</a:t>
            </a:r>
            <a:r>
              <a:rPr lang="ru-RU" altLang="ru-RU" sz="3600" dirty="0"/>
              <a:t>, служит</a:t>
            </a:r>
          </a:p>
          <a:p>
            <a:pPr marL="457200" lvl="1" indent="0">
              <a:buNone/>
            </a:pPr>
            <a:r>
              <a:rPr lang="ru-RU" altLang="ru-RU" sz="3600" dirty="0"/>
              <a:t>4) Береги честь смолоду</a:t>
            </a:r>
          </a:p>
          <a:p>
            <a:pPr marL="457200" lvl="1" indent="0">
              <a:buNone/>
            </a:pPr>
            <a:r>
              <a:rPr lang="ru-RU" altLang="ru-RU" sz="3600" dirty="0"/>
              <a:t>5) Любит, предает, не понимает</a:t>
            </a:r>
          </a:p>
          <a:p>
            <a:pPr marL="457200" lvl="1" indent="0">
              <a:buNone/>
            </a:pPr>
            <a:r>
              <a:rPr lang="ru-RU" altLang="ru-RU" sz="3600" dirty="0"/>
              <a:t>6) Подлый, завистливый</a:t>
            </a:r>
          </a:p>
          <a:p>
            <a:pPr marL="0" indent="0">
              <a:buNone/>
            </a:pPr>
            <a:r>
              <a:rPr lang="ru-RU" altLang="ru-RU" sz="3600" dirty="0"/>
              <a:t>     7) </a:t>
            </a:r>
            <a:r>
              <a:rPr lang="ru-RU" altLang="ru-RU" sz="3600" dirty="0" err="1"/>
              <a:t>А.И.Швабрин</a:t>
            </a:r>
            <a:endParaRPr lang="ru-RU" altLang="ru-RU" sz="3600" dirty="0"/>
          </a:p>
          <a:p>
            <a:pPr marL="0" indent="0" algn="ctr">
              <a:buNone/>
            </a:pPr>
            <a:endParaRPr lang="ru-RU" altLang="ru-RU" b="1" i="1" dirty="0" smtClean="0">
              <a:solidFill>
                <a:srgbClr val="7030A0"/>
              </a:solidFill>
            </a:endParaRPr>
          </a:p>
        </p:txBody>
      </p:sp>
      <p:pic>
        <p:nvPicPr>
          <p:cNvPr id="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124200"/>
            <a:ext cx="3591776"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23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6938" y="428626"/>
            <a:ext cx="8229600" cy="561975"/>
          </a:xfrm>
        </p:spPr>
        <p:txBody>
          <a:bodyPr>
            <a:noAutofit/>
          </a:bodyPr>
          <a:lstStyle/>
          <a:p>
            <a:pPr algn="ctr">
              <a:defRPr/>
            </a:pPr>
            <a:r>
              <a:rPr lang="ru-RU" sz="4000" dirty="0" err="1">
                <a:effectLst>
                  <a:outerShdw blurRad="38100" dist="38100" dir="2700000" algn="tl">
                    <a:srgbClr val="000000">
                      <a:alpha val="43137"/>
                    </a:srgbClr>
                  </a:outerShdw>
                </a:effectLst>
              </a:rPr>
              <a:t>Фишбоун</a:t>
            </a:r>
            <a:endParaRPr lang="ru-RU" sz="4000" dirty="0">
              <a:effectLst>
                <a:outerShdw blurRad="38100" dist="38100" dir="2700000" algn="tl">
                  <a:srgbClr val="000000">
                    <a:alpha val="43137"/>
                  </a:srgbClr>
                </a:outerShdw>
              </a:effectLst>
            </a:endParaRPr>
          </a:p>
        </p:txBody>
      </p:sp>
      <p:pic>
        <p:nvPicPr>
          <p:cNvPr id="74755" name="Объект 5" descr="Шаблон для уроков">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7010400" y="3102336"/>
            <a:ext cx="4826000" cy="3429000"/>
          </a:xfrm>
        </p:spPr>
      </p:pic>
      <p:sp>
        <p:nvSpPr>
          <p:cNvPr id="5" name="Прямоугольник 4"/>
          <p:cNvSpPr/>
          <p:nvPr/>
        </p:nvSpPr>
        <p:spPr>
          <a:xfrm>
            <a:off x="381000" y="1219200"/>
            <a:ext cx="7643813" cy="4524315"/>
          </a:xfrm>
          <a:prstGeom prst="rect">
            <a:avLst/>
          </a:prstGeom>
        </p:spPr>
        <p:txBody>
          <a:bodyPr>
            <a:spAutoFit/>
          </a:bodyPr>
          <a:lstStyle/>
          <a:p>
            <a:pPr>
              <a:defRPr/>
            </a:pPr>
            <a:r>
              <a:rPr lang="ru-RU" sz="2400" b="1" dirty="0"/>
              <a:t>«Рыбий скелет» состоит из 4 блоков информации: </a:t>
            </a:r>
          </a:p>
          <a:p>
            <a:pPr marL="360363" indent="-360363">
              <a:buFont typeface="Wingdings" pitchFamily="2" charset="2"/>
              <a:buChar char="ü"/>
              <a:defRPr/>
            </a:pPr>
            <a:r>
              <a:rPr lang="ru-RU" sz="2400" dirty="0"/>
              <a:t>головы, в которой обозначается вопрос или проблема; </a:t>
            </a:r>
          </a:p>
          <a:p>
            <a:pPr marL="360363" indent="-360363">
              <a:buFont typeface="Wingdings" pitchFamily="2" charset="2"/>
              <a:buChar char="ü"/>
              <a:defRPr/>
            </a:pPr>
            <a:r>
              <a:rPr lang="ru-RU" sz="2400" dirty="0"/>
              <a:t>косточек вверху, где фиксируются причины и основные понятия того или иного явления, </a:t>
            </a:r>
            <a:r>
              <a:rPr lang="ru-RU" sz="2400" dirty="0" smtClean="0"/>
              <a:t> проблемы</a:t>
            </a:r>
            <a:r>
              <a:rPr lang="ru-RU" sz="2400" dirty="0"/>
              <a:t>; </a:t>
            </a:r>
          </a:p>
          <a:p>
            <a:pPr marL="360363" indent="-360363">
              <a:buFont typeface="Wingdings" pitchFamily="2" charset="2"/>
              <a:buChar char="ü"/>
              <a:defRPr/>
            </a:pPr>
            <a:r>
              <a:rPr lang="ru-RU" sz="2400" dirty="0"/>
              <a:t>косточек внизу,                                               подтверждающих наличие тех                                               или иных причин; </a:t>
            </a:r>
          </a:p>
          <a:p>
            <a:pPr marL="360363" indent="-360363">
              <a:buFont typeface="Wingdings" pitchFamily="2" charset="2"/>
              <a:buChar char="ü"/>
              <a:defRPr/>
            </a:pPr>
            <a:r>
              <a:rPr lang="ru-RU" sz="2400" dirty="0"/>
              <a:t>хвоста, содержащего                                                         выводы и обобщения                                                                             по вопросу.</a:t>
            </a:r>
          </a:p>
        </p:txBody>
      </p:sp>
    </p:spTree>
    <p:extLst>
      <p:ext uri="{BB962C8B-B14F-4D97-AF65-F5344CB8AC3E}">
        <p14:creationId xmlns:p14="http://schemas.microsoft.com/office/powerpoint/2010/main" val="3727313266"/>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28626"/>
            <a:ext cx="9144000" cy="1325563"/>
          </a:xfrm>
        </p:spPr>
        <p:txBody>
          <a:bodyPr>
            <a:noAutofit/>
          </a:bodyPr>
          <a:lstStyle/>
          <a:p>
            <a:pPr>
              <a:defRPr/>
            </a:pPr>
            <a:r>
              <a:rPr lang="ru-RU" sz="3200" dirty="0" err="1">
                <a:effectLst>
                  <a:outerShdw blurRad="38100" dist="38100" dir="2700000" algn="tl">
                    <a:srgbClr val="000000">
                      <a:alpha val="43137"/>
                    </a:srgbClr>
                  </a:outerShdw>
                </a:effectLst>
              </a:rPr>
              <a:t>Фишбоун</a:t>
            </a:r>
            <a:r>
              <a:rPr lang="ru-RU" sz="3200" dirty="0">
                <a:effectLst>
                  <a:outerShdw blurRad="38100" dist="38100" dir="2700000" algn="tl">
                    <a:srgbClr val="000000">
                      <a:alpha val="43137"/>
                    </a:srgbClr>
                  </a:outerShdw>
                </a:effectLst>
              </a:rPr>
              <a:t> на проблемный вопрос: </a:t>
            </a:r>
            <a:br>
              <a:rPr lang="ru-RU" sz="3200" dirty="0">
                <a:effectLst>
                  <a:outerShdw blurRad="38100" dist="38100" dir="2700000" algn="tl">
                    <a:srgbClr val="000000">
                      <a:alpha val="43137"/>
                    </a:srgbClr>
                  </a:outerShdw>
                </a:effectLst>
              </a:rPr>
            </a:br>
            <a:r>
              <a:rPr lang="ru-RU" sz="3200" dirty="0">
                <a:effectLst>
                  <a:outerShdw blurRad="38100" dist="38100" dir="2700000" algn="tl">
                    <a:srgbClr val="000000">
                      <a:alpha val="43137"/>
                    </a:srgbClr>
                  </a:outerShdw>
                </a:effectLst>
              </a:rPr>
              <a:t>«Почему Петра Гринева  можно назвать человеком чести и долга?» </a:t>
            </a:r>
          </a:p>
        </p:txBody>
      </p:sp>
      <p:pic>
        <p:nvPicPr>
          <p:cNvPr id="75779"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8402" y="2143125"/>
            <a:ext cx="9781997" cy="4600407"/>
          </a:xfrm>
        </p:spPr>
      </p:pic>
      <p:sp>
        <p:nvSpPr>
          <p:cNvPr id="14" name="Стрелка вправо 13"/>
          <p:cNvSpPr/>
          <p:nvPr/>
        </p:nvSpPr>
        <p:spPr>
          <a:xfrm>
            <a:off x="2971800" y="3505200"/>
            <a:ext cx="6192838"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088347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idx="4294967295"/>
          </p:nvPr>
        </p:nvSpPr>
        <p:spPr>
          <a:xfrm>
            <a:off x="3325813" y="296863"/>
            <a:ext cx="8866187" cy="936625"/>
          </a:xfrm>
        </p:spPr>
        <p:txBody>
          <a:bodyPr>
            <a:normAutofit fontScale="90000"/>
          </a:bodyPr>
          <a:lstStyle/>
          <a:p>
            <a:pPr algn="l"/>
            <a:r>
              <a:rPr lang="ru-RU" sz="3200" i="1" dirty="0"/>
              <a:t>Достигнутые уровни читательской грамотности </a:t>
            </a:r>
            <a:r>
              <a:rPr lang="en-US" sz="3200" i="1" dirty="0"/>
              <a:t>(PISA)</a:t>
            </a:r>
            <a:r>
              <a:rPr lang="ru-RU" sz="3200" i="1" dirty="0"/>
              <a:t>: о чем они говорят?</a:t>
            </a:r>
          </a:p>
        </p:txBody>
      </p:sp>
      <p:sp>
        <p:nvSpPr>
          <p:cNvPr id="67588" name="Rectangle 4"/>
          <p:cNvSpPr>
            <a:spLocks noChangeArrowheads="1"/>
          </p:cNvSpPr>
          <p:nvPr/>
        </p:nvSpPr>
        <p:spPr bwMode="auto">
          <a:xfrm flipH="1">
            <a:off x="2098675" y="0"/>
            <a:ext cx="215900" cy="6858000"/>
          </a:xfrm>
          <a:prstGeom prst="rect">
            <a:avLst/>
          </a:prstGeom>
          <a:solidFill>
            <a:srgbClr val="96855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7589" name="Line 5"/>
          <p:cNvSpPr>
            <a:spLocks noChangeShapeType="1"/>
          </p:cNvSpPr>
          <p:nvPr/>
        </p:nvSpPr>
        <p:spPr bwMode="auto">
          <a:xfrm>
            <a:off x="2351088" y="6237288"/>
            <a:ext cx="10096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590" name="Line 6"/>
          <p:cNvSpPr>
            <a:spLocks noChangeShapeType="1"/>
          </p:cNvSpPr>
          <p:nvPr/>
        </p:nvSpPr>
        <p:spPr bwMode="auto">
          <a:xfrm>
            <a:off x="2351088" y="4797425"/>
            <a:ext cx="10096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593" name="Line 9"/>
          <p:cNvSpPr>
            <a:spLocks noChangeShapeType="1"/>
          </p:cNvSpPr>
          <p:nvPr/>
        </p:nvSpPr>
        <p:spPr bwMode="auto">
          <a:xfrm>
            <a:off x="2351088" y="3355975"/>
            <a:ext cx="10096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594" name="Line 10"/>
          <p:cNvSpPr>
            <a:spLocks noChangeShapeType="1"/>
          </p:cNvSpPr>
          <p:nvPr/>
        </p:nvSpPr>
        <p:spPr bwMode="auto">
          <a:xfrm>
            <a:off x="2351088" y="1916113"/>
            <a:ext cx="10096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596" name="Text Box 12"/>
          <p:cNvSpPr txBox="1">
            <a:spLocks noChangeArrowheads="1"/>
          </p:cNvSpPr>
          <p:nvPr/>
        </p:nvSpPr>
        <p:spPr bwMode="auto">
          <a:xfrm>
            <a:off x="2495550" y="5661025"/>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latin typeface="Arial Black" pitchFamily="34" charset="0"/>
              </a:rPr>
              <a:t>II</a:t>
            </a:r>
            <a:endParaRPr lang="ru-RU" sz="3600" b="1">
              <a:latin typeface="Arial Black" pitchFamily="34" charset="0"/>
            </a:endParaRPr>
          </a:p>
        </p:txBody>
      </p:sp>
      <p:sp>
        <p:nvSpPr>
          <p:cNvPr id="67597" name="Text Box 13"/>
          <p:cNvSpPr txBox="1">
            <a:spLocks noChangeArrowheads="1"/>
          </p:cNvSpPr>
          <p:nvPr/>
        </p:nvSpPr>
        <p:spPr bwMode="auto">
          <a:xfrm>
            <a:off x="2424113" y="407670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latin typeface="Arial Black" pitchFamily="34" charset="0"/>
              </a:rPr>
              <a:t>III</a:t>
            </a:r>
            <a:endParaRPr lang="ru-RU" sz="3600" b="1">
              <a:latin typeface="Arial Black" pitchFamily="34" charset="0"/>
            </a:endParaRPr>
          </a:p>
        </p:txBody>
      </p:sp>
      <p:sp>
        <p:nvSpPr>
          <p:cNvPr id="67598" name="Text Box 14"/>
          <p:cNvSpPr txBox="1">
            <a:spLocks noChangeArrowheads="1"/>
          </p:cNvSpPr>
          <p:nvPr/>
        </p:nvSpPr>
        <p:spPr bwMode="auto">
          <a:xfrm>
            <a:off x="2424113" y="2636838"/>
            <a:ext cx="86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latin typeface="Arial Black" pitchFamily="34" charset="0"/>
              </a:rPr>
              <a:t>IV</a:t>
            </a:r>
            <a:endParaRPr lang="ru-RU" sz="3600" b="1">
              <a:latin typeface="Arial Black" pitchFamily="34" charset="0"/>
            </a:endParaRPr>
          </a:p>
        </p:txBody>
      </p:sp>
      <p:sp>
        <p:nvSpPr>
          <p:cNvPr id="67599" name="Text Box 15"/>
          <p:cNvSpPr txBox="1">
            <a:spLocks noChangeArrowheads="1"/>
          </p:cNvSpPr>
          <p:nvPr/>
        </p:nvSpPr>
        <p:spPr bwMode="auto">
          <a:xfrm>
            <a:off x="2495551" y="1196975"/>
            <a:ext cx="720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a:latin typeface="Arial Black" pitchFamily="34" charset="0"/>
              </a:rPr>
              <a:t>V</a:t>
            </a:r>
            <a:endParaRPr lang="ru-RU" sz="3600" b="1" dirty="0">
              <a:latin typeface="Arial Black" pitchFamily="34" charset="0"/>
            </a:endParaRPr>
          </a:p>
        </p:txBody>
      </p:sp>
      <p:sp>
        <p:nvSpPr>
          <p:cNvPr id="67604" name="Text Box 20"/>
          <p:cNvSpPr txBox="1">
            <a:spLocks noChangeArrowheads="1"/>
          </p:cNvSpPr>
          <p:nvPr/>
        </p:nvSpPr>
        <p:spPr bwMode="auto">
          <a:xfrm>
            <a:off x="3431705" y="1628802"/>
            <a:ext cx="3492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sz="2400" b="1" dirty="0"/>
              <a:t>Потенциал нации.</a:t>
            </a:r>
          </a:p>
        </p:txBody>
      </p:sp>
      <p:sp>
        <p:nvSpPr>
          <p:cNvPr id="67605" name="Text Box 21"/>
          <p:cNvSpPr txBox="1">
            <a:spLocks noChangeArrowheads="1"/>
          </p:cNvSpPr>
          <p:nvPr/>
        </p:nvSpPr>
        <p:spPr bwMode="auto">
          <a:xfrm>
            <a:off x="3431705" y="2276476"/>
            <a:ext cx="46073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sz="2400" b="1" dirty="0">
                <a:solidFill>
                  <a:srgbClr val="C00000"/>
                </a:solidFill>
              </a:rPr>
              <a:t>Способны с помощью текстов изучать новый предмет.</a:t>
            </a:r>
          </a:p>
        </p:txBody>
      </p:sp>
      <p:sp>
        <p:nvSpPr>
          <p:cNvPr id="67606" name="Text Box 22"/>
          <p:cNvSpPr txBox="1">
            <a:spLocks noChangeArrowheads="1"/>
          </p:cNvSpPr>
          <p:nvPr/>
        </p:nvSpPr>
        <p:spPr bwMode="auto">
          <a:xfrm>
            <a:off x="3503614" y="3644901"/>
            <a:ext cx="60483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2400" b="1" dirty="0"/>
              <a:t>Способны с помощью текстов ориентироваться в житейских ситуациях.</a:t>
            </a:r>
          </a:p>
        </p:txBody>
      </p:sp>
      <p:sp>
        <p:nvSpPr>
          <p:cNvPr id="67607" name="Text Box 23"/>
          <p:cNvSpPr txBox="1">
            <a:spLocks noChangeArrowheads="1"/>
          </p:cNvSpPr>
          <p:nvPr/>
        </p:nvSpPr>
        <p:spPr bwMode="auto">
          <a:xfrm>
            <a:off x="3359697" y="5013325"/>
            <a:ext cx="70574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sz="2400" b="1" dirty="0">
                <a:solidFill>
                  <a:srgbClr val="00B050"/>
                </a:solidFill>
              </a:rPr>
              <a:t>Минимальное, пороговое условие успешного функционирования современного взрослого человека в обыденной жизни. </a:t>
            </a:r>
          </a:p>
        </p:txBody>
      </p:sp>
    </p:spTree>
    <p:extLst>
      <p:ext uri="{BB962C8B-B14F-4D97-AF65-F5344CB8AC3E}">
        <p14:creationId xmlns:p14="http://schemas.microsoft.com/office/powerpoint/2010/main" val="100869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yr4"/>
          <p:cNvSpPr>
            <a:spLocks noEditPoints="1" noChangeArrowheads="1"/>
          </p:cNvSpPr>
          <p:nvPr/>
        </p:nvSpPr>
        <p:spPr bwMode="auto">
          <a:xfrm>
            <a:off x="6538913" y="4437064"/>
            <a:ext cx="3617912" cy="568325"/>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3287 w 21600"/>
              <a:gd name="T13" fmla="*/ 500 h 21600"/>
              <a:gd name="T14" fmla="*/ 17312 w 21600"/>
              <a:gd name="T15" fmla="*/ 21100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lIns="50069" tIns="25034" rIns="50069" bIns="25034"/>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endParaRPr lang="en-US" altLang="ru-RU" sz="1000">
              <a:solidFill>
                <a:srgbClr val="666699"/>
              </a:solidFill>
              <a:latin typeface="Arial" panose="020B0604020202020204" pitchFamily="34" charset="0"/>
            </a:endParaRPr>
          </a:p>
          <a:p>
            <a:pPr>
              <a:lnSpc>
                <a:spcPct val="100000"/>
              </a:lnSpc>
              <a:spcBef>
                <a:spcPct val="0"/>
              </a:spcBef>
              <a:spcAft>
                <a:spcPts val="1000"/>
              </a:spcAft>
              <a:buNone/>
            </a:pPr>
            <a:endParaRPr lang="en-US" altLang="ru-RU" sz="1000">
              <a:solidFill>
                <a:srgbClr val="FFFFFF"/>
              </a:solidFill>
              <a:latin typeface="Arial" panose="020B0604020202020204" pitchFamily="34" charset="0"/>
            </a:endParaRPr>
          </a:p>
          <a:p>
            <a:pPr>
              <a:lnSpc>
                <a:spcPct val="100000"/>
              </a:lnSpc>
              <a:spcBef>
                <a:spcPct val="0"/>
              </a:spcBef>
              <a:buFontTx/>
              <a:buNone/>
            </a:pPr>
            <a:endParaRPr lang="ru-RU" altLang="ru-RU" sz="1800">
              <a:latin typeface="Arial" panose="020B0604020202020204" pitchFamily="34" charset="0"/>
            </a:endParaRPr>
          </a:p>
        </p:txBody>
      </p:sp>
      <p:sp>
        <p:nvSpPr>
          <p:cNvPr id="77827" name="Pyr3"/>
          <p:cNvSpPr>
            <a:spLocks noEditPoints="1" noChangeArrowheads="1"/>
          </p:cNvSpPr>
          <p:nvPr/>
        </p:nvSpPr>
        <p:spPr bwMode="auto">
          <a:xfrm>
            <a:off x="6999289" y="3867151"/>
            <a:ext cx="2674937" cy="569913"/>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lIns="50069" tIns="25034" rIns="50069" bIns="25034"/>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ru-RU" altLang="ru-RU" sz="1000">
                <a:solidFill>
                  <a:srgbClr val="666699"/>
                </a:solidFill>
                <a:latin typeface="Arial" panose="020B0604020202020204" pitchFamily="34" charset="0"/>
              </a:rPr>
              <a:t>  </a:t>
            </a:r>
            <a:r>
              <a:rPr lang="en-US" altLang="ru-RU" sz="1000">
                <a:solidFill>
                  <a:srgbClr val="666699"/>
                </a:solidFill>
                <a:latin typeface="Arial" panose="020B0604020202020204" pitchFamily="34" charset="0"/>
              </a:rPr>
              <a:t>   </a:t>
            </a:r>
          </a:p>
          <a:p>
            <a:pPr>
              <a:lnSpc>
                <a:spcPct val="100000"/>
              </a:lnSpc>
              <a:spcBef>
                <a:spcPct val="0"/>
              </a:spcBef>
              <a:spcAft>
                <a:spcPts val="1000"/>
              </a:spcAft>
              <a:buNone/>
            </a:pPr>
            <a:endParaRPr lang="en-US" altLang="ru-RU" sz="1000">
              <a:solidFill>
                <a:srgbClr val="FFFFFF"/>
              </a:solidFill>
              <a:latin typeface="Arial" panose="020B0604020202020204" pitchFamily="34" charset="0"/>
            </a:endParaRPr>
          </a:p>
          <a:p>
            <a:pPr>
              <a:lnSpc>
                <a:spcPct val="100000"/>
              </a:lnSpc>
              <a:spcBef>
                <a:spcPct val="0"/>
              </a:spcBef>
              <a:buFontTx/>
              <a:buNone/>
            </a:pPr>
            <a:endParaRPr lang="ru-RU" altLang="ru-RU" sz="1800">
              <a:latin typeface="Arial" panose="020B0604020202020204" pitchFamily="34" charset="0"/>
            </a:endParaRPr>
          </a:p>
        </p:txBody>
      </p:sp>
      <p:sp>
        <p:nvSpPr>
          <p:cNvPr id="77828" name="Pyr2"/>
          <p:cNvSpPr>
            <a:spLocks noEditPoints="1" noChangeArrowheads="1"/>
          </p:cNvSpPr>
          <p:nvPr/>
        </p:nvSpPr>
        <p:spPr bwMode="auto">
          <a:xfrm>
            <a:off x="7464426" y="3298826"/>
            <a:ext cx="1744663" cy="568325"/>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lIns="50069" tIns="25034" rIns="50069" bIns="25034"/>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ru-RU" altLang="ru-RU" sz="1000">
                <a:solidFill>
                  <a:srgbClr val="666699"/>
                </a:solidFill>
                <a:latin typeface="Arial" panose="020B0604020202020204" pitchFamily="34" charset="0"/>
              </a:rPr>
              <a:t>         </a:t>
            </a:r>
          </a:p>
          <a:p>
            <a:pPr>
              <a:lnSpc>
                <a:spcPct val="100000"/>
              </a:lnSpc>
              <a:spcBef>
                <a:spcPct val="0"/>
              </a:spcBef>
              <a:spcAft>
                <a:spcPts val="1000"/>
              </a:spcAft>
              <a:buNone/>
            </a:pPr>
            <a:endParaRPr lang="ru-RU" altLang="ru-RU" sz="1000">
              <a:solidFill>
                <a:srgbClr val="FFFFFF"/>
              </a:solidFill>
              <a:latin typeface="Arial" panose="020B0604020202020204" pitchFamily="34" charset="0"/>
            </a:endParaRPr>
          </a:p>
          <a:p>
            <a:pPr>
              <a:lnSpc>
                <a:spcPct val="100000"/>
              </a:lnSpc>
              <a:spcBef>
                <a:spcPct val="0"/>
              </a:spcBef>
              <a:buFontTx/>
              <a:buNone/>
            </a:pPr>
            <a:endParaRPr lang="ru-RU" altLang="ru-RU" sz="1800">
              <a:latin typeface="Arial" panose="020B0604020202020204" pitchFamily="34" charset="0"/>
            </a:endParaRPr>
          </a:p>
        </p:txBody>
      </p:sp>
      <p:sp>
        <p:nvSpPr>
          <p:cNvPr id="77829" name="Pyr1"/>
          <p:cNvSpPr>
            <a:spLocks noEditPoints="1" noChangeArrowheads="1"/>
          </p:cNvSpPr>
          <p:nvPr/>
        </p:nvSpPr>
        <p:spPr bwMode="auto">
          <a:xfrm>
            <a:off x="7931151" y="2813051"/>
            <a:ext cx="811213" cy="48577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5400 w 21600"/>
              <a:gd name="T10" fmla="*/ 11800 h 21600"/>
              <a:gd name="T11" fmla="*/ 16200 w 21600"/>
              <a:gd name="T12" fmla="*/ 20600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ru-RU"/>
          </a:p>
        </p:txBody>
      </p:sp>
      <p:sp>
        <p:nvSpPr>
          <p:cNvPr id="77830" name="Rectangle 7"/>
          <p:cNvSpPr>
            <a:spLocks noChangeArrowheads="1"/>
          </p:cNvSpPr>
          <p:nvPr/>
        </p:nvSpPr>
        <p:spPr bwMode="auto">
          <a:xfrm>
            <a:off x="7966075" y="2884488"/>
            <a:ext cx="800100" cy="3429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spcAft>
                <a:spcPts val="1000"/>
              </a:spcAft>
              <a:buNone/>
            </a:pPr>
            <a:r>
              <a:rPr lang="en-US" altLang="ru-RU" sz="1100" dirty="0"/>
              <a:t>surgeon</a:t>
            </a:r>
            <a:endParaRPr lang="ru-RU" altLang="ru-RU" sz="1800" dirty="0">
              <a:latin typeface="Arial" panose="020B0604020202020204" pitchFamily="34" charset="0"/>
            </a:endParaRPr>
          </a:p>
        </p:txBody>
      </p:sp>
      <p:sp>
        <p:nvSpPr>
          <p:cNvPr id="77831" name="Rectangle 8"/>
          <p:cNvSpPr>
            <a:spLocks noChangeArrowheads="1"/>
          </p:cNvSpPr>
          <p:nvPr/>
        </p:nvSpPr>
        <p:spPr bwMode="auto">
          <a:xfrm>
            <a:off x="7002463" y="3492500"/>
            <a:ext cx="1257300" cy="3429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spcAft>
                <a:spcPts val="1000"/>
              </a:spcAft>
              <a:buNone/>
            </a:pPr>
            <a:r>
              <a:rPr lang="en-US" altLang="ru-RU" sz="1100"/>
              <a:t>highly trained</a:t>
            </a:r>
            <a:endParaRPr lang="ru-RU" altLang="ru-RU" sz="1800">
              <a:latin typeface="Arial" panose="020B0604020202020204" pitchFamily="34" charset="0"/>
            </a:endParaRPr>
          </a:p>
        </p:txBody>
      </p:sp>
      <p:sp>
        <p:nvSpPr>
          <p:cNvPr id="77832" name="Rectangle 9"/>
          <p:cNvSpPr>
            <a:spLocks noChangeArrowheads="1"/>
          </p:cNvSpPr>
          <p:nvPr/>
        </p:nvSpPr>
        <p:spPr bwMode="auto">
          <a:xfrm>
            <a:off x="8543925" y="3492500"/>
            <a:ext cx="800100" cy="3429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en-US" altLang="ru-RU" sz="1100"/>
              <a:t>specialist </a:t>
            </a:r>
            <a:endParaRPr lang="ru-RU" altLang="ru-RU" sz="1800">
              <a:latin typeface="Arial" panose="020B0604020202020204" pitchFamily="34" charset="0"/>
            </a:endParaRPr>
          </a:p>
        </p:txBody>
      </p:sp>
      <p:sp>
        <p:nvSpPr>
          <p:cNvPr id="77833" name="Rectangle 10"/>
          <p:cNvSpPr>
            <a:spLocks noChangeArrowheads="1"/>
          </p:cNvSpPr>
          <p:nvPr/>
        </p:nvSpPr>
        <p:spPr bwMode="auto">
          <a:xfrm>
            <a:off x="6831013" y="3973514"/>
            <a:ext cx="800100" cy="357187"/>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en-US" altLang="ru-RU" sz="1100"/>
              <a:t>hospital</a:t>
            </a:r>
            <a:endParaRPr lang="ru-RU" altLang="ru-RU" sz="1800">
              <a:latin typeface="Arial" panose="020B0604020202020204" pitchFamily="34" charset="0"/>
            </a:endParaRPr>
          </a:p>
        </p:txBody>
      </p:sp>
      <p:sp>
        <p:nvSpPr>
          <p:cNvPr id="77834" name="Rectangle 11"/>
          <p:cNvSpPr>
            <a:spLocks noChangeArrowheads="1"/>
          </p:cNvSpPr>
          <p:nvPr/>
        </p:nvSpPr>
        <p:spPr bwMode="auto">
          <a:xfrm>
            <a:off x="7867651" y="3973514"/>
            <a:ext cx="898525" cy="357187"/>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spcAft>
                <a:spcPts val="1000"/>
              </a:spcAft>
              <a:buNone/>
            </a:pPr>
            <a:r>
              <a:rPr lang="en-US" altLang="ru-RU" sz="1100"/>
              <a:t>surgical</a:t>
            </a:r>
            <a:endParaRPr lang="ru-RU" altLang="ru-RU" sz="1800">
              <a:latin typeface="Arial" panose="020B0604020202020204" pitchFamily="34" charset="0"/>
            </a:endParaRPr>
          </a:p>
        </p:txBody>
      </p:sp>
      <p:sp>
        <p:nvSpPr>
          <p:cNvPr id="77835" name="Rectangle 12"/>
          <p:cNvSpPr>
            <a:spLocks noChangeArrowheads="1"/>
          </p:cNvSpPr>
          <p:nvPr/>
        </p:nvSpPr>
        <p:spPr bwMode="auto">
          <a:xfrm>
            <a:off x="6784975" y="4557713"/>
            <a:ext cx="457200" cy="3429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en-US" altLang="ru-RU" sz="1100"/>
              <a:t>He </a:t>
            </a:r>
            <a:endParaRPr lang="ru-RU" altLang="ru-RU" sz="1800">
              <a:latin typeface="Arial" panose="020B0604020202020204" pitchFamily="34" charset="0"/>
            </a:endParaRPr>
          </a:p>
        </p:txBody>
      </p:sp>
      <p:sp>
        <p:nvSpPr>
          <p:cNvPr id="77836" name="Rectangle 13"/>
          <p:cNvSpPr>
            <a:spLocks noChangeArrowheads="1"/>
          </p:cNvSpPr>
          <p:nvPr/>
        </p:nvSpPr>
        <p:spPr bwMode="auto">
          <a:xfrm>
            <a:off x="7573963" y="4557713"/>
            <a:ext cx="685800" cy="3429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en-US" altLang="ru-RU" sz="1100"/>
              <a:t>works</a:t>
            </a:r>
            <a:endParaRPr lang="ru-RU" altLang="ru-RU" sz="1800">
              <a:latin typeface="Arial" panose="020B0604020202020204" pitchFamily="34" charset="0"/>
            </a:endParaRPr>
          </a:p>
        </p:txBody>
      </p:sp>
      <p:sp>
        <p:nvSpPr>
          <p:cNvPr id="77837" name="Rectangle 14"/>
          <p:cNvSpPr>
            <a:spLocks noChangeArrowheads="1"/>
          </p:cNvSpPr>
          <p:nvPr/>
        </p:nvSpPr>
        <p:spPr bwMode="auto">
          <a:xfrm>
            <a:off x="8516939" y="4532314"/>
            <a:ext cx="587375" cy="357187"/>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en-US" altLang="ru-RU" sz="1100"/>
              <a:t>very</a:t>
            </a:r>
            <a:endParaRPr lang="ru-RU" altLang="ru-RU" sz="1800">
              <a:latin typeface="Arial" panose="020B0604020202020204" pitchFamily="34" charset="0"/>
            </a:endParaRPr>
          </a:p>
        </p:txBody>
      </p:sp>
      <p:sp>
        <p:nvSpPr>
          <p:cNvPr id="77838" name="Rectangle 15"/>
          <p:cNvSpPr>
            <a:spLocks noChangeArrowheads="1"/>
          </p:cNvSpPr>
          <p:nvPr/>
        </p:nvSpPr>
        <p:spPr bwMode="auto">
          <a:xfrm>
            <a:off x="9388475" y="4549775"/>
            <a:ext cx="571500" cy="3429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en-US" altLang="ru-RU" sz="1100"/>
              <a:t>hard</a:t>
            </a:r>
            <a:endParaRPr lang="ru-RU" altLang="ru-RU" sz="1800">
              <a:latin typeface="Arial" panose="020B0604020202020204" pitchFamily="34" charset="0"/>
            </a:endParaRPr>
          </a:p>
        </p:txBody>
      </p:sp>
      <p:sp>
        <p:nvSpPr>
          <p:cNvPr id="77839" name="Rectangle 16"/>
          <p:cNvSpPr>
            <a:spLocks noChangeArrowheads="1"/>
          </p:cNvSpPr>
          <p:nvPr/>
        </p:nvSpPr>
        <p:spPr bwMode="auto">
          <a:xfrm>
            <a:off x="8948738" y="3987800"/>
            <a:ext cx="914400" cy="3429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spcAft>
                <a:spcPts val="1000"/>
              </a:spcAft>
              <a:buNone/>
            </a:pPr>
            <a:r>
              <a:rPr lang="en-US" altLang="ru-RU" sz="1100"/>
              <a:t>department</a:t>
            </a:r>
            <a:endParaRPr lang="ru-RU" altLang="ru-RU" sz="1800">
              <a:latin typeface="Arial" panose="020B0604020202020204" pitchFamily="34" charset="0"/>
            </a:endParaRPr>
          </a:p>
        </p:txBody>
      </p:sp>
      <p:sp>
        <p:nvSpPr>
          <p:cNvPr id="29" name="Заголовок 28"/>
          <p:cNvSpPr>
            <a:spLocks noGrp="1"/>
          </p:cNvSpPr>
          <p:nvPr>
            <p:ph type="title"/>
          </p:nvPr>
        </p:nvSpPr>
        <p:spPr>
          <a:xfrm>
            <a:off x="2152650" y="476251"/>
            <a:ext cx="7886700" cy="720725"/>
          </a:xfrm>
        </p:spPr>
        <p:txBody>
          <a:bodyPr/>
          <a:lstStyle/>
          <a:p>
            <a:pPr algn="ctr">
              <a:defRPr/>
            </a:pPr>
            <a:r>
              <a:rPr lang="ru-RU" sz="4000" dirty="0">
                <a:effectLst>
                  <a:outerShdw blurRad="38100" dist="38100" dir="2700000" algn="tl">
                    <a:srgbClr val="000000">
                      <a:alpha val="43137"/>
                    </a:srgbClr>
                  </a:outerShdw>
                </a:effectLst>
              </a:rPr>
              <a:t>Пирамида</a:t>
            </a:r>
          </a:p>
        </p:txBody>
      </p:sp>
      <p:sp>
        <p:nvSpPr>
          <p:cNvPr id="30" name="Объект 29"/>
          <p:cNvSpPr>
            <a:spLocks noGrp="1"/>
          </p:cNvSpPr>
          <p:nvPr>
            <p:ph sz="half" idx="1"/>
          </p:nvPr>
        </p:nvSpPr>
        <p:spPr>
          <a:xfrm>
            <a:off x="693738" y="1371600"/>
            <a:ext cx="5008563" cy="5411786"/>
          </a:xfrm>
        </p:spPr>
        <p:txBody>
          <a:bodyPr>
            <a:normAutofit/>
          </a:bodyPr>
          <a:lstStyle/>
          <a:p>
            <a:pPr marL="355600" indent="-355600">
              <a:lnSpc>
                <a:spcPct val="100000"/>
              </a:lnSpc>
              <a:spcBef>
                <a:spcPts val="0"/>
              </a:spcBef>
              <a:buFont typeface="Arial" panose="020B0604020202020204" pitchFamily="34" charset="0"/>
              <a:buAutoNum type="arabicPeriod"/>
              <a:defRPr/>
            </a:pPr>
            <a:r>
              <a:rPr lang="ru-RU" sz="2300" dirty="0"/>
              <a:t>Имя героя вашей истории (человек, животное, овощ, неодушевленный предмет).</a:t>
            </a:r>
          </a:p>
          <a:p>
            <a:pPr marL="355600" indent="-355600">
              <a:lnSpc>
                <a:spcPct val="100000"/>
              </a:lnSpc>
              <a:spcBef>
                <a:spcPts val="0"/>
              </a:spcBef>
              <a:buFont typeface="Arial" panose="020B0604020202020204" pitchFamily="34" charset="0"/>
              <a:buAutoNum type="arabicPeriod"/>
              <a:defRPr/>
            </a:pPr>
            <a:r>
              <a:rPr lang="ru-RU" sz="2300" dirty="0"/>
              <a:t>Два слова, описывающих героя (внешность, возраст, черты характера, качества).</a:t>
            </a:r>
          </a:p>
          <a:p>
            <a:pPr marL="355600" indent="-355600">
              <a:lnSpc>
                <a:spcPct val="100000"/>
              </a:lnSpc>
              <a:spcBef>
                <a:spcPts val="0"/>
              </a:spcBef>
              <a:buFont typeface="Arial" panose="020B0604020202020204" pitchFamily="34" charset="0"/>
              <a:buAutoNum type="arabicPeriod"/>
              <a:defRPr/>
            </a:pPr>
            <a:r>
              <a:rPr lang="ru-RU" sz="2300" dirty="0"/>
              <a:t>Три слова, описывающих место действия (страна, местность, общественные места).</a:t>
            </a:r>
          </a:p>
          <a:p>
            <a:pPr marL="355600" indent="-355600">
              <a:lnSpc>
                <a:spcPct val="100000"/>
              </a:lnSpc>
              <a:spcBef>
                <a:spcPts val="0"/>
              </a:spcBef>
              <a:buFont typeface="Arial" panose="020B0604020202020204" pitchFamily="34" charset="0"/>
              <a:buAutoNum type="arabicPeriod"/>
              <a:defRPr/>
            </a:pPr>
            <a:r>
              <a:rPr lang="ru-RU" sz="2300" dirty="0"/>
              <a:t>Четыре слова, описывающих проблему истории (деньги, заблудиться, встретить, любовь).</a:t>
            </a:r>
          </a:p>
          <a:p>
            <a:pPr>
              <a:defRPr/>
            </a:pPr>
            <a:endParaRPr lang="ru-RU" dirty="0"/>
          </a:p>
        </p:txBody>
      </p:sp>
    </p:spTree>
    <p:extLst>
      <p:ext uri="{BB962C8B-B14F-4D97-AF65-F5344CB8AC3E}">
        <p14:creationId xmlns:p14="http://schemas.microsoft.com/office/powerpoint/2010/main" val="1207772238"/>
      </p:ext>
    </p:extLst>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650" y="365125"/>
            <a:ext cx="7886700" cy="903288"/>
          </a:xfrm>
        </p:spPr>
        <p:txBody>
          <a:bodyPr/>
          <a:lstStyle/>
          <a:p>
            <a:pPr algn="ctr">
              <a:defRPr/>
            </a:pPr>
            <a:r>
              <a:rPr lang="ru-RU" sz="4000" dirty="0">
                <a:effectLst>
                  <a:outerShdw blurRad="38100" dist="38100" dir="2700000" algn="tl">
                    <a:srgbClr val="000000">
                      <a:alpha val="43137"/>
                    </a:srgbClr>
                  </a:outerShdw>
                </a:effectLst>
              </a:rPr>
              <a:t>Пирамида</a:t>
            </a:r>
          </a:p>
        </p:txBody>
      </p:sp>
      <p:sp>
        <p:nvSpPr>
          <p:cNvPr id="78851" name="Объект 2"/>
          <p:cNvSpPr>
            <a:spLocks noGrp="1"/>
          </p:cNvSpPr>
          <p:nvPr>
            <p:ph idx="1"/>
          </p:nvPr>
        </p:nvSpPr>
        <p:spPr>
          <a:xfrm>
            <a:off x="990600" y="1268413"/>
            <a:ext cx="4752975" cy="4679950"/>
          </a:xfrm>
        </p:spPr>
        <p:txBody>
          <a:bodyPr/>
          <a:lstStyle/>
          <a:p>
            <a:pPr marL="457200" indent="-457200">
              <a:lnSpc>
                <a:spcPct val="100000"/>
              </a:lnSpc>
              <a:spcBef>
                <a:spcPct val="0"/>
              </a:spcBef>
              <a:buFont typeface="Calibri Light" panose="020F0302020204030204" pitchFamily="34" charset="0"/>
              <a:buAutoNum type="arabicPeriod" startAt="5"/>
            </a:pPr>
            <a:r>
              <a:rPr lang="ru-RU" altLang="ru-RU" sz="2300" dirty="0"/>
              <a:t>Пять слов, описывающих первое событие (что явилось причиной проблемы в истории?).</a:t>
            </a:r>
          </a:p>
          <a:p>
            <a:pPr marL="457200" indent="-457200">
              <a:lnSpc>
                <a:spcPct val="100000"/>
              </a:lnSpc>
              <a:spcBef>
                <a:spcPct val="0"/>
              </a:spcBef>
              <a:buFont typeface="Calibri Light" panose="020F0302020204030204" pitchFamily="34" charset="0"/>
              <a:buAutoNum type="arabicPeriod" startAt="5"/>
            </a:pPr>
            <a:r>
              <a:rPr lang="ru-RU" altLang="ru-RU" sz="2300" dirty="0"/>
              <a:t>Шесть слов, описывающих второе событие истории (что происходит с героем и его окружением по ходу сюжета?).</a:t>
            </a:r>
          </a:p>
          <a:p>
            <a:pPr marL="457200" indent="-457200">
              <a:lnSpc>
                <a:spcPct val="100000"/>
              </a:lnSpc>
              <a:spcBef>
                <a:spcPct val="0"/>
              </a:spcBef>
              <a:buFont typeface="Calibri Light" panose="020F0302020204030204" pitchFamily="34" charset="0"/>
              <a:buAutoNum type="arabicPeriod" startAt="5"/>
            </a:pPr>
            <a:r>
              <a:rPr lang="ru-RU" altLang="ru-RU" sz="2300" dirty="0"/>
              <a:t>Семь слов, описывающих третье событие (что предпринимается для решения проблемы?).</a:t>
            </a:r>
          </a:p>
          <a:p>
            <a:pPr marL="457200" indent="-457200">
              <a:lnSpc>
                <a:spcPct val="100000"/>
              </a:lnSpc>
              <a:spcBef>
                <a:spcPct val="0"/>
              </a:spcBef>
              <a:buFont typeface="Calibri Light" panose="020F0302020204030204" pitchFamily="34" charset="0"/>
              <a:buAutoNum type="arabicPeriod" startAt="5"/>
            </a:pPr>
            <a:r>
              <a:rPr lang="ru-RU" altLang="ru-RU" sz="2300" dirty="0"/>
              <a:t>Восемь слов, описывающих решение проблемы.</a:t>
            </a:r>
          </a:p>
        </p:txBody>
      </p:sp>
      <p:pic>
        <p:nvPicPr>
          <p:cNvPr id="78852" name="Picture 2" descr="Картинки по запросу пирамида геометр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76400"/>
            <a:ext cx="322054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292229"/>
      </p:ext>
    </p:extLst>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228600"/>
            <a:ext cx="7886700" cy="1047750"/>
          </a:xfrm>
        </p:spPr>
        <p:txBody>
          <a:bodyPr/>
          <a:lstStyle/>
          <a:p>
            <a:pPr>
              <a:defRPr/>
            </a:pPr>
            <a:r>
              <a:rPr lang="ru-RU" sz="4000" dirty="0">
                <a:effectLst>
                  <a:outerShdw blurRad="38100" dist="38100" dir="2700000" algn="tl">
                    <a:srgbClr val="000000">
                      <a:alpha val="43137"/>
                    </a:srgbClr>
                  </a:outerShdw>
                </a:effectLst>
              </a:rPr>
              <a:t>М.Е. Салтыков-Щедрин</a:t>
            </a:r>
          </a:p>
        </p:txBody>
      </p:sp>
      <p:sp>
        <p:nvSpPr>
          <p:cNvPr id="79875" name="Объект 2"/>
          <p:cNvSpPr>
            <a:spLocks noGrp="1"/>
          </p:cNvSpPr>
          <p:nvPr>
            <p:ph idx="1"/>
          </p:nvPr>
        </p:nvSpPr>
        <p:spPr>
          <a:xfrm>
            <a:off x="533400" y="1242662"/>
            <a:ext cx="9505950" cy="4987925"/>
          </a:xfrm>
        </p:spPr>
        <p:txBody>
          <a:bodyPr>
            <a:noAutofit/>
          </a:bodyPr>
          <a:lstStyle/>
          <a:p>
            <a:pPr marL="457200" indent="-457200">
              <a:spcBef>
                <a:spcPts val="600"/>
              </a:spcBef>
              <a:buFont typeface="Calibri Light" panose="020F0302020204030204" pitchFamily="34" charset="0"/>
              <a:buAutoNum type="arabicPeriod"/>
            </a:pPr>
            <a:r>
              <a:rPr lang="ru-RU" altLang="ru-RU" dirty="0"/>
              <a:t>Салтыков-Щедрин.</a:t>
            </a:r>
          </a:p>
          <a:p>
            <a:pPr marL="457200" indent="-457200">
              <a:spcBef>
                <a:spcPts val="600"/>
              </a:spcBef>
              <a:buFont typeface="Calibri Light" panose="020F0302020204030204" pitchFamily="34" charset="0"/>
              <a:buAutoNum type="arabicPeriod"/>
            </a:pPr>
            <a:r>
              <a:rPr lang="ru-RU" altLang="ru-RU" dirty="0"/>
              <a:t>Дворянин, писатель-сатирик.</a:t>
            </a:r>
          </a:p>
          <a:p>
            <a:pPr marL="457200" indent="-457200">
              <a:spcBef>
                <a:spcPts val="600"/>
              </a:spcBef>
              <a:buFont typeface="Calibri Light" panose="020F0302020204030204" pitchFamily="34" charset="0"/>
              <a:buAutoNum type="arabicPeriod"/>
            </a:pPr>
            <a:r>
              <a:rPr lang="ru-RU" altLang="ru-RU" dirty="0"/>
              <a:t>Москва, Вятка, Россия.</a:t>
            </a:r>
          </a:p>
          <a:p>
            <a:pPr marL="457200" indent="-457200">
              <a:spcBef>
                <a:spcPts val="600"/>
              </a:spcBef>
              <a:buFont typeface="Calibri Light" panose="020F0302020204030204" pitchFamily="34" charset="0"/>
              <a:buAutoNum type="arabicPeriod"/>
            </a:pPr>
            <a:r>
              <a:rPr lang="ru-RU" altLang="ru-RU" dirty="0"/>
              <a:t>Выступил, неравенство, общественный                         строй.</a:t>
            </a:r>
          </a:p>
          <a:p>
            <a:pPr marL="457200" indent="-457200">
              <a:spcBef>
                <a:spcPts val="600"/>
              </a:spcBef>
              <a:buFont typeface="Calibri Light" panose="020F0302020204030204" pitchFamily="34" charset="0"/>
              <a:buAutoNum type="arabicPeriod"/>
            </a:pPr>
            <a:r>
              <a:rPr lang="ru-RU" altLang="ru-RU" dirty="0"/>
              <a:t>«Запутанное дело», революционные идеи, ссылка.</a:t>
            </a:r>
          </a:p>
          <a:p>
            <a:pPr marL="457200" indent="-457200">
              <a:spcBef>
                <a:spcPts val="600"/>
              </a:spcBef>
              <a:buFont typeface="Calibri Light" panose="020F0302020204030204" pitchFamily="34" charset="0"/>
              <a:buAutoNum type="arabicPeriod"/>
            </a:pPr>
            <a:r>
              <a:rPr lang="ru-RU" altLang="ru-RU" dirty="0"/>
              <a:t>Помещичий гнет, чиновничий произвол, против самодержавия, произведения.</a:t>
            </a:r>
          </a:p>
          <a:p>
            <a:pPr marL="457200" indent="-457200">
              <a:spcBef>
                <a:spcPts val="600"/>
              </a:spcBef>
              <a:buFont typeface="Calibri Light" panose="020F0302020204030204" pitchFamily="34" charset="0"/>
              <a:buAutoNum type="arabicPeriod"/>
            </a:pPr>
            <a:r>
              <a:rPr lang="ru-RU" altLang="ru-RU" dirty="0"/>
              <a:t>Сказки, наблюдения, народный защитник, идеал, интерес, идеи, время.</a:t>
            </a:r>
          </a:p>
          <a:p>
            <a:pPr marL="457200" indent="-457200">
              <a:spcBef>
                <a:spcPts val="600"/>
              </a:spcBef>
              <a:buFont typeface="Calibri Light" panose="020F0302020204030204" pitchFamily="34" charset="0"/>
              <a:buAutoNum type="arabicPeriod"/>
            </a:pPr>
            <a:r>
              <a:rPr lang="ru-RU" altLang="ru-RU" dirty="0"/>
              <a:t>Сатирические типы, нарицательный, социальные явления, вера в народ, Россия.</a:t>
            </a:r>
          </a:p>
        </p:txBody>
      </p:sp>
      <p:pic>
        <p:nvPicPr>
          <p:cNvPr id="79876" name="Picture 4" descr="Картинки по запросу салтыков-щедр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975" y="533400"/>
            <a:ext cx="2333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119047"/>
      </p:ext>
    </p:extLst>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Картинки по запросу ментальные карты на урок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7189788"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Заголовок 3"/>
          <p:cNvSpPr>
            <a:spLocks noGrp="1"/>
          </p:cNvSpPr>
          <p:nvPr>
            <p:ph type="title"/>
          </p:nvPr>
        </p:nvSpPr>
        <p:spPr>
          <a:xfrm>
            <a:off x="838200" y="365125"/>
            <a:ext cx="10515600" cy="701675"/>
          </a:xfrm>
        </p:spPr>
        <p:txBody>
          <a:bodyPr/>
          <a:lstStyle/>
          <a:p>
            <a:pPr algn="ctr" eaLnBrk="1" hangingPunct="1"/>
            <a:r>
              <a:rPr lang="ru-RU" altLang="ru-RU" dirty="0" smtClean="0"/>
              <a:t>Ментальная карта (интеллект-карта)</a:t>
            </a:r>
          </a:p>
        </p:txBody>
      </p:sp>
      <p:pic>
        <p:nvPicPr>
          <p:cNvPr id="4" name="Picture 2" descr="Картинки по запросу ментальные карты на урока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81200"/>
            <a:ext cx="5095775" cy="370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643452"/>
      </p:ext>
    </p:extLst>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6063"/>
            <a:ext cx="10515600" cy="820738"/>
          </a:xfrm>
        </p:spPr>
        <p:txBody>
          <a:bodyPr>
            <a:normAutofit fontScale="90000"/>
          </a:bodyPr>
          <a:lstStyle/>
          <a:p>
            <a:pPr>
              <a:defRPr/>
            </a:pPr>
            <a:r>
              <a:rPr lang="ru-RU" dirty="0" smtClean="0"/>
              <a:t/>
            </a:r>
            <a:br>
              <a:rPr lang="ru-RU" dirty="0" smtClean="0"/>
            </a:br>
            <a:r>
              <a:rPr lang="ru-RU" sz="4000" dirty="0"/>
              <a:t>Интеллект-карта </a:t>
            </a:r>
            <a:r>
              <a:rPr lang="ru-RU" sz="4000" dirty="0" smtClean="0"/>
              <a:t>Теория</a:t>
            </a:r>
            <a:r>
              <a:rPr lang="ru-RU" sz="4000" dirty="0"/>
              <a:t>. Литературные направления</a:t>
            </a:r>
            <a:r>
              <a:rPr lang="ru-RU" dirty="0"/>
              <a:t/>
            </a:r>
            <a:br>
              <a:rPr lang="ru-RU" dirty="0"/>
            </a:br>
            <a:endParaRPr lang="ru-RU" dirty="0"/>
          </a:p>
        </p:txBody>
      </p:sp>
      <p:pic>
        <p:nvPicPr>
          <p:cNvPr id="90115"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55335" y="1295400"/>
            <a:ext cx="9312665" cy="5343525"/>
          </a:xfrm>
        </p:spPr>
      </p:pic>
    </p:spTree>
    <p:extLst>
      <p:ext uri="{BB962C8B-B14F-4D97-AF65-F5344CB8AC3E}">
        <p14:creationId xmlns:p14="http://schemas.microsoft.com/office/powerpoint/2010/main" val="263172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fld id="{FB47C192-5FD2-492F-B807-80991BC65BF0}" type="slidenum">
              <a:rPr lang="ru-RU" altLang="ru-RU" sz="1200">
                <a:solidFill>
                  <a:srgbClr val="898989"/>
                </a:solidFill>
                <a:latin typeface="Arial" panose="020B0604020202020204" pitchFamily="34" charset="0"/>
              </a:rPr>
              <a:pPr>
                <a:lnSpc>
                  <a:spcPct val="100000"/>
                </a:lnSpc>
                <a:spcBef>
                  <a:spcPct val="0"/>
                </a:spcBef>
                <a:buFontTx/>
                <a:buNone/>
              </a:pPr>
              <a:t>95</a:t>
            </a:fld>
            <a:endParaRPr lang="ru-RU" altLang="ru-RU" sz="1200">
              <a:solidFill>
                <a:srgbClr val="898989"/>
              </a:solidFill>
              <a:latin typeface="Arial" panose="020B0604020202020204" pitchFamily="34" charset="0"/>
            </a:endParaRPr>
          </a:p>
        </p:txBody>
      </p:sp>
      <p:sp>
        <p:nvSpPr>
          <p:cNvPr id="48131" name="Rectangle 2"/>
          <p:cNvSpPr>
            <a:spLocks noGrp="1" noChangeArrowheads="1"/>
          </p:cNvSpPr>
          <p:nvPr>
            <p:ph type="title"/>
          </p:nvPr>
        </p:nvSpPr>
        <p:spPr>
          <a:xfrm>
            <a:off x="2135188" y="476250"/>
            <a:ext cx="7491412" cy="762000"/>
          </a:xfrm>
        </p:spPr>
        <p:txBody>
          <a:bodyPr/>
          <a:lstStyle/>
          <a:p>
            <a:pPr algn="ctr"/>
            <a:r>
              <a:rPr lang="ru-RU" altLang="ru-RU" smtClean="0">
                <a:latin typeface="Arial" panose="020B0604020202020204" pitchFamily="34" charset="0"/>
              </a:rPr>
              <a:t>Р А Ф Т</a:t>
            </a:r>
            <a:r>
              <a:rPr lang="ru-RU" altLang="ru-RU" smtClean="0"/>
              <a:t> </a:t>
            </a:r>
          </a:p>
        </p:txBody>
      </p:sp>
      <p:sp>
        <p:nvSpPr>
          <p:cNvPr id="48132" name="Rectangle 3"/>
          <p:cNvSpPr>
            <a:spLocks noGrp="1" noChangeArrowheads="1"/>
          </p:cNvSpPr>
          <p:nvPr>
            <p:ph type="body" idx="1"/>
          </p:nvPr>
        </p:nvSpPr>
        <p:spPr>
          <a:xfrm>
            <a:off x="457200" y="1227139"/>
            <a:ext cx="11353799" cy="5095875"/>
          </a:xfrm>
        </p:spPr>
        <p:txBody>
          <a:bodyPr>
            <a:normAutofit/>
          </a:bodyPr>
          <a:lstStyle/>
          <a:p>
            <a:pPr>
              <a:buFont typeface="Wingdings" panose="05000000000000000000" pitchFamily="2" charset="2"/>
              <a:buNone/>
            </a:pPr>
            <a:r>
              <a:rPr lang="ru-RU" altLang="ru-RU" sz="2400" dirty="0">
                <a:solidFill>
                  <a:srgbClr val="6600CC"/>
                </a:solidFill>
              </a:rPr>
              <a:t>Р</a:t>
            </a:r>
            <a:r>
              <a:rPr lang="ru-RU" altLang="ru-RU" sz="2400" dirty="0"/>
              <a:t>(</a:t>
            </a:r>
            <a:r>
              <a:rPr lang="ru-RU" altLang="ru-RU" sz="2400" dirty="0" err="1"/>
              <a:t>оль</a:t>
            </a:r>
            <a:r>
              <a:rPr lang="ru-RU" altLang="ru-RU" sz="2400" dirty="0"/>
              <a:t>) – от имени кого этот текст;</a:t>
            </a:r>
          </a:p>
          <a:p>
            <a:pPr>
              <a:buFont typeface="Wingdings" panose="05000000000000000000" pitchFamily="2" charset="2"/>
              <a:buNone/>
            </a:pPr>
            <a:r>
              <a:rPr lang="ru-RU" altLang="ru-RU" sz="2400" dirty="0">
                <a:solidFill>
                  <a:srgbClr val="6600CC"/>
                </a:solidFill>
              </a:rPr>
              <a:t>А</a:t>
            </a:r>
            <a:r>
              <a:rPr lang="ru-RU" altLang="ru-RU" sz="2400" dirty="0"/>
              <a:t>(</a:t>
            </a:r>
            <a:r>
              <a:rPr lang="ru-RU" altLang="ru-RU" sz="2400" dirty="0" err="1"/>
              <a:t>удитория</a:t>
            </a:r>
            <a:r>
              <a:rPr lang="ru-RU" altLang="ru-RU" sz="2400" dirty="0"/>
              <a:t>) – кому адресован текст;</a:t>
            </a:r>
          </a:p>
          <a:p>
            <a:pPr>
              <a:buFont typeface="Wingdings" panose="05000000000000000000" pitchFamily="2" charset="2"/>
              <a:buNone/>
            </a:pPr>
            <a:r>
              <a:rPr lang="ru-RU" altLang="ru-RU" sz="2400" dirty="0">
                <a:solidFill>
                  <a:srgbClr val="6600CC"/>
                </a:solidFill>
              </a:rPr>
              <a:t>Ф</a:t>
            </a:r>
            <a:r>
              <a:rPr lang="ru-RU" altLang="ru-RU" sz="2400" dirty="0"/>
              <a:t>(</a:t>
            </a:r>
            <a:r>
              <a:rPr lang="ru-RU" altLang="ru-RU" sz="2400" dirty="0" err="1"/>
              <a:t>орма</a:t>
            </a:r>
            <a:r>
              <a:rPr lang="ru-RU" altLang="ru-RU" sz="2400" dirty="0"/>
              <a:t>) – письмо, дневник, записка, беседа, эссе, частушка и т.д.</a:t>
            </a:r>
          </a:p>
          <a:p>
            <a:pPr>
              <a:buFont typeface="Wingdings" panose="05000000000000000000" pitchFamily="2" charset="2"/>
              <a:buNone/>
            </a:pPr>
            <a:r>
              <a:rPr lang="ru-RU" altLang="ru-RU" sz="2400" dirty="0">
                <a:solidFill>
                  <a:srgbClr val="6600CC"/>
                </a:solidFill>
              </a:rPr>
              <a:t>Т</a:t>
            </a:r>
            <a:r>
              <a:rPr lang="ru-RU" altLang="ru-RU" sz="2400" dirty="0"/>
              <a:t>(</a:t>
            </a:r>
            <a:r>
              <a:rPr lang="ru-RU" altLang="ru-RU" sz="2400" dirty="0" err="1"/>
              <a:t>ема</a:t>
            </a:r>
            <a:r>
              <a:rPr lang="ru-RU" altLang="ru-RU" sz="2400" dirty="0"/>
              <a:t>) – о чём текст.</a:t>
            </a:r>
          </a:p>
        </p:txBody>
      </p:sp>
      <p:sp>
        <p:nvSpPr>
          <p:cNvPr id="48133" name="Rectangle 4"/>
          <p:cNvSpPr>
            <a:spLocks noChangeArrowheads="1"/>
          </p:cNvSpPr>
          <p:nvPr/>
        </p:nvSpPr>
        <p:spPr bwMode="auto">
          <a:xfrm>
            <a:off x="457200" y="3591948"/>
            <a:ext cx="1135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kumimoji="1" lang="ru-RU" altLang="ru-RU" sz="2400" b="1" dirty="0">
                <a:latin typeface="+mn-lt"/>
              </a:rPr>
              <a:t>Р</a:t>
            </a:r>
            <a:r>
              <a:rPr kumimoji="1" lang="ru-RU" altLang="ru-RU" sz="2400" dirty="0">
                <a:latin typeface="+mn-lt"/>
              </a:rPr>
              <a:t>оль – Гаврила Андреевич, дворецкий.</a:t>
            </a:r>
          </a:p>
          <a:p>
            <a:pPr>
              <a:lnSpc>
                <a:spcPct val="100000"/>
              </a:lnSpc>
              <a:spcBef>
                <a:spcPct val="0"/>
              </a:spcBef>
              <a:buFontTx/>
              <a:buNone/>
            </a:pPr>
            <a:r>
              <a:rPr kumimoji="1" lang="ru-RU" altLang="ru-RU" sz="2400" b="1" dirty="0">
                <a:latin typeface="+mn-lt"/>
              </a:rPr>
              <a:t>А</a:t>
            </a:r>
            <a:r>
              <a:rPr kumimoji="1" lang="ru-RU" altLang="ru-RU" sz="2400" dirty="0">
                <a:latin typeface="+mn-lt"/>
              </a:rPr>
              <a:t>удитория – барыня.</a:t>
            </a:r>
          </a:p>
          <a:p>
            <a:pPr>
              <a:lnSpc>
                <a:spcPct val="100000"/>
              </a:lnSpc>
              <a:spcBef>
                <a:spcPct val="0"/>
              </a:spcBef>
              <a:buFontTx/>
              <a:buNone/>
            </a:pPr>
            <a:r>
              <a:rPr kumimoji="1" lang="ru-RU" altLang="ru-RU" sz="2400" b="1" dirty="0">
                <a:latin typeface="+mn-lt"/>
              </a:rPr>
              <a:t>Ф</a:t>
            </a:r>
            <a:r>
              <a:rPr kumimoji="1" lang="ru-RU" altLang="ru-RU" sz="2400" dirty="0">
                <a:latin typeface="+mn-lt"/>
              </a:rPr>
              <a:t>орма –  служебная записка.</a:t>
            </a:r>
          </a:p>
          <a:p>
            <a:pPr>
              <a:lnSpc>
                <a:spcPct val="100000"/>
              </a:lnSpc>
              <a:spcBef>
                <a:spcPct val="0"/>
              </a:spcBef>
              <a:buFontTx/>
              <a:buNone/>
            </a:pPr>
            <a:r>
              <a:rPr kumimoji="1" lang="ru-RU" altLang="ru-RU" sz="2400" b="1" dirty="0">
                <a:latin typeface="+mn-lt"/>
              </a:rPr>
              <a:t>Т</a:t>
            </a:r>
            <a:r>
              <a:rPr kumimoji="1" lang="ru-RU" altLang="ru-RU" sz="2400" dirty="0">
                <a:latin typeface="+mn-lt"/>
              </a:rPr>
              <a:t>ема – о дворнике Герасиме</a:t>
            </a:r>
          </a:p>
          <a:p>
            <a:pPr>
              <a:lnSpc>
                <a:spcPct val="100000"/>
              </a:lnSpc>
              <a:spcBef>
                <a:spcPct val="0"/>
              </a:spcBef>
              <a:buFontTx/>
              <a:buNone/>
            </a:pPr>
            <a:r>
              <a:rPr kumimoji="1" lang="ru-RU" altLang="ru-RU" sz="2400" i="1" dirty="0">
                <a:solidFill>
                  <a:srgbClr val="0070C0"/>
                </a:solidFill>
                <a:latin typeface="+mn-lt"/>
              </a:rPr>
              <a:t>Довожу до Вашего сведения, что по Вашему приказанию привезли из деревни немого Герасима. Определили дворником, ибо мужик он крепкий, сильный, двенадцати вершков росту. Поселили на жильё в каморку, что под кухней.</a:t>
            </a:r>
          </a:p>
        </p:txBody>
      </p:sp>
    </p:spTree>
    <p:extLst>
      <p:ext uri="{BB962C8B-B14F-4D97-AF65-F5344CB8AC3E}">
        <p14:creationId xmlns:p14="http://schemas.microsoft.com/office/powerpoint/2010/main" val="346316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3"/>
          <p:cNvSpPr>
            <a:spLocks noGrp="1"/>
          </p:cNvSpPr>
          <p:nvPr>
            <p:ph type="title"/>
          </p:nvPr>
        </p:nvSpPr>
        <p:spPr>
          <a:xfrm>
            <a:off x="2152650" y="365125"/>
            <a:ext cx="7886700" cy="1047750"/>
          </a:xfrm>
        </p:spPr>
        <p:txBody>
          <a:bodyPr/>
          <a:lstStyle/>
          <a:p>
            <a:pPr eaLnBrk="1" hangingPunct="1">
              <a:defRPr/>
            </a:pPr>
            <a:r>
              <a:rPr lang="ru-RU" altLang="ru-RU" sz="3600" dirty="0">
                <a:effectLst>
                  <a:outerShdw blurRad="38100" dist="38100" dir="2700000" algn="tl">
                    <a:srgbClr val="000000">
                      <a:alpha val="43137"/>
                    </a:srgbClr>
                  </a:outerShdw>
                </a:effectLst>
              </a:rPr>
              <a:t>Кубик </a:t>
            </a:r>
            <a:r>
              <a:rPr lang="ru-RU" altLang="ru-RU" sz="3600" dirty="0" err="1">
                <a:effectLst>
                  <a:outerShdw blurRad="38100" dist="38100" dir="2700000" algn="tl">
                    <a:srgbClr val="000000">
                      <a:alpha val="43137"/>
                    </a:srgbClr>
                  </a:outerShdw>
                </a:effectLst>
              </a:rPr>
              <a:t>Блума</a:t>
            </a:r>
            <a:endParaRPr lang="ru-RU" altLang="ru-RU" sz="3600" dirty="0">
              <a:effectLst>
                <a:outerShdw blurRad="38100" dist="38100" dir="2700000" algn="tl">
                  <a:srgbClr val="000000">
                    <a:alpha val="43137"/>
                  </a:srgbClr>
                </a:outerShdw>
              </a:effectLst>
            </a:endParaRPr>
          </a:p>
        </p:txBody>
      </p:sp>
      <p:sp>
        <p:nvSpPr>
          <p:cNvPr id="55299" name="Объект 4"/>
          <p:cNvSpPr>
            <a:spLocks noGrp="1"/>
          </p:cNvSpPr>
          <p:nvPr>
            <p:ph idx="1"/>
          </p:nvPr>
        </p:nvSpPr>
        <p:spPr>
          <a:xfrm>
            <a:off x="373064" y="1376780"/>
            <a:ext cx="9585325" cy="5229225"/>
          </a:xfrm>
        </p:spPr>
        <p:txBody>
          <a:bodyPr>
            <a:normAutofit/>
          </a:bodyPr>
          <a:lstStyle/>
          <a:p>
            <a:pPr marL="0" indent="0">
              <a:buNone/>
              <a:defRPr/>
            </a:pPr>
            <a:r>
              <a:rPr lang="ru-RU" altLang="ru-RU" b="1" dirty="0"/>
              <a:t>Химия. Бытовая химия</a:t>
            </a:r>
            <a:r>
              <a:rPr lang="ru-RU" altLang="ru-RU" dirty="0"/>
              <a:t>:</a:t>
            </a:r>
          </a:p>
          <a:p>
            <a:pPr eaLnBrk="1" hangingPunct="1">
              <a:defRPr/>
            </a:pPr>
            <a:r>
              <a:rPr lang="ru-RU" altLang="ru-RU" dirty="0"/>
              <a:t>Что такое бытовая химия?</a:t>
            </a:r>
          </a:p>
          <a:p>
            <a:pPr eaLnBrk="1" hangingPunct="1">
              <a:defRPr/>
            </a:pPr>
            <a:r>
              <a:rPr lang="ru-RU" altLang="ru-RU" dirty="0"/>
              <a:t>Почему химические вещества так активно используются в быту?</a:t>
            </a:r>
          </a:p>
          <a:p>
            <a:pPr eaLnBrk="1" hangingPunct="1">
              <a:defRPr/>
            </a:pPr>
            <a:r>
              <a:rPr lang="ru-RU" altLang="ru-RU" dirty="0"/>
              <a:t>Объясни компоненты средств для ухода за посудой.</a:t>
            </a:r>
          </a:p>
          <a:p>
            <a:pPr eaLnBrk="1" hangingPunct="1">
              <a:defRPr/>
            </a:pPr>
            <a:r>
              <a:rPr lang="ru-RU" altLang="ru-RU" dirty="0"/>
              <a:t>Предложи альтернативные органические средства для мытья полов.</a:t>
            </a:r>
          </a:p>
          <a:p>
            <a:pPr eaLnBrk="1" hangingPunct="1">
              <a:defRPr/>
            </a:pPr>
            <a:r>
              <a:rPr lang="ru-RU" altLang="ru-RU" dirty="0"/>
              <a:t>Придумай, как можно улучшить состав химических моющих средств.</a:t>
            </a:r>
          </a:p>
          <a:p>
            <a:pPr eaLnBrk="1" hangingPunct="1">
              <a:defRPr/>
            </a:pPr>
            <a:r>
              <a:rPr lang="ru-RU" altLang="ru-RU" dirty="0"/>
              <a:t>Как ты думаешь, смогут ли современные хозяйки отказаться от бытовой химии?</a:t>
            </a:r>
          </a:p>
          <a:p>
            <a:pPr eaLnBrk="1" hangingPunct="1">
              <a:defRPr/>
            </a:pPr>
            <a:endParaRPr lang="ru-RU" altLang="ru-RU" sz="2400" dirty="0"/>
          </a:p>
        </p:txBody>
      </p:sp>
      <p:pic>
        <p:nvPicPr>
          <p:cNvPr id="96260" name="imgHvThumb" descr="&amp;SHcy;&amp;kcy;&amp;ocy;&amp;lcy;&amp;softcy;&amp;ncy;&amp;icy;&amp;kcy;&amp;icy; &amp;zcy;&amp;acy; &amp;scy;&amp;tcy;&amp;ocy;&amp;lcy;&amp;ocy;&amp;mcy;"/>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448800" y="228600"/>
            <a:ext cx="19907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658515"/>
      </p:ext>
    </p:extLst>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3"/>
          <p:cNvSpPr>
            <a:spLocks noGrp="1"/>
          </p:cNvSpPr>
          <p:nvPr>
            <p:ph type="title"/>
          </p:nvPr>
        </p:nvSpPr>
        <p:spPr/>
        <p:txBody>
          <a:bodyPr/>
          <a:lstStyle/>
          <a:p>
            <a:pPr eaLnBrk="1" hangingPunct="1">
              <a:defRPr/>
            </a:pPr>
            <a:r>
              <a:rPr lang="ru-RU" altLang="ru-RU" sz="3600" dirty="0">
                <a:effectLst>
                  <a:outerShdw blurRad="38100" dist="38100" dir="2700000" algn="tl">
                    <a:srgbClr val="000000">
                      <a:alpha val="43137"/>
                    </a:srgbClr>
                  </a:outerShdw>
                </a:effectLst>
              </a:rPr>
              <a:t>Кубик </a:t>
            </a:r>
            <a:r>
              <a:rPr lang="ru-RU" altLang="ru-RU" sz="3600" dirty="0" err="1">
                <a:effectLst>
                  <a:outerShdw blurRad="38100" dist="38100" dir="2700000" algn="tl">
                    <a:srgbClr val="000000">
                      <a:alpha val="43137"/>
                    </a:srgbClr>
                  </a:outerShdw>
                </a:effectLst>
              </a:rPr>
              <a:t>Блума</a:t>
            </a:r>
            <a:endParaRPr lang="ru-RU" altLang="ru-RU" sz="3600" dirty="0">
              <a:effectLst>
                <a:outerShdw blurRad="38100" dist="38100" dir="2700000" algn="tl">
                  <a:srgbClr val="000000">
                    <a:alpha val="43137"/>
                  </a:srgbClr>
                </a:outerShdw>
              </a:effectLst>
            </a:endParaRPr>
          </a:p>
        </p:txBody>
      </p:sp>
      <p:sp>
        <p:nvSpPr>
          <p:cNvPr id="56323" name="Объект 4"/>
          <p:cNvSpPr>
            <a:spLocks noGrp="1"/>
          </p:cNvSpPr>
          <p:nvPr>
            <p:ph idx="1"/>
          </p:nvPr>
        </p:nvSpPr>
        <p:spPr>
          <a:xfrm>
            <a:off x="609600" y="1628775"/>
            <a:ext cx="9412288" cy="4351338"/>
          </a:xfrm>
        </p:spPr>
        <p:txBody>
          <a:bodyPr>
            <a:normAutofit/>
          </a:bodyPr>
          <a:lstStyle/>
          <a:p>
            <a:pPr marL="0" indent="0">
              <a:buNone/>
              <a:defRPr/>
            </a:pPr>
            <a:r>
              <a:rPr lang="ru-RU" altLang="ru-RU" b="1" dirty="0"/>
              <a:t>Информатика. Интернет </a:t>
            </a:r>
            <a:r>
              <a:rPr lang="ru-RU" altLang="ru-RU" dirty="0"/>
              <a:t>:</a:t>
            </a:r>
          </a:p>
          <a:p>
            <a:pPr eaLnBrk="1" hangingPunct="1">
              <a:defRPr/>
            </a:pPr>
            <a:r>
              <a:rPr lang="ru-RU" altLang="ru-RU" dirty="0"/>
              <a:t>Что такое интернет?</a:t>
            </a:r>
          </a:p>
          <a:p>
            <a:pPr eaLnBrk="1" hangingPunct="1">
              <a:defRPr/>
            </a:pPr>
            <a:r>
              <a:rPr lang="ru-RU" altLang="ru-RU" dirty="0"/>
              <a:t>Почему он называется всемирной сетью?</a:t>
            </a:r>
          </a:p>
          <a:p>
            <a:pPr eaLnBrk="1" hangingPunct="1">
              <a:defRPr/>
            </a:pPr>
            <a:r>
              <a:rPr lang="ru-RU" altLang="ru-RU" dirty="0"/>
              <a:t>Объясни принцип работы интернета.</a:t>
            </a:r>
          </a:p>
          <a:p>
            <a:pPr eaLnBrk="1" hangingPunct="1">
              <a:defRPr/>
            </a:pPr>
            <a:r>
              <a:rPr lang="ru-RU" altLang="ru-RU" dirty="0"/>
              <a:t>Предложи способы улучшения сигнала сети.</a:t>
            </a:r>
          </a:p>
          <a:p>
            <a:pPr eaLnBrk="1" hangingPunct="1">
              <a:defRPr/>
            </a:pPr>
            <a:r>
              <a:rPr lang="ru-RU" altLang="ru-RU" dirty="0"/>
              <a:t>Придумай, как использование интернета может облегчить бытовую сторону жизни каждого человека.</a:t>
            </a:r>
          </a:p>
          <a:p>
            <a:pPr eaLnBrk="1" hangingPunct="1">
              <a:defRPr/>
            </a:pPr>
            <a:r>
              <a:rPr lang="ru-RU" altLang="ru-RU" dirty="0"/>
              <a:t>Как ты думаешь, в чём основные стратегии развития ИТ и интернета в будущем?</a:t>
            </a:r>
          </a:p>
          <a:p>
            <a:pPr eaLnBrk="1" hangingPunct="1">
              <a:defRPr/>
            </a:pPr>
            <a:endParaRPr lang="ru-RU" altLang="ru-RU" sz="2400" dirty="0"/>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332239"/>
            <a:ext cx="203676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7743"/>
      </p:ext>
    </p:extLst>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3"/>
          <p:cNvSpPr>
            <a:spLocks noGrp="1"/>
          </p:cNvSpPr>
          <p:nvPr>
            <p:ph type="title"/>
          </p:nvPr>
        </p:nvSpPr>
        <p:spPr>
          <a:xfrm>
            <a:off x="2135188" y="260351"/>
            <a:ext cx="7599362" cy="1116013"/>
          </a:xfrm>
        </p:spPr>
        <p:txBody>
          <a:bodyPr/>
          <a:lstStyle/>
          <a:p>
            <a:pPr eaLnBrk="1" hangingPunct="1">
              <a:defRPr/>
            </a:pPr>
            <a:r>
              <a:rPr lang="ru-RU" altLang="ru-RU" sz="3600" dirty="0">
                <a:effectLst>
                  <a:outerShdw blurRad="38100" dist="38100" dir="2700000" algn="tl">
                    <a:srgbClr val="000000">
                      <a:alpha val="43137"/>
                    </a:srgbClr>
                  </a:outerShdw>
                </a:effectLst>
              </a:rPr>
              <a:t>Кубик </a:t>
            </a:r>
            <a:r>
              <a:rPr lang="ru-RU" altLang="ru-RU" sz="3600" dirty="0" err="1">
                <a:effectLst>
                  <a:outerShdw blurRad="38100" dist="38100" dir="2700000" algn="tl">
                    <a:srgbClr val="000000">
                      <a:alpha val="43137"/>
                    </a:srgbClr>
                  </a:outerShdw>
                </a:effectLst>
              </a:rPr>
              <a:t>Блума</a:t>
            </a:r>
            <a:endParaRPr lang="ru-RU" altLang="ru-RU" sz="3600" dirty="0">
              <a:effectLst>
                <a:outerShdw blurRad="38100" dist="38100" dir="2700000" algn="tl">
                  <a:srgbClr val="000000">
                    <a:alpha val="43137"/>
                  </a:srgbClr>
                </a:outerShdw>
              </a:effectLst>
            </a:endParaRPr>
          </a:p>
        </p:txBody>
      </p:sp>
      <p:sp>
        <p:nvSpPr>
          <p:cNvPr id="57347" name="Объект 4"/>
          <p:cNvSpPr>
            <a:spLocks noGrp="1"/>
          </p:cNvSpPr>
          <p:nvPr>
            <p:ph idx="1"/>
          </p:nvPr>
        </p:nvSpPr>
        <p:spPr>
          <a:xfrm>
            <a:off x="533400" y="1196974"/>
            <a:ext cx="8947150" cy="5051425"/>
          </a:xfrm>
        </p:spPr>
        <p:txBody>
          <a:bodyPr>
            <a:normAutofit lnSpcReduction="10000"/>
          </a:bodyPr>
          <a:lstStyle/>
          <a:p>
            <a:pPr marL="0" indent="0">
              <a:buNone/>
              <a:defRPr/>
            </a:pPr>
            <a:r>
              <a:rPr lang="ru-RU" altLang="ru-RU" b="1" dirty="0"/>
              <a:t>Обществознание. Рыночные отношения:</a:t>
            </a:r>
          </a:p>
          <a:p>
            <a:pPr eaLnBrk="1" hangingPunct="1">
              <a:defRPr/>
            </a:pPr>
            <a:r>
              <a:rPr lang="ru-RU" altLang="ru-RU" dirty="0"/>
              <a:t>Назови особенности рынка труда в  </a:t>
            </a:r>
            <a:r>
              <a:rPr lang="ru-RU" altLang="ru-RU" dirty="0" smtClean="0"/>
              <a:t>России</a:t>
            </a:r>
            <a:r>
              <a:rPr lang="ru-RU" altLang="ru-RU" dirty="0"/>
              <a:t>.</a:t>
            </a:r>
          </a:p>
          <a:p>
            <a:pPr eaLnBrk="1" hangingPunct="1">
              <a:defRPr/>
            </a:pPr>
            <a:r>
              <a:rPr lang="ru-RU" altLang="ru-RU" dirty="0"/>
              <a:t>Почему рынок труда так важен для общества и экономики?</a:t>
            </a:r>
          </a:p>
          <a:p>
            <a:pPr eaLnBrk="1" hangingPunct="1">
              <a:defRPr/>
            </a:pPr>
            <a:r>
              <a:rPr lang="ru-RU" altLang="ru-RU" dirty="0"/>
              <a:t>Объясни связь между доходами государства и рынком труда.</a:t>
            </a:r>
          </a:p>
          <a:p>
            <a:pPr eaLnBrk="1" hangingPunct="1">
              <a:defRPr/>
            </a:pPr>
            <a:r>
              <a:rPr lang="ru-RU" altLang="ru-RU" dirty="0"/>
              <a:t>Предложи свою стратегию расширения рынка труда в стране.</a:t>
            </a:r>
          </a:p>
          <a:p>
            <a:pPr eaLnBrk="1" hangingPunct="1">
              <a:defRPr/>
            </a:pPr>
            <a:r>
              <a:rPr lang="ru-RU" altLang="ru-RU" dirty="0"/>
              <a:t>Придумай, как изменится экономика с исчезновением безработицы.</a:t>
            </a:r>
          </a:p>
          <a:p>
            <a:pPr eaLnBrk="1" hangingPunct="1">
              <a:defRPr/>
            </a:pPr>
            <a:r>
              <a:rPr lang="ru-RU" altLang="ru-RU" dirty="0"/>
              <a:t>Как ты считаешь, можно ли по рынку труда судить о развитии общества в целом?</a:t>
            </a:r>
          </a:p>
          <a:p>
            <a:pPr marL="0" indent="0">
              <a:buNone/>
              <a:defRPr/>
            </a:pPr>
            <a:endParaRPr lang="ru-RU" altLang="ru-RU" sz="2400" dirty="0"/>
          </a:p>
        </p:txBody>
      </p:sp>
      <p:pic>
        <p:nvPicPr>
          <p:cNvPr id="98308" name="imgHvThumb" descr="&amp;Pcy;&amp;rcy;&amp;ocy;&amp;scy;&amp;mcy;&amp;ocy;&amp;tcy;&amp;rcy;&amp;iecy;&amp;tcy;&amp;softcy; &amp;pcy;&amp;ocy;&amp;dcy;&amp;rcy;&amp;ocy;&amp;bcy;&amp;ncy;&amp;ocy;&amp;scy;&amp;tcy;&amp;icy;"/>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417317" y="404020"/>
            <a:ext cx="19446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50009"/>
      </p:ext>
    </p:extLst>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658" y="462737"/>
            <a:ext cx="7998459" cy="636905"/>
          </a:xfrm>
          <a:prstGeom prst="rect">
            <a:avLst/>
          </a:prstGeom>
        </p:spPr>
        <p:txBody>
          <a:bodyPr vert="horz" wrap="square" lIns="0" tIns="13970" rIns="0" bIns="0" rtlCol="0">
            <a:spAutoFit/>
          </a:bodyPr>
          <a:lstStyle/>
          <a:p>
            <a:pPr marL="12700">
              <a:lnSpc>
                <a:spcPct val="100000"/>
              </a:lnSpc>
              <a:spcBef>
                <a:spcPts val="110"/>
              </a:spcBef>
            </a:pPr>
            <a:r>
              <a:rPr sz="4000" b="0" spc="-55" dirty="0">
                <a:latin typeface="Century Schoolbook"/>
                <a:cs typeface="Century Schoolbook"/>
              </a:rPr>
              <a:t>Основные</a:t>
            </a:r>
            <a:r>
              <a:rPr sz="4000" b="0" spc="-210" dirty="0">
                <a:latin typeface="Century Schoolbook"/>
                <a:cs typeface="Century Schoolbook"/>
              </a:rPr>
              <a:t> </a:t>
            </a:r>
            <a:r>
              <a:rPr sz="4000" b="0" spc="-65" dirty="0">
                <a:latin typeface="Century Schoolbook"/>
                <a:cs typeface="Century Schoolbook"/>
              </a:rPr>
              <a:t>читательские</a:t>
            </a:r>
            <a:r>
              <a:rPr sz="4000" b="0" spc="-210" dirty="0">
                <a:latin typeface="Century Schoolbook"/>
                <a:cs typeface="Century Schoolbook"/>
              </a:rPr>
              <a:t> </a:t>
            </a:r>
            <a:r>
              <a:rPr sz="4000" b="0" spc="-60" dirty="0">
                <a:latin typeface="Century Schoolbook"/>
                <a:cs typeface="Century Schoolbook"/>
              </a:rPr>
              <a:t>действия</a:t>
            </a:r>
            <a:endParaRPr sz="4000">
              <a:latin typeface="Century Schoolbook"/>
              <a:cs typeface="Century Schoolbook"/>
            </a:endParaRPr>
          </a:p>
        </p:txBody>
      </p:sp>
      <p:sp>
        <p:nvSpPr>
          <p:cNvPr id="3" name="object 3"/>
          <p:cNvSpPr txBox="1"/>
          <p:nvPr/>
        </p:nvSpPr>
        <p:spPr>
          <a:xfrm>
            <a:off x="313436" y="1624406"/>
            <a:ext cx="6485255" cy="1855470"/>
          </a:xfrm>
          <a:prstGeom prst="rect">
            <a:avLst/>
          </a:prstGeom>
        </p:spPr>
        <p:txBody>
          <a:bodyPr vert="horz" wrap="square" lIns="0" tIns="13970" rIns="0" bIns="0" rtlCol="0">
            <a:spAutoFit/>
          </a:bodyPr>
          <a:lstStyle/>
          <a:p>
            <a:pPr marL="1847214" marR="355600" indent="-1847850">
              <a:lnSpc>
                <a:spcPct val="100000"/>
              </a:lnSpc>
              <a:spcBef>
                <a:spcPts val="110"/>
              </a:spcBef>
              <a:buAutoNum type="arabicPeriod"/>
              <a:tabLst>
                <a:tab pos="1847850" algn="l"/>
              </a:tabLst>
            </a:pPr>
            <a:r>
              <a:rPr sz="2800" dirty="0">
                <a:solidFill>
                  <a:srgbClr val="001F5F"/>
                </a:solidFill>
                <a:latin typeface="Century Schoolbook"/>
                <a:cs typeface="Century Schoolbook"/>
              </a:rPr>
              <a:t>найти</a:t>
            </a:r>
            <a:r>
              <a:rPr sz="2800" spc="-45" dirty="0">
                <a:solidFill>
                  <a:srgbClr val="001F5F"/>
                </a:solidFill>
                <a:latin typeface="Century Schoolbook"/>
                <a:cs typeface="Century Schoolbook"/>
              </a:rPr>
              <a:t> </a:t>
            </a:r>
            <a:r>
              <a:rPr sz="2800" spc="5" dirty="0">
                <a:solidFill>
                  <a:srgbClr val="001F5F"/>
                </a:solidFill>
                <a:latin typeface="Century Schoolbook"/>
                <a:cs typeface="Century Schoolbook"/>
              </a:rPr>
              <a:t>и</a:t>
            </a:r>
            <a:r>
              <a:rPr sz="2800" spc="-55" dirty="0">
                <a:solidFill>
                  <a:srgbClr val="001F5F"/>
                </a:solidFill>
                <a:latin typeface="Century Schoolbook"/>
                <a:cs typeface="Century Schoolbook"/>
              </a:rPr>
              <a:t> </a:t>
            </a:r>
            <a:r>
              <a:rPr sz="2800" spc="5" dirty="0">
                <a:solidFill>
                  <a:srgbClr val="001F5F"/>
                </a:solidFill>
                <a:latin typeface="Century Schoolbook"/>
                <a:cs typeface="Century Schoolbook"/>
              </a:rPr>
              <a:t>извлечь</a:t>
            </a:r>
            <a:endParaRPr sz="2800" dirty="0">
              <a:latin typeface="Century Schoolbook"/>
              <a:cs typeface="Century Schoolbook"/>
            </a:endParaRPr>
          </a:p>
          <a:p>
            <a:pPr marR="351790" algn="ctr">
              <a:lnSpc>
                <a:spcPct val="100000"/>
              </a:lnSpc>
            </a:pPr>
            <a:r>
              <a:rPr sz="2800" i="1" spc="-5" dirty="0">
                <a:solidFill>
                  <a:srgbClr val="001F5F"/>
                </a:solidFill>
                <a:latin typeface="Century Schoolbook"/>
                <a:cs typeface="Century Schoolbook"/>
              </a:rPr>
              <a:t>(информацию)</a:t>
            </a:r>
            <a:endParaRPr sz="2800" dirty="0">
              <a:latin typeface="Century Schoolbook"/>
              <a:cs typeface="Century Schoolbook"/>
            </a:endParaRPr>
          </a:p>
          <a:p>
            <a:pPr marL="408305" indent="-408940">
              <a:lnSpc>
                <a:spcPts val="3025"/>
              </a:lnSpc>
              <a:spcBef>
                <a:spcPts val="1625"/>
              </a:spcBef>
              <a:buAutoNum type="arabicPeriod" startAt="2"/>
              <a:tabLst>
                <a:tab pos="408940" algn="l"/>
              </a:tabLst>
            </a:pPr>
            <a:r>
              <a:rPr sz="2800" dirty="0">
                <a:solidFill>
                  <a:srgbClr val="001F5F"/>
                </a:solidFill>
                <a:latin typeface="Century Schoolbook"/>
                <a:cs typeface="Century Schoolbook"/>
              </a:rPr>
              <a:t>интегрировать</a:t>
            </a:r>
            <a:r>
              <a:rPr sz="2800" spc="-105" dirty="0">
                <a:solidFill>
                  <a:srgbClr val="001F5F"/>
                </a:solidFill>
                <a:latin typeface="Century Schoolbook"/>
                <a:cs typeface="Century Schoolbook"/>
              </a:rPr>
              <a:t> </a:t>
            </a:r>
            <a:r>
              <a:rPr sz="2800" spc="5" dirty="0">
                <a:solidFill>
                  <a:srgbClr val="001F5F"/>
                </a:solidFill>
                <a:latin typeface="Century Schoolbook"/>
                <a:cs typeface="Century Schoolbook"/>
              </a:rPr>
              <a:t>и</a:t>
            </a:r>
            <a:r>
              <a:rPr sz="2800" spc="-35" dirty="0">
                <a:solidFill>
                  <a:srgbClr val="001F5F"/>
                </a:solidFill>
                <a:latin typeface="Century Schoolbook"/>
                <a:cs typeface="Century Schoolbook"/>
              </a:rPr>
              <a:t> </a:t>
            </a:r>
            <a:r>
              <a:rPr sz="2800" dirty="0">
                <a:solidFill>
                  <a:srgbClr val="001F5F"/>
                </a:solidFill>
                <a:latin typeface="Century Schoolbook"/>
                <a:cs typeface="Century Schoolbook"/>
              </a:rPr>
              <a:t>интерпретировать</a:t>
            </a:r>
            <a:endParaRPr sz="2800" dirty="0">
              <a:latin typeface="Century Schoolbook"/>
              <a:cs typeface="Century Schoolbook"/>
            </a:endParaRPr>
          </a:p>
          <a:p>
            <a:pPr marL="173990" algn="ctr">
              <a:lnSpc>
                <a:spcPts val="3025"/>
              </a:lnSpc>
            </a:pPr>
            <a:r>
              <a:rPr sz="2800" i="1" spc="5" dirty="0">
                <a:solidFill>
                  <a:srgbClr val="001F5F"/>
                </a:solidFill>
                <a:latin typeface="Century Schoolbook"/>
                <a:cs typeface="Century Schoolbook"/>
              </a:rPr>
              <a:t>(сообщения</a:t>
            </a:r>
            <a:r>
              <a:rPr sz="2800" i="1" spc="-100" dirty="0">
                <a:solidFill>
                  <a:srgbClr val="001F5F"/>
                </a:solidFill>
                <a:latin typeface="Century Schoolbook"/>
                <a:cs typeface="Century Schoolbook"/>
              </a:rPr>
              <a:t> </a:t>
            </a:r>
            <a:r>
              <a:rPr sz="2800" i="1" spc="-5" dirty="0">
                <a:solidFill>
                  <a:srgbClr val="001F5F"/>
                </a:solidFill>
                <a:latin typeface="Century Schoolbook"/>
                <a:cs typeface="Century Schoolbook"/>
              </a:rPr>
              <a:t>текста)</a:t>
            </a:r>
            <a:endParaRPr sz="2800" dirty="0">
              <a:latin typeface="Century Schoolbook"/>
              <a:cs typeface="Century Schoolbook"/>
            </a:endParaRPr>
          </a:p>
        </p:txBody>
      </p:sp>
      <p:sp>
        <p:nvSpPr>
          <p:cNvPr id="4" name="object 4"/>
          <p:cNvSpPr txBox="1"/>
          <p:nvPr/>
        </p:nvSpPr>
        <p:spPr>
          <a:xfrm>
            <a:off x="1624711" y="3932301"/>
            <a:ext cx="4039870" cy="453390"/>
          </a:xfrm>
          <a:prstGeom prst="rect">
            <a:avLst/>
          </a:prstGeom>
        </p:spPr>
        <p:txBody>
          <a:bodyPr vert="horz" wrap="square" lIns="0" tIns="13335" rIns="0" bIns="0" rtlCol="0">
            <a:spAutoFit/>
          </a:bodyPr>
          <a:lstStyle/>
          <a:p>
            <a:pPr marL="12700">
              <a:lnSpc>
                <a:spcPct val="100000"/>
              </a:lnSpc>
              <a:spcBef>
                <a:spcPts val="105"/>
              </a:spcBef>
            </a:pPr>
            <a:r>
              <a:rPr sz="2800" dirty="0">
                <a:solidFill>
                  <a:srgbClr val="001F5F"/>
                </a:solidFill>
                <a:latin typeface="Century Schoolbook"/>
                <a:cs typeface="Century Schoolbook"/>
              </a:rPr>
              <a:t>3.</a:t>
            </a:r>
            <a:r>
              <a:rPr sz="2800" spc="-30" dirty="0">
                <a:solidFill>
                  <a:srgbClr val="001F5F"/>
                </a:solidFill>
                <a:latin typeface="Century Schoolbook"/>
                <a:cs typeface="Century Schoolbook"/>
              </a:rPr>
              <a:t> </a:t>
            </a:r>
            <a:r>
              <a:rPr sz="2800" spc="5" dirty="0">
                <a:solidFill>
                  <a:srgbClr val="001F5F"/>
                </a:solidFill>
                <a:latin typeface="Century Schoolbook"/>
                <a:cs typeface="Century Schoolbook"/>
              </a:rPr>
              <a:t>осмыслить</a:t>
            </a:r>
            <a:r>
              <a:rPr sz="2800" spc="-125" dirty="0">
                <a:solidFill>
                  <a:srgbClr val="001F5F"/>
                </a:solidFill>
                <a:latin typeface="Century Schoolbook"/>
                <a:cs typeface="Century Schoolbook"/>
              </a:rPr>
              <a:t> </a:t>
            </a:r>
            <a:r>
              <a:rPr sz="2800" spc="5" dirty="0">
                <a:solidFill>
                  <a:srgbClr val="001F5F"/>
                </a:solidFill>
                <a:latin typeface="Century Schoolbook"/>
                <a:cs typeface="Century Schoolbook"/>
              </a:rPr>
              <a:t>и</a:t>
            </a:r>
            <a:r>
              <a:rPr sz="2800" spc="-30" dirty="0">
                <a:solidFill>
                  <a:srgbClr val="001F5F"/>
                </a:solidFill>
                <a:latin typeface="Century Schoolbook"/>
                <a:cs typeface="Century Schoolbook"/>
              </a:rPr>
              <a:t> </a:t>
            </a:r>
            <a:r>
              <a:rPr sz="2800" spc="5" dirty="0">
                <a:solidFill>
                  <a:srgbClr val="001F5F"/>
                </a:solidFill>
                <a:latin typeface="Century Schoolbook"/>
                <a:cs typeface="Century Schoolbook"/>
              </a:rPr>
              <a:t>оценить</a:t>
            </a:r>
            <a:endParaRPr sz="2800" dirty="0">
              <a:latin typeface="Century Schoolbook"/>
              <a:cs typeface="Century Schoolbook"/>
            </a:endParaRPr>
          </a:p>
        </p:txBody>
      </p:sp>
      <p:sp>
        <p:nvSpPr>
          <p:cNvPr id="5" name="object 5"/>
          <p:cNvSpPr txBox="1"/>
          <p:nvPr/>
        </p:nvSpPr>
        <p:spPr>
          <a:xfrm>
            <a:off x="8344661" y="2061413"/>
            <a:ext cx="2485390" cy="3659335"/>
          </a:xfrm>
          <a:prstGeom prst="rect">
            <a:avLst/>
          </a:prstGeom>
        </p:spPr>
        <p:txBody>
          <a:bodyPr vert="horz" wrap="square" lIns="0" tIns="12065" rIns="0" bIns="0" rtlCol="0">
            <a:spAutoFit/>
          </a:bodyPr>
          <a:lstStyle/>
          <a:p>
            <a:pPr marL="12700" marR="647700">
              <a:lnSpc>
                <a:spcPct val="100000"/>
              </a:lnSpc>
              <a:spcBef>
                <a:spcPts val="95"/>
              </a:spcBef>
              <a:tabLst>
                <a:tab pos="1390015" algn="l"/>
              </a:tabLst>
            </a:pPr>
            <a:r>
              <a:rPr sz="3200" b="1" spc="-15" dirty="0">
                <a:solidFill>
                  <a:srgbClr val="C00000"/>
                </a:solidFill>
                <a:latin typeface="Times New Roman"/>
                <a:cs typeface="Times New Roman"/>
              </a:rPr>
              <a:t>О</a:t>
            </a:r>
            <a:r>
              <a:rPr sz="3200" b="1" spc="-10" dirty="0">
                <a:solidFill>
                  <a:srgbClr val="C00000"/>
                </a:solidFill>
                <a:latin typeface="Times New Roman"/>
                <a:cs typeface="Times New Roman"/>
              </a:rPr>
              <a:t>п</a:t>
            </a:r>
            <a:r>
              <a:rPr sz="3200" b="1" spc="10" dirty="0">
                <a:solidFill>
                  <a:srgbClr val="C00000"/>
                </a:solidFill>
                <a:latin typeface="Times New Roman"/>
                <a:cs typeface="Times New Roman"/>
              </a:rPr>
              <a:t>о</a:t>
            </a:r>
            <a:r>
              <a:rPr sz="3200" b="1" spc="-10" dirty="0">
                <a:solidFill>
                  <a:srgbClr val="C00000"/>
                </a:solidFill>
                <a:latin typeface="Times New Roman"/>
                <a:cs typeface="Times New Roman"/>
              </a:rPr>
              <a:t>р</a:t>
            </a:r>
            <a:r>
              <a:rPr sz="3200" b="1" spc="-5" dirty="0">
                <a:solidFill>
                  <a:srgbClr val="C00000"/>
                </a:solidFill>
                <a:latin typeface="Times New Roman"/>
                <a:cs typeface="Times New Roman"/>
              </a:rPr>
              <a:t>а</a:t>
            </a:r>
            <a:r>
              <a:rPr sz="3200" b="1" dirty="0">
                <a:solidFill>
                  <a:srgbClr val="C00000"/>
                </a:solidFill>
                <a:latin typeface="Times New Roman"/>
                <a:cs typeface="Times New Roman"/>
              </a:rPr>
              <a:t>	</a:t>
            </a:r>
            <a:r>
              <a:rPr sz="3200" b="1" dirty="0" err="1">
                <a:solidFill>
                  <a:srgbClr val="C00000"/>
                </a:solidFill>
                <a:latin typeface="Times New Roman"/>
                <a:cs typeface="Times New Roman"/>
              </a:rPr>
              <a:t>на</a:t>
            </a:r>
            <a:r>
              <a:rPr sz="3200" b="1" dirty="0">
                <a:solidFill>
                  <a:srgbClr val="C00000"/>
                </a:solidFill>
                <a:latin typeface="Times New Roman"/>
                <a:cs typeface="Times New Roman"/>
              </a:rPr>
              <a:t>  </a:t>
            </a:r>
            <a:r>
              <a:rPr sz="3200" b="1" spc="-30" dirty="0" err="1" smtClean="0">
                <a:solidFill>
                  <a:srgbClr val="C00000"/>
                </a:solidFill>
                <a:latin typeface="Times New Roman"/>
                <a:cs typeface="Times New Roman"/>
              </a:rPr>
              <a:t>текс</a:t>
            </a:r>
            <a:r>
              <a:rPr lang="ru-RU" sz="3200" b="1" spc="-30" dirty="0" smtClean="0">
                <a:solidFill>
                  <a:srgbClr val="C00000"/>
                </a:solidFill>
                <a:latin typeface="Times New Roman"/>
                <a:cs typeface="Times New Roman"/>
              </a:rPr>
              <a:t>т</a:t>
            </a:r>
            <a:endParaRPr sz="3200" dirty="0">
              <a:latin typeface="Times New Roman"/>
              <a:cs typeface="Times New Roman"/>
            </a:endParaRPr>
          </a:p>
          <a:p>
            <a:pPr marL="73660" marR="5080">
              <a:lnSpc>
                <a:spcPct val="100000"/>
              </a:lnSpc>
              <a:spcBef>
                <a:spcPts val="2675"/>
              </a:spcBef>
            </a:pPr>
            <a:endParaRPr lang="ru-RU" sz="3200" b="1" spc="-10" dirty="0" smtClean="0">
              <a:solidFill>
                <a:srgbClr val="C00000"/>
              </a:solidFill>
              <a:latin typeface="Times New Roman"/>
              <a:cs typeface="Times New Roman"/>
            </a:endParaRPr>
          </a:p>
          <a:p>
            <a:pPr marL="73660" marR="5080">
              <a:lnSpc>
                <a:spcPct val="100000"/>
              </a:lnSpc>
              <a:spcBef>
                <a:spcPts val="2675"/>
              </a:spcBef>
            </a:pPr>
            <a:r>
              <a:rPr sz="3200" b="1" spc="-10" dirty="0" err="1" smtClean="0">
                <a:solidFill>
                  <a:srgbClr val="C00000"/>
                </a:solidFill>
                <a:latin typeface="Times New Roman"/>
                <a:cs typeface="Times New Roman"/>
              </a:rPr>
              <a:t>Опора</a:t>
            </a:r>
            <a:r>
              <a:rPr sz="3200" b="1" spc="-10" dirty="0" smtClean="0">
                <a:solidFill>
                  <a:srgbClr val="C00000"/>
                </a:solidFill>
                <a:latin typeface="Times New Roman"/>
                <a:cs typeface="Times New Roman"/>
              </a:rPr>
              <a:t> </a:t>
            </a:r>
            <a:r>
              <a:rPr sz="3200" b="1" spc="-10" dirty="0">
                <a:solidFill>
                  <a:srgbClr val="C00000"/>
                </a:solidFill>
                <a:latin typeface="Times New Roman"/>
                <a:cs typeface="Times New Roman"/>
              </a:rPr>
              <a:t>на </a:t>
            </a:r>
            <a:r>
              <a:rPr sz="3200" b="1" spc="-5" dirty="0">
                <a:solidFill>
                  <a:srgbClr val="C00000"/>
                </a:solidFill>
                <a:latin typeface="Times New Roman"/>
                <a:cs typeface="Times New Roman"/>
              </a:rPr>
              <a:t> </a:t>
            </a:r>
            <a:r>
              <a:rPr sz="3200" b="1" spc="-10" dirty="0">
                <a:solidFill>
                  <a:srgbClr val="C00000"/>
                </a:solidFill>
                <a:latin typeface="Times New Roman"/>
                <a:cs typeface="Times New Roman"/>
              </a:rPr>
              <a:t>в</a:t>
            </a:r>
            <a:r>
              <a:rPr sz="3200" b="1" dirty="0">
                <a:solidFill>
                  <a:srgbClr val="C00000"/>
                </a:solidFill>
                <a:latin typeface="Times New Roman"/>
                <a:cs typeface="Times New Roman"/>
              </a:rPr>
              <a:t>н</a:t>
            </a:r>
            <a:r>
              <a:rPr sz="3200" b="1" spc="-5" dirty="0">
                <a:solidFill>
                  <a:srgbClr val="C00000"/>
                </a:solidFill>
                <a:latin typeface="Times New Roman"/>
                <a:cs typeface="Times New Roman"/>
              </a:rPr>
              <a:t>е</a:t>
            </a:r>
            <a:r>
              <a:rPr sz="3200" b="1" spc="-40" dirty="0">
                <a:solidFill>
                  <a:srgbClr val="C00000"/>
                </a:solidFill>
                <a:latin typeface="Times New Roman"/>
                <a:cs typeface="Times New Roman"/>
              </a:rPr>
              <a:t>т</a:t>
            </a:r>
            <a:r>
              <a:rPr sz="3200" b="1" spc="-5" dirty="0">
                <a:solidFill>
                  <a:srgbClr val="C00000"/>
                </a:solidFill>
                <a:latin typeface="Times New Roman"/>
                <a:cs typeface="Times New Roman"/>
              </a:rPr>
              <a:t>е</a:t>
            </a:r>
            <a:r>
              <a:rPr sz="3200" b="1" spc="-70" dirty="0">
                <a:solidFill>
                  <a:srgbClr val="C00000"/>
                </a:solidFill>
                <a:latin typeface="Times New Roman"/>
                <a:cs typeface="Times New Roman"/>
              </a:rPr>
              <a:t>к</a:t>
            </a:r>
            <a:r>
              <a:rPr sz="3200" b="1" spc="-5" dirty="0">
                <a:solidFill>
                  <a:srgbClr val="C00000"/>
                </a:solidFill>
                <a:latin typeface="Times New Roman"/>
                <a:cs typeface="Times New Roman"/>
              </a:rPr>
              <a:t>с</a:t>
            </a:r>
            <a:r>
              <a:rPr sz="3200" b="1" spc="-85" dirty="0">
                <a:solidFill>
                  <a:srgbClr val="C00000"/>
                </a:solidFill>
                <a:latin typeface="Times New Roman"/>
                <a:cs typeface="Times New Roman"/>
              </a:rPr>
              <a:t>т</a:t>
            </a:r>
            <a:r>
              <a:rPr sz="3200" b="1" spc="-70" dirty="0">
                <a:solidFill>
                  <a:srgbClr val="C00000"/>
                </a:solidFill>
                <a:latin typeface="Times New Roman"/>
                <a:cs typeface="Times New Roman"/>
              </a:rPr>
              <a:t>о</a:t>
            </a:r>
            <a:r>
              <a:rPr sz="3200" b="1" spc="-25" dirty="0">
                <a:solidFill>
                  <a:srgbClr val="C00000"/>
                </a:solidFill>
                <a:latin typeface="Times New Roman"/>
                <a:cs typeface="Times New Roman"/>
              </a:rPr>
              <a:t>в</a:t>
            </a:r>
            <a:r>
              <a:rPr sz="3200" b="1" dirty="0">
                <a:solidFill>
                  <a:srgbClr val="C00000"/>
                </a:solidFill>
                <a:latin typeface="Times New Roman"/>
                <a:cs typeface="Times New Roman"/>
              </a:rPr>
              <a:t>о</a:t>
            </a:r>
            <a:r>
              <a:rPr sz="3200" b="1" spc="-5" dirty="0">
                <a:solidFill>
                  <a:srgbClr val="C00000"/>
                </a:solidFill>
                <a:latin typeface="Times New Roman"/>
                <a:cs typeface="Times New Roman"/>
              </a:rPr>
              <a:t>е  знание</a:t>
            </a:r>
            <a:endParaRPr sz="3200" dirty="0">
              <a:latin typeface="Times New Roman"/>
              <a:cs typeface="Times New Roman"/>
            </a:endParaRPr>
          </a:p>
        </p:txBody>
      </p:sp>
      <p:grpSp>
        <p:nvGrpSpPr>
          <p:cNvPr id="6" name="object 6"/>
          <p:cNvGrpSpPr/>
          <p:nvPr/>
        </p:nvGrpSpPr>
        <p:grpSpPr>
          <a:xfrm>
            <a:off x="6836664" y="1545336"/>
            <a:ext cx="908685" cy="2212975"/>
            <a:chOff x="6836664" y="1545336"/>
            <a:chExt cx="908685" cy="2212975"/>
          </a:xfrm>
        </p:grpSpPr>
        <p:pic>
          <p:nvPicPr>
            <p:cNvPr id="7" name="object 7"/>
            <p:cNvPicPr/>
            <p:nvPr/>
          </p:nvPicPr>
          <p:blipFill>
            <a:blip r:embed="rId2" cstate="print"/>
            <a:stretch>
              <a:fillRect/>
            </a:stretch>
          </p:blipFill>
          <p:spPr>
            <a:xfrm>
              <a:off x="6836664" y="1545336"/>
              <a:ext cx="908303" cy="2212848"/>
            </a:xfrm>
            <a:prstGeom prst="rect">
              <a:avLst/>
            </a:prstGeom>
          </p:spPr>
        </p:pic>
        <p:sp>
          <p:nvSpPr>
            <p:cNvPr id="8" name="object 8"/>
            <p:cNvSpPr/>
            <p:nvPr/>
          </p:nvSpPr>
          <p:spPr>
            <a:xfrm>
              <a:off x="6880733" y="1585722"/>
              <a:ext cx="811530" cy="2108835"/>
            </a:xfrm>
            <a:custGeom>
              <a:avLst/>
              <a:gdLst/>
              <a:ahLst/>
              <a:cxnLst/>
              <a:rect l="l" t="t" r="r" b="b"/>
              <a:pathLst>
                <a:path w="811529" h="2108835">
                  <a:moveTo>
                    <a:pt x="0" y="0"/>
                  </a:moveTo>
                  <a:lnTo>
                    <a:pt x="72914" y="1092"/>
                  </a:lnTo>
                  <a:lnTo>
                    <a:pt x="141540" y="4240"/>
                  </a:lnTo>
                  <a:lnTo>
                    <a:pt x="204733" y="9252"/>
                  </a:lnTo>
                  <a:lnTo>
                    <a:pt x="261347" y="15935"/>
                  </a:lnTo>
                  <a:lnTo>
                    <a:pt x="310237" y="24097"/>
                  </a:lnTo>
                  <a:lnTo>
                    <a:pt x="350256" y="33546"/>
                  </a:lnTo>
                  <a:lnTo>
                    <a:pt x="399102" y="55535"/>
                  </a:lnTo>
                  <a:lnTo>
                    <a:pt x="405638" y="67690"/>
                  </a:lnTo>
                  <a:lnTo>
                    <a:pt x="405638" y="986536"/>
                  </a:lnTo>
                  <a:lnTo>
                    <a:pt x="412177" y="998691"/>
                  </a:lnTo>
                  <a:lnTo>
                    <a:pt x="461052" y="1020680"/>
                  </a:lnTo>
                  <a:lnTo>
                    <a:pt x="501091" y="1030129"/>
                  </a:lnTo>
                  <a:lnTo>
                    <a:pt x="550002" y="1038291"/>
                  </a:lnTo>
                  <a:lnTo>
                    <a:pt x="606636" y="1044974"/>
                  </a:lnTo>
                  <a:lnTo>
                    <a:pt x="669846" y="1049986"/>
                  </a:lnTo>
                  <a:lnTo>
                    <a:pt x="738484" y="1053134"/>
                  </a:lnTo>
                  <a:lnTo>
                    <a:pt x="811402" y="1054227"/>
                  </a:lnTo>
                  <a:lnTo>
                    <a:pt x="738484" y="1055314"/>
                  </a:lnTo>
                  <a:lnTo>
                    <a:pt x="669846" y="1058451"/>
                  </a:lnTo>
                  <a:lnTo>
                    <a:pt x="606636" y="1063446"/>
                  </a:lnTo>
                  <a:lnTo>
                    <a:pt x="550002" y="1070109"/>
                  </a:lnTo>
                  <a:lnTo>
                    <a:pt x="501091" y="1078250"/>
                  </a:lnTo>
                  <a:lnTo>
                    <a:pt x="461052" y="1087679"/>
                  </a:lnTo>
                  <a:lnTo>
                    <a:pt x="412177" y="1109640"/>
                  </a:lnTo>
                  <a:lnTo>
                    <a:pt x="405638" y="1121790"/>
                  </a:lnTo>
                  <a:lnTo>
                    <a:pt x="405638" y="2040763"/>
                  </a:lnTo>
                  <a:lnTo>
                    <a:pt x="399102" y="2052913"/>
                  </a:lnTo>
                  <a:lnTo>
                    <a:pt x="350256" y="2074874"/>
                  </a:lnTo>
                  <a:lnTo>
                    <a:pt x="310237" y="2084303"/>
                  </a:lnTo>
                  <a:lnTo>
                    <a:pt x="261347" y="2092444"/>
                  </a:lnTo>
                  <a:lnTo>
                    <a:pt x="204733" y="2099107"/>
                  </a:lnTo>
                  <a:lnTo>
                    <a:pt x="141540" y="2104102"/>
                  </a:lnTo>
                  <a:lnTo>
                    <a:pt x="72914" y="2107239"/>
                  </a:lnTo>
                  <a:lnTo>
                    <a:pt x="0" y="2108327"/>
                  </a:lnTo>
                </a:path>
              </a:pathLst>
            </a:custGeom>
            <a:ln w="19050">
              <a:solidFill>
                <a:srgbClr val="B03A41"/>
              </a:solidFill>
            </a:ln>
          </p:spPr>
          <p:txBody>
            <a:bodyPr wrap="square" lIns="0" tIns="0" rIns="0" bIns="0" rtlCol="0"/>
            <a:lstStyle/>
            <a:p>
              <a:endParaRPr/>
            </a:p>
          </p:txBody>
        </p:sp>
      </p:grpSp>
      <p:sp>
        <p:nvSpPr>
          <p:cNvPr id="9" name="object 9"/>
          <p:cNvSpPr txBox="1"/>
          <p:nvPr/>
        </p:nvSpPr>
        <p:spPr>
          <a:xfrm>
            <a:off x="514604" y="5216474"/>
            <a:ext cx="6893559" cy="454025"/>
          </a:xfrm>
          <a:prstGeom prst="rect">
            <a:avLst/>
          </a:prstGeom>
        </p:spPr>
        <p:txBody>
          <a:bodyPr vert="horz" wrap="square" lIns="0" tIns="13970" rIns="0" bIns="0" rtlCol="0">
            <a:spAutoFit/>
          </a:bodyPr>
          <a:lstStyle/>
          <a:p>
            <a:pPr marL="12700">
              <a:lnSpc>
                <a:spcPct val="100000"/>
              </a:lnSpc>
              <a:spcBef>
                <a:spcPts val="110"/>
              </a:spcBef>
            </a:pPr>
            <a:r>
              <a:rPr sz="2800" spc="5" dirty="0">
                <a:solidFill>
                  <a:srgbClr val="001F5F"/>
                </a:solidFill>
                <a:latin typeface="Franklin Gothic Book"/>
                <a:cs typeface="Franklin Gothic Book"/>
              </a:rPr>
              <a:t>4.</a:t>
            </a:r>
            <a:r>
              <a:rPr sz="2800" spc="-45" dirty="0">
                <a:solidFill>
                  <a:srgbClr val="001F5F"/>
                </a:solidFill>
                <a:latin typeface="Franklin Gothic Book"/>
                <a:cs typeface="Franklin Gothic Book"/>
              </a:rPr>
              <a:t> </a:t>
            </a:r>
            <a:r>
              <a:rPr sz="2800" spc="5" dirty="0">
                <a:solidFill>
                  <a:srgbClr val="001F5F"/>
                </a:solidFill>
                <a:latin typeface="Century Schoolbook"/>
                <a:cs typeface="Century Schoolbook"/>
              </a:rPr>
              <a:t>использовать</a:t>
            </a:r>
            <a:r>
              <a:rPr sz="2800" spc="-85" dirty="0">
                <a:solidFill>
                  <a:srgbClr val="001F5F"/>
                </a:solidFill>
                <a:latin typeface="Century Schoolbook"/>
                <a:cs typeface="Century Schoolbook"/>
              </a:rPr>
              <a:t> </a:t>
            </a:r>
            <a:r>
              <a:rPr sz="2800" spc="5" dirty="0">
                <a:solidFill>
                  <a:srgbClr val="001F5F"/>
                </a:solidFill>
                <a:latin typeface="Century Schoolbook"/>
                <a:cs typeface="Century Schoolbook"/>
              </a:rPr>
              <a:t>информацию</a:t>
            </a:r>
            <a:r>
              <a:rPr sz="2800" spc="-85" dirty="0">
                <a:solidFill>
                  <a:srgbClr val="001F5F"/>
                </a:solidFill>
                <a:latin typeface="Century Schoolbook"/>
                <a:cs typeface="Century Schoolbook"/>
              </a:rPr>
              <a:t> </a:t>
            </a:r>
            <a:r>
              <a:rPr sz="2800" spc="5" dirty="0">
                <a:solidFill>
                  <a:srgbClr val="001F5F"/>
                </a:solidFill>
                <a:latin typeface="Century Schoolbook"/>
                <a:cs typeface="Century Schoolbook"/>
              </a:rPr>
              <a:t>из</a:t>
            </a:r>
            <a:r>
              <a:rPr sz="2800" spc="-10" dirty="0">
                <a:solidFill>
                  <a:srgbClr val="001F5F"/>
                </a:solidFill>
                <a:latin typeface="Century Schoolbook"/>
                <a:cs typeface="Century Schoolbook"/>
              </a:rPr>
              <a:t> </a:t>
            </a:r>
            <a:r>
              <a:rPr sz="2800" dirty="0">
                <a:solidFill>
                  <a:srgbClr val="001F5F"/>
                </a:solidFill>
                <a:latin typeface="Century Schoolbook"/>
                <a:cs typeface="Century Schoolbook"/>
              </a:rPr>
              <a:t>текста</a:t>
            </a:r>
            <a:r>
              <a:rPr sz="2800" dirty="0">
                <a:solidFill>
                  <a:srgbClr val="C00000"/>
                </a:solidFill>
                <a:latin typeface="Century Schoolbook"/>
                <a:cs typeface="Century Schoolbook"/>
              </a:rPr>
              <a:t>*</a:t>
            </a:r>
            <a:endParaRPr sz="2800">
              <a:latin typeface="Century Schoolbook"/>
              <a:cs typeface="Century Schoolbook"/>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Тема1" id="{8A46D9AB-E3CA-4B26-9886-A04668D9D62A}" vid="{1CB118D2-9073-44A9-87BA-2E4D5862CCDC}"/>
    </a:ext>
  </a:extLst>
</a:theme>
</file>

<file path=ppt/theme/theme2.xml><?xml version="1.0" encoding="utf-8"?>
<a:theme xmlns:a="http://schemas.openxmlformats.org/drawingml/2006/main" name="3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3_Поток">
      <a:majorFont>
        <a:latin typeface=""/>
        <a:ea typeface=""/>
        <a:cs typeface=""/>
      </a:majorFont>
      <a:minorFont>
        <a:latin typeface=""/>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347</TotalTime>
  <Words>8489</Words>
  <Application>Microsoft Office PowerPoint</Application>
  <PresentationFormat>Произвольный</PresentationFormat>
  <Paragraphs>1232</Paragraphs>
  <Slides>132</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132</vt:i4>
      </vt:variant>
    </vt:vector>
  </HeadingPairs>
  <TitlesOfParts>
    <vt:vector size="136" baseType="lpstr">
      <vt:lpstr>Тема1</vt:lpstr>
      <vt:lpstr>3_Поток</vt:lpstr>
      <vt:lpstr>Тема Office</vt:lpstr>
      <vt:lpstr>Формула</vt:lpstr>
      <vt:lpstr>Развитие и оценка читательской грамотности  как компонента функциональной грамотности школьников</vt:lpstr>
      <vt:lpstr>Международные исследования</vt:lpstr>
      <vt:lpstr>PISA (Programme for International Student Assessment) Международная программа по оценке качества образования</vt:lpstr>
      <vt:lpstr>Особенности заданий исследования PISA</vt:lpstr>
      <vt:lpstr>Граффити</vt:lpstr>
      <vt:lpstr>Граффити</vt:lpstr>
      <vt:lpstr>Презентация PowerPoint</vt:lpstr>
      <vt:lpstr>Распределение образовательных организаций по уровням PISA</vt:lpstr>
      <vt:lpstr>Достигнутые уровни читательской грамотности (PISA): о чем они говорят?</vt:lpstr>
      <vt:lpstr>Презентация PowerPoint</vt:lpstr>
      <vt:lpstr>Презентация PowerPoint</vt:lpstr>
      <vt:lpstr>Презентация PowerPoint</vt:lpstr>
      <vt:lpstr>PIRLS (Progress in International Reading Literacy Study)  международное исследование качества чтения и понимания  текста</vt:lpstr>
      <vt:lpstr>Результаты исследований RISA  и PIRLS</vt:lpstr>
      <vt:lpstr>Где и почему теряем школьника как  читателя?</vt:lpstr>
      <vt:lpstr>Виды информации в тексте</vt:lpstr>
      <vt:lpstr>Презентация PowerPoint</vt:lpstr>
      <vt:lpstr>Чтение в ФГОС </vt:lpstr>
      <vt:lpstr>«Мониторинг формирования функциональной  грамотности» ФГБНУ «Институт стратегии развития  образования Российской академии образования»</vt:lpstr>
      <vt:lpstr>«Мониторинг формирования функциональной  грамотности» ФГБНУ «Институт стратегии развития  образования Российской академии образования»</vt:lpstr>
      <vt:lpstr>Факторы «внимания» к чтению</vt:lpstr>
      <vt:lpstr>Презентация PowerPoint</vt:lpstr>
      <vt:lpstr>Презентация PowerPoint</vt:lpstr>
      <vt:lpstr>Презентация PowerPoint</vt:lpstr>
      <vt:lpstr>Презентация PowerPoint</vt:lpstr>
      <vt:lpstr>Умение читать </vt:lpstr>
      <vt:lpstr>Читательская грамотность Интегративные компоненты функциональной грамотности</vt:lpstr>
      <vt:lpstr>Читательская грамотность включает:</vt:lpstr>
      <vt:lpstr>Презентация PowerPoint</vt:lpstr>
      <vt:lpstr>Презентация PowerPoint</vt:lpstr>
      <vt:lpstr>Презентация PowerPoint</vt:lpstr>
      <vt:lpstr>Метапредметный результат</vt:lpstr>
      <vt:lpstr>Смысловое чтение</vt:lpstr>
      <vt:lpstr>Виды чтения в зависимости от коммуникативной  задачи</vt:lpstr>
      <vt:lpstr>Структура измерительных материалов в исследовании PISA</vt:lpstr>
      <vt:lpstr>Составляющие читательской деятельности</vt:lpstr>
      <vt:lpstr>Текст</vt:lpstr>
      <vt:lpstr>Многообразие текстов</vt:lpstr>
      <vt:lpstr>Презентация PowerPoint</vt:lpstr>
      <vt:lpstr>Факторы, определяющие трудность текста:</vt:lpstr>
      <vt:lpstr>Формат текста</vt:lpstr>
      <vt:lpstr>Формат текста</vt:lpstr>
      <vt:lpstr>Формат текста</vt:lpstr>
      <vt:lpstr>Формат текста</vt:lpstr>
      <vt:lpstr>Тип текста</vt:lpstr>
      <vt:lpstr>Презентация PowerPoint</vt:lpstr>
      <vt:lpstr>Стратегии чтения</vt:lpstr>
      <vt:lpstr>Стратегии смыслового чтения</vt:lpstr>
      <vt:lpstr>Стратегии смыслового чтения</vt:lpstr>
      <vt:lpstr>Почему стратегии?</vt:lpstr>
      <vt:lpstr>Стратегии смыслового чтения</vt:lpstr>
      <vt:lpstr>Методическая база приемов стратегий смыслового чтения</vt:lpstr>
      <vt:lpstr>Стратегии чтения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«Мозговой штурм»</vt:lpstr>
      <vt:lpstr>Стратегии чтения</vt:lpstr>
      <vt:lpstr>Прием «Чтение с остановками» Примерные вопросы</vt:lpstr>
      <vt:lpstr>Чтение текста с пометами </vt:lpstr>
      <vt:lpstr>Презентация PowerPoint</vt:lpstr>
      <vt:lpstr>Презентация PowerPoint</vt:lpstr>
      <vt:lpstr>Презентация PowerPoint</vt:lpstr>
      <vt:lpstr>Схема по условию задачи</vt:lpstr>
      <vt:lpstr>Ключевые слова </vt:lpstr>
      <vt:lpstr>Таблица</vt:lpstr>
      <vt:lpstr>Стратегии чтения</vt:lpstr>
      <vt:lpstr>Текст с пропуском  Текстовый документ, рисунок Google, learningapps.org</vt:lpstr>
      <vt:lpstr>Презентация PowerPoint</vt:lpstr>
      <vt:lpstr>«Ромашка Блума» </vt:lpstr>
      <vt:lpstr>Презентация PowerPoint</vt:lpstr>
      <vt:lpstr>Вопросы</vt:lpstr>
      <vt:lpstr>Текст как рождение собственных мыслей ( МБОУ гимназия №2 г. Кирово-Чепецка)</vt:lpstr>
      <vt:lpstr>Презентация PowerPoint</vt:lpstr>
      <vt:lpstr>Ключевые слова</vt:lpstr>
      <vt:lpstr>Презентация PowerPoint</vt:lpstr>
      <vt:lpstr>Кластер («гроздь»)</vt:lpstr>
      <vt:lpstr>Виды кластеров</vt:lpstr>
      <vt:lpstr>Кластер по математике</vt:lpstr>
      <vt:lpstr>Кластер по истории</vt:lpstr>
      <vt:lpstr>Денотатный граф</vt:lpstr>
      <vt:lpstr>Синквейн</vt:lpstr>
      <vt:lpstr>Правила написания даймонда</vt:lpstr>
      <vt:lpstr>Пример даймонда</vt:lpstr>
      <vt:lpstr>Фишбоун</vt:lpstr>
      <vt:lpstr>Фишбоун на проблемный вопрос:  «Почему Петра Гринева  можно назвать человеком чести и долга?» </vt:lpstr>
      <vt:lpstr>Пирамида</vt:lpstr>
      <vt:lpstr>Пирамида</vt:lpstr>
      <vt:lpstr>М.Е. Салтыков-Щедрин</vt:lpstr>
      <vt:lpstr>Ментальная карта (интеллект-карта)</vt:lpstr>
      <vt:lpstr> Интеллект-карта Теория. Литературные направления </vt:lpstr>
      <vt:lpstr>Р А Ф Т </vt:lpstr>
      <vt:lpstr>Кубик Блума</vt:lpstr>
      <vt:lpstr>Кубик Блума</vt:lpstr>
      <vt:lpstr>Кубик Блума</vt:lpstr>
      <vt:lpstr>Основные читательские действия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Разработка национального инструментария  по методологии PISA</vt:lpstr>
      <vt:lpstr>Презентация PowerPoint</vt:lpstr>
      <vt:lpstr>Презентация PowerPoint</vt:lpstr>
      <vt:lpstr>Пять документов по каждой составляющей функциональной  грамотности</vt:lpstr>
      <vt:lpstr>Читательская грамотность 7 класс</vt:lpstr>
      <vt:lpstr>Читательская грамотность 7 класс</vt:lpstr>
      <vt:lpstr>Описание заданий блока «Читательская грамотность»</vt:lpstr>
      <vt:lpstr>Блок заданий по читательской грамотности  для 5-ого класса: «Необычный путешественник»</vt:lpstr>
      <vt:lpstr>Пример задания для 5 класса</vt:lpstr>
      <vt:lpstr>Особенности заданий </vt:lpstr>
      <vt:lpstr>Требования к текстам:</vt:lpstr>
      <vt:lpstr>Источники информации</vt:lpstr>
      <vt:lpstr>Вебинары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Функциональная грамотность  в современном образовании</dc:title>
  <dc:creator>Microsoft Office User</dc:creator>
  <cp:lastModifiedBy>NosovaNV</cp:lastModifiedBy>
  <cp:revision>39</cp:revision>
  <dcterms:created xsi:type="dcterms:W3CDTF">2021-03-20T14:09:36Z</dcterms:created>
  <dcterms:modified xsi:type="dcterms:W3CDTF">2021-04-09T08:46:00Z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2020-05-20T00:00:00Z</vt:filetime>
  </property>
  <property fmtid="{D5CDD505-2E9C-101B-9397-08002B2CF9AE}" pid="3" name="Creator">
    <vt:lpwstr>Microsoft® PowerPoint® 2010</vt:lpwstr>
  </property>
  <property fmtid="{D5CDD505-2E9C-101B-9397-08002B2CF9AE}" pid="4" name="LastSaved">
    <vt:filetime>2021-03-20T00:00:00Z</vt:filetime>
  </property>
</Properties>
</file>