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60" r:id="rId3"/>
    <p:sldId id="303" r:id="rId4"/>
    <p:sldId id="265" r:id="rId5"/>
    <p:sldId id="304" r:id="rId6"/>
    <p:sldId id="266" r:id="rId7"/>
    <p:sldId id="317" r:id="rId8"/>
    <p:sldId id="306" r:id="rId9"/>
    <p:sldId id="308" r:id="rId10"/>
    <p:sldId id="310" r:id="rId11"/>
    <p:sldId id="312" r:id="rId12"/>
    <p:sldId id="314" r:id="rId13"/>
    <p:sldId id="316" r:id="rId14"/>
    <p:sldId id="319" r:id="rId15"/>
    <p:sldId id="321" r:id="rId16"/>
    <p:sldId id="323" r:id="rId17"/>
    <p:sldId id="325" r:id="rId18"/>
    <p:sldId id="327" r:id="rId19"/>
    <p:sldId id="296" r:id="rId20"/>
    <p:sldId id="298" r:id="rId21"/>
    <p:sldId id="302" r:id="rId22"/>
    <p:sldId id="291" r:id="rId23"/>
    <p:sldId id="25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597"/>
    <a:srgbClr val="FF6801"/>
    <a:srgbClr val="05589C"/>
    <a:srgbClr val="075595"/>
    <a:srgbClr val="FFB900"/>
    <a:srgbClr val="1165AE"/>
    <a:srgbClr val="575757"/>
    <a:srgbClr val="06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0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5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2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2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7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30D7-2C23-4595-848D-DE604C0CBF8C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30D7-2C23-4595-848D-DE604C0CBF8C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AC6D0-D9D5-4610-8808-7D0F262CD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5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whatsapp.com/ECf3IswHO4aGFYp8QQXu1B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67" y="2504510"/>
            <a:ext cx="5617028" cy="2536119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68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Совещание </a:t>
            </a:r>
            <a:br>
              <a:rPr lang="ru-RU" sz="4000" b="1" dirty="0" smtClean="0">
                <a:solidFill>
                  <a:srgbClr val="FF68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000" b="1" dirty="0" smtClean="0">
                <a:solidFill>
                  <a:srgbClr val="FF68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участниками</a:t>
            </a:r>
            <a:br>
              <a:rPr lang="ru-RU" sz="4000" b="1" dirty="0" smtClean="0">
                <a:solidFill>
                  <a:srgbClr val="FF68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000" b="1" dirty="0" smtClean="0">
                <a:solidFill>
                  <a:srgbClr val="FF68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проекта «500+»</a:t>
            </a:r>
            <a:endParaRPr lang="ru-RU" sz="4000" b="1" dirty="0">
              <a:solidFill>
                <a:srgbClr val="FF680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1867" y="3721101"/>
            <a:ext cx="6206067" cy="1587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rgbClr val="1165A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4699" y="6226492"/>
            <a:ext cx="4696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27 мая 2021 года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5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29001" y="1798447"/>
          <a:ext cx="9323705" cy="4312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1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2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marL="451484" algn="ctr">
                        <a:lnSpc>
                          <a:spcPts val="2180"/>
                        </a:lnSpc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ts val="2180"/>
                        </a:lnSpc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410">
                <a:tc>
                  <a:txBody>
                    <a:bodyPr/>
                    <a:lstStyle/>
                    <a:p>
                      <a:pPr marL="105410" marR="96520">
                        <a:lnSpc>
                          <a:spcPts val="2160"/>
                        </a:lnSpc>
                        <a:spcBef>
                          <a:spcPts val="15"/>
                        </a:spcBef>
                        <a:tabLst>
                          <a:tab pos="1304925" algn="l"/>
                          <a:tab pos="2804795" algn="l"/>
                          <a:tab pos="4448810" algn="l"/>
                        </a:tabLst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овые	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пра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я	а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ивиро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аны	в  соответствии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самодиагностикой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marR="444500">
                        <a:lnSpc>
                          <a:spcPts val="2160"/>
                        </a:lnSpc>
                        <a:spcBef>
                          <a:spcPts val="15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Рисковые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направления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активированы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(либо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не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соответствуют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самодиагностике)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2088" y="2691383"/>
            <a:ext cx="3511296" cy="32415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0443" y="2926079"/>
            <a:ext cx="4042651" cy="25603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806371"/>
            <a:ext cx="10515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2975">
              <a:lnSpc>
                <a:spcPct val="100000"/>
              </a:lnSpc>
              <a:spcBef>
                <a:spcPts val="95"/>
              </a:spcBef>
            </a:pPr>
            <a:r>
              <a:rPr lang="ru-RU" sz="2800" spc="-10" dirty="0">
                <a:solidFill>
                  <a:srgbClr val="0070C0"/>
                </a:solidFill>
              </a:rPr>
              <a:t>Критерии</a:t>
            </a:r>
            <a:r>
              <a:rPr lang="ru-RU" sz="2800" spc="20" dirty="0">
                <a:solidFill>
                  <a:srgbClr val="0070C0"/>
                </a:solidFill>
              </a:rPr>
              <a:t> </a:t>
            </a:r>
            <a:r>
              <a:rPr lang="ru-RU" sz="2800" spc="-10" dirty="0">
                <a:solidFill>
                  <a:srgbClr val="0070C0"/>
                </a:solidFill>
              </a:rPr>
              <a:t>оценки</a:t>
            </a:r>
            <a:r>
              <a:rPr lang="ru-RU" sz="2800" spc="25" dirty="0">
                <a:solidFill>
                  <a:srgbClr val="0070C0"/>
                </a:solidFill>
              </a:rPr>
              <a:t> </a:t>
            </a:r>
            <a:r>
              <a:rPr lang="ru-RU" sz="2800" spc="-15" dirty="0">
                <a:solidFill>
                  <a:srgbClr val="0070C0"/>
                </a:solidFill>
              </a:rPr>
              <a:t>концептуальных</a:t>
            </a:r>
            <a:r>
              <a:rPr lang="ru-RU" sz="2800" spc="65" dirty="0">
                <a:solidFill>
                  <a:srgbClr val="0070C0"/>
                </a:solidFill>
              </a:rPr>
              <a:t> </a:t>
            </a:r>
            <a:r>
              <a:rPr lang="ru-RU" sz="2800" spc="-15" dirty="0">
                <a:solidFill>
                  <a:srgbClr val="0070C0"/>
                </a:solidFill>
              </a:rPr>
              <a:t>документов</a:t>
            </a:r>
            <a:endParaRPr sz="2800" spc="-1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85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35956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29001" y="1798447"/>
          <a:ext cx="9323705" cy="42468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1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2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marL="451484" algn="ctr">
                        <a:lnSpc>
                          <a:spcPts val="2180"/>
                        </a:lnSpc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ts val="2180"/>
                        </a:lnSpc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7243">
                <a:tc>
                  <a:txBody>
                    <a:bodyPr/>
                    <a:lstStyle/>
                    <a:p>
                      <a:pPr marL="105410" marR="573405">
                        <a:lnSpc>
                          <a:spcPts val="2160"/>
                        </a:lnSpc>
                        <a:spcBef>
                          <a:spcPts val="1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Размещенные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документы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учитывают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все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риски,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активированные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направления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marR="292735">
                        <a:lnSpc>
                          <a:spcPts val="2160"/>
                        </a:lnSpc>
                        <a:spcBef>
                          <a:spcPts val="1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Размещенные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документы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учитывают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все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риски,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активированные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как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направления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4317" y="3069053"/>
            <a:ext cx="4386688" cy="15791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9735" y="2751679"/>
            <a:ext cx="3875115" cy="30639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806371"/>
            <a:ext cx="10515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297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chemeClr val="accent1">
                    <a:lumMod val="75000"/>
                  </a:schemeClr>
                </a:solidFill>
              </a:rPr>
              <a:t>Критерии</a:t>
            </a:r>
            <a:r>
              <a:rPr sz="2800" spc="2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spc="-10" dirty="0">
                <a:solidFill>
                  <a:schemeClr val="accent1">
                    <a:lumMod val="75000"/>
                  </a:schemeClr>
                </a:solidFill>
              </a:rPr>
              <a:t>оценки</a:t>
            </a:r>
            <a:r>
              <a:rPr sz="2800" spc="2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spc="-15" dirty="0">
                <a:solidFill>
                  <a:schemeClr val="accent1">
                    <a:lumMod val="75000"/>
                  </a:schemeClr>
                </a:solidFill>
              </a:rPr>
              <a:t>концептуальных</a:t>
            </a:r>
            <a:r>
              <a:rPr sz="2800" spc="6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spc="-15" dirty="0">
                <a:solidFill>
                  <a:schemeClr val="accent1">
                    <a:lumMod val="75000"/>
                  </a:schemeClr>
                </a:solidFill>
              </a:rPr>
              <a:t>документов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615391" y="6235928"/>
            <a:ext cx="360044" cy="286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85"/>
              </a:lnSpc>
            </a:pP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9818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29001" y="1798447"/>
          <a:ext cx="9323705" cy="4587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1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2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marL="451484" algn="ctr">
                        <a:lnSpc>
                          <a:spcPts val="2180"/>
                        </a:lnSpc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ts val="2180"/>
                        </a:lnSpc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730">
                <a:tc>
                  <a:txBody>
                    <a:bodyPr/>
                    <a:lstStyle/>
                    <a:p>
                      <a:pPr marL="105410">
                        <a:lnSpc>
                          <a:spcPts val="210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размещенных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документах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сформулирована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05410" marR="26225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цель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задачи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каждому активированному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рисковому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направлению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210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размещенных документах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05410" marR="35115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сформулирована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цель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задачи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каждому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активированному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рисковому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направлению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0108" y="3218688"/>
            <a:ext cx="4500737" cy="25450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4299" y="3218688"/>
            <a:ext cx="4451566" cy="10744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24000" y="4451603"/>
            <a:ext cx="4478238" cy="6568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806371"/>
            <a:ext cx="10515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297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chemeClr val="accent1">
                    <a:lumMod val="75000"/>
                  </a:schemeClr>
                </a:solidFill>
              </a:rPr>
              <a:t>Критерии</a:t>
            </a:r>
            <a:r>
              <a:rPr sz="2800" spc="2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spc="-10" dirty="0">
                <a:solidFill>
                  <a:schemeClr val="accent1">
                    <a:lumMod val="75000"/>
                  </a:schemeClr>
                </a:solidFill>
              </a:rPr>
              <a:t>оценки</a:t>
            </a:r>
            <a:r>
              <a:rPr sz="2800" spc="2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spc="-15" dirty="0">
                <a:solidFill>
                  <a:schemeClr val="accent1">
                    <a:lumMod val="75000"/>
                  </a:schemeClr>
                </a:solidFill>
              </a:rPr>
              <a:t>концептуальных</a:t>
            </a:r>
            <a:r>
              <a:rPr sz="2800" spc="6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spc="-15" dirty="0">
                <a:solidFill>
                  <a:schemeClr val="accent1">
                    <a:lumMod val="75000"/>
                  </a:schemeClr>
                </a:solidFill>
              </a:rPr>
              <a:t>документов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85"/>
              </a:lnSpc>
            </a:pPr>
            <a:fld id="{81D60167-4931-47E6-BA6A-407CBD079E47}" type="slidenum">
              <a:rPr spc="-5" smtClean="0"/>
              <a:t>12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9056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29001" y="1798447"/>
          <a:ext cx="9323705" cy="4587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1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2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marL="451484" algn="ctr">
                        <a:lnSpc>
                          <a:spcPts val="2180"/>
                        </a:lnSpc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ts val="2180"/>
                        </a:lnSpc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730">
                <a:tc>
                  <a:txBody>
                    <a:bodyPr/>
                    <a:lstStyle/>
                    <a:p>
                      <a:pPr marL="105410" marR="156845">
                        <a:lnSpc>
                          <a:spcPts val="2160"/>
                        </a:lnSpc>
                        <a:spcBef>
                          <a:spcPts val="1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размещенных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документах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указаны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сроки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показатели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результативности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каждому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ts val="209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активированному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рисковому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направлению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210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размещенных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документах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указаны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5410" marR="3784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сроки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показатели результативности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800" spc="-4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каждому активированному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рисковому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направлению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7963" y="3331464"/>
            <a:ext cx="4015472" cy="25801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6119" y="3163823"/>
            <a:ext cx="4261174" cy="27477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806371"/>
            <a:ext cx="10515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297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chemeClr val="accent1">
                    <a:lumMod val="75000"/>
                  </a:schemeClr>
                </a:solidFill>
              </a:rPr>
              <a:t>Критерии</a:t>
            </a:r>
            <a:r>
              <a:rPr sz="2800" spc="2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spc="-10" dirty="0">
                <a:solidFill>
                  <a:schemeClr val="accent1">
                    <a:lumMod val="75000"/>
                  </a:schemeClr>
                </a:solidFill>
              </a:rPr>
              <a:t>оценки</a:t>
            </a:r>
            <a:r>
              <a:rPr sz="2800" spc="2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spc="-15" dirty="0">
                <a:solidFill>
                  <a:schemeClr val="accent1">
                    <a:lumMod val="75000"/>
                  </a:schemeClr>
                </a:solidFill>
              </a:rPr>
              <a:t>концептуальных</a:t>
            </a:r>
            <a:r>
              <a:rPr sz="2800" spc="6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spc="-15" dirty="0">
                <a:solidFill>
                  <a:schemeClr val="accent1">
                    <a:lumMod val="75000"/>
                  </a:schemeClr>
                </a:solidFill>
              </a:rPr>
              <a:t>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25607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83227"/>
              </p:ext>
            </p:extLst>
          </p:nvPr>
        </p:nvGraphicFramePr>
        <p:xfrm>
          <a:off x="2323322" y="1427583"/>
          <a:ext cx="8890141" cy="4301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4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393">
                <a:tc>
                  <a:txBody>
                    <a:bodyPr/>
                    <a:lstStyle/>
                    <a:p>
                      <a:pPr marL="448945" algn="ctr">
                        <a:lnSpc>
                          <a:spcPts val="187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0850" algn="ctr">
                        <a:lnSpc>
                          <a:spcPts val="187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4604">
                <a:tc>
                  <a:txBody>
                    <a:bodyPr/>
                    <a:lstStyle/>
                    <a:p>
                      <a:pPr marL="92710">
                        <a:lnSpc>
                          <a:spcPts val="1870"/>
                        </a:lnSpc>
                        <a:tabLst>
                          <a:tab pos="1635760" algn="l"/>
                          <a:tab pos="2935605" algn="l"/>
                        </a:tabLst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Размещенные	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документы	согласованы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кураторами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установленные</a:t>
                      </a:r>
                      <a:r>
                        <a:rPr sz="16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сроки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87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Размещенные</a:t>
                      </a:r>
                      <a:r>
                        <a:rPr sz="16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документы</a:t>
                      </a:r>
                      <a:r>
                        <a:rPr sz="1600" spc="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600" spc="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согласованы</a:t>
                      </a:r>
                      <a:r>
                        <a:rPr sz="16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3345" marR="8445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6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отправлены</a:t>
                      </a:r>
                      <a:r>
                        <a:rPr sz="16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доработку</a:t>
                      </a:r>
                      <a:r>
                        <a:rPr sz="1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кураторами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установленные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направлению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сроки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6626">
                <a:tc>
                  <a:txBody>
                    <a:bodyPr/>
                    <a:lstStyle/>
                    <a:p>
                      <a:pPr marL="92710" algn="just">
                        <a:lnSpc>
                          <a:spcPts val="1875"/>
                        </a:lnSpc>
                        <a:tabLst>
                          <a:tab pos="2727960" algn="l"/>
                        </a:tabLst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Несоответствующие	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Методическим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710" marR="85725" algn="just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рекомендациям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концептуальные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документы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согласованы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кураторами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существующем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виде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отправлены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доработку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algn="just">
                        <a:lnSpc>
                          <a:spcPts val="1875"/>
                        </a:lnSpc>
                        <a:tabLst>
                          <a:tab pos="2728595" algn="l"/>
                        </a:tabLst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Несоответствующие	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Методическим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3345" marR="86360" algn="just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рекомендациям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концептуальные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документы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согласованы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кураторами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существующем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виде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без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требований</a:t>
                      </a:r>
                      <a:r>
                        <a:rPr sz="1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доработке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789">
                <a:tc>
                  <a:txBody>
                    <a:bodyPr/>
                    <a:lstStyle/>
                    <a:p>
                      <a:pPr marL="92710">
                        <a:lnSpc>
                          <a:spcPts val="1875"/>
                        </a:lnSpc>
                      </a:pP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Куратор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комментирует</a:t>
                      </a:r>
                      <a:r>
                        <a:rPr sz="1600" spc="3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действия</a:t>
                      </a:r>
                      <a:r>
                        <a:rPr sz="1600" spc="3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чате</a:t>
                      </a:r>
                      <a:r>
                        <a:rPr sz="16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ИС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МЭДК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875"/>
                        </a:lnSpc>
                      </a:pP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Куратор</a:t>
                      </a:r>
                      <a:r>
                        <a:rPr sz="16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600" spc="4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комментирует</a:t>
                      </a:r>
                      <a:r>
                        <a:rPr sz="1600" spc="4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действия</a:t>
                      </a:r>
                      <a:r>
                        <a:rPr sz="1600" spc="4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spc="4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чате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МЭДК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85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7641" y="284686"/>
            <a:ext cx="648602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chemeClr val="accent1">
                    <a:lumMod val="75000"/>
                  </a:schemeClr>
                </a:solidFill>
              </a:rPr>
              <a:t>Критерии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spc="-10" dirty="0">
                <a:solidFill>
                  <a:schemeClr val="accent1">
                    <a:lumMod val="75000"/>
                  </a:schemeClr>
                </a:solidFill>
              </a:rPr>
              <a:t>оценки</a:t>
            </a:r>
            <a:r>
              <a:rPr sz="2800" spc="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spc="-10" dirty="0">
                <a:solidFill>
                  <a:schemeClr val="accent1">
                    <a:lumMod val="75000"/>
                  </a:schemeClr>
                </a:solidFill>
              </a:rPr>
              <a:t>работы</a:t>
            </a:r>
            <a:r>
              <a:rPr sz="2800" spc="-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spc="-10" dirty="0">
                <a:solidFill>
                  <a:schemeClr val="accent1">
                    <a:lumMod val="75000"/>
                  </a:schemeClr>
                </a:solidFill>
              </a:rPr>
              <a:t>кураторов</a:t>
            </a:r>
          </a:p>
        </p:txBody>
      </p:sp>
    </p:spTree>
    <p:extLst>
      <p:ext uri="{BB962C8B-B14F-4D97-AF65-F5344CB8AC3E}">
        <p14:creationId xmlns:p14="http://schemas.microsoft.com/office/powerpoint/2010/main" val="29553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29001" y="1798447"/>
          <a:ext cx="9323705" cy="4312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1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2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marL="451484" algn="ctr">
                        <a:lnSpc>
                          <a:spcPts val="2180"/>
                        </a:lnSpc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ts val="2180"/>
                        </a:lnSpc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410">
                <a:tc>
                  <a:txBody>
                    <a:bodyPr/>
                    <a:lstStyle/>
                    <a:p>
                      <a:pPr marL="105410" marR="808990">
                        <a:lnSpc>
                          <a:spcPts val="2160"/>
                        </a:lnSpc>
                        <a:spcBef>
                          <a:spcPts val="1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Размещенные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документы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согласованы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кураторами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установленные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сроки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Размещенные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документы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согласованы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5410" marR="44005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 отправлены на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доработку кураторами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800" spc="-4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установленные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направлению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сроки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3056" y="3180588"/>
            <a:ext cx="4207686" cy="24094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25400" y="3154679"/>
            <a:ext cx="4066085" cy="253441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72205" y="377992"/>
            <a:ext cx="636472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chemeClr val="accent1">
                    <a:lumMod val="75000"/>
                  </a:schemeClr>
                </a:solidFill>
              </a:rPr>
              <a:t>Критерии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spc="-10" dirty="0">
                <a:solidFill>
                  <a:schemeClr val="accent1">
                    <a:lumMod val="75000"/>
                  </a:schemeClr>
                </a:solidFill>
              </a:rPr>
              <a:t>оценки</a:t>
            </a:r>
            <a:r>
              <a:rPr sz="2800" spc="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spc="-10" dirty="0">
                <a:solidFill>
                  <a:schemeClr val="accent1">
                    <a:lumMod val="75000"/>
                  </a:schemeClr>
                </a:solidFill>
              </a:rPr>
              <a:t>работы</a:t>
            </a:r>
            <a:r>
              <a:rPr sz="2800" spc="-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spc="-10" dirty="0">
                <a:solidFill>
                  <a:schemeClr val="accent1">
                    <a:lumMod val="75000"/>
                  </a:schemeClr>
                </a:solidFill>
              </a:rPr>
              <a:t>кураторов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85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0477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29001" y="1798447"/>
          <a:ext cx="9323705" cy="4846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1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2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marL="451484" algn="ctr">
                        <a:lnSpc>
                          <a:spcPts val="2180"/>
                        </a:lnSpc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ts val="2180"/>
                        </a:lnSpc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810">
                <a:tc>
                  <a:txBody>
                    <a:bodyPr/>
                    <a:lstStyle/>
                    <a:p>
                      <a:pPr marL="105410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Несоответствующие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Методическим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5410" marR="13970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рекомендациям концептуальные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документы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согласованы кураторами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существующем </a:t>
                      </a:r>
                      <a:r>
                        <a:rPr sz="1800" spc="-4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виде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отправлены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доработку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(установлены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сроки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доработки)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Несоответствующие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Методическим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5410" marR="26352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рекомендациям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концептуальные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документы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согласованы кураторами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существующем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виде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без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требований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доработке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7247181" y="3423470"/>
            <a:ext cx="4340225" cy="2648585"/>
            <a:chOff x="7247181" y="3423470"/>
            <a:chExt cx="4340225" cy="26485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7181" y="3423470"/>
              <a:ext cx="4236158" cy="20227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7956" y="5306567"/>
              <a:ext cx="4319015" cy="76504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2074" y="3621023"/>
            <a:ext cx="4442360" cy="180898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02833" y="284686"/>
            <a:ext cx="600083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chemeClr val="accent1">
                    <a:lumMod val="75000"/>
                  </a:schemeClr>
                </a:solidFill>
              </a:rPr>
              <a:t>Критерии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spc="-10" dirty="0">
                <a:solidFill>
                  <a:schemeClr val="accent1">
                    <a:lumMod val="75000"/>
                  </a:schemeClr>
                </a:solidFill>
              </a:rPr>
              <a:t>оценки</a:t>
            </a:r>
            <a:r>
              <a:rPr sz="2800" spc="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spc="-10" dirty="0">
                <a:solidFill>
                  <a:schemeClr val="accent1">
                    <a:lumMod val="75000"/>
                  </a:schemeClr>
                </a:solidFill>
              </a:rPr>
              <a:t>работы</a:t>
            </a:r>
            <a:r>
              <a:rPr sz="2800" spc="-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spc="-10" dirty="0">
                <a:solidFill>
                  <a:schemeClr val="accent1">
                    <a:lumMod val="75000"/>
                  </a:schemeClr>
                </a:solidFill>
              </a:rPr>
              <a:t>кураторов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85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28595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29001" y="1798447"/>
          <a:ext cx="9323705" cy="42468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1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2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marL="451484" algn="ctr">
                        <a:lnSpc>
                          <a:spcPts val="2180"/>
                        </a:lnSpc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ts val="2180"/>
                        </a:lnSpc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7243">
                <a:tc>
                  <a:txBody>
                    <a:bodyPr/>
                    <a:lstStyle/>
                    <a:p>
                      <a:pPr marL="105410" marR="97790">
                        <a:lnSpc>
                          <a:spcPts val="2160"/>
                        </a:lnSpc>
                        <a:spcBef>
                          <a:spcPts val="15"/>
                        </a:spcBef>
                      </a:pP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Куратор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комментирует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действия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чате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ИС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МЭДК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marR="95250">
                        <a:lnSpc>
                          <a:spcPts val="2160"/>
                        </a:lnSpc>
                        <a:spcBef>
                          <a:spcPts val="15"/>
                        </a:spcBef>
                      </a:pP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Куратор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комментирует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действия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чате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ИС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МЭДК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7852" y="2883407"/>
            <a:ext cx="4404359" cy="20894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0320" y="3302508"/>
            <a:ext cx="4512563" cy="160629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86453" y="315463"/>
            <a:ext cx="561721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0" dirty="0">
                <a:solidFill>
                  <a:schemeClr val="accent1">
                    <a:lumMod val="75000"/>
                  </a:schemeClr>
                </a:solidFill>
              </a:rPr>
              <a:t>Критерии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400" spc="-10" dirty="0">
                <a:solidFill>
                  <a:schemeClr val="accent1">
                    <a:lumMod val="75000"/>
                  </a:schemeClr>
                </a:solidFill>
              </a:rPr>
              <a:t>оценки</a:t>
            </a:r>
            <a:r>
              <a:rPr sz="2400" spc="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400" spc="-10" dirty="0">
                <a:solidFill>
                  <a:schemeClr val="accent1">
                    <a:lumMod val="75000"/>
                  </a:schemeClr>
                </a:solidFill>
              </a:rPr>
              <a:t>работы</a:t>
            </a:r>
            <a:r>
              <a:rPr sz="2400" spc="-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400" spc="-10" dirty="0">
                <a:solidFill>
                  <a:schemeClr val="accent1">
                    <a:lumMod val="75000"/>
                  </a:schemeClr>
                </a:solidFill>
              </a:rPr>
              <a:t>кураторов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85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50187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6623" y="403000"/>
            <a:ext cx="615198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chemeClr val="accent1">
                    <a:lumMod val="75000"/>
                  </a:schemeClr>
                </a:solidFill>
              </a:rPr>
              <a:t>Варианты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spc="-5" dirty="0">
                <a:solidFill>
                  <a:schemeClr val="accent1">
                    <a:lumMod val="75000"/>
                  </a:schemeClr>
                </a:solidFill>
              </a:rPr>
              <a:t>заключения</a:t>
            </a:r>
            <a:r>
              <a:rPr sz="2800" spc="4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spc="-5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sz="2800" spc="-10" dirty="0">
                <a:solidFill>
                  <a:schemeClr val="accent1">
                    <a:lumMod val="75000"/>
                  </a:schemeClr>
                </a:solidFill>
              </a:rPr>
              <a:t> баллах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85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191408"/>
              </p:ext>
            </p:extLst>
          </p:nvPr>
        </p:nvGraphicFramePr>
        <p:xfrm>
          <a:off x="2736850" y="1432813"/>
          <a:ext cx="8063865" cy="5032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0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8062">
                <a:tc>
                  <a:txBody>
                    <a:bodyPr/>
                    <a:lstStyle/>
                    <a:p>
                      <a:pPr marL="912494">
                        <a:lnSpc>
                          <a:spcPts val="2105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Заключение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80010" indent="-3175" algn="ctr">
                        <a:lnSpc>
                          <a:spcPts val="2160"/>
                        </a:lnSpc>
                        <a:spcBef>
                          <a:spcPts val="1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Баллы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мониторинг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ос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0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Параметр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062">
                <a:tc>
                  <a:txBody>
                    <a:bodyPr/>
                    <a:lstStyle/>
                    <a:p>
                      <a:pPr marL="68580" indent="449580">
                        <a:lnSpc>
                          <a:spcPts val="2105"/>
                        </a:lnSpc>
                        <a:tabLst>
                          <a:tab pos="1809114" algn="l"/>
                          <a:tab pos="265176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Системный	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подход	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580" marR="60960">
                        <a:lnSpc>
                          <a:spcPct val="100000"/>
                        </a:lnSpc>
                        <a:tabLst>
                          <a:tab pos="1290955" algn="l"/>
                          <a:tab pos="1845945" algn="l"/>
                          <a:tab pos="2083435" algn="l"/>
                          <a:tab pos="224663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раб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те	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		ш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ми, 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ча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им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	в		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«500+»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ts val="210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балла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indent="449580">
                        <a:lnSpc>
                          <a:spcPts val="2105"/>
                        </a:lnSpc>
                        <a:tabLst>
                          <a:tab pos="2905760" algn="l"/>
                        </a:tabLst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Соответствие	7-8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215" marR="61594">
                        <a:lnSpc>
                          <a:spcPct val="100000"/>
                        </a:lnSpc>
                        <a:tabLst>
                          <a:tab pos="163576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крит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риев	с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ой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экспертизы;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935">
                <a:tc>
                  <a:txBody>
                    <a:bodyPr/>
                    <a:lstStyle/>
                    <a:p>
                      <a:pPr marL="68580" marR="60960" indent="449580" algn="just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Фрагментарный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подход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работе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со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школами,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участвующими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проекте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09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«500+»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ts val="211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59690" indent="449580" algn="just">
                        <a:lnSpc>
                          <a:spcPts val="2160"/>
                        </a:lnSpc>
                        <a:spcBef>
                          <a:spcPts val="20"/>
                        </a:spcBef>
                        <a:tabLst>
                          <a:tab pos="290576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Со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тве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ви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е	5-6  критериев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содержательной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экспертизы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8074">
                <a:tc>
                  <a:txBody>
                    <a:bodyPr/>
                    <a:lstStyle/>
                    <a:p>
                      <a:pPr marL="68580" indent="449580" algn="just">
                        <a:lnSpc>
                          <a:spcPts val="211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Отсутствие  </a:t>
                      </a:r>
                      <a:r>
                        <a:rPr sz="1800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системного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580" marR="59690" algn="just">
                        <a:lnSpc>
                          <a:spcPct val="100000"/>
                        </a:lnSpc>
                      </a:pP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подхода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работе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со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школами,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участвующими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проекте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«500+»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ts val="211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баллов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ts val="211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Соответствие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менее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18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5726"/>
            <a:ext cx="12192000" cy="648986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b="1" kern="0" spc="-10" dirty="0">
                <a:solidFill>
                  <a:srgbClr val="006FC0"/>
                </a:solidFill>
                <a:latin typeface="Calibri"/>
                <a:cs typeface="Calibri"/>
              </a:rPr>
              <a:t>Участие </a:t>
            </a:r>
            <a:r>
              <a:rPr lang="ru-RU" b="1" kern="0" dirty="0">
                <a:solidFill>
                  <a:srgbClr val="006FC0"/>
                </a:solidFill>
                <a:latin typeface="Calibri"/>
                <a:cs typeface="Calibri"/>
              </a:rPr>
              <a:t>региона в опросах, </a:t>
            </a:r>
            <a:r>
              <a:rPr lang="ru-RU" b="1" kern="0" spc="-10" dirty="0">
                <a:solidFill>
                  <a:srgbClr val="006FC0"/>
                </a:solidFill>
                <a:latin typeface="Calibri"/>
                <a:cs typeface="Calibri"/>
              </a:rPr>
              <a:t>проводимых </a:t>
            </a:r>
            <a:r>
              <a:rPr lang="ru-RU" b="1" kern="0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lang="ru-RU" b="1" kern="0" spc="-7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b="1" kern="0" spc="-10" dirty="0">
                <a:solidFill>
                  <a:srgbClr val="006FC0"/>
                </a:solidFill>
                <a:latin typeface="Calibri"/>
                <a:cs typeface="Calibri"/>
              </a:rPr>
              <a:t>рамках</a:t>
            </a:r>
            <a:r>
              <a:rPr lang="ru-RU" b="1" kern="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b="1" kern="0" spc="-5" dirty="0">
                <a:solidFill>
                  <a:srgbClr val="006FC0"/>
                </a:solidFill>
                <a:latin typeface="Calibri"/>
                <a:cs typeface="Calibri"/>
              </a:rPr>
              <a:t>проекта «500+»</a:t>
            </a:r>
            <a:endParaRPr lang="ru-RU" sz="2800" b="1" dirty="0">
              <a:solidFill>
                <a:srgbClr val="FF6801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0344" y="1900281"/>
            <a:ext cx="10722972" cy="4763409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spc="-5" dirty="0" smtClean="0">
                <a:latin typeface="Calibri"/>
                <a:cs typeface="Calibri"/>
              </a:rPr>
              <a:t>Анкетирование </a:t>
            </a: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с 25</a:t>
            </a:r>
            <a:r>
              <a:rPr lang="ru-RU" sz="2400" b="1" spc="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мая</a:t>
            </a:r>
            <a:r>
              <a:rPr lang="ru-RU" sz="2400" b="1" spc="20" dirty="0" smtClean="0">
                <a:solidFill>
                  <a:srgbClr val="FF0000"/>
                </a:solidFill>
                <a:latin typeface="Calibri"/>
                <a:cs typeface="Calibri"/>
              </a:rPr>
              <a:t> по 0</a:t>
            </a: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lang="ru-RU" sz="2400" b="1" spc="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2400" b="1" spc="-5" dirty="0">
                <a:solidFill>
                  <a:srgbClr val="FF0000"/>
                </a:solidFill>
                <a:latin typeface="Calibri"/>
                <a:cs typeface="Calibri"/>
              </a:rPr>
              <a:t>июня</a:t>
            </a:r>
            <a:r>
              <a:rPr lang="ru-RU" sz="2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2021 г. ( срок в регионе 01 июня 2021 г.)</a:t>
            </a:r>
            <a:endParaRPr lang="ru-RU"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400" spc="-10" dirty="0">
                <a:latin typeface="Calibri"/>
                <a:cs typeface="Calibri"/>
              </a:rPr>
              <a:t>Участники</a:t>
            </a:r>
            <a:r>
              <a:rPr lang="ru-RU" sz="2400" spc="-20" dirty="0">
                <a:latin typeface="Calibri"/>
                <a:cs typeface="Calibri"/>
              </a:rPr>
              <a:t> </a:t>
            </a:r>
            <a:r>
              <a:rPr lang="ru-RU" sz="2400" spc="-10" dirty="0">
                <a:latin typeface="Calibri"/>
                <a:cs typeface="Calibri"/>
              </a:rPr>
              <a:t>опроса</a:t>
            </a:r>
            <a:endParaRPr lang="ru-RU"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400" spc="-20" dirty="0" smtClean="0">
                <a:latin typeface="Calibri"/>
                <a:cs typeface="Calibri"/>
              </a:rPr>
              <a:t>Кураторы</a:t>
            </a:r>
            <a:endParaRPr lang="ru-RU"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ru-RU" sz="2400" spc="-15" dirty="0" smtClean="0">
                <a:latin typeface="Calibri"/>
                <a:cs typeface="Calibri"/>
              </a:rPr>
              <a:t>Директор</a:t>
            </a:r>
            <a:r>
              <a:rPr lang="ru-RU" sz="2400" spc="25" dirty="0" smtClean="0">
                <a:latin typeface="Calibri"/>
                <a:cs typeface="Calibri"/>
              </a:rPr>
              <a:t> </a:t>
            </a:r>
            <a:r>
              <a:rPr lang="ru-RU" sz="2400" spc="-20" dirty="0">
                <a:latin typeface="Calibri"/>
                <a:cs typeface="Calibri"/>
              </a:rPr>
              <a:t>школы,</a:t>
            </a:r>
            <a:r>
              <a:rPr lang="ru-RU" sz="2400" spc="-10" dirty="0">
                <a:latin typeface="Calibri"/>
                <a:cs typeface="Calibri"/>
              </a:rPr>
              <a:t> участвующей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в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lang="ru-RU" sz="2400" spc="-10" dirty="0">
                <a:latin typeface="Calibri"/>
                <a:cs typeface="Calibri"/>
              </a:rPr>
              <a:t>проекте</a:t>
            </a:r>
            <a:endParaRPr lang="ru-RU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ru-RU"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2400" spc="-15" dirty="0" smtClean="0">
                <a:latin typeface="Calibri"/>
                <a:cs typeface="Calibri"/>
              </a:rPr>
              <a:t>    Длительность</a:t>
            </a:r>
            <a:r>
              <a:rPr lang="ru-RU" sz="2400" spc="5" dirty="0" smtClean="0">
                <a:latin typeface="Calibri"/>
                <a:cs typeface="Calibri"/>
              </a:rPr>
              <a:t> </a:t>
            </a:r>
            <a:r>
              <a:rPr lang="ru-RU" sz="2400" spc="-10" dirty="0">
                <a:latin typeface="Calibri"/>
                <a:cs typeface="Calibri"/>
              </a:rPr>
              <a:t>опроса</a:t>
            </a:r>
            <a:r>
              <a:rPr lang="ru-RU" sz="2400" spc="15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не </a:t>
            </a:r>
            <a:r>
              <a:rPr lang="ru-RU" sz="2400" spc="-15" dirty="0">
                <a:latin typeface="Calibri"/>
                <a:cs typeface="Calibri"/>
              </a:rPr>
              <a:t>более</a:t>
            </a:r>
            <a:r>
              <a:rPr lang="ru-RU" sz="2400" spc="-5" dirty="0">
                <a:latin typeface="Calibri"/>
                <a:cs typeface="Calibri"/>
              </a:rPr>
              <a:t> 10 </a:t>
            </a:r>
            <a:r>
              <a:rPr lang="ru-RU" sz="2400" spc="-5" dirty="0" smtClean="0">
                <a:latin typeface="Calibri"/>
                <a:cs typeface="Calibri"/>
              </a:rPr>
              <a:t>минут</a:t>
            </a:r>
          </a:p>
          <a:p>
            <a:pPr marL="12700" algn="ctr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ВНИМАНИЕ!</a:t>
            </a:r>
            <a:endParaRPr lang="ru-RU" sz="2400" i="1" spc="-15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1807845" marR="5080">
              <a:lnSpc>
                <a:spcPct val="100000"/>
              </a:lnSpc>
              <a:spcBef>
                <a:spcPts val="100"/>
              </a:spcBef>
            </a:pPr>
            <a:r>
              <a:rPr lang="ru-RU" sz="2400" b="1" spc="-15" dirty="0" smtClean="0">
                <a:latin typeface="Calibri"/>
                <a:cs typeface="Calibri"/>
              </a:rPr>
              <a:t>1. Анкеты</a:t>
            </a:r>
            <a:r>
              <a:rPr lang="ru-RU" sz="2400" b="1" spc="25" dirty="0" smtClean="0">
                <a:latin typeface="Calibri"/>
                <a:cs typeface="Calibri"/>
              </a:rPr>
              <a:t> </a:t>
            </a:r>
            <a:r>
              <a:rPr lang="ru-RU" sz="2400" b="1" spc="-10" dirty="0" smtClean="0">
                <a:latin typeface="Calibri"/>
                <a:cs typeface="Calibri"/>
              </a:rPr>
              <a:t>размещены</a:t>
            </a:r>
            <a:r>
              <a:rPr lang="ru-RU" sz="2400" b="1" spc="45" dirty="0" smtClean="0">
                <a:latin typeface="Calibri"/>
                <a:cs typeface="Calibri"/>
              </a:rPr>
              <a:t> </a:t>
            </a:r>
            <a:r>
              <a:rPr lang="ru-RU" sz="2400" b="1" spc="-5" dirty="0">
                <a:latin typeface="Calibri"/>
                <a:cs typeface="Calibri"/>
              </a:rPr>
              <a:t>в</a:t>
            </a:r>
            <a:r>
              <a:rPr lang="ru-RU" sz="2400" b="1" dirty="0">
                <a:latin typeface="Calibri"/>
                <a:cs typeface="Calibri"/>
              </a:rPr>
              <a:t> </a:t>
            </a:r>
            <a:r>
              <a:rPr lang="ru-RU" sz="2400" b="1" spc="-5" dirty="0">
                <a:latin typeface="Calibri"/>
                <a:cs typeface="Calibri"/>
              </a:rPr>
              <a:t>личных</a:t>
            </a:r>
            <a:r>
              <a:rPr lang="ru-RU" sz="2400" b="1" dirty="0">
                <a:latin typeface="Calibri"/>
                <a:cs typeface="Calibri"/>
              </a:rPr>
              <a:t> </a:t>
            </a:r>
            <a:r>
              <a:rPr lang="ru-RU" sz="2400" b="1" spc="-10" dirty="0">
                <a:latin typeface="Calibri"/>
                <a:cs typeface="Calibri"/>
              </a:rPr>
              <a:t>кабинетах</a:t>
            </a:r>
            <a:r>
              <a:rPr lang="ru-RU" sz="2400" b="1" spc="35" dirty="0">
                <a:latin typeface="Calibri"/>
                <a:cs typeface="Calibri"/>
              </a:rPr>
              <a:t> </a:t>
            </a:r>
            <a:r>
              <a:rPr lang="ru-RU" sz="2400" b="1" spc="-10" dirty="0">
                <a:latin typeface="Calibri"/>
                <a:cs typeface="Calibri"/>
              </a:rPr>
              <a:t>участников </a:t>
            </a:r>
            <a:r>
              <a:rPr lang="ru-RU" sz="2400" b="1" spc="-620" dirty="0">
                <a:latin typeface="Calibri"/>
                <a:cs typeface="Calibri"/>
              </a:rPr>
              <a:t> </a:t>
            </a:r>
            <a:r>
              <a:rPr lang="ru-RU" sz="2400" b="1" spc="-5" dirty="0">
                <a:latin typeface="Calibri"/>
                <a:cs typeface="Calibri"/>
              </a:rPr>
              <a:t>на</a:t>
            </a:r>
            <a:r>
              <a:rPr lang="ru-RU" sz="2400" b="1" dirty="0">
                <a:latin typeface="Calibri"/>
                <a:cs typeface="Calibri"/>
              </a:rPr>
              <a:t> </a:t>
            </a:r>
            <a:r>
              <a:rPr lang="ru-RU" sz="2400" b="1" spc="-5" dirty="0">
                <a:latin typeface="Calibri"/>
                <a:cs typeface="Calibri"/>
              </a:rPr>
              <a:t>ФИС</a:t>
            </a:r>
            <a:r>
              <a:rPr lang="ru-RU" sz="2400" b="1" spc="10" dirty="0">
                <a:latin typeface="Calibri"/>
                <a:cs typeface="Calibri"/>
              </a:rPr>
              <a:t> </a:t>
            </a:r>
            <a:r>
              <a:rPr lang="ru-RU" sz="2400" b="1" spc="-30" dirty="0" smtClean="0">
                <a:latin typeface="Calibri"/>
                <a:cs typeface="Calibri"/>
              </a:rPr>
              <a:t>ОКО.</a:t>
            </a:r>
            <a:endParaRPr lang="ru-RU" sz="2400" dirty="0" smtClean="0">
              <a:latin typeface="Calibri"/>
              <a:cs typeface="Calibri"/>
            </a:endParaRPr>
          </a:p>
          <a:p>
            <a:pPr marL="1807845" marR="5080" lvl="0">
              <a:lnSpc>
                <a:spcPct val="100000"/>
              </a:lnSpc>
              <a:spcBef>
                <a:spcPts val="100"/>
              </a:spcBef>
            </a:pPr>
            <a:r>
              <a:rPr lang="ru-RU" sz="2400" b="1" spc="-15" dirty="0" smtClean="0">
                <a:solidFill>
                  <a:prstClr val="black"/>
                </a:solidFill>
                <a:latin typeface="Calibri"/>
                <a:cs typeface="Calibri"/>
              </a:rPr>
              <a:t>2. Анкету пройти до конца, сохранить и отправить</a:t>
            </a:r>
            <a:endParaRPr lang="ru-RU" sz="2400" b="1" spc="-1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444875" marR="5080" lvl="0" indent="-1637030">
              <a:lnSpc>
                <a:spcPct val="100000"/>
              </a:lnSpc>
              <a:spcBef>
                <a:spcPts val="100"/>
              </a:spcBef>
            </a:pPr>
            <a:endParaRPr lang="ru-RU" sz="2400" i="1" spc="-15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3444875" marR="5080" lvl="0" indent="-1637030">
              <a:lnSpc>
                <a:spcPct val="100000"/>
              </a:lnSpc>
              <a:spcBef>
                <a:spcPts val="100"/>
              </a:spcBef>
            </a:pPr>
            <a:endParaRPr lang="ru-RU" sz="2400" i="1" spc="-1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sz="2400" dirty="0">
              <a:solidFill>
                <a:srgbClr val="075595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1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5428"/>
            <a:ext cx="12192000" cy="855133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800" dirty="0" smtClean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  <a:t>	</a:t>
            </a:r>
            <a:r>
              <a:rPr lang="ru-RU" sz="2800" b="1" dirty="0" smtClean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  <a:t>Повестка совещания</a:t>
            </a:r>
            <a:r>
              <a:rPr lang="ru-RU" sz="2800" b="1" dirty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  <a:t/>
            </a:r>
            <a:br>
              <a:rPr lang="ru-RU" sz="2800" b="1" dirty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</a:br>
            <a:r>
              <a:rPr lang="ru-RU" sz="2800" b="1" dirty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0260" y="2060846"/>
            <a:ext cx="9839597" cy="3632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1. О выполнении муниципальных «дорожных карт» в рамках проекта «500+».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2. О содержательной экспертизе концептуальных документов проекта «500+».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3.</a:t>
            </a:r>
            <a:r>
              <a:rPr lang="ru-RU" sz="2400" dirty="0">
                <a:solidFill>
                  <a:srgbClr val="075595"/>
                </a:solidFill>
                <a:cs typeface="Segoe UI" panose="020B0502040204020203" pitchFamily="34" charset="0"/>
              </a:rPr>
              <a:t> 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Об участии в опросе директоров и кураторов школ в рамках проекта «500+».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4. Подготовка образовательной организации к трансляции педагогического опыта в рамках  проекта «500+».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400" dirty="0">
                <a:solidFill>
                  <a:srgbClr val="075595"/>
                </a:solidFill>
                <a:cs typeface="Segoe UI" panose="020B0502040204020203" pitchFamily="34" charset="0"/>
              </a:rPr>
              <a:t>5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.  Разное. </a:t>
            </a:r>
            <a:endParaRPr lang="ru-RU" sz="2400" dirty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5725"/>
            <a:ext cx="12192000" cy="945001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b="1" kern="0" dirty="0" smtClean="0">
                <a:solidFill>
                  <a:srgbClr val="006FC0"/>
                </a:solidFill>
                <a:latin typeface="Calibri"/>
                <a:cs typeface="Calibri"/>
              </a:rPr>
              <a:t>Выборочная </a:t>
            </a:r>
            <a:r>
              <a:rPr lang="ru-RU" b="1" kern="0" spc="-20" dirty="0" smtClean="0">
                <a:solidFill>
                  <a:srgbClr val="006FC0"/>
                </a:solidFill>
                <a:latin typeface="Calibri"/>
                <a:cs typeface="Calibri"/>
              </a:rPr>
              <a:t>содержательная </a:t>
            </a:r>
            <a:r>
              <a:rPr lang="ru-RU" b="1" kern="0" spc="-10" dirty="0" smtClean="0">
                <a:solidFill>
                  <a:srgbClr val="006FC0"/>
                </a:solidFill>
                <a:latin typeface="Calibri"/>
                <a:cs typeface="Calibri"/>
              </a:rPr>
              <a:t>экспертиза </a:t>
            </a:r>
            <a:r>
              <a:rPr lang="ru-RU" b="1" kern="0" spc="-710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b="1" kern="0" spc="-10" dirty="0" smtClean="0">
                <a:solidFill>
                  <a:srgbClr val="006FC0"/>
                </a:solidFill>
                <a:latin typeface="Calibri"/>
                <a:cs typeface="Calibri"/>
              </a:rPr>
              <a:t>подтверждающих</a:t>
            </a:r>
            <a:r>
              <a:rPr lang="ru-RU" b="1" kern="0" spc="-20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b="1" kern="0" spc="-15" dirty="0" smtClean="0">
                <a:solidFill>
                  <a:srgbClr val="006FC0"/>
                </a:solidFill>
                <a:latin typeface="Calibri"/>
                <a:cs typeface="Calibri"/>
              </a:rPr>
              <a:t>документов</a:t>
            </a:r>
            <a:r>
              <a:rPr lang="ru-RU" b="1" kern="0" spc="30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b="1" kern="0" spc="-30" dirty="0" smtClean="0">
                <a:solidFill>
                  <a:srgbClr val="006FC0"/>
                </a:solidFill>
                <a:latin typeface="Calibri"/>
                <a:cs typeface="Calibri"/>
              </a:rPr>
              <a:t>школ</a:t>
            </a:r>
            <a:endParaRPr lang="ru-RU" sz="2800" b="1" dirty="0">
              <a:solidFill>
                <a:srgbClr val="FF6801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0344" y="2090057"/>
            <a:ext cx="10722972" cy="4573633"/>
          </a:xfrm>
        </p:spPr>
        <p:txBody>
          <a:bodyPr>
            <a:noAutofit/>
          </a:bodyPr>
          <a:lstStyle/>
          <a:p>
            <a:pPr marL="1559560" lvl="0" algn="ctr">
              <a:lnSpc>
                <a:spcPct val="100000"/>
              </a:lnSpc>
              <a:spcBef>
                <a:spcPts val="100"/>
              </a:spcBef>
            </a:pPr>
            <a:r>
              <a:rPr lang="ru-RU" sz="2400" i="1" spc="-5" dirty="0">
                <a:solidFill>
                  <a:prstClr val="black"/>
                </a:solidFill>
                <a:latin typeface="Calibri"/>
                <a:cs typeface="Calibri"/>
              </a:rPr>
              <a:t>«Соответствие</a:t>
            </a:r>
            <a:r>
              <a:rPr lang="ru-RU" sz="2400" i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i="1" spc="-10" dirty="0">
                <a:solidFill>
                  <a:prstClr val="black"/>
                </a:solidFill>
                <a:latin typeface="Calibri"/>
                <a:cs typeface="Calibri"/>
              </a:rPr>
              <a:t>рекомендациям»</a:t>
            </a:r>
            <a:endParaRPr lang="ru-RU"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571625" marR="5080"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i="1" spc="-5" dirty="0">
                <a:solidFill>
                  <a:prstClr val="black"/>
                </a:solidFill>
                <a:latin typeface="Calibri"/>
                <a:cs typeface="Calibri"/>
              </a:rPr>
              <a:t>(презентация </a:t>
            </a:r>
            <a:r>
              <a:rPr lang="ru-RU" sz="2400" i="1" dirty="0">
                <a:solidFill>
                  <a:prstClr val="black"/>
                </a:solidFill>
                <a:latin typeface="Calibri"/>
                <a:cs typeface="Calibri"/>
              </a:rPr>
              <a:t>примеров документов и </a:t>
            </a:r>
            <a:r>
              <a:rPr lang="ru-RU" sz="2400" i="1" spc="-5" dirty="0">
                <a:solidFill>
                  <a:prstClr val="black"/>
                </a:solidFill>
                <a:latin typeface="Calibri"/>
                <a:cs typeface="Calibri"/>
              </a:rPr>
              <a:t>рабочих материалов </a:t>
            </a:r>
            <a:r>
              <a:rPr lang="ru-RU" sz="2400" i="1" dirty="0">
                <a:solidFill>
                  <a:prstClr val="black"/>
                </a:solidFill>
                <a:latin typeface="Calibri"/>
                <a:cs typeface="Calibri"/>
              </a:rPr>
              <a:t>по </a:t>
            </a:r>
            <a:r>
              <a:rPr lang="ru-RU" sz="2400" i="1" spc="-5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i="1" dirty="0">
                <a:solidFill>
                  <a:prstClr val="black"/>
                </a:solidFill>
                <a:latin typeface="Calibri"/>
                <a:cs typeface="Calibri"/>
              </a:rPr>
              <a:t>проводимым</a:t>
            </a:r>
            <a:r>
              <a:rPr lang="ru-RU" sz="2400" i="1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i="1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lang="ru-RU" sz="2400" i="1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i="1" spc="-20" dirty="0">
                <a:solidFill>
                  <a:prstClr val="black"/>
                </a:solidFill>
                <a:latin typeface="Calibri"/>
                <a:cs typeface="Calibri"/>
              </a:rPr>
              <a:t>школе</a:t>
            </a:r>
            <a:r>
              <a:rPr lang="ru-RU" sz="2400" i="1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i="1" dirty="0" smtClean="0">
                <a:solidFill>
                  <a:prstClr val="black"/>
                </a:solidFill>
                <a:latin typeface="Calibri"/>
                <a:cs typeface="Calibri"/>
              </a:rPr>
              <a:t>преобразованиям)</a:t>
            </a:r>
            <a:r>
              <a:rPr lang="ru-RU"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ru-RU" sz="2400" b="1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571625" marR="5080"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Отчетная </a:t>
            </a:r>
            <a:r>
              <a:rPr lang="ru-RU" sz="2400" b="1" spc="-5" dirty="0">
                <a:solidFill>
                  <a:srgbClr val="FF0000"/>
                </a:solidFill>
                <a:latin typeface="Calibri"/>
                <a:cs typeface="Calibri"/>
              </a:rPr>
              <a:t>дата: 12 июня 2021 г.</a:t>
            </a:r>
            <a:endParaRPr lang="ru-RU" sz="2400" b="1" spc="-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00000" marR="5080" lv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Calibri"/>
                <a:cs typeface="Calibri"/>
              </a:rPr>
              <a:t>Примеры документов:  </a:t>
            </a:r>
          </a:p>
          <a:p>
            <a:pPr marL="1260000" marR="5422900" lvl="0" indent="-53340" algn="just">
              <a:lnSpc>
                <a:spcPct val="100000"/>
              </a:lnSpc>
              <a:spcBef>
                <a:spcPts val="480"/>
              </a:spcBef>
            </a:pPr>
            <a:r>
              <a:rPr lang="ru-RU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libri"/>
                <a:cs typeface="Calibri"/>
              </a:rPr>
              <a:t>- </a:t>
            </a:r>
            <a:r>
              <a:rPr lang="ru-RU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lang="ru-RU" dirty="0" smtClean="0">
                <a:solidFill>
                  <a:prstClr val="black"/>
                </a:solidFill>
                <a:latin typeface="Calibri"/>
                <a:cs typeface="Calibri"/>
              </a:rPr>
              <a:t>налитические справки;</a:t>
            </a:r>
          </a:p>
          <a:p>
            <a:pPr marL="1260000" marR="5422900" lvl="0" indent="-53340" algn="just">
              <a:lnSpc>
                <a:spcPct val="100000"/>
              </a:lnSpc>
              <a:spcBef>
                <a:spcPts val="480"/>
              </a:spcBef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Calibri"/>
              </a:rPr>
              <a:t> -протоколы совещаний;</a:t>
            </a:r>
          </a:p>
          <a:p>
            <a:pPr marL="1260000" marR="5422900" lvl="0" indent="-53340" algn="just">
              <a:lnSpc>
                <a:spcPct val="100000"/>
              </a:lnSpc>
              <a:spcBef>
                <a:spcPts val="480"/>
              </a:spcBef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lang="ru-RU" dirty="0" smtClean="0">
                <a:solidFill>
                  <a:prstClr val="black"/>
                </a:solidFill>
                <a:latin typeface="Calibri"/>
                <a:cs typeface="Calibri"/>
              </a:rPr>
              <a:t>индивидуальные образовательные  маршруты (учителей, учеников); </a:t>
            </a:r>
          </a:p>
          <a:p>
            <a:pPr marL="1206660" marR="5422900" lvl="0" algn="just">
              <a:lnSpc>
                <a:spcPct val="100000"/>
              </a:lnSpc>
              <a:spcBef>
                <a:spcPts val="480"/>
              </a:spcBef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Calibri"/>
              </a:rPr>
              <a:t>- договоры о сотрудничестве;</a:t>
            </a:r>
          </a:p>
          <a:p>
            <a:pPr marL="1206660" marR="5422900" lvl="0" algn="just">
              <a:lnSpc>
                <a:spcPct val="100000"/>
              </a:lnSpc>
              <a:spcBef>
                <a:spcPts val="480"/>
              </a:spcBef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Calibri"/>
              </a:rPr>
              <a:t>- карты посещения урока или чек-лист экспертизы урока;</a:t>
            </a:r>
          </a:p>
          <a:p>
            <a:pPr marL="1492410" marR="5422900" lvl="0" indent="-285750" algn="just">
              <a:lnSpc>
                <a:spcPct val="100000"/>
              </a:lnSpc>
              <a:spcBef>
                <a:spcPts val="480"/>
              </a:spcBef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Calibri"/>
              </a:rPr>
              <a:t>проекты/программы в рамках проекта «500+»</a:t>
            </a:r>
            <a:r>
              <a:rPr lang="ru-RU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pc="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endParaRPr lang="ru-RU" dirty="0">
              <a:solidFill>
                <a:srgbClr val="075595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6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038" y="1011218"/>
            <a:ext cx="11083962" cy="1549102"/>
          </a:xfrm>
        </p:spPr>
        <p:txBody>
          <a:bodyPr anchor="t" anchorCtr="0">
            <a:noAutofit/>
          </a:bodyPr>
          <a:lstStyle/>
          <a:p>
            <a:pPr marL="12700" marR="5080" lvl="0" algn="ctr">
              <a:lnSpc>
                <a:spcPct val="100000"/>
              </a:lnSpc>
              <a:spcBef>
                <a:spcPts val="105"/>
              </a:spcBef>
            </a:pPr>
            <a:r>
              <a:rPr lang="ru-RU" sz="2800" b="1" kern="0" spc="-15" dirty="0">
                <a:solidFill>
                  <a:srgbClr val="006FC0"/>
                </a:solidFill>
                <a:latin typeface="Calibri"/>
                <a:cs typeface="Calibri"/>
              </a:rPr>
              <a:t>Трансляция </a:t>
            </a:r>
            <a:r>
              <a:rPr lang="ru-RU" sz="2800" b="1" kern="0" spc="-10" dirty="0">
                <a:solidFill>
                  <a:srgbClr val="006FC0"/>
                </a:solidFill>
                <a:latin typeface="Calibri"/>
                <a:cs typeface="Calibri"/>
              </a:rPr>
              <a:t>успешного </a:t>
            </a:r>
            <a:r>
              <a:rPr lang="ru-RU" sz="2800" b="1" kern="0" dirty="0">
                <a:solidFill>
                  <a:srgbClr val="006FC0"/>
                </a:solidFill>
                <a:latin typeface="Calibri"/>
                <a:cs typeface="Calibri"/>
              </a:rPr>
              <a:t>опыта работы регионального </a:t>
            </a:r>
            <a:r>
              <a:rPr lang="ru-RU" sz="2800" b="1" kern="0" spc="-7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2800" b="1" kern="0" spc="-15" dirty="0">
                <a:solidFill>
                  <a:srgbClr val="006FC0"/>
                </a:solidFill>
                <a:latin typeface="Calibri"/>
                <a:cs typeface="Calibri"/>
              </a:rPr>
              <a:t>координатора,</a:t>
            </a:r>
            <a:r>
              <a:rPr lang="ru-RU" sz="2800" b="1" kern="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2800" b="1" kern="0" spc="-5" dirty="0">
                <a:solidFill>
                  <a:srgbClr val="006FC0"/>
                </a:solidFill>
                <a:latin typeface="Calibri"/>
                <a:cs typeface="Calibri"/>
              </a:rPr>
              <a:t>муниципального </a:t>
            </a:r>
            <a:r>
              <a:rPr lang="ru-RU" sz="2800" b="1" kern="0" spc="-15" dirty="0">
                <a:solidFill>
                  <a:srgbClr val="006FC0"/>
                </a:solidFill>
                <a:latin typeface="Calibri"/>
                <a:cs typeface="Calibri"/>
              </a:rPr>
              <a:t>координатора,</a:t>
            </a:r>
            <a:br>
              <a:rPr lang="ru-RU" sz="2800" b="1" kern="0" spc="-15" dirty="0">
                <a:solidFill>
                  <a:srgbClr val="006FC0"/>
                </a:solidFill>
                <a:latin typeface="Calibri"/>
                <a:cs typeface="Calibri"/>
              </a:rPr>
            </a:br>
            <a:r>
              <a:rPr lang="ru-RU" sz="2800" b="1" kern="0" spc="-5" dirty="0">
                <a:solidFill>
                  <a:srgbClr val="006FC0"/>
                </a:solidFill>
                <a:latin typeface="Calibri"/>
                <a:cs typeface="Calibri"/>
              </a:rPr>
              <a:t>кураторов</a:t>
            </a:r>
            <a:r>
              <a:rPr lang="ru-RU" sz="2800" b="1" kern="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2800" b="1" kern="0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lang="ru-RU" sz="2800" b="1" kern="0" spc="-30" dirty="0">
                <a:solidFill>
                  <a:srgbClr val="006FC0"/>
                </a:solidFill>
                <a:latin typeface="Calibri"/>
                <a:cs typeface="Calibri"/>
              </a:rPr>
              <a:t>школ</a:t>
            </a:r>
            <a:r>
              <a:rPr lang="ru-RU" sz="2800" b="1" kern="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2800" b="1" kern="0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lang="ru-RU" sz="2800" b="1" kern="0" spc="-10" dirty="0">
                <a:solidFill>
                  <a:srgbClr val="006FC0"/>
                </a:solidFill>
                <a:latin typeface="Calibri"/>
                <a:cs typeface="Calibri"/>
              </a:rPr>
              <a:t> рамках </a:t>
            </a:r>
            <a:r>
              <a:rPr lang="ru-RU" sz="2800" b="1" kern="0" spc="-5" dirty="0" smtClean="0">
                <a:solidFill>
                  <a:srgbClr val="006FC0"/>
                </a:solidFill>
                <a:latin typeface="Calibri"/>
                <a:cs typeface="Calibri"/>
              </a:rPr>
              <a:t>проекта </a:t>
            </a:r>
            <a:r>
              <a:rPr lang="ru-RU" sz="2800" b="1" kern="0" spc="-5" dirty="0" smtClean="0">
                <a:solidFill>
                  <a:srgbClr val="FF0000"/>
                </a:solidFill>
                <a:latin typeface="Calibri"/>
                <a:cs typeface="Calibri"/>
              </a:rPr>
              <a:t>( отчетная дата - 14 июня)</a:t>
            </a:r>
            <a:endParaRPr lang="ru-RU" sz="2800" b="1" dirty="0">
              <a:solidFill>
                <a:srgbClr val="FF0000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0344" y="2517288"/>
            <a:ext cx="10722972" cy="3743663"/>
          </a:xfrm>
        </p:spPr>
        <p:txBody>
          <a:bodyPr>
            <a:noAutofit/>
          </a:bodyPr>
          <a:lstStyle/>
          <a:p>
            <a:r>
              <a:rPr lang="ru-RU" sz="1800" b="1" cap="all" dirty="0"/>
              <a:t>Техническое задание </a:t>
            </a:r>
            <a:endParaRPr lang="ru-RU" sz="1800" dirty="0"/>
          </a:p>
          <a:p>
            <a:r>
              <a:rPr lang="ru-RU" sz="1800" b="1" dirty="0"/>
              <a:t>к описанию управленческой практики в рамках проекта «500+»</a:t>
            </a:r>
            <a:endParaRPr lang="ru-RU" sz="1800" dirty="0"/>
          </a:p>
          <a:p>
            <a:r>
              <a:rPr lang="ru-RU" sz="1800" dirty="0"/>
              <a:t>(*для уровней участия: уровень образовательной организации, кураторский, муниципальный, региональный)</a:t>
            </a:r>
          </a:p>
          <a:p>
            <a:pPr lvl="0"/>
            <a:r>
              <a:rPr lang="ru-RU" sz="1800" dirty="0"/>
              <a:t>ФИО спикера;</a:t>
            </a:r>
          </a:p>
          <a:p>
            <a:pPr lvl="0"/>
            <a:r>
              <a:rPr lang="ru-RU" sz="1800" dirty="0"/>
              <a:t>Название опыта;</a:t>
            </a:r>
          </a:p>
          <a:p>
            <a:pPr lvl="0"/>
            <a:r>
              <a:rPr lang="ru-RU" sz="1800" dirty="0"/>
              <a:t>Краткое описание опыта с указанием проблематики, целей, задач, мероприятий и достигнутых результатов;</a:t>
            </a:r>
          </a:p>
          <a:p>
            <a:pPr lvl="0"/>
            <a:r>
              <a:rPr lang="ru-RU" sz="1800" b="1" dirty="0"/>
              <a:t>Формат предоставления материала:</a:t>
            </a:r>
          </a:p>
          <a:p>
            <a:r>
              <a:rPr lang="ru-RU" sz="1800" dirty="0"/>
              <a:t>- Тезисный текст выступления;  </a:t>
            </a:r>
          </a:p>
          <a:p>
            <a:r>
              <a:rPr lang="ru-RU" sz="1800" dirty="0"/>
              <a:t>- Презентация в формате </a:t>
            </a:r>
            <a:r>
              <a:rPr lang="en-US" sz="1800" dirty="0"/>
              <a:t>pdf</a:t>
            </a:r>
            <a:r>
              <a:rPr lang="ru-RU" sz="1800" dirty="0"/>
              <a:t> с корректными ссылками на источники информации;</a:t>
            </a:r>
          </a:p>
          <a:p>
            <a:r>
              <a:rPr lang="ru-RU" sz="1800" dirty="0"/>
              <a:t>- Видеозапись выступления.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sz="2400" dirty="0">
              <a:solidFill>
                <a:srgbClr val="FF0000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0010" y="370840"/>
            <a:ext cx="12134850" cy="21437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cs typeface="Segoe UI" panose="020B0502040204020203" pitchFamily="34" charset="0"/>
              </a:rPr>
              <a:t>Ближайшие мероприятия </a:t>
            </a:r>
            <a:br>
              <a:rPr lang="ru-RU" sz="2400" dirty="0" smtClean="0">
                <a:solidFill>
                  <a:srgbClr val="FF0000"/>
                </a:solidFill>
                <a:cs typeface="Segoe UI" panose="020B0502040204020203" pitchFamily="34" charset="0"/>
              </a:rPr>
            </a:br>
            <a:r>
              <a:rPr lang="ru-RU" sz="2400" dirty="0">
                <a:solidFill>
                  <a:srgbClr val="FF0000"/>
                </a:solidFill>
                <a:cs typeface="Segoe UI" panose="020B0502040204020203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cs typeface="Segoe UI" panose="020B0502040204020203" pitchFamily="34" charset="0"/>
              </a:rPr>
            </a:br>
            <a:endParaRPr lang="ru-RU" sz="2400" b="1" dirty="0">
              <a:solidFill>
                <a:srgbClr val="FF0000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13184" y="1296955"/>
            <a:ext cx="11396876" cy="4475195"/>
          </a:xfrm>
        </p:spPr>
        <p:txBody>
          <a:bodyPr>
            <a:noAutofit/>
          </a:bodyPr>
          <a:lstStyle/>
          <a:p>
            <a:pPr marL="2332038" indent="-2332038">
              <a:buNone/>
            </a:pPr>
            <a:r>
              <a:rPr lang="ru-RU" sz="2400" b="1" dirty="0" smtClean="0">
                <a:solidFill>
                  <a:srgbClr val="FF0000"/>
                </a:solidFill>
                <a:cs typeface="Segoe UI" panose="020B0502040204020203" pitchFamily="34" charset="0"/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  <a:cs typeface="Segoe UI" panose="020B0502040204020203" pitchFamily="34" charset="0"/>
              </a:rPr>
              <a:t>30</a:t>
            </a:r>
            <a:r>
              <a:rPr lang="ru-RU" sz="2400" b="1" dirty="0" smtClean="0">
                <a:solidFill>
                  <a:srgbClr val="FF0000"/>
                </a:solidFill>
                <a:cs typeface="Segoe UI" panose="020B0502040204020203" pitchFamily="34" charset="0"/>
              </a:rPr>
              <a:t>.05.2021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 – кураторам и муниципальным координаторам провести 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содержательную экспертизу 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концепции, </a:t>
            </a:r>
            <a:r>
              <a:rPr lang="ru-RU" sz="2400" dirty="0">
                <a:solidFill>
                  <a:srgbClr val="075595"/>
                </a:solidFill>
                <a:cs typeface="Segoe UI" panose="020B0502040204020203" pitchFamily="34" charset="0"/>
              </a:rPr>
              <a:t>среднесрочной программы 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развития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, </a:t>
            </a:r>
            <a:r>
              <a:rPr lang="ru-RU" sz="2400" dirty="0" err="1" smtClean="0">
                <a:solidFill>
                  <a:srgbClr val="075595"/>
                </a:solidFill>
                <a:cs typeface="Segoe UI" panose="020B0502040204020203" pitchFamily="34" charset="0"/>
              </a:rPr>
              <a:t>антирисковых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 программ школы. </a:t>
            </a:r>
            <a:endParaRPr lang="ru-RU" sz="2400" dirty="0" smtClean="0">
              <a:solidFill>
                <a:srgbClr val="075595"/>
              </a:solidFill>
              <a:cs typeface="Segoe UI" panose="020B0502040204020203" pitchFamily="34" charset="0"/>
            </a:endParaRPr>
          </a:p>
          <a:p>
            <a:pPr marL="2332038" indent="-2332038">
              <a:buNone/>
            </a:pPr>
            <a:r>
              <a:rPr lang="ru-RU" sz="2400" b="1" dirty="0" smtClean="0">
                <a:solidFill>
                  <a:srgbClr val="FF0000"/>
                </a:solidFill>
                <a:cs typeface="Segoe UI" panose="020B0502040204020203" pitchFamily="34" charset="0"/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  <a:cs typeface="Segoe UI" panose="020B0502040204020203" pitchFamily="34" charset="0"/>
              </a:rPr>
              <a:t>01</a:t>
            </a:r>
            <a:r>
              <a:rPr lang="ru-RU" sz="2400" b="1" dirty="0" smtClean="0">
                <a:solidFill>
                  <a:srgbClr val="FF0000"/>
                </a:solidFill>
                <a:cs typeface="Segoe UI" panose="020B0502040204020203" pitchFamily="34" charset="0"/>
              </a:rPr>
              <a:t>.06.2021 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– 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 в рамках проекта директорам и кураторам принять 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участие в 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опросе; </a:t>
            </a:r>
            <a:r>
              <a:rPr lang="ru-RU" sz="2400" dirty="0">
                <a:solidFill>
                  <a:srgbClr val="075595"/>
                </a:solidFill>
                <a:cs typeface="Segoe UI" panose="020B0502040204020203" pitchFamily="34" charset="0"/>
              </a:rPr>
              <a:t>м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униципальным координаторам </a:t>
            </a:r>
            <a:r>
              <a:rPr lang="ru-RU" sz="2400" dirty="0" smtClean="0">
                <a:solidFill>
                  <a:srgbClr val="FF0000"/>
                </a:solidFill>
                <a:cs typeface="Segoe UI" panose="020B0502040204020203" pitchFamily="34" charset="0"/>
              </a:rPr>
              <a:t>до 02 июня 2021 г. 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сообщить о результатах опроса региональному координатору. </a:t>
            </a:r>
            <a:endParaRPr lang="ru-RU" sz="2400" dirty="0">
              <a:solidFill>
                <a:srgbClr val="075595"/>
              </a:solidFill>
              <a:cs typeface="Segoe UI" panose="020B0502040204020203" pitchFamily="34" charset="0"/>
            </a:endParaRPr>
          </a:p>
          <a:p>
            <a:pPr marL="2332038" indent="-2332038">
              <a:buNone/>
            </a:pPr>
            <a:r>
              <a:rPr lang="ru-RU" sz="2400" b="1" dirty="0" smtClean="0">
                <a:solidFill>
                  <a:srgbClr val="FF0000"/>
                </a:solidFill>
                <a:cs typeface="Segoe UI" panose="020B0502040204020203" pitchFamily="34" charset="0"/>
              </a:rPr>
              <a:t>До 12.06.2021</a:t>
            </a:r>
            <a:r>
              <a:rPr lang="ru-RU" sz="2400" dirty="0">
                <a:solidFill>
                  <a:srgbClr val="075595"/>
                </a:solidFill>
                <a:cs typeface="Segoe UI" panose="020B0502040204020203" pitchFamily="34" charset="0"/>
              </a:rPr>
              <a:t>– 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школам подкрепить 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подтверждающие 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документы, кураторам и муниципальным координаторам 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провести содержательную 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экспертизу.</a:t>
            </a:r>
          </a:p>
          <a:p>
            <a:pPr marL="2332038" indent="-2332038">
              <a:buNone/>
            </a:pPr>
            <a:r>
              <a:rPr lang="ru-RU" sz="2400" b="1" dirty="0">
                <a:solidFill>
                  <a:srgbClr val="FF0000"/>
                </a:solidFill>
                <a:cs typeface="Segoe UI" panose="020B0502040204020203" pitchFamily="34" charset="0"/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  <a:cs typeface="Segoe UI" panose="020B0502040204020203" pitchFamily="34" charset="0"/>
              </a:rPr>
              <a:t>14.06.2021 </a:t>
            </a:r>
            <a:r>
              <a:rPr lang="ru-RU" sz="2400" dirty="0">
                <a:solidFill>
                  <a:srgbClr val="075595"/>
                </a:solidFill>
                <a:cs typeface="Segoe UI" panose="020B0502040204020203" pitchFamily="34" charset="0"/>
              </a:rPr>
              <a:t>– 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отправить региональному координатору трансляцию успешного опыта в соответствии с техническим заданием.</a:t>
            </a:r>
            <a:endParaRPr lang="ru-RU" sz="2400" dirty="0">
              <a:solidFill>
                <a:srgbClr val="075595"/>
              </a:solidFill>
              <a:cs typeface="Segoe UI" panose="020B0502040204020203" pitchFamily="34" charset="0"/>
            </a:endParaRPr>
          </a:p>
          <a:p>
            <a:pPr marL="2332038" indent="-2332038">
              <a:buNone/>
            </a:pPr>
            <a:endParaRPr lang="ru-RU" sz="2400" dirty="0">
              <a:solidFill>
                <a:srgbClr val="075595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690" y="1520112"/>
            <a:ext cx="5896791" cy="1042990"/>
          </a:xfrm>
        </p:spPr>
        <p:txBody>
          <a:bodyPr anchor="t" anchorCtr="0">
            <a:noAutofit/>
          </a:bodyPr>
          <a:lstStyle/>
          <a:p>
            <a:r>
              <a:rPr lang="ru-RU" sz="2400" b="1" dirty="0" smtClean="0">
                <a:solidFill>
                  <a:srgbClr val="FF68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Региональный координатор</a:t>
            </a:r>
            <a:endParaRPr lang="ru-RU" sz="2400" b="1" dirty="0">
              <a:solidFill>
                <a:srgbClr val="FF680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1867" y="3721101"/>
            <a:ext cx="6206067" cy="1587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rgbClr val="1165A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537" y="2643190"/>
            <a:ext cx="640920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75595"/>
                </a:solidFill>
                <a:cs typeface="Segoe UI" panose="020B0502040204020203" pitchFamily="34" charset="0"/>
              </a:rPr>
              <a:t>Носова Надежда Валерьевна</a:t>
            </a:r>
            <a:r>
              <a:rPr lang="ru-RU" sz="2000" dirty="0">
                <a:solidFill>
                  <a:srgbClr val="075595"/>
                </a:solidFill>
                <a:cs typeface="Segoe UI" panose="020B0502040204020203" pitchFamily="34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rgbClr val="075595"/>
                </a:solidFill>
                <a:cs typeface="Segoe UI" panose="020B0502040204020203" pitchFamily="34" charset="0"/>
              </a:rPr>
              <a:t>заведующий </a:t>
            </a:r>
            <a:r>
              <a:rPr lang="ru-RU" sz="2000" dirty="0">
                <a:solidFill>
                  <a:srgbClr val="075595"/>
                </a:solidFill>
                <a:cs typeface="Segoe UI" panose="020B0502040204020203" pitchFamily="34" charset="0"/>
              </a:rPr>
              <a:t>кафедрой </a:t>
            </a:r>
            <a:endParaRPr lang="ru-RU" sz="2000" dirty="0" smtClean="0">
              <a:solidFill>
                <a:srgbClr val="075595"/>
              </a:solidFill>
              <a:cs typeface="Segoe UI" panose="020B0502040204020203" pitchFamily="34" charset="0"/>
            </a:endParaRPr>
          </a:p>
          <a:p>
            <a:pPr algn="ctr"/>
            <a:r>
              <a:rPr lang="ru-RU" sz="2000" dirty="0" smtClean="0">
                <a:solidFill>
                  <a:srgbClr val="075595"/>
                </a:solidFill>
                <a:cs typeface="Segoe UI" panose="020B0502040204020203" pitchFamily="34" charset="0"/>
              </a:rPr>
              <a:t>предметных </a:t>
            </a:r>
            <a:r>
              <a:rPr lang="ru-RU" sz="2000" dirty="0">
                <a:solidFill>
                  <a:srgbClr val="075595"/>
                </a:solidFill>
                <a:cs typeface="Segoe UI" panose="020B0502040204020203" pitchFamily="34" charset="0"/>
              </a:rPr>
              <a:t>областей </a:t>
            </a:r>
          </a:p>
          <a:p>
            <a:pPr algn="ctr"/>
            <a:r>
              <a:rPr lang="ru-RU" sz="2000" dirty="0">
                <a:solidFill>
                  <a:srgbClr val="075595"/>
                </a:solidFill>
                <a:cs typeface="Segoe UI" panose="020B0502040204020203" pitchFamily="34" charset="0"/>
              </a:rPr>
              <a:t>КОГОАУ ДПО «ИРО Кировской области», </a:t>
            </a:r>
          </a:p>
          <a:p>
            <a:pPr algn="ctr"/>
            <a:r>
              <a:rPr lang="ru-RU" sz="2000" dirty="0">
                <a:solidFill>
                  <a:srgbClr val="075595"/>
                </a:solidFill>
                <a:cs typeface="Segoe UI" panose="020B0502040204020203" pitchFamily="34" charset="0"/>
              </a:rPr>
              <a:t>кандидат педагогических </a:t>
            </a:r>
            <a:r>
              <a:rPr lang="ru-RU" sz="2000" dirty="0" smtClean="0">
                <a:solidFill>
                  <a:srgbClr val="075595"/>
                </a:solidFill>
                <a:cs typeface="Segoe UI" panose="020B0502040204020203" pitchFamily="34" charset="0"/>
              </a:rPr>
              <a:t>наук</a:t>
            </a:r>
          </a:p>
          <a:p>
            <a:pPr algn="ctr"/>
            <a:r>
              <a:rPr lang="ru-RU" sz="2000" dirty="0" smtClean="0">
                <a:solidFill>
                  <a:srgbClr val="075595"/>
                </a:solidFill>
                <a:cs typeface="Segoe UI" panose="020B0502040204020203" pitchFamily="34" charset="0"/>
              </a:rPr>
              <a:t>Тел. 8(8332)25-54-42 </a:t>
            </a:r>
            <a:r>
              <a:rPr lang="ru-RU" sz="2000" dirty="0" smtClean="0">
                <a:solidFill>
                  <a:srgbClr val="075595"/>
                </a:solidFill>
                <a:cs typeface="Segoe UI" panose="020B0502040204020203" pitchFamily="34" charset="0"/>
              </a:rPr>
              <a:t>вн.211</a:t>
            </a:r>
          </a:p>
          <a:p>
            <a:pPr algn="ctr"/>
            <a:r>
              <a:rPr lang="ru-RU" sz="2000" dirty="0" smtClean="0">
                <a:solidFill>
                  <a:srgbClr val="075595"/>
                </a:solidFill>
                <a:cs typeface="Segoe UI" panose="020B0502040204020203" pitchFamily="34" charset="0"/>
              </a:rPr>
              <a:t>Тел. 89127174077</a:t>
            </a:r>
            <a:endParaRPr lang="en-US" sz="2000" dirty="0" smtClean="0">
              <a:solidFill>
                <a:srgbClr val="075595"/>
              </a:solidFill>
              <a:cs typeface="Segoe UI" panose="020B0502040204020203" pitchFamily="34" charset="0"/>
            </a:endParaRPr>
          </a:p>
          <a:p>
            <a:pPr algn="ctr"/>
            <a:r>
              <a:rPr lang="ru-RU" sz="2000" dirty="0" smtClean="0">
                <a:solidFill>
                  <a:srgbClr val="075595"/>
                </a:solidFill>
                <a:cs typeface="Segoe UI" panose="020B0502040204020203" pitchFamily="34" charset="0"/>
              </a:rPr>
              <a:t>Электронная почта: </a:t>
            </a:r>
            <a:r>
              <a:rPr lang="en-US" sz="2000" dirty="0" smtClean="0">
                <a:solidFill>
                  <a:srgbClr val="075595"/>
                </a:solidFill>
                <a:cs typeface="Segoe UI" panose="020B0502040204020203" pitchFamily="34" charset="0"/>
              </a:rPr>
              <a:t>enimo@kirovipk.ru</a:t>
            </a:r>
            <a:endParaRPr lang="ru-RU" sz="2000" dirty="0">
              <a:solidFill>
                <a:srgbClr val="075595"/>
              </a:solidFill>
              <a:cs typeface="Segoe UI" panose="020B0502040204020203" pitchFamily="34" charset="0"/>
            </a:endParaRPr>
          </a:p>
          <a:p>
            <a:r>
              <a:rPr lang="en-US" dirty="0">
                <a:hlinkClick r:id="rId3"/>
              </a:rPr>
              <a:t>https://chat.whatsapp.com/ECf3IswHO4aGFYp8QQXu1B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8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84" y="639228"/>
            <a:ext cx="7673168" cy="609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59" y="1024466"/>
            <a:ext cx="12052042" cy="1018938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  <a:t>Школы, у которых на 30.04.2021 г. выложены в ИС МЭДК </a:t>
            </a:r>
            <a:br>
              <a:rPr lang="ru-RU" sz="2800" b="1" dirty="0" smtClean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</a:br>
            <a:r>
              <a:rPr lang="ru-RU" sz="2800" b="1" dirty="0" smtClean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  <a:t>все концептуальные документы проекта «500+»</a:t>
            </a:r>
            <a:br>
              <a:rPr lang="ru-RU" sz="2800" b="1" dirty="0" smtClean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</a:br>
            <a:endParaRPr lang="ru-RU" sz="2800" b="1" dirty="0">
              <a:solidFill>
                <a:srgbClr val="FF6801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9004" y="2011680"/>
            <a:ext cx="10631250" cy="393192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МКОУ СОШ д.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Быданово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Белохолуницкого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района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МКОУ СОШ с.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Кстинино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Кирово-Чепецкого района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МОКУ ООШ п. Староверческий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Мурашинского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района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МКОУ СОШ с. Заево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Нагорского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района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КОГОБУ СШ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пгт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Нема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МКОУ ООЩ д. Салтыки Слободского района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МКОУ СОШ п. Октябрьский Слободского района (нет подписи руководителя)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МКОУ СОШ с. Русский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Турек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Уржумского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района</a:t>
            </a:r>
            <a:endParaRPr lang="ru-RU" sz="2000" b="1" dirty="0">
              <a:solidFill>
                <a:srgbClr val="075597"/>
              </a:solidFill>
              <a:cs typeface="Segoe UI" panose="020B0502040204020203" pitchFamily="34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КОГОБУ СШ с УИОП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пгт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Фаленки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</a:t>
            </a:r>
            <a:endParaRPr lang="en-US" sz="2000" b="1" dirty="0" smtClean="0">
              <a:solidFill>
                <a:srgbClr val="075597"/>
              </a:solidFill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45441" y="2700926"/>
            <a:ext cx="8509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2400" dirty="0" smtClean="0">
              <a:solidFill>
                <a:srgbClr val="075595"/>
              </a:solidFill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59" y="1024466"/>
            <a:ext cx="12052042" cy="1018938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  <a:t>Школы, у которых на 26.05.2021 г. выложены в ИС МЭДК </a:t>
            </a:r>
            <a:br>
              <a:rPr lang="ru-RU" sz="2800" b="1" dirty="0" smtClean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</a:br>
            <a:r>
              <a:rPr lang="ru-RU" sz="2800" b="1" dirty="0" smtClean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  <a:t>все концептуальные документы проекта «500+»</a:t>
            </a:r>
            <a:br>
              <a:rPr lang="ru-RU" sz="2800" b="1" dirty="0" smtClean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</a:br>
            <a:endParaRPr lang="ru-RU" sz="2800" b="1" dirty="0">
              <a:solidFill>
                <a:srgbClr val="FF6801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9004" y="2011679"/>
            <a:ext cx="10631250" cy="427715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МКОУ СОШ с. Каринка Кирово-Чепецкого района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МКОУ СОШ п. Речной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Куменского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района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МКОУ ООШ п. Медведок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Нолинского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района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МОКУ СОШ с. Коршик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Оричевского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района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МКОУ СОШ с УИОП с. Шурма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Уржумского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района</a:t>
            </a:r>
          </a:p>
          <a:p>
            <a:pPr marL="457200" indent="-457200">
              <a:buAutoNum type="arabicPeriod" startAt="6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КОГОБУ СШ с УИОП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пгт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Ленинское </a:t>
            </a:r>
            <a:r>
              <a:rPr lang="ru-RU" sz="2000" b="1" dirty="0" err="1" smtClean="0">
                <a:solidFill>
                  <a:srgbClr val="075597"/>
                </a:solidFill>
                <a:cs typeface="Segoe UI" panose="020B0502040204020203" pitchFamily="34" charset="0"/>
              </a:rPr>
              <a:t>Шабалинского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района</a:t>
            </a:r>
          </a:p>
          <a:p>
            <a:pPr marL="457200" indent="-457200">
              <a:buAutoNum type="arabicPeriod" startAt="6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МБОУ СОШ № 22 г. Кирова</a:t>
            </a:r>
          </a:p>
          <a:p>
            <a:pPr marL="457200" indent="-457200">
              <a:buAutoNum type="arabicPeriod" startAt="6"/>
            </a:pP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МБОУ «Вечерняя школа» города Кирова</a:t>
            </a:r>
          </a:p>
          <a:p>
            <a:r>
              <a:rPr lang="ru-RU" sz="2000" b="1" dirty="0">
                <a:solidFill>
                  <a:srgbClr val="075597"/>
                </a:solidFill>
                <a:cs typeface="Segoe UI" panose="020B0502040204020203" pitchFamily="34" charset="0"/>
              </a:rPr>
              <a:t>	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На 26.05.2021 г. только </a:t>
            </a:r>
            <a:r>
              <a:rPr lang="ru-RU" sz="2000" b="1" dirty="0" smtClean="0">
                <a:solidFill>
                  <a:srgbClr val="FF0000"/>
                </a:solidFill>
                <a:cs typeface="Segoe UI" panose="020B0502040204020203" pitchFamily="34" charset="0"/>
              </a:rPr>
              <a:t>17 школ (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cs typeface="Segoe UI" panose="020B0502040204020203" pitchFamily="34" charset="0"/>
              </a:rPr>
              <a:t>68%) </a:t>
            </a:r>
            <a:r>
              <a:rPr lang="ru-RU" sz="2000" b="1" dirty="0" smtClean="0">
                <a:solidFill>
                  <a:srgbClr val="075597"/>
                </a:solidFill>
                <a:cs typeface="Segoe UI" panose="020B0502040204020203" pitchFamily="34" charset="0"/>
              </a:rPr>
              <a:t>готовы к проверке концептуальных документов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cs typeface="Segoe UI" panose="020B0502040204020203" pitchFamily="34" charset="0"/>
              </a:rPr>
              <a:t>Отчетная дата – 30 мая 2021 г.</a:t>
            </a:r>
          </a:p>
          <a:p>
            <a:endParaRPr lang="en-US" sz="2000" b="1" dirty="0" smtClean="0">
              <a:solidFill>
                <a:srgbClr val="075597"/>
              </a:solidFill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45441" y="2700926"/>
            <a:ext cx="8509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2400" dirty="0" smtClean="0">
              <a:solidFill>
                <a:srgbClr val="075595"/>
              </a:solidFill>
              <a:cs typeface="Segoe UI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4400"/>
            <a:ext cx="12192000" cy="937260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6801"/>
                </a:solidFill>
                <a:latin typeface="+mn-lt"/>
                <a:cs typeface="Segoe UI" panose="020B0502040204020203" pitchFamily="34" charset="0"/>
              </a:rPr>
              <a:t>Топ ошибок при размещении в ИС МЭДК концептуальных документов</a:t>
            </a:r>
            <a:endParaRPr lang="ru-RU" sz="2800" b="1" dirty="0">
              <a:solidFill>
                <a:srgbClr val="FF6801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2147" y="1979406"/>
            <a:ext cx="9887883" cy="41628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400" dirty="0">
              <a:solidFill>
                <a:srgbClr val="075595"/>
              </a:solidFill>
              <a:cs typeface="Segoe UI" panose="020B0502040204020203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1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Не подтверждены куратором </a:t>
            </a:r>
            <a:r>
              <a:rPr lang="ru-RU" sz="2400" dirty="0" err="1" smtClean="0">
                <a:solidFill>
                  <a:srgbClr val="075595"/>
                </a:solidFill>
                <a:cs typeface="Segoe UI" panose="020B0502040204020203" pitchFamily="34" charset="0"/>
              </a:rPr>
              <a:t>антирисковые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 программы</a:t>
            </a:r>
          </a:p>
          <a:p>
            <a:pPr marL="342900" indent="-342900">
              <a:lnSpc>
                <a:spcPct val="100000"/>
              </a:lnSpc>
              <a:spcBef>
                <a:spcPts val="1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75595"/>
                </a:solidFill>
                <a:cs typeface="Segoe UI" panose="020B0502040204020203" pitchFamily="34" charset="0"/>
              </a:rPr>
              <a:t> </a:t>
            </a: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Документы не заверены директором школы</a:t>
            </a:r>
          </a:p>
          <a:p>
            <a:pPr marL="342900" indent="-342900">
              <a:lnSpc>
                <a:spcPct val="100000"/>
              </a:lnSpc>
              <a:spcBef>
                <a:spcPts val="1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Разработанные документы не соответствуют методическим рекомендациям</a:t>
            </a:r>
          </a:p>
          <a:p>
            <a:pPr marL="342900" indent="-342900">
              <a:lnSpc>
                <a:spcPct val="100000"/>
              </a:lnSpc>
              <a:spcBef>
                <a:spcPts val="1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75595"/>
                </a:solidFill>
                <a:cs typeface="Segoe UI" panose="020B0502040204020203" pitchFamily="34" charset="0"/>
              </a:rPr>
              <a:t>Документы требуют культуры оформления</a:t>
            </a:r>
            <a:endParaRPr lang="ru-RU" sz="2400" dirty="0">
              <a:solidFill>
                <a:srgbClr val="075595"/>
              </a:solidFill>
              <a:cs typeface="Segoe UI" panose="020B0502040204020203" pitchFamily="34" charset="0"/>
            </a:endParaRPr>
          </a:p>
          <a:p>
            <a:endParaRPr lang="ru-RU" sz="2000" b="1" dirty="0" smtClean="0">
              <a:solidFill>
                <a:srgbClr val="07559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43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5726"/>
            <a:ext cx="12192000" cy="648986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b="1" kern="0" spc="-5" dirty="0">
                <a:solidFill>
                  <a:srgbClr val="006FC0"/>
                </a:solidFill>
                <a:latin typeface="Calibri"/>
                <a:cs typeface="Calibri"/>
              </a:rPr>
              <a:t>Критерии </a:t>
            </a:r>
            <a:r>
              <a:rPr lang="ru-RU" b="1" kern="0" dirty="0">
                <a:solidFill>
                  <a:srgbClr val="006FC0"/>
                </a:solidFill>
                <a:latin typeface="Calibri"/>
                <a:cs typeface="Calibri"/>
              </a:rPr>
              <a:t>рейтинга </a:t>
            </a:r>
            <a:r>
              <a:rPr lang="ru-RU" b="1" kern="0" spc="-5" dirty="0">
                <a:solidFill>
                  <a:srgbClr val="006FC0"/>
                </a:solidFill>
                <a:latin typeface="Calibri"/>
                <a:cs typeface="Calibri"/>
              </a:rPr>
              <a:t>вовлеченности </a:t>
            </a:r>
            <a:r>
              <a:rPr lang="ru-RU" b="1" kern="0" dirty="0">
                <a:solidFill>
                  <a:srgbClr val="006FC0"/>
                </a:solidFill>
                <a:latin typeface="Calibri"/>
                <a:cs typeface="Calibri"/>
              </a:rPr>
              <a:t>региона </a:t>
            </a:r>
            <a:r>
              <a:rPr lang="ru-RU" b="1" kern="0" spc="-7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b="1" kern="0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lang="ru-RU" b="1" kern="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b="1" kern="0" dirty="0">
                <a:solidFill>
                  <a:srgbClr val="006FC0"/>
                </a:solidFill>
                <a:latin typeface="Calibri"/>
                <a:cs typeface="Calibri"/>
              </a:rPr>
              <a:t>проект</a:t>
            </a:r>
            <a:r>
              <a:rPr lang="ru-RU" b="1" kern="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b="1" kern="0" spc="-5" dirty="0">
                <a:solidFill>
                  <a:srgbClr val="006FC0"/>
                </a:solidFill>
                <a:latin typeface="Calibri"/>
                <a:cs typeface="Calibri"/>
              </a:rPr>
              <a:t>«500+»</a:t>
            </a:r>
            <a:endParaRPr lang="ru-RU" sz="2800" b="1" dirty="0">
              <a:solidFill>
                <a:srgbClr val="FF6801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0344" y="1900281"/>
            <a:ext cx="10722972" cy="4763409"/>
          </a:xfrm>
        </p:spPr>
        <p:txBody>
          <a:bodyPr>
            <a:noAutofit/>
          </a:bodyPr>
          <a:lstStyle/>
          <a:p>
            <a:pPr marL="12700" lvl="0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spc="-10" dirty="0">
                <a:solidFill>
                  <a:srgbClr val="006FC0"/>
                </a:solidFill>
                <a:latin typeface="Calibri"/>
                <a:cs typeface="Calibri"/>
              </a:rPr>
              <a:t>Максимальный</a:t>
            </a:r>
            <a:r>
              <a:rPr lang="ru-RU" sz="28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2800" b="1" spc="-5" dirty="0">
                <a:solidFill>
                  <a:srgbClr val="006FC0"/>
                </a:solidFill>
                <a:latin typeface="Calibri"/>
                <a:cs typeface="Calibri"/>
              </a:rPr>
              <a:t>балл</a:t>
            </a:r>
            <a:r>
              <a:rPr lang="ru-RU" sz="28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2800" b="1" spc="-5" dirty="0">
                <a:solidFill>
                  <a:srgbClr val="006FC0"/>
                </a:solidFill>
                <a:latin typeface="Calibri"/>
                <a:cs typeface="Calibri"/>
              </a:rPr>
              <a:t>рейтинга</a:t>
            </a:r>
            <a:r>
              <a:rPr lang="ru-RU" sz="28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2800" b="1" spc="-5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lang="ru-RU" sz="28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2800" b="1" spc="-5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lang="ru-RU" sz="28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ru-RU" sz="2800" b="1" spc="-10" dirty="0">
                <a:solidFill>
                  <a:srgbClr val="006FC0"/>
                </a:solidFill>
                <a:latin typeface="Calibri"/>
                <a:cs typeface="Calibri"/>
              </a:rPr>
              <a:t>баллов</a:t>
            </a:r>
            <a:endParaRPr lang="ru-RU"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marR="194945" lvl="0" indent="-457200">
              <a:lnSpc>
                <a:spcPct val="100000"/>
              </a:lnSpc>
              <a:spcBef>
                <a:spcPts val="100"/>
              </a:spcBef>
              <a:buFontTx/>
              <a:buAutoNum type="arabicPeriod"/>
              <a:tabLst>
                <a:tab pos="469265" algn="l"/>
                <a:tab pos="469900" algn="l"/>
              </a:tabLst>
            </a:pPr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</a:rPr>
              <a:t>Выборочная</a:t>
            </a:r>
            <a:r>
              <a:rPr lang="ru-RU" sz="24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spc="-20" dirty="0">
                <a:solidFill>
                  <a:prstClr val="black"/>
                </a:solidFill>
                <a:latin typeface="Calibri"/>
                <a:cs typeface="Calibri"/>
              </a:rPr>
              <a:t>содержательная</a:t>
            </a:r>
            <a:r>
              <a:rPr lang="ru-RU" sz="2400" spc="-5" dirty="0">
                <a:solidFill>
                  <a:prstClr val="black"/>
                </a:solidFill>
                <a:latin typeface="Calibri"/>
                <a:cs typeface="Calibri"/>
              </a:rPr>
              <a:t> экспертиза</a:t>
            </a:r>
            <a:r>
              <a:rPr lang="ru-RU" sz="2400" spc="-10" dirty="0">
                <a:solidFill>
                  <a:prstClr val="black"/>
                </a:solidFill>
                <a:latin typeface="Calibri"/>
                <a:cs typeface="Calibri"/>
              </a:rPr>
              <a:t> концептуальных </a:t>
            </a:r>
            <a:r>
              <a:rPr lang="ru-RU" sz="2400" spc="-5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spc="-10" dirty="0">
                <a:solidFill>
                  <a:prstClr val="black"/>
                </a:solidFill>
                <a:latin typeface="Calibri"/>
                <a:cs typeface="Calibri"/>
              </a:rPr>
              <a:t>документов</a:t>
            </a:r>
            <a:r>
              <a:rPr lang="ru-RU" sz="24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</a:rPr>
              <a:t>– </a:t>
            </a:r>
            <a:r>
              <a:rPr lang="ru-RU" sz="2400" b="1" spc="-10" dirty="0">
                <a:solidFill>
                  <a:prstClr val="black"/>
                </a:solidFill>
                <a:latin typeface="Calibri"/>
                <a:cs typeface="Calibri"/>
              </a:rPr>
              <a:t>максимально</a:t>
            </a:r>
            <a:r>
              <a:rPr lang="ru-RU" sz="2400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lang="ru-RU" sz="2400" b="1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cs typeface="Calibri"/>
              </a:rPr>
              <a:t>балла </a:t>
            </a:r>
            <a:r>
              <a:rPr lang="ru-RU" sz="2400" b="1" dirty="0" smtClean="0">
                <a:solidFill>
                  <a:srgbClr val="FF0000"/>
                </a:solidFill>
                <a:latin typeface="Calibri"/>
                <a:cs typeface="Calibri"/>
              </a:rPr>
              <a:t>(отчетная дата – 30 мая 2021 г.)</a:t>
            </a:r>
            <a:endParaRPr lang="ru-RU"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  <a:tabLst>
                <a:tab pos="469265" algn="l"/>
                <a:tab pos="469900" algn="l"/>
              </a:tabLst>
            </a:pPr>
            <a:r>
              <a:rPr lang="ru-RU" sz="2400" spc="-10" dirty="0">
                <a:solidFill>
                  <a:prstClr val="black"/>
                </a:solidFill>
                <a:latin typeface="Calibri"/>
                <a:cs typeface="Calibri"/>
              </a:rPr>
              <a:t>Участие</a:t>
            </a:r>
            <a:r>
              <a:rPr lang="ru-RU" sz="2400" spc="-5" dirty="0">
                <a:solidFill>
                  <a:prstClr val="black"/>
                </a:solidFill>
                <a:latin typeface="Calibri"/>
                <a:cs typeface="Calibri"/>
              </a:rPr>
              <a:t> региона</a:t>
            </a:r>
            <a:r>
              <a:rPr lang="ru-RU" sz="24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lang="ru-RU" sz="2400" spc="-5" dirty="0">
                <a:solidFill>
                  <a:prstClr val="black"/>
                </a:solidFill>
                <a:latin typeface="Calibri"/>
                <a:cs typeface="Calibri"/>
              </a:rPr>
              <a:t> опросах,</a:t>
            </a:r>
            <a:r>
              <a:rPr lang="ru-RU" sz="24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spc="-15" dirty="0">
                <a:solidFill>
                  <a:prstClr val="black"/>
                </a:solidFill>
                <a:latin typeface="Calibri"/>
                <a:cs typeface="Calibri"/>
              </a:rPr>
              <a:t>проводимых</a:t>
            </a:r>
            <a:r>
              <a:rPr lang="ru-RU" sz="24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lang="ru-RU" sz="2400" spc="-10" dirty="0">
                <a:solidFill>
                  <a:prstClr val="black"/>
                </a:solidFill>
                <a:latin typeface="Calibri"/>
                <a:cs typeface="Calibri"/>
              </a:rPr>
              <a:t> рамках 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</a:rPr>
              <a:t>проекта</a:t>
            </a:r>
          </a:p>
          <a:p>
            <a:pPr marL="469900" lvl="0">
              <a:lnSpc>
                <a:spcPct val="100000"/>
              </a:lnSpc>
              <a:spcBef>
                <a:spcPts val="0"/>
              </a:spcBef>
            </a:pPr>
            <a:r>
              <a:rPr lang="ru-RU" sz="2400" spc="-10" dirty="0">
                <a:solidFill>
                  <a:prstClr val="black"/>
                </a:solidFill>
                <a:latin typeface="Calibri"/>
                <a:cs typeface="Calibri"/>
              </a:rPr>
              <a:t>«500+»</a:t>
            </a:r>
            <a:r>
              <a:rPr lang="ru-RU" sz="24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lang="ru-RU" sz="24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b="1" spc="-10" dirty="0">
                <a:solidFill>
                  <a:prstClr val="black"/>
                </a:solidFill>
                <a:latin typeface="Calibri"/>
                <a:cs typeface="Calibri"/>
              </a:rPr>
              <a:t>максимально</a:t>
            </a:r>
            <a:r>
              <a:rPr lang="ru-RU" sz="2400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lang="ru-RU" sz="2400" b="1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b="1" spc="-5" dirty="0" smtClean="0">
                <a:solidFill>
                  <a:prstClr val="black"/>
                </a:solidFill>
                <a:latin typeface="Calibri"/>
                <a:cs typeface="Calibri"/>
              </a:rPr>
              <a:t>балл </a:t>
            </a: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(отчетная дата – 04 июня 2021 г.)</a:t>
            </a:r>
            <a:endParaRPr lang="ru-RU"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 marR="508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 startAt="3"/>
              <a:tabLst>
                <a:tab pos="469265" algn="l"/>
                <a:tab pos="469900" algn="l"/>
              </a:tabLst>
            </a:pPr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</a:rPr>
              <a:t>Выборочная </a:t>
            </a:r>
            <a:r>
              <a:rPr lang="ru-RU" sz="2400" spc="-20" dirty="0">
                <a:solidFill>
                  <a:prstClr val="black"/>
                </a:solidFill>
                <a:latin typeface="Calibri"/>
                <a:cs typeface="Calibri"/>
              </a:rPr>
              <a:t>содержательная </a:t>
            </a:r>
            <a:r>
              <a:rPr lang="ru-RU" sz="2400" spc="-5" dirty="0">
                <a:solidFill>
                  <a:prstClr val="black"/>
                </a:solidFill>
                <a:latin typeface="Calibri"/>
                <a:cs typeface="Calibri"/>
              </a:rPr>
              <a:t>экспертиза </a:t>
            </a:r>
            <a:r>
              <a:rPr lang="ru-RU" sz="2400" spc="-10" dirty="0">
                <a:solidFill>
                  <a:prstClr val="black"/>
                </a:solidFill>
                <a:latin typeface="Calibri"/>
                <a:cs typeface="Calibri"/>
              </a:rPr>
              <a:t>подтверждающих </a:t>
            </a:r>
            <a:r>
              <a:rPr lang="ru-RU" sz="2400" spc="-5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spc="-10" dirty="0">
                <a:solidFill>
                  <a:prstClr val="black"/>
                </a:solidFill>
                <a:latin typeface="Calibri"/>
                <a:cs typeface="Calibri"/>
              </a:rPr>
              <a:t>документов</a:t>
            </a:r>
            <a:r>
              <a:rPr lang="ru-RU" sz="2400" spc="-25" dirty="0">
                <a:solidFill>
                  <a:prstClr val="black"/>
                </a:solidFill>
                <a:latin typeface="Calibri"/>
                <a:cs typeface="Calibri"/>
              </a:rPr>
              <a:t> школ</a:t>
            </a:r>
            <a:r>
              <a:rPr lang="ru-RU" sz="24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</a:rPr>
              <a:t>– </a:t>
            </a:r>
            <a:r>
              <a:rPr lang="ru-RU" sz="2400" b="1" spc="-10" dirty="0">
                <a:solidFill>
                  <a:prstClr val="black"/>
                </a:solidFill>
                <a:latin typeface="Calibri"/>
                <a:cs typeface="Calibri"/>
              </a:rPr>
              <a:t>максимально</a:t>
            </a:r>
            <a:r>
              <a:rPr lang="ru-RU" sz="2400" b="1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lang="ru-RU" sz="2400" b="1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b="1" spc="-5" dirty="0" smtClean="0">
                <a:solidFill>
                  <a:prstClr val="black"/>
                </a:solidFill>
                <a:latin typeface="Calibri"/>
                <a:cs typeface="Calibri"/>
              </a:rPr>
              <a:t>балла </a:t>
            </a: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(отчетная дата -28 июня 2021 г.)</a:t>
            </a:r>
            <a:endParaRPr lang="ru-RU"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 lvl="0" indent="-457200">
              <a:lnSpc>
                <a:spcPct val="100000"/>
              </a:lnSpc>
              <a:spcBef>
                <a:spcPts val="5"/>
              </a:spcBef>
              <a:buFontTx/>
              <a:buAutoNum type="arabicPeriod" startAt="3"/>
              <a:tabLst>
                <a:tab pos="469265" algn="l"/>
                <a:tab pos="469900" algn="l"/>
              </a:tabLst>
            </a:pPr>
            <a:r>
              <a:rPr lang="ru-RU" sz="2400" spc="-10" dirty="0">
                <a:solidFill>
                  <a:prstClr val="black"/>
                </a:solidFill>
                <a:latin typeface="Calibri"/>
                <a:cs typeface="Calibri"/>
              </a:rPr>
              <a:t>Мониторинг</a:t>
            </a:r>
            <a:r>
              <a:rPr lang="ru-RU" sz="24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spc="-5" dirty="0">
                <a:solidFill>
                  <a:prstClr val="black"/>
                </a:solidFill>
                <a:latin typeface="Calibri"/>
                <a:cs typeface="Calibri"/>
              </a:rPr>
              <a:t>реализации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spc="-5" dirty="0">
                <a:solidFill>
                  <a:prstClr val="black"/>
                </a:solidFill>
                <a:latin typeface="Calibri"/>
                <a:cs typeface="Calibri"/>
              </a:rPr>
              <a:t>региональных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spc="-10" dirty="0">
                <a:solidFill>
                  <a:prstClr val="black"/>
                </a:solidFill>
                <a:latin typeface="Calibri"/>
                <a:cs typeface="Calibri"/>
              </a:rPr>
              <a:t>дорожных</a:t>
            </a:r>
            <a:r>
              <a:rPr lang="ru-RU" sz="24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spc="-10" dirty="0">
                <a:solidFill>
                  <a:prstClr val="black"/>
                </a:solidFill>
                <a:latin typeface="Calibri"/>
                <a:cs typeface="Calibri"/>
              </a:rPr>
              <a:t>карт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</a:rPr>
              <a:t> –</a:t>
            </a:r>
          </a:p>
          <a:p>
            <a:pPr marL="469900" lvl="0">
              <a:lnSpc>
                <a:spcPct val="100000"/>
              </a:lnSpc>
              <a:spcBef>
                <a:spcPts val="0"/>
              </a:spcBef>
            </a:pPr>
            <a:r>
              <a:rPr lang="ru-RU" sz="2400" b="1" spc="-10" dirty="0">
                <a:solidFill>
                  <a:prstClr val="black"/>
                </a:solidFill>
                <a:latin typeface="Calibri"/>
                <a:cs typeface="Calibri"/>
              </a:rPr>
              <a:t>максимально</a:t>
            </a:r>
            <a:r>
              <a:rPr lang="ru-RU" sz="2400" b="1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lang="ru-RU" sz="2400" b="1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b="1" spc="-5" dirty="0" smtClean="0">
                <a:solidFill>
                  <a:prstClr val="black"/>
                </a:solidFill>
                <a:latin typeface="Calibri"/>
                <a:cs typeface="Calibri"/>
              </a:rPr>
              <a:t>балла </a:t>
            </a: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(отчетная дата – 14 июня 2021 г.)</a:t>
            </a:r>
            <a:endParaRPr lang="ru-RU"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 startAt="5"/>
              <a:tabLst>
                <a:tab pos="469265" algn="l"/>
                <a:tab pos="469900" algn="l"/>
              </a:tabLst>
            </a:pPr>
            <a:r>
              <a:rPr lang="ru-RU" sz="2400" spc="-25" dirty="0">
                <a:solidFill>
                  <a:prstClr val="black"/>
                </a:solidFill>
                <a:latin typeface="Calibri"/>
                <a:cs typeface="Calibri"/>
              </a:rPr>
              <a:t>Трансляция</a:t>
            </a:r>
            <a:r>
              <a:rPr lang="ru-RU" sz="24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spc="-5" dirty="0">
                <a:solidFill>
                  <a:prstClr val="black"/>
                </a:solidFill>
                <a:latin typeface="Calibri"/>
                <a:cs typeface="Calibri"/>
              </a:rPr>
              <a:t>успешного</a:t>
            </a:r>
            <a:r>
              <a:rPr lang="ru-RU" sz="24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spc="-5" dirty="0">
                <a:solidFill>
                  <a:prstClr val="black"/>
                </a:solidFill>
                <a:latin typeface="Calibri"/>
                <a:cs typeface="Calibri"/>
              </a:rPr>
              <a:t>опыта</a:t>
            </a:r>
            <a:r>
              <a:rPr lang="ru-RU" sz="24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spc="-10" dirty="0">
                <a:solidFill>
                  <a:prstClr val="black"/>
                </a:solidFill>
                <a:latin typeface="Calibri"/>
                <a:cs typeface="Calibri"/>
              </a:rPr>
              <a:t>работы</a:t>
            </a:r>
            <a:r>
              <a:rPr lang="ru-RU" sz="24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spc="-10" dirty="0">
                <a:solidFill>
                  <a:prstClr val="black"/>
                </a:solidFill>
                <a:latin typeface="Calibri"/>
                <a:cs typeface="Calibri"/>
              </a:rPr>
              <a:t>кураторов</a:t>
            </a:r>
            <a:r>
              <a:rPr lang="ru-RU" sz="24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lang="ru-RU" sz="24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spc="-25" dirty="0">
                <a:solidFill>
                  <a:prstClr val="black"/>
                </a:solidFill>
                <a:latin typeface="Calibri"/>
                <a:cs typeface="Calibri"/>
              </a:rPr>
              <a:t>школ</a:t>
            </a:r>
            <a:r>
              <a:rPr lang="ru-RU" sz="24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</a:p>
          <a:p>
            <a:pPr marL="469900" lvl="0">
              <a:lnSpc>
                <a:spcPct val="100000"/>
              </a:lnSpc>
              <a:spcBef>
                <a:spcPts val="0"/>
              </a:spcBef>
            </a:pPr>
            <a:r>
              <a:rPr lang="ru-RU" sz="2400" spc="-10" dirty="0">
                <a:solidFill>
                  <a:prstClr val="black"/>
                </a:solidFill>
                <a:latin typeface="Calibri"/>
                <a:cs typeface="Calibri"/>
              </a:rPr>
              <a:t>рамках</a:t>
            </a:r>
            <a:r>
              <a:rPr lang="ru-RU" sz="24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</a:rPr>
              <a:t>проекта</a:t>
            </a:r>
            <a:r>
              <a:rPr lang="ru-RU" sz="24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Calibri"/>
              </a:rPr>
              <a:t>–</a:t>
            </a:r>
            <a:r>
              <a:rPr lang="ru-RU" sz="24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b="1" spc="-10" dirty="0">
                <a:solidFill>
                  <a:prstClr val="black"/>
                </a:solidFill>
                <a:latin typeface="Calibri"/>
                <a:cs typeface="Calibri"/>
              </a:rPr>
              <a:t>максимально</a:t>
            </a:r>
            <a:r>
              <a:rPr lang="ru-RU" sz="2400" b="1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lang="ru-RU" sz="2400" b="1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400" b="1" spc="-5" dirty="0" smtClean="0">
                <a:solidFill>
                  <a:prstClr val="black"/>
                </a:solidFill>
                <a:latin typeface="Calibri"/>
                <a:cs typeface="Calibri"/>
              </a:rPr>
              <a:t>балл </a:t>
            </a: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(отчетная дата - 28 июня 2021 г.)</a:t>
            </a:r>
            <a:endParaRPr lang="ru-RU"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sz="2400" dirty="0">
              <a:solidFill>
                <a:srgbClr val="075595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9428" y="984468"/>
            <a:ext cx="939437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2975">
              <a:lnSpc>
                <a:spcPct val="100000"/>
              </a:lnSpc>
              <a:spcBef>
                <a:spcPts val="95"/>
              </a:spcBef>
            </a:pPr>
            <a:r>
              <a:rPr sz="2400" spc="-10" dirty="0">
                <a:solidFill>
                  <a:srgbClr val="0070C0"/>
                </a:solidFill>
              </a:rPr>
              <a:t>Критерии</a:t>
            </a:r>
            <a:r>
              <a:rPr sz="2400" spc="20" dirty="0">
                <a:solidFill>
                  <a:srgbClr val="0070C0"/>
                </a:solidFill>
              </a:rPr>
              <a:t> </a:t>
            </a:r>
            <a:r>
              <a:rPr sz="2400" spc="-10" dirty="0">
                <a:solidFill>
                  <a:srgbClr val="0070C0"/>
                </a:solidFill>
              </a:rPr>
              <a:t>оценки</a:t>
            </a:r>
            <a:r>
              <a:rPr sz="2400" spc="25" dirty="0">
                <a:solidFill>
                  <a:srgbClr val="0070C0"/>
                </a:solidFill>
              </a:rPr>
              <a:t> </a:t>
            </a:r>
            <a:r>
              <a:rPr sz="2400" spc="-15" dirty="0">
                <a:solidFill>
                  <a:srgbClr val="0070C0"/>
                </a:solidFill>
              </a:rPr>
              <a:t>концептуальных</a:t>
            </a:r>
            <a:r>
              <a:rPr sz="2400" spc="65" dirty="0">
                <a:solidFill>
                  <a:srgbClr val="0070C0"/>
                </a:solidFill>
              </a:rPr>
              <a:t> </a:t>
            </a:r>
            <a:r>
              <a:rPr sz="2400" spc="-15" dirty="0">
                <a:solidFill>
                  <a:srgbClr val="0070C0"/>
                </a:solidFill>
              </a:rPr>
              <a:t>документов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539" y="2803583"/>
            <a:ext cx="1329964" cy="138044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225998"/>
              </p:ext>
            </p:extLst>
          </p:nvPr>
        </p:nvGraphicFramePr>
        <p:xfrm>
          <a:off x="3239770" y="1828801"/>
          <a:ext cx="7994287" cy="4371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6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426">
                <a:tc>
                  <a:txBody>
                    <a:bodyPr/>
                    <a:lstStyle/>
                    <a:p>
                      <a:pPr marL="450850" algn="ctr">
                        <a:lnSpc>
                          <a:spcPts val="1750"/>
                        </a:lnSpc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0850" algn="ctr">
                        <a:lnSpc>
                          <a:spcPts val="1750"/>
                        </a:lnSpc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703">
                <a:tc>
                  <a:txBody>
                    <a:bodyPr/>
                    <a:lstStyle/>
                    <a:p>
                      <a:pPr marL="88900" marR="564515">
                        <a:lnSpc>
                          <a:spcPts val="1800"/>
                        </a:lnSpc>
                        <a:spcBef>
                          <a:spcPts val="15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Размещенные документы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разработаны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500" spc="-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согласованы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школой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году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755"/>
                        </a:lnSpc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Размещены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документы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прошлых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705">
                <a:tc>
                  <a:txBody>
                    <a:bodyPr/>
                    <a:lstStyle/>
                    <a:p>
                      <a:pPr marL="88900" marR="666750">
                        <a:lnSpc>
                          <a:spcPts val="1800"/>
                        </a:lnSpc>
                        <a:spcBef>
                          <a:spcPts val="15"/>
                        </a:spcBef>
                      </a:pP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Рисковые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направления активированы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500" spc="-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соответствии</a:t>
                      </a:r>
                      <a:r>
                        <a:rPr sz="15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самодиагностикой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marR="424180">
                        <a:lnSpc>
                          <a:spcPts val="1800"/>
                        </a:lnSpc>
                        <a:spcBef>
                          <a:spcPts val="15"/>
                        </a:spcBef>
                      </a:pP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Рисковые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направления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активированы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(либо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соответствуют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самодиагностике)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703">
                <a:tc>
                  <a:txBody>
                    <a:bodyPr/>
                    <a:lstStyle/>
                    <a:p>
                      <a:pPr marL="88900" marR="530225">
                        <a:lnSpc>
                          <a:spcPts val="1800"/>
                        </a:lnSpc>
                        <a:spcBef>
                          <a:spcPts val="20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Размещенные документы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учитывают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все </a:t>
                      </a:r>
                      <a:r>
                        <a:rPr sz="1500" spc="-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риски,</a:t>
                      </a:r>
                      <a:r>
                        <a:rPr sz="15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активированные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направления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marR="297180">
                        <a:lnSpc>
                          <a:spcPts val="1800"/>
                        </a:lnSpc>
                        <a:spcBef>
                          <a:spcPts val="20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Размещенные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документы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учитывают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все </a:t>
                      </a:r>
                      <a:r>
                        <a:rPr sz="1500" spc="-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риски,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активированные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как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направления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703">
                <a:tc>
                  <a:txBody>
                    <a:bodyPr/>
                    <a:lstStyle/>
                    <a:p>
                      <a:pPr marL="88900" marR="155575">
                        <a:lnSpc>
                          <a:spcPts val="1800"/>
                        </a:lnSpc>
                        <a:spcBef>
                          <a:spcPts val="2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размещенных документах сформулирована </a:t>
                      </a:r>
                      <a:r>
                        <a:rPr sz="1500" spc="-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цель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задачи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каждому активированному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рисковому</a:t>
                      </a:r>
                      <a:r>
                        <a:rPr sz="15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направлению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760"/>
                        </a:lnSpc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размещенных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документах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не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8900" marR="340995">
                        <a:lnSpc>
                          <a:spcPct val="100000"/>
                        </a:lnSpc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сформулирована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цель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задачи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каждому </a:t>
                      </a:r>
                      <a:r>
                        <a:rPr sz="1500" spc="-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активированному</a:t>
                      </a: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рисковому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направлению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184">
                <a:tc>
                  <a:txBody>
                    <a:bodyPr/>
                    <a:lstStyle/>
                    <a:p>
                      <a:pPr marL="88900" marR="185420">
                        <a:lnSpc>
                          <a:spcPts val="1800"/>
                        </a:lnSpc>
                        <a:spcBef>
                          <a:spcPts val="2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размещенных документах указаны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сроки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500" spc="-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показатели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результативности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каждому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активированному</a:t>
                      </a:r>
                      <a:r>
                        <a:rPr sz="15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рисковому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направлению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marR="100965" algn="just">
                        <a:lnSpc>
                          <a:spcPts val="1800"/>
                        </a:lnSpc>
                        <a:spcBef>
                          <a:spcPts val="2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размещенных документах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указаны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сроки </a:t>
                      </a:r>
                      <a:r>
                        <a:rPr sz="1500" spc="-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показатели результативности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каждому </a:t>
                      </a:r>
                      <a:r>
                        <a:rPr sz="1500" spc="-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активированному</a:t>
                      </a:r>
                      <a:r>
                        <a:rPr sz="15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рисковому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направлению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85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867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29001" y="1798447"/>
          <a:ext cx="9323705" cy="4312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1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2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marL="451484" algn="ctr">
                        <a:lnSpc>
                          <a:spcPts val="2180"/>
                        </a:lnSpc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ts val="2180"/>
                        </a:lnSpc>
                      </a:pPr>
                      <a:r>
                        <a:rPr sz="19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410">
                <a:tc>
                  <a:txBody>
                    <a:bodyPr/>
                    <a:lstStyle/>
                    <a:p>
                      <a:pPr marL="105410" marR="98425">
                        <a:lnSpc>
                          <a:spcPts val="2160"/>
                        </a:lnSpc>
                        <a:spcBef>
                          <a:spcPts val="15"/>
                        </a:spcBef>
                        <a:tabLst>
                          <a:tab pos="1675130" algn="l"/>
                          <a:tab pos="2973705" algn="l"/>
                          <a:tab pos="4432300" algn="l"/>
                        </a:tabLst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енные	до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ум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ы	разр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аны	и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согласованы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школой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году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Размещены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документы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прошлых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лет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1467" y="2772155"/>
            <a:ext cx="4390644" cy="26045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1064" y="3088856"/>
            <a:ext cx="3290376" cy="22932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806371"/>
            <a:ext cx="10515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297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70C0"/>
                </a:solidFill>
              </a:rPr>
              <a:t>Критерии</a:t>
            </a:r>
            <a:r>
              <a:rPr sz="2800" spc="20" dirty="0">
                <a:solidFill>
                  <a:srgbClr val="0070C0"/>
                </a:solidFill>
              </a:rPr>
              <a:t> </a:t>
            </a:r>
            <a:r>
              <a:rPr sz="2800" spc="-10" dirty="0">
                <a:solidFill>
                  <a:srgbClr val="0070C0"/>
                </a:solidFill>
              </a:rPr>
              <a:t>оценки</a:t>
            </a:r>
            <a:r>
              <a:rPr sz="2800" spc="25" dirty="0">
                <a:solidFill>
                  <a:srgbClr val="0070C0"/>
                </a:solidFill>
              </a:rPr>
              <a:t> </a:t>
            </a:r>
            <a:r>
              <a:rPr sz="2800" spc="-15" dirty="0">
                <a:solidFill>
                  <a:srgbClr val="0070C0"/>
                </a:solidFill>
              </a:rPr>
              <a:t>концептуальных</a:t>
            </a:r>
            <a:r>
              <a:rPr sz="2800" spc="65" dirty="0">
                <a:solidFill>
                  <a:srgbClr val="0070C0"/>
                </a:solidFill>
              </a:rPr>
              <a:t> </a:t>
            </a:r>
            <a:r>
              <a:rPr sz="2800" spc="-15" dirty="0">
                <a:solidFill>
                  <a:srgbClr val="0070C0"/>
                </a:solidFill>
              </a:rPr>
              <a:t>документов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185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68428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A3AFAEC3-D6ED-446B-8109-3541A421CD12}" vid="{40FE017E-A7B5-421C-8698-FCB2233140BF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1279</Words>
  <Application>Microsoft Office PowerPoint</Application>
  <PresentationFormat>Широкоэкранный</PresentationFormat>
  <Paragraphs>197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MT</vt:lpstr>
      <vt:lpstr>Calibri</vt:lpstr>
      <vt:lpstr>Segoe UI</vt:lpstr>
      <vt:lpstr>Times New Roman</vt:lpstr>
      <vt:lpstr>Wingdings</vt:lpstr>
      <vt:lpstr>Тема Office</vt:lpstr>
      <vt:lpstr>Совещание  с участниками  проекта «500+»</vt:lpstr>
      <vt:lpstr> Повестка совещания  </vt:lpstr>
      <vt:lpstr>Презентация PowerPoint</vt:lpstr>
      <vt:lpstr>Школы, у которых на 30.04.2021 г. выложены в ИС МЭДК  все концептуальные документы проекта «500+» </vt:lpstr>
      <vt:lpstr>Школы, у которых на 26.05.2021 г. выложены в ИС МЭДК  все концептуальные документы проекта «500+» </vt:lpstr>
      <vt:lpstr>Топ ошибок при размещении в ИС МЭДК концептуальных документов</vt:lpstr>
      <vt:lpstr>Критерии рейтинга вовлеченности региона  в проект «500+»</vt:lpstr>
      <vt:lpstr>Критерии оценки концептуальных документов</vt:lpstr>
      <vt:lpstr>Критерии оценки концептуальных документов</vt:lpstr>
      <vt:lpstr>Критерии оценки концептуальных документов</vt:lpstr>
      <vt:lpstr>Критерии оценки концептуальных документов</vt:lpstr>
      <vt:lpstr>Критерии оценки концептуальных документов</vt:lpstr>
      <vt:lpstr>Критерии оценки концептуальных документов</vt:lpstr>
      <vt:lpstr>Критерии оценки работы кураторов</vt:lpstr>
      <vt:lpstr>Критерии оценки работы кураторов</vt:lpstr>
      <vt:lpstr>Критерии оценки работы кураторов</vt:lpstr>
      <vt:lpstr>Критерии оценки работы кураторов</vt:lpstr>
      <vt:lpstr>Варианты заключения в баллах</vt:lpstr>
      <vt:lpstr>Участие региона в опросах, проводимых в  рамках проекта «500+»</vt:lpstr>
      <vt:lpstr>Выборочная содержательная экспертиза  подтверждающих документов школ</vt:lpstr>
      <vt:lpstr>Трансляция успешного опыта работы регионального  координатора, муниципального координатора, кураторов и школ в рамках проекта ( отчетная дата - 14 июня)</vt:lpstr>
      <vt:lpstr>Ближайшие мероприятия   </vt:lpstr>
      <vt:lpstr>Региональный координатор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Горев Максим Игоревич</dc:creator>
  <cp:lastModifiedBy>максим</cp:lastModifiedBy>
  <cp:revision>89</cp:revision>
  <dcterms:created xsi:type="dcterms:W3CDTF">2020-09-29T11:05:40Z</dcterms:created>
  <dcterms:modified xsi:type="dcterms:W3CDTF">2021-05-26T20:08:05Z</dcterms:modified>
</cp:coreProperties>
</file>