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media/image3.jpg" ContentType="image/jpg"/>
  <Override PartName="/ppt/media/image4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60" r:id="rId3"/>
    <p:sldId id="265" r:id="rId4"/>
    <p:sldId id="266" r:id="rId5"/>
    <p:sldId id="267" r:id="rId6"/>
    <p:sldId id="281" r:id="rId7"/>
    <p:sldId id="272" r:id="rId8"/>
    <p:sldId id="273" r:id="rId9"/>
    <p:sldId id="274" r:id="rId10"/>
    <p:sldId id="283" r:id="rId11"/>
    <p:sldId id="290" r:id="rId12"/>
    <p:sldId id="287" r:id="rId13"/>
    <p:sldId id="292" r:id="rId14"/>
    <p:sldId id="291" r:id="rId15"/>
    <p:sldId id="25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597"/>
    <a:srgbClr val="FF6801"/>
    <a:srgbClr val="05589C"/>
    <a:srgbClr val="075595"/>
    <a:srgbClr val="FFB900"/>
    <a:srgbClr val="1165AE"/>
    <a:srgbClr val="575757"/>
    <a:srgbClr val="06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7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80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00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52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9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30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3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46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33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72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27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27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030D7-2C23-4595-848D-DE604C0CBF8C}" type="datetimeFigureOut">
              <a:rPr lang="ru-RU" smtClean="0"/>
              <a:t>15.05.2021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75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867" y="2504510"/>
            <a:ext cx="5617028" cy="2536119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Совещание </a:t>
            </a:r>
            <a:br>
              <a:rPr lang="ru-RU" sz="40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0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 участниками</a:t>
            </a:r>
            <a:br>
              <a:rPr lang="ru-RU" sz="40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0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проекта «500+»</a:t>
            </a:r>
            <a:endParaRPr lang="ru-RU" sz="4000" b="1" dirty="0">
              <a:solidFill>
                <a:srgbClr val="FF680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41867" y="3721101"/>
            <a:ext cx="6206067" cy="15875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solidFill>
                <a:srgbClr val="1165A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4699" y="6226492"/>
            <a:ext cx="4696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27 апреля 2021 года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15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 idx="4294967295"/>
          </p:nvPr>
        </p:nvSpPr>
        <p:spPr>
          <a:xfrm>
            <a:off x="3143251" y="785078"/>
            <a:ext cx="904875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Организационная схема проекта «500+»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95172" y="1502478"/>
            <a:ext cx="11801474" cy="5219700"/>
            <a:chOff x="95172" y="1502478"/>
            <a:chExt cx="11801474" cy="5219700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95172" y="1502478"/>
              <a:ext cx="11801474" cy="5219700"/>
              <a:chOff x="129462" y="1502478"/>
              <a:chExt cx="11801474" cy="5219700"/>
            </a:xfrm>
          </p:grpSpPr>
          <p:pic>
            <p:nvPicPr>
              <p:cNvPr id="2" name="object 2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9462" y="1502478"/>
                <a:ext cx="11801474" cy="5219700"/>
              </a:xfrm>
              <a:prstGeom prst="rect">
                <a:avLst/>
              </a:prstGeom>
            </p:spPr>
          </p:pic>
          <p:sp>
            <p:nvSpPr>
              <p:cNvPr id="4" name="object 4"/>
              <p:cNvSpPr txBox="1"/>
              <p:nvPr/>
            </p:nvSpPr>
            <p:spPr>
              <a:xfrm>
                <a:off x="1650746" y="1770761"/>
                <a:ext cx="3762375" cy="371475"/>
              </a:xfrm>
              <a:prstGeom prst="rect">
                <a:avLst/>
              </a:prstGeom>
              <a:solidFill>
                <a:srgbClr val="1F4E79"/>
              </a:solidFill>
              <a:ln w="28575">
                <a:solidFill>
                  <a:srgbClr val="5B9BD4"/>
                </a:solidFill>
              </a:ln>
            </p:spPr>
            <p:txBody>
              <a:bodyPr vert="horz" wrap="square" lIns="0" tIns="44450" rIns="0" bIns="0" rtlCol="0">
                <a:spAutoFit/>
              </a:bodyPr>
              <a:lstStyle/>
              <a:p>
                <a:pPr marL="9144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35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ahoma"/>
                    <a:ea typeface="+mn-ea"/>
                    <a:cs typeface="Tahoma"/>
                  </a:rPr>
                  <a:t>Дорожная</a:t>
                </a:r>
                <a:r>
                  <a:rPr kumimoji="0" sz="1800" b="0" i="0" u="none" strike="noStrike" kern="1200" cap="none" spc="-10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ahoma"/>
                    <a:ea typeface="+mn-ea"/>
                    <a:cs typeface="Tahoma"/>
                  </a:rPr>
                  <a:t> </a:t>
                </a:r>
                <a:r>
                  <a:rPr kumimoji="0" sz="1800" b="0" i="0" u="none" strike="noStrike" kern="1200" cap="none" spc="-5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ahoma"/>
                    <a:ea typeface="+mn-ea"/>
                    <a:cs typeface="Tahoma"/>
                  </a:rPr>
                  <a:t>карта</a:t>
                </a:r>
                <a:r>
                  <a:rPr kumimoji="0" sz="1800" b="0" i="0" u="none" strike="noStrike" kern="1200" cap="none" spc="55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ahoma"/>
                    <a:ea typeface="+mn-ea"/>
                    <a:cs typeface="Tahoma"/>
                  </a:rPr>
                  <a:t> </a:t>
                </a:r>
                <a:r>
                  <a:rPr kumimoji="0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ahoma"/>
                    <a:ea typeface="+mn-ea"/>
                    <a:cs typeface="Tahoma"/>
                  </a:rPr>
                  <a:t>проекта</a:t>
                </a:r>
                <a:r>
                  <a:rPr kumimoji="0" sz="1800" b="0" i="0" u="none" strike="noStrike" kern="1200" cap="none" spc="-25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ahoma"/>
                    <a:ea typeface="+mn-ea"/>
                    <a:cs typeface="Tahoma"/>
                  </a:rPr>
                  <a:t> </a:t>
                </a:r>
                <a:r>
                  <a:rPr kumimoji="0" sz="1800" b="0" i="0" u="none" strike="noStrike" kern="1200" cap="none" spc="-1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ahoma"/>
                    <a:ea typeface="+mn-ea"/>
                    <a:cs typeface="Tahoma"/>
                  </a:rPr>
                  <a:t>2021</a:t>
                </a:r>
                <a:r>
                  <a:rPr kumimoji="0" sz="1800" b="0" i="0" u="none" strike="noStrike" kern="1200" cap="none" spc="2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ahoma"/>
                    <a:ea typeface="+mn-ea"/>
                    <a:cs typeface="Tahoma"/>
                  </a:rPr>
                  <a:t> </a:t>
                </a:r>
                <a:r>
                  <a:rPr kumimoji="0" sz="1800" b="0" i="0" u="none" strike="noStrike" kern="1200" cap="none" spc="-5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ahoma"/>
                    <a:ea typeface="+mn-ea"/>
                    <a:cs typeface="Tahoma"/>
                  </a:rPr>
                  <a:t>г.</a:t>
                </a: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/>
                  <a:ea typeface="+mn-ea"/>
                  <a:cs typeface="Tahoma"/>
                </a:endParaRPr>
              </a:p>
            </p:txBody>
          </p:sp>
        </p:grpSp>
        <p:sp>
          <p:nvSpPr>
            <p:cNvPr id="5" name="object 5"/>
            <p:cNvSpPr txBox="1"/>
            <p:nvPr/>
          </p:nvSpPr>
          <p:spPr>
            <a:xfrm>
              <a:off x="7823716" y="4464204"/>
              <a:ext cx="2714744" cy="601831"/>
            </a:xfrm>
            <a:prstGeom prst="rect">
              <a:avLst/>
            </a:prstGeom>
            <a:solidFill>
              <a:srgbClr val="1F4E79"/>
            </a:solidFill>
            <a:ln w="28575">
              <a:solidFill>
                <a:srgbClr val="5B9BD4"/>
              </a:solidFill>
            </a:ln>
          </p:spPr>
          <p:txBody>
            <a:bodyPr vert="horz" wrap="square" lIns="0" tIns="41910" rIns="0" bIns="0" rtlCol="0">
              <a:spAutoFit/>
            </a:bodyPr>
            <a:lstStyle/>
            <a:p>
              <a:pPr marL="446088" marR="722630" lvl="0" algn="ctr" defTabSz="914400" rtl="0" eaLnBrk="1" fontAlgn="auto" latinLnBrk="0" hangingPunct="1">
                <a:lnSpc>
                  <a:spcPct val="100800"/>
                </a:lnSpc>
                <a:spcBef>
                  <a:spcPts val="33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-15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/>
                  <a:ea typeface="+mn-ea"/>
                  <a:cs typeface="Tahoma"/>
                </a:rPr>
                <a:t>РОИВ, </a:t>
              </a:r>
              <a:r>
                <a:rPr kumimoji="0" sz="1800" b="1" i="0" u="none" strike="noStrike" kern="1200" cap="none" spc="-15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/>
                  <a:ea typeface="+mn-ea"/>
                  <a:cs typeface="Tahoma"/>
                </a:rPr>
                <a:t>ИРО</a:t>
              </a:r>
              <a:r>
                <a:rPr kumimoji="0" lang="ru-RU" sz="1800" b="1" i="0" u="none" strike="noStrike" kern="1200" cap="none" spc="-15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/>
                  <a:ea typeface="+mn-ea"/>
                  <a:cs typeface="Tahoma"/>
                </a:rPr>
                <a:t>, МОУО</a:t>
              </a: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Tahoma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835146" y="1528826"/>
              <a:ext cx="1148834" cy="6134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694574" y="3721254"/>
              <a:ext cx="2049125" cy="61071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Кураторы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694573" y="5726110"/>
              <a:ext cx="2049125" cy="61071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ШНОР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7800856" y="4429914"/>
              <a:ext cx="2737604" cy="63975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РОИВ, ИРО КО, МОУО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813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>
            <a:spLocks noGrp="1"/>
          </p:cNvSpPr>
          <p:nvPr>
            <p:ph type="title" idx="4294967295"/>
          </p:nvPr>
        </p:nvSpPr>
        <p:spPr>
          <a:xfrm>
            <a:off x="2686051" y="926608"/>
            <a:ext cx="1006602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Алгоритм взаимодействия участников проекта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204787" y="1461583"/>
            <a:ext cx="11725339" cy="4270887"/>
            <a:chOff x="204787" y="1461583"/>
            <a:chExt cx="11725339" cy="4270887"/>
          </a:xfrm>
        </p:grpSpPr>
        <p:sp>
          <p:nvSpPr>
            <p:cNvPr id="2" name="object 2"/>
            <p:cNvSpPr/>
            <p:nvPr/>
          </p:nvSpPr>
          <p:spPr>
            <a:xfrm>
              <a:off x="204787" y="2043048"/>
              <a:ext cx="3228975" cy="2966428"/>
            </a:xfrm>
            <a:custGeom>
              <a:avLst/>
              <a:gdLst/>
              <a:ahLst/>
              <a:cxnLst/>
              <a:rect l="l" t="t" r="r" b="b"/>
              <a:pathLst>
                <a:path w="3228975" h="2743200">
                  <a:moveTo>
                    <a:pt x="0" y="2743200"/>
                  </a:moveTo>
                  <a:lnTo>
                    <a:pt x="3228975" y="2743200"/>
                  </a:lnTo>
                  <a:lnTo>
                    <a:pt x="3228975" y="0"/>
                  </a:lnTo>
                  <a:lnTo>
                    <a:pt x="0" y="0"/>
                  </a:lnTo>
                  <a:lnTo>
                    <a:pt x="0" y="274320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320040" y="2163446"/>
              <a:ext cx="3149092" cy="1583767"/>
            </a:xfrm>
            <a:prstGeom prst="rect">
              <a:avLst/>
            </a:prstGeom>
          </p:spPr>
          <p:txBody>
            <a:bodyPr vert="horz" wrap="square" lIns="0" tIns="36830" rIns="0" bIns="0" rtlCol="0">
              <a:spAutoFit/>
            </a:bodyPr>
            <a:lstStyle/>
            <a:p>
              <a:pPr marL="12700" marR="5080">
                <a:lnSpc>
                  <a:spcPts val="1730"/>
                </a:lnSpc>
                <a:spcBef>
                  <a:spcPts val="290"/>
                </a:spcBef>
              </a:pPr>
              <a:r>
                <a:rPr sz="1550" spc="15" dirty="0">
                  <a:cs typeface="Tahoma"/>
                </a:rPr>
                <a:t>Взаимодействие</a:t>
              </a:r>
              <a:r>
                <a:rPr sz="1550" spc="80" dirty="0">
                  <a:cs typeface="Tahoma"/>
                </a:rPr>
                <a:t> </a:t>
              </a:r>
              <a:r>
                <a:rPr sz="1550" spc="10" dirty="0">
                  <a:cs typeface="Tahoma"/>
                </a:rPr>
                <a:t>с</a:t>
              </a:r>
              <a:r>
                <a:rPr sz="1550" spc="-35" dirty="0">
                  <a:cs typeface="Tahoma"/>
                </a:rPr>
                <a:t> </a:t>
              </a:r>
              <a:r>
                <a:rPr sz="1550" spc="25" dirty="0">
                  <a:cs typeface="Tahoma"/>
                </a:rPr>
                <a:t>федеральным </a:t>
              </a:r>
              <a:r>
                <a:rPr sz="1550" spc="-470" dirty="0">
                  <a:cs typeface="Tahoma"/>
                </a:rPr>
                <a:t> </a:t>
              </a:r>
              <a:r>
                <a:rPr sz="1550" spc="10" dirty="0">
                  <a:cs typeface="Tahoma"/>
                </a:rPr>
                <a:t>оператором</a:t>
              </a:r>
              <a:endParaRPr sz="1550" dirty="0">
                <a:cs typeface="Tahoma"/>
              </a:endParaRPr>
            </a:p>
            <a:p>
              <a:pPr marL="12700" marR="664210">
                <a:lnSpc>
                  <a:spcPts val="1730"/>
                </a:lnSpc>
                <a:spcBef>
                  <a:spcPts val="900"/>
                </a:spcBef>
              </a:pPr>
              <a:r>
                <a:rPr sz="1550" spc="15" dirty="0">
                  <a:cs typeface="Tahoma"/>
                </a:rPr>
                <a:t>Направление </a:t>
              </a:r>
              <a:r>
                <a:rPr sz="1550" spc="10" dirty="0">
                  <a:cs typeface="Tahoma"/>
                </a:rPr>
                <a:t>материалов </a:t>
              </a:r>
              <a:r>
                <a:rPr sz="1550" spc="-470" dirty="0">
                  <a:cs typeface="Tahoma"/>
                </a:rPr>
                <a:t> </a:t>
              </a:r>
              <a:r>
                <a:rPr sz="1550" spc="5" dirty="0" err="1">
                  <a:cs typeface="Tahoma"/>
                </a:rPr>
                <a:t>участникам</a:t>
              </a:r>
              <a:r>
                <a:rPr sz="1550" spc="140" dirty="0">
                  <a:cs typeface="Tahoma"/>
                </a:rPr>
                <a:t> </a:t>
              </a:r>
              <a:r>
                <a:rPr sz="1550" spc="5" dirty="0" err="1" smtClean="0">
                  <a:cs typeface="Tahoma"/>
                </a:rPr>
                <a:t>проекта</a:t>
              </a:r>
              <a:r>
                <a:rPr sz="1550" spc="5" dirty="0" smtClean="0">
                  <a:cs typeface="Tahoma"/>
                </a:rPr>
                <a:t>,</a:t>
              </a:r>
              <a:r>
                <a:rPr lang="ru-RU" sz="1550" spc="5" dirty="0" smtClean="0">
                  <a:cs typeface="Tahoma"/>
                </a:rPr>
                <a:t> </a:t>
              </a:r>
              <a:r>
                <a:rPr sz="1550" spc="10" dirty="0" err="1" smtClean="0">
                  <a:cs typeface="Tahoma"/>
                </a:rPr>
                <a:t>информирование</a:t>
              </a:r>
              <a:endParaRPr sz="1550" dirty="0">
                <a:cs typeface="Tahoma"/>
              </a:endParaRPr>
            </a:p>
            <a:p>
              <a:pPr marL="12700">
                <a:lnSpc>
                  <a:spcPct val="100000"/>
                </a:lnSpc>
                <a:spcBef>
                  <a:spcPts val="765"/>
                </a:spcBef>
              </a:pPr>
              <a:r>
                <a:rPr sz="1550" spc="15" dirty="0">
                  <a:cs typeface="Tahoma"/>
                </a:rPr>
                <a:t>Контроль</a:t>
              </a:r>
              <a:r>
                <a:rPr sz="1550" spc="40" dirty="0">
                  <a:cs typeface="Tahoma"/>
                </a:rPr>
                <a:t> </a:t>
              </a:r>
              <a:r>
                <a:rPr sz="1550" spc="10" dirty="0">
                  <a:cs typeface="Tahoma"/>
                </a:rPr>
                <a:t>эффективности</a:t>
              </a:r>
              <a:endParaRPr sz="1550" dirty="0">
                <a:cs typeface="Tahoma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648969" y="4232791"/>
              <a:ext cx="2340610" cy="254557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25"/>
                </a:spcBef>
              </a:pPr>
              <a:r>
                <a:rPr sz="1550" b="1" spc="20" dirty="0">
                  <a:solidFill>
                    <a:srgbClr val="1F4E79"/>
                  </a:solidFill>
                  <a:cs typeface="Tahoma"/>
                </a:rPr>
                <a:t>Заполнение</a:t>
              </a:r>
              <a:r>
                <a:rPr sz="1550" b="1" dirty="0">
                  <a:solidFill>
                    <a:srgbClr val="1F4E79"/>
                  </a:solidFill>
                  <a:cs typeface="Tahoma"/>
                </a:rPr>
                <a:t> ФИС</a:t>
              </a:r>
              <a:r>
                <a:rPr sz="1550" b="1" spc="105" dirty="0">
                  <a:solidFill>
                    <a:srgbClr val="1F4E79"/>
                  </a:solidFill>
                  <a:cs typeface="Tahoma"/>
                </a:rPr>
                <a:t> </a:t>
              </a:r>
              <a:r>
                <a:rPr sz="1550" b="1" spc="20" dirty="0">
                  <a:solidFill>
                    <a:srgbClr val="1F4E79"/>
                  </a:solidFill>
                  <a:cs typeface="Tahoma"/>
                </a:rPr>
                <a:t>ОКО</a:t>
              </a:r>
              <a:endParaRPr sz="1550" dirty="0">
                <a:cs typeface="Tahoma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740601" y="4663401"/>
              <a:ext cx="2838450" cy="876300"/>
            </a:xfrm>
            <a:custGeom>
              <a:avLst/>
              <a:gdLst/>
              <a:ahLst/>
              <a:cxnLst/>
              <a:rect l="l" t="t" r="r" b="b"/>
              <a:pathLst>
                <a:path w="2838450" h="876300">
                  <a:moveTo>
                    <a:pt x="2838450" y="0"/>
                  </a:moveTo>
                  <a:lnTo>
                    <a:pt x="219075" y="0"/>
                  </a:lnTo>
                  <a:lnTo>
                    <a:pt x="0" y="876300"/>
                  </a:lnTo>
                  <a:lnTo>
                    <a:pt x="2619375" y="876300"/>
                  </a:lnTo>
                  <a:lnTo>
                    <a:pt x="2838450" y="0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1507872" y="4843145"/>
              <a:ext cx="1382395" cy="231474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25"/>
                </a:spcBef>
              </a:pPr>
              <a:r>
                <a:rPr sz="1400" b="1" spc="-5" dirty="0">
                  <a:solidFill>
                    <a:srgbClr val="FFFFFF"/>
                  </a:solidFill>
                  <a:cs typeface="Tahoma"/>
                </a:rPr>
                <a:t>Региональный</a:t>
              </a:r>
              <a:endParaRPr sz="1400" dirty="0">
                <a:cs typeface="Tahoma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1574547" y="5034026"/>
              <a:ext cx="1246505" cy="231474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25"/>
                </a:spcBef>
              </a:pPr>
              <a:r>
                <a:rPr sz="1400" b="1" spc="5" dirty="0">
                  <a:solidFill>
                    <a:srgbClr val="FFFFFF"/>
                  </a:solidFill>
                  <a:cs typeface="Tahoma"/>
                </a:rPr>
                <a:t>координатор</a:t>
              </a:r>
              <a:endParaRPr sz="1400" dirty="0">
                <a:cs typeface="Tahoma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4110101" y="2347848"/>
              <a:ext cx="3495675" cy="2847975"/>
            </a:xfrm>
            <a:custGeom>
              <a:avLst/>
              <a:gdLst/>
              <a:ahLst/>
              <a:cxnLst/>
              <a:rect l="l" t="t" r="r" b="b"/>
              <a:pathLst>
                <a:path w="3495675" h="2847975">
                  <a:moveTo>
                    <a:pt x="0" y="2847975"/>
                  </a:moveTo>
                  <a:lnTo>
                    <a:pt x="3495675" y="2847975"/>
                  </a:lnTo>
                  <a:lnTo>
                    <a:pt x="3495675" y="0"/>
                  </a:lnTo>
                  <a:lnTo>
                    <a:pt x="0" y="0"/>
                  </a:lnTo>
                  <a:lnTo>
                    <a:pt x="0" y="2847975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4297362" y="2731749"/>
              <a:ext cx="2475230" cy="485140"/>
            </a:xfrm>
            <a:prstGeom prst="rect">
              <a:avLst/>
            </a:prstGeom>
          </p:spPr>
          <p:txBody>
            <a:bodyPr vert="horz" wrap="square" lIns="0" tIns="36830" rIns="0" bIns="0" rtlCol="0">
              <a:spAutoFit/>
            </a:bodyPr>
            <a:lstStyle/>
            <a:p>
              <a:pPr marL="12700" marR="5080">
                <a:lnSpc>
                  <a:spcPts val="1730"/>
                </a:lnSpc>
                <a:spcBef>
                  <a:spcPts val="290"/>
                </a:spcBef>
              </a:pPr>
              <a:r>
                <a:rPr sz="1550" dirty="0">
                  <a:cs typeface="Tahoma"/>
                </a:rPr>
                <a:t>Помощь</a:t>
              </a:r>
              <a:r>
                <a:rPr sz="1550" spc="140" dirty="0">
                  <a:cs typeface="Tahoma"/>
                </a:rPr>
                <a:t> </a:t>
              </a:r>
              <a:r>
                <a:rPr sz="1550" spc="10" dirty="0">
                  <a:cs typeface="Tahoma"/>
                </a:rPr>
                <a:t>в</a:t>
              </a:r>
              <a:r>
                <a:rPr sz="1550" spc="30" dirty="0">
                  <a:cs typeface="Tahoma"/>
                </a:rPr>
                <a:t> </a:t>
              </a:r>
              <a:r>
                <a:rPr sz="1550" spc="15" dirty="0">
                  <a:cs typeface="Tahoma"/>
                </a:rPr>
                <a:t>разработке</a:t>
              </a:r>
              <a:r>
                <a:rPr sz="1550" spc="105" dirty="0">
                  <a:cs typeface="Tahoma"/>
                </a:rPr>
                <a:t> </a:t>
              </a:r>
              <a:r>
                <a:rPr sz="1550" dirty="0">
                  <a:cs typeface="Tahoma"/>
                </a:rPr>
                <a:t>мер </a:t>
              </a:r>
              <a:r>
                <a:rPr sz="1550" spc="-470" dirty="0">
                  <a:cs typeface="Tahoma"/>
                </a:rPr>
                <a:t> </a:t>
              </a:r>
              <a:r>
                <a:rPr sz="1550" spc="10" dirty="0">
                  <a:cs typeface="Tahoma"/>
                </a:rPr>
                <a:t>поддержки</a:t>
              </a:r>
              <a:r>
                <a:rPr sz="1550" spc="120" dirty="0">
                  <a:cs typeface="Tahoma"/>
                </a:rPr>
                <a:t> </a:t>
              </a:r>
              <a:r>
                <a:rPr sz="1550" spc="-10" dirty="0">
                  <a:cs typeface="Tahoma"/>
                </a:rPr>
                <a:t>школ</a:t>
              </a:r>
              <a:endParaRPr sz="1550">
                <a:cs typeface="Tahoma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4297362" y="3513688"/>
              <a:ext cx="2659380" cy="485775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ts val="1795"/>
                </a:lnSpc>
                <a:spcBef>
                  <a:spcPts val="125"/>
                </a:spcBef>
              </a:pPr>
              <a:r>
                <a:rPr sz="1550" dirty="0">
                  <a:cs typeface="Tahoma"/>
                </a:rPr>
                <a:t>Помощь</a:t>
              </a:r>
              <a:r>
                <a:rPr sz="1550" spc="140" dirty="0">
                  <a:cs typeface="Tahoma"/>
                </a:rPr>
                <a:t> </a:t>
              </a:r>
              <a:r>
                <a:rPr sz="1550" spc="10" dirty="0">
                  <a:cs typeface="Tahoma"/>
                </a:rPr>
                <a:t>в</a:t>
              </a:r>
              <a:r>
                <a:rPr sz="1550" spc="35" dirty="0">
                  <a:cs typeface="Tahoma"/>
                </a:rPr>
                <a:t> </a:t>
              </a:r>
              <a:r>
                <a:rPr sz="1550" spc="10" dirty="0">
                  <a:cs typeface="Tahoma"/>
                </a:rPr>
                <a:t>обеспечении</a:t>
              </a:r>
              <a:endParaRPr sz="1550" dirty="0">
                <a:cs typeface="Tahoma"/>
              </a:endParaRPr>
            </a:p>
            <a:p>
              <a:pPr marL="12700">
                <a:lnSpc>
                  <a:spcPts val="1795"/>
                </a:lnSpc>
              </a:pPr>
              <a:r>
                <a:rPr sz="1550" spc="15" dirty="0">
                  <a:cs typeface="Tahoma"/>
                </a:rPr>
                <a:t>инфраструктуры</a:t>
              </a:r>
              <a:r>
                <a:rPr sz="1550" spc="125" dirty="0">
                  <a:cs typeface="Tahoma"/>
                </a:rPr>
                <a:t> </a:t>
              </a:r>
              <a:r>
                <a:rPr sz="1550" spc="15" dirty="0">
                  <a:cs typeface="Tahoma"/>
                </a:rPr>
                <a:t>и</a:t>
              </a:r>
              <a:r>
                <a:rPr sz="1550" spc="30" dirty="0">
                  <a:cs typeface="Tahoma"/>
                </a:rPr>
                <a:t> </a:t>
              </a:r>
              <a:r>
                <a:rPr sz="1550" spc="15" dirty="0">
                  <a:cs typeface="Tahoma"/>
                </a:rPr>
                <a:t>ресурсов</a:t>
              </a:r>
              <a:endParaRPr sz="1550" dirty="0">
                <a:cs typeface="Tahoma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4225544" y="4403115"/>
              <a:ext cx="3194685" cy="485140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 algn="ctr">
                <a:lnSpc>
                  <a:spcPts val="1795"/>
                </a:lnSpc>
                <a:spcBef>
                  <a:spcPts val="125"/>
                </a:spcBef>
              </a:pPr>
              <a:r>
                <a:rPr sz="1550" b="1" spc="25" dirty="0">
                  <a:solidFill>
                    <a:srgbClr val="1F4E79"/>
                  </a:solidFill>
                  <a:cs typeface="Tahoma"/>
                </a:rPr>
                <a:t>Мониторинг</a:t>
              </a:r>
              <a:r>
                <a:rPr sz="1550" b="1" dirty="0">
                  <a:solidFill>
                    <a:srgbClr val="1F4E79"/>
                  </a:solidFill>
                  <a:cs typeface="Tahoma"/>
                </a:rPr>
                <a:t> </a:t>
              </a:r>
              <a:r>
                <a:rPr sz="1550" b="1" spc="25" dirty="0">
                  <a:solidFill>
                    <a:srgbClr val="1F4E79"/>
                  </a:solidFill>
                  <a:cs typeface="Tahoma"/>
                </a:rPr>
                <a:t>хода</a:t>
              </a:r>
              <a:r>
                <a:rPr sz="1550" b="1" spc="-5" dirty="0">
                  <a:solidFill>
                    <a:srgbClr val="1F4E79"/>
                  </a:solidFill>
                  <a:cs typeface="Tahoma"/>
                </a:rPr>
                <a:t> </a:t>
              </a:r>
              <a:r>
                <a:rPr sz="1550" b="1" spc="20" dirty="0">
                  <a:solidFill>
                    <a:srgbClr val="1F4E79"/>
                  </a:solidFill>
                  <a:cs typeface="Tahoma"/>
                </a:rPr>
                <a:t>реализации</a:t>
              </a:r>
              <a:endParaRPr sz="1550" dirty="0">
                <a:cs typeface="Tahoma"/>
              </a:endParaRPr>
            </a:p>
            <a:p>
              <a:pPr marL="12700" algn="ctr">
                <a:lnSpc>
                  <a:spcPts val="1795"/>
                </a:lnSpc>
              </a:pPr>
              <a:r>
                <a:rPr sz="1550" b="1" spc="15" dirty="0">
                  <a:solidFill>
                    <a:srgbClr val="1F4E79"/>
                  </a:solidFill>
                  <a:cs typeface="Tahoma"/>
                </a:rPr>
                <a:t>программ</a:t>
              </a:r>
              <a:r>
                <a:rPr sz="1550" b="1" spc="105" dirty="0">
                  <a:solidFill>
                    <a:srgbClr val="1F4E79"/>
                  </a:solidFill>
                  <a:cs typeface="Tahoma"/>
                </a:rPr>
                <a:t> </a:t>
              </a:r>
              <a:r>
                <a:rPr sz="1550" b="1" spc="20" dirty="0">
                  <a:solidFill>
                    <a:srgbClr val="1F4E79"/>
                  </a:solidFill>
                  <a:cs typeface="Tahoma"/>
                </a:rPr>
                <a:t>развития</a:t>
              </a:r>
              <a:endParaRPr sz="1550" dirty="0">
                <a:cs typeface="Tahoma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5316283" y="1461583"/>
              <a:ext cx="4578985" cy="999490"/>
            </a:xfrm>
            <a:custGeom>
              <a:avLst/>
              <a:gdLst/>
              <a:ahLst/>
              <a:cxnLst/>
              <a:rect l="l" t="t" r="r" b="b"/>
              <a:pathLst>
                <a:path w="4578984" h="999489">
                  <a:moveTo>
                    <a:pt x="4578731" y="805713"/>
                  </a:moveTo>
                  <a:lnTo>
                    <a:pt x="4556125" y="623849"/>
                  </a:lnTo>
                  <a:lnTo>
                    <a:pt x="4502531" y="642518"/>
                  </a:lnTo>
                  <a:lnTo>
                    <a:pt x="4465904" y="604164"/>
                  </a:lnTo>
                  <a:lnTo>
                    <a:pt x="4427702" y="566661"/>
                  </a:lnTo>
                  <a:lnTo>
                    <a:pt x="4387951" y="530034"/>
                  </a:lnTo>
                  <a:lnTo>
                    <a:pt x="4346702" y="494309"/>
                  </a:lnTo>
                  <a:lnTo>
                    <a:pt x="4309402" y="463829"/>
                  </a:lnTo>
                  <a:lnTo>
                    <a:pt x="4271289" y="434289"/>
                  </a:lnTo>
                  <a:lnTo>
                    <a:pt x="4232402" y="405688"/>
                  </a:lnTo>
                  <a:lnTo>
                    <a:pt x="4192765" y="378053"/>
                  </a:lnTo>
                  <a:lnTo>
                    <a:pt x="4152404" y="351358"/>
                  </a:lnTo>
                  <a:lnTo>
                    <a:pt x="4111358" y="325615"/>
                  </a:lnTo>
                  <a:lnTo>
                    <a:pt x="4069651" y="300837"/>
                  </a:lnTo>
                  <a:lnTo>
                    <a:pt x="4027309" y="277012"/>
                  </a:lnTo>
                  <a:lnTo>
                    <a:pt x="3984383" y="254165"/>
                  </a:lnTo>
                  <a:lnTo>
                    <a:pt x="3940873" y="232270"/>
                  </a:lnTo>
                  <a:lnTo>
                    <a:pt x="3896842" y="211340"/>
                  </a:lnTo>
                  <a:lnTo>
                    <a:pt x="3852291" y="191389"/>
                  </a:lnTo>
                  <a:lnTo>
                    <a:pt x="3807269" y="172402"/>
                  </a:lnTo>
                  <a:lnTo>
                    <a:pt x="3761803" y="154406"/>
                  </a:lnTo>
                  <a:lnTo>
                    <a:pt x="3715918" y="137375"/>
                  </a:lnTo>
                  <a:lnTo>
                    <a:pt x="3669639" y="121323"/>
                  </a:lnTo>
                  <a:lnTo>
                    <a:pt x="3623018" y="106260"/>
                  </a:lnTo>
                  <a:lnTo>
                    <a:pt x="3576066" y="92176"/>
                  </a:lnTo>
                  <a:lnTo>
                    <a:pt x="3528822" y="79095"/>
                  </a:lnTo>
                  <a:lnTo>
                    <a:pt x="3481324" y="66992"/>
                  </a:lnTo>
                  <a:lnTo>
                    <a:pt x="3433584" y="55880"/>
                  </a:lnTo>
                  <a:lnTo>
                    <a:pt x="3385642" y="45770"/>
                  </a:lnTo>
                  <a:lnTo>
                    <a:pt x="3337522" y="36664"/>
                  </a:lnTo>
                  <a:lnTo>
                    <a:pt x="3289262" y="28549"/>
                  </a:lnTo>
                  <a:lnTo>
                    <a:pt x="3240900" y="21437"/>
                  </a:lnTo>
                  <a:lnTo>
                    <a:pt x="3192449" y="15341"/>
                  </a:lnTo>
                  <a:lnTo>
                    <a:pt x="3143948" y="10248"/>
                  </a:lnTo>
                  <a:lnTo>
                    <a:pt x="3095421" y="6172"/>
                  </a:lnTo>
                  <a:lnTo>
                    <a:pt x="3046907" y="3098"/>
                  </a:lnTo>
                  <a:lnTo>
                    <a:pt x="2998444" y="1041"/>
                  </a:lnTo>
                  <a:lnTo>
                    <a:pt x="2950045" y="12"/>
                  </a:lnTo>
                  <a:lnTo>
                    <a:pt x="2901746" y="0"/>
                  </a:lnTo>
                  <a:lnTo>
                    <a:pt x="2853575" y="1016"/>
                  </a:lnTo>
                  <a:lnTo>
                    <a:pt x="2805582" y="3060"/>
                  </a:lnTo>
                  <a:lnTo>
                    <a:pt x="2757767" y="6121"/>
                  </a:lnTo>
                  <a:lnTo>
                    <a:pt x="2710180" y="10223"/>
                  </a:lnTo>
                  <a:lnTo>
                    <a:pt x="2662847" y="15354"/>
                  </a:lnTo>
                  <a:lnTo>
                    <a:pt x="2615793" y="21526"/>
                  </a:lnTo>
                  <a:lnTo>
                    <a:pt x="2569057" y="28740"/>
                  </a:lnTo>
                  <a:lnTo>
                    <a:pt x="2522664" y="36995"/>
                  </a:lnTo>
                  <a:lnTo>
                    <a:pt x="2476652" y="46291"/>
                  </a:lnTo>
                  <a:lnTo>
                    <a:pt x="2431046" y="56629"/>
                  </a:lnTo>
                  <a:lnTo>
                    <a:pt x="2385872" y="68033"/>
                  </a:lnTo>
                  <a:lnTo>
                    <a:pt x="2341156" y="80479"/>
                  </a:lnTo>
                  <a:lnTo>
                    <a:pt x="2296947" y="93980"/>
                  </a:lnTo>
                  <a:lnTo>
                    <a:pt x="2253272" y="108534"/>
                  </a:lnTo>
                  <a:lnTo>
                    <a:pt x="2210143" y="124155"/>
                  </a:lnTo>
                  <a:lnTo>
                    <a:pt x="2167598" y="140830"/>
                  </a:lnTo>
                  <a:lnTo>
                    <a:pt x="2125688" y="158572"/>
                  </a:lnTo>
                  <a:lnTo>
                    <a:pt x="2084412" y="177393"/>
                  </a:lnTo>
                  <a:lnTo>
                    <a:pt x="2043823" y="197269"/>
                  </a:lnTo>
                  <a:lnTo>
                    <a:pt x="2003945" y="218224"/>
                  </a:lnTo>
                  <a:lnTo>
                    <a:pt x="1964804" y="240258"/>
                  </a:lnTo>
                  <a:lnTo>
                    <a:pt x="1926437" y="263372"/>
                  </a:lnTo>
                  <a:lnTo>
                    <a:pt x="1922602" y="265836"/>
                  </a:lnTo>
                  <a:lnTo>
                    <a:pt x="183388" y="265836"/>
                  </a:lnTo>
                  <a:lnTo>
                    <a:pt x="0" y="999261"/>
                  </a:lnTo>
                  <a:lnTo>
                    <a:pt x="2540762" y="999261"/>
                  </a:lnTo>
                  <a:lnTo>
                    <a:pt x="2724150" y="265836"/>
                  </a:lnTo>
                  <a:lnTo>
                    <a:pt x="2108238" y="265836"/>
                  </a:lnTo>
                  <a:lnTo>
                    <a:pt x="2138413" y="251485"/>
                  </a:lnTo>
                  <a:lnTo>
                    <a:pt x="2180742" y="232854"/>
                  </a:lnTo>
                  <a:lnTo>
                    <a:pt x="2223706" y="215392"/>
                  </a:lnTo>
                  <a:lnTo>
                    <a:pt x="2267280" y="199110"/>
                  </a:lnTo>
                  <a:lnTo>
                    <a:pt x="2311425" y="183972"/>
                  </a:lnTo>
                  <a:lnTo>
                    <a:pt x="2356116" y="170002"/>
                  </a:lnTo>
                  <a:lnTo>
                    <a:pt x="2401316" y="157175"/>
                  </a:lnTo>
                  <a:lnTo>
                    <a:pt x="2446972" y="145503"/>
                  </a:lnTo>
                  <a:lnTo>
                    <a:pt x="2493086" y="134962"/>
                  </a:lnTo>
                  <a:lnTo>
                    <a:pt x="2539593" y="125552"/>
                  </a:lnTo>
                  <a:lnTo>
                    <a:pt x="2586469" y="117271"/>
                  </a:lnTo>
                  <a:lnTo>
                    <a:pt x="2633688" y="110109"/>
                  </a:lnTo>
                  <a:lnTo>
                    <a:pt x="2681198" y="104076"/>
                  </a:lnTo>
                  <a:lnTo>
                    <a:pt x="2728988" y="99136"/>
                  </a:lnTo>
                  <a:lnTo>
                    <a:pt x="2777007" y="95300"/>
                  </a:lnTo>
                  <a:lnTo>
                    <a:pt x="2825229" y="92570"/>
                  </a:lnTo>
                  <a:lnTo>
                    <a:pt x="2873616" y="90919"/>
                  </a:lnTo>
                  <a:lnTo>
                    <a:pt x="2922143" y="90360"/>
                  </a:lnTo>
                  <a:lnTo>
                    <a:pt x="2970758" y="90881"/>
                  </a:lnTo>
                  <a:lnTo>
                    <a:pt x="3019450" y="92481"/>
                  </a:lnTo>
                  <a:lnTo>
                    <a:pt x="3068167" y="95135"/>
                  </a:lnTo>
                  <a:lnTo>
                    <a:pt x="3116884" y="98856"/>
                  </a:lnTo>
                  <a:lnTo>
                    <a:pt x="3165564" y="103644"/>
                  </a:lnTo>
                  <a:lnTo>
                    <a:pt x="3214179" y="109474"/>
                  </a:lnTo>
                  <a:lnTo>
                    <a:pt x="3262693" y="116344"/>
                  </a:lnTo>
                  <a:lnTo>
                    <a:pt x="3311055" y="124256"/>
                  </a:lnTo>
                  <a:lnTo>
                    <a:pt x="3359251" y="133197"/>
                  </a:lnTo>
                  <a:lnTo>
                    <a:pt x="3407245" y="143167"/>
                  </a:lnTo>
                  <a:lnTo>
                    <a:pt x="3455009" y="154152"/>
                  </a:lnTo>
                  <a:lnTo>
                    <a:pt x="3502482" y="166154"/>
                  </a:lnTo>
                  <a:lnTo>
                    <a:pt x="3549662" y="179171"/>
                  </a:lnTo>
                  <a:lnTo>
                    <a:pt x="3596487" y="193179"/>
                  </a:lnTo>
                  <a:lnTo>
                    <a:pt x="3642944" y="208191"/>
                  </a:lnTo>
                  <a:lnTo>
                    <a:pt x="3688994" y="224193"/>
                  </a:lnTo>
                  <a:lnTo>
                    <a:pt x="3734612" y="241185"/>
                  </a:lnTo>
                  <a:lnTo>
                    <a:pt x="3779736" y="259156"/>
                  </a:lnTo>
                  <a:lnTo>
                    <a:pt x="3824363" y="278091"/>
                  </a:lnTo>
                  <a:lnTo>
                    <a:pt x="3868432" y="297992"/>
                  </a:lnTo>
                  <a:lnTo>
                    <a:pt x="3911943" y="318858"/>
                  </a:lnTo>
                  <a:lnTo>
                    <a:pt x="3954830" y="340690"/>
                  </a:lnTo>
                  <a:lnTo>
                    <a:pt x="3997071" y="363461"/>
                  </a:lnTo>
                  <a:lnTo>
                    <a:pt x="4038625" y="387172"/>
                  </a:lnTo>
                  <a:lnTo>
                    <a:pt x="4079481" y="411822"/>
                  </a:lnTo>
                  <a:lnTo>
                    <a:pt x="4119575" y="437413"/>
                  </a:lnTo>
                  <a:lnTo>
                    <a:pt x="4158907" y="463918"/>
                  </a:lnTo>
                  <a:lnTo>
                    <a:pt x="4197413" y="491350"/>
                  </a:lnTo>
                  <a:lnTo>
                    <a:pt x="4235069" y="519696"/>
                  </a:lnTo>
                  <a:lnTo>
                    <a:pt x="4271835" y="548944"/>
                  </a:lnTo>
                  <a:lnTo>
                    <a:pt x="4307700" y="579094"/>
                  </a:lnTo>
                  <a:lnTo>
                    <a:pt x="4342600" y="610146"/>
                  </a:lnTo>
                  <a:lnTo>
                    <a:pt x="4376534" y="642086"/>
                  </a:lnTo>
                  <a:lnTo>
                    <a:pt x="4409440" y="674903"/>
                  </a:lnTo>
                  <a:lnTo>
                    <a:pt x="4356100" y="693445"/>
                  </a:lnTo>
                  <a:lnTo>
                    <a:pt x="4578731" y="805713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5781294" y="1832292"/>
              <a:ext cx="1562100" cy="434340"/>
            </a:xfrm>
            <a:prstGeom prst="rect">
              <a:avLst/>
            </a:prstGeom>
          </p:spPr>
          <p:txBody>
            <a:bodyPr vert="horz" wrap="square" lIns="0" tIns="41275" rIns="0" bIns="0" rtlCol="0">
              <a:spAutoFit/>
            </a:bodyPr>
            <a:lstStyle/>
            <a:p>
              <a:pPr marL="98425" marR="5080" indent="-85725">
                <a:lnSpc>
                  <a:spcPts val="1500"/>
                </a:lnSpc>
                <a:spcBef>
                  <a:spcPts val="325"/>
                </a:spcBef>
              </a:pPr>
              <a:r>
                <a:rPr sz="1400" b="1" spc="15" dirty="0">
                  <a:solidFill>
                    <a:srgbClr val="FFFFFF"/>
                  </a:solidFill>
                  <a:cs typeface="Tahoma"/>
                </a:rPr>
                <a:t>Му</a:t>
              </a:r>
              <a:r>
                <a:rPr sz="1400" b="1" spc="-10" dirty="0">
                  <a:solidFill>
                    <a:srgbClr val="FFFFFF"/>
                  </a:solidFill>
                  <a:cs typeface="Tahoma"/>
                </a:rPr>
                <a:t>н</a:t>
              </a:r>
              <a:r>
                <a:rPr sz="1400" b="1" spc="-20" dirty="0">
                  <a:solidFill>
                    <a:srgbClr val="FFFFFF"/>
                  </a:solidFill>
                  <a:cs typeface="Tahoma"/>
                </a:rPr>
                <a:t>и</a:t>
              </a:r>
              <a:r>
                <a:rPr sz="1400" b="1" spc="-25" dirty="0">
                  <a:solidFill>
                    <a:srgbClr val="FFFFFF"/>
                  </a:solidFill>
                  <a:cs typeface="Tahoma"/>
                </a:rPr>
                <a:t>ц</a:t>
              </a:r>
              <a:r>
                <a:rPr sz="1400" b="1" spc="-20" dirty="0">
                  <a:solidFill>
                    <a:srgbClr val="FFFFFF"/>
                  </a:solidFill>
                  <a:cs typeface="Tahoma"/>
                </a:rPr>
                <a:t>и</a:t>
              </a:r>
              <a:r>
                <a:rPr sz="1400" b="1" spc="-10" dirty="0">
                  <a:solidFill>
                    <a:srgbClr val="FFFFFF"/>
                  </a:solidFill>
                  <a:cs typeface="Tahoma"/>
                </a:rPr>
                <a:t>п</a:t>
              </a:r>
              <a:r>
                <a:rPr sz="1400" b="1" spc="-15" dirty="0">
                  <a:solidFill>
                    <a:srgbClr val="FFFFFF"/>
                  </a:solidFill>
                  <a:cs typeface="Tahoma"/>
                </a:rPr>
                <a:t>а</a:t>
              </a:r>
              <a:r>
                <a:rPr sz="1400" b="1" spc="-20" dirty="0">
                  <a:solidFill>
                    <a:srgbClr val="FFFFFF"/>
                  </a:solidFill>
                  <a:cs typeface="Tahoma"/>
                </a:rPr>
                <a:t>л</a:t>
              </a:r>
              <a:r>
                <a:rPr sz="1400" b="1" spc="15" dirty="0">
                  <a:solidFill>
                    <a:srgbClr val="FFFFFF"/>
                  </a:solidFill>
                  <a:cs typeface="Tahoma"/>
                </a:rPr>
                <a:t>ь</a:t>
              </a:r>
              <a:r>
                <a:rPr sz="1400" b="1" spc="-10" dirty="0">
                  <a:solidFill>
                    <a:srgbClr val="FFFFFF"/>
                  </a:solidFill>
                  <a:cs typeface="Tahoma"/>
                </a:rPr>
                <a:t>н</a:t>
              </a:r>
              <a:r>
                <a:rPr sz="1400" b="1" spc="10" dirty="0">
                  <a:solidFill>
                    <a:srgbClr val="FFFFFF"/>
                  </a:solidFill>
                  <a:cs typeface="Tahoma"/>
                </a:rPr>
                <a:t>ые  </a:t>
              </a:r>
              <a:r>
                <a:rPr sz="1400" b="1" spc="5" dirty="0">
                  <a:solidFill>
                    <a:srgbClr val="FFFFFF"/>
                  </a:solidFill>
                  <a:cs typeface="Tahoma"/>
                </a:rPr>
                <a:t>координаторы</a:t>
              </a:r>
              <a:endParaRPr sz="1400">
                <a:cs typeface="Tahoma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8177276" y="2043048"/>
              <a:ext cx="3752850" cy="2990978"/>
            </a:xfrm>
            <a:custGeom>
              <a:avLst/>
              <a:gdLst/>
              <a:ahLst/>
              <a:cxnLst/>
              <a:rect l="l" t="t" r="r" b="b"/>
              <a:pathLst>
                <a:path w="3752850" h="2590800">
                  <a:moveTo>
                    <a:pt x="0" y="2590800"/>
                  </a:moveTo>
                  <a:lnTo>
                    <a:pt x="3752850" y="2590800"/>
                  </a:lnTo>
                  <a:lnTo>
                    <a:pt x="3752850" y="0"/>
                  </a:lnTo>
                  <a:lnTo>
                    <a:pt x="0" y="0"/>
                  </a:lnTo>
                  <a:lnTo>
                    <a:pt x="0" y="259080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8327835" y="2579084"/>
              <a:ext cx="2741930" cy="752475"/>
            </a:xfrm>
            <a:prstGeom prst="rect">
              <a:avLst/>
            </a:prstGeom>
          </p:spPr>
          <p:txBody>
            <a:bodyPr vert="horz" wrap="square" lIns="0" tIns="8890" rIns="0" bIns="0" rtlCol="0">
              <a:spAutoFit/>
            </a:bodyPr>
            <a:lstStyle/>
            <a:p>
              <a:pPr marL="12700" marR="5080" algn="just">
                <a:lnSpc>
                  <a:spcPct val="103000"/>
                </a:lnSpc>
                <a:spcBef>
                  <a:spcPts val="70"/>
                </a:spcBef>
              </a:pPr>
              <a:r>
                <a:rPr sz="1550" spc="15" dirty="0">
                  <a:cs typeface="Tahoma"/>
                </a:rPr>
                <a:t>Формирование и </a:t>
              </a:r>
              <a:r>
                <a:rPr sz="1550" spc="20" dirty="0">
                  <a:cs typeface="Tahoma"/>
                </a:rPr>
                <a:t>реализация </a:t>
              </a:r>
              <a:r>
                <a:rPr sz="1550" spc="-470" dirty="0">
                  <a:cs typeface="Tahoma"/>
                </a:rPr>
                <a:t> </a:t>
              </a:r>
              <a:r>
                <a:rPr sz="1550" spc="10" dirty="0">
                  <a:cs typeface="Tahoma"/>
                </a:rPr>
                <a:t>программы </a:t>
              </a:r>
              <a:r>
                <a:rPr sz="1550" spc="20" dirty="0">
                  <a:cs typeface="Tahoma"/>
                </a:rPr>
                <a:t>развития </a:t>
              </a:r>
              <a:r>
                <a:rPr sz="1550" spc="5" dirty="0">
                  <a:cs typeface="Tahoma"/>
                </a:rPr>
                <a:t>школы, </a:t>
              </a:r>
              <a:r>
                <a:rPr sz="1550" spc="-470" dirty="0">
                  <a:cs typeface="Tahoma"/>
                </a:rPr>
                <a:t> </a:t>
              </a:r>
              <a:r>
                <a:rPr sz="1550" spc="5" dirty="0">
                  <a:cs typeface="Tahoma"/>
                </a:rPr>
                <a:t>дорожной</a:t>
              </a:r>
              <a:r>
                <a:rPr sz="1550" spc="190" dirty="0">
                  <a:cs typeface="Tahoma"/>
                </a:rPr>
                <a:t> </a:t>
              </a:r>
              <a:r>
                <a:rPr sz="1550" spc="15" dirty="0">
                  <a:cs typeface="Tahoma"/>
                </a:rPr>
                <a:t>карты</a:t>
              </a:r>
              <a:endParaRPr sz="1550" dirty="0">
                <a:cs typeface="Tahoma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8282115" y="3436225"/>
              <a:ext cx="3376295" cy="752475"/>
            </a:xfrm>
            <a:prstGeom prst="rect">
              <a:avLst/>
            </a:prstGeom>
          </p:spPr>
          <p:txBody>
            <a:bodyPr vert="horz" wrap="square" lIns="0" tIns="8890" rIns="0" bIns="0" rtlCol="0">
              <a:spAutoFit/>
            </a:bodyPr>
            <a:lstStyle/>
            <a:p>
              <a:pPr marL="12700" marR="5080">
                <a:lnSpc>
                  <a:spcPct val="103000"/>
                </a:lnSpc>
                <a:spcBef>
                  <a:spcPts val="70"/>
                </a:spcBef>
              </a:pPr>
              <a:r>
                <a:rPr sz="1550" spc="15" dirty="0">
                  <a:cs typeface="Tahoma"/>
                </a:rPr>
                <a:t>Формирование</a:t>
              </a:r>
              <a:r>
                <a:rPr sz="1550" spc="20" dirty="0">
                  <a:cs typeface="Tahoma"/>
                </a:rPr>
                <a:t> </a:t>
              </a:r>
              <a:r>
                <a:rPr sz="1550" spc="10" dirty="0">
                  <a:cs typeface="Tahoma"/>
                </a:rPr>
                <a:t>внутришкольных </a:t>
              </a:r>
              <a:r>
                <a:rPr sz="1550" spc="15" dirty="0">
                  <a:cs typeface="Tahoma"/>
                </a:rPr>
                <a:t> </a:t>
              </a:r>
              <a:r>
                <a:rPr sz="1550" spc="5" dirty="0">
                  <a:cs typeface="Tahoma"/>
                </a:rPr>
                <a:t>механизмов</a:t>
              </a:r>
              <a:r>
                <a:rPr sz="1550" spc="170" dirty="0">
                  <a:cs typeface="Tahoma"/>
                </a:rPr>
                <a:t> </a:t>
              </a:r>
              <a:r>
                <a:rPr sz="1550" spc="15" dirty="0">
                  <a:cs typeface="Tahoma"/>
                </a:rPr>
                <a:t>преодоления</a:t>
              </a:r>
              <a:r>
                <a:rPr sz="1550" spc="170" dirty="0">
                  <a:cs typeface="Tahoma"/>
                </a:rPr>
                <a:t> </a:t>
              </a:r>
              <a:r>
                <a:rPr sz="1550" spc="5" dirty="0">
                  <a:cs typeface="Tahoma"/>
                </a:rPr>
                <a:t>факторов </a:t>
              </a:r>
              <a:r>
                <a:rPr sz="1550" spc="-470" dirty="0">
                  <a:cs typeface="Tahoma"/>
                </a:rPr>
                <a:t> </a:t>
              </a:r>
              <a:r>
                <a:rPr sz="1550" spc="15" dirty="0">
                  <a:cs typeface="Tahoma"/>
                </a:rPr>
                <a:t>риска</a:t>
              </a:r>
              <a:endParaRPr sz="1550" dirty="0">
                <a:cs typeface="Tahoma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8915400" y="4290971"/>
              <a:ext cx="2319020" cy="254557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25"/>
                </a:spcBef>
              </a:pPr>
              <a:r>
                <a:rPr sz="1550" b="1" spc="25" dirty="0">
                  <a:solidFill>
                    <a:srgbClr val="1F4E79"/>
                  </a:solidFill>
                  <a:cs typeface="Tahoma"/>
                </a:rPr>
                <a:t>Заполнение</a:t>
              </a:r>
              <a:r>
                <a:rPr sz="1550" b="1" spc="-5" dirty="0">
                  <a:solidFill>
                    <a:srgbClr val="1F4E79"/>
                  </a:solidFill>
                  <a:cs typeface="Tahoma"/>
                </a:rPr>
                <a:t> </a:t>
              </a:r>
              <a:r>
                <a:rPr sz="1550" b="1" spc="5" dirty="0">
                  <a:solidFill>
                    <a:srgbClr val="1F4E79"/>
                  </a:solidFill>
                  <a:cs typeface="Tahoma"/>
                </a:rPr>
                <a:t>ИС</a:t>
              </a:r>
              <a:r>
                <a:rPr sz="1550" b="1" spc="30" dirty="0">
                  <a:solidFill>
                    <a:srgbClr val="1F4E79"/>
                  </a:solidFill>
                  <a:cs typeface="Tahoma"/>
                </a:rPr>
                <a:t> </a:t>
              </a:r>
              <a:r>
                <a:rPr sz="1550" b="1" spc="15" dirty="0">
                  <a:solidFill>
                    <a:srgbClr val="1F4E79"/>
                  </a:solidFill>
                  <a:cs typeface="Tahoma"/>
                </a:rPr>
                <a:t>МЭДК</a:t>
              </a:r>
              <a:endParaRPr sz="1550" dirty="0">
                <a:cs typeface="Tahoma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8915400" y="4761363"/>
              <a:ext cx="3009900" cy="695325"/>
            </a:xfrm>
            <a:custGeom>
              <a:avLst/>
              <a:gdLst/>
              <a:ahLst/>
              <a:cxnLst/>
              <a:rect l="l" t="t" r="r" b="b"/>
              <a:pathLst>
                <a:path w="3009900" h="695325">
                  <a:moveTo>
                    <a:pt x="3009900" y="0"/>
                  </a:moveTo>
                  <a:lnTo>
                    <a:pt x="173863" y="0"/>
                  </a:lnTo>
                  <a:lnTo>
                    <a:pt x="0" y="695325"/>
                  </a:lnTo>
                  <a:lnTo>
                    <a:pt x="2836036" y="695325"/>
                  </a:lnTo>
                  <a:lnTo>
                    <a:pt x="3009900" y="0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9523094" y="4978850"/>
              <a:ext cx="1810385" cy="231474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25"/>
                </a:spcBef>
              </a:pPr>
              <a:r>
                <a:rPr sz="1400" b="1" spc="-10" dirty="0">
                  <a:solidFill>
                    <a:srgbClr val="FFFFFF"/>
                  </a:solidFill>
                  <a:cs typeface="Tahoma"/>
                </a:rPr>
                <a:t>К</a:t>
              </a:r>
              <a:r>
                <a:rPr sz="1400" b="1" spc="15" dirty="0">
                  <a:solidFill>
                    <a:srgbClr val="FFFFFF"/>
                  </a:solidFill>
                  <a:cs typeface="Tahoma"/>
                </a:rPr>
                <a:t>ур</a:t>
              </a:r>
              <a:r>
                <a:rPr sz="1400" b="1" spc="-15" dirty="0">
                  <a:solidFill>
                    <a:srgbClr val="FFFFFF"/>
                  </a:solidFill>
                  <a:cs typeface="Tahoma"/>
                </a:rPr>
                <a:t>а</a:t>
              </a:r>
              <a:r>
                <a:rPr sz="1400" b="1" spc="15" dirty="0">
                  <a:solidFill>
                    <a:srgbClr val="FFFFFF"/>
                  </a:solidFill>
                  <a:cs typeface="Tahoma"/>
                </a:rPr>
                <a:t>т</a:t>
              </a:r>
              <a:r>
                <a:rPr sz="1400" b="1" spc="30" dirty="0">
                  <a:solidFill>
                    <a:srgbClr val="FFFFFF"/>
                  </a:solidFill>
                  <a:cs typeface="Tahoma"/>
                </a:rPr>
                <a:t>о</a:t>
              </a:r>
              <a:r>
                <a:rPr sz="1400" b="1" spc="20" dirty="0">
                  <a:solidFill>
                    <a:srgbClr val="FFFFFF"/>
                  </a:solidFill>
                  <a:cs typeface="Tahoma"/>
                </a:rPr>
                <a:t>ры</a:t>
              </a:r>
              <a:r>
                <a:rPr sz="1400" b="1" spc="-114" dirty="0">
                  <a:solidFill>
                    <a:srgbClr val="FFFFFF"/>
                  </a:solidFill>
                  <a:cs typeface="Tahoma"/>
                </a:rPr>
                <a:t> </a:t>
              </a:r>
              <a:r>
                <a:rPr sz="1400" b="1" spc="15" dirty="0">
                  <a:solidFill>
                    <a:srgbClr val="FFFFFF"/>
                  </a:solidFill>
                  <a:cs typeface="Tahoma"/>
                </a:rPr>
                <a:t>и</a:t>
              </a:r>
              <a:r>
                <a:rPr sz="1400" b="1" spc="-65" dirty="0">
                  <a:solidFill>
                    <a:srgbClr val="FFFFFF"/>
                  </a:solidFill>
                  <a:cs typeface="Tahoma"/>
                </a:rPr>
                <a:t> </a:t>
              </a:r>
              <a:r>
                <a:rPr sz="1400" b="1" spc="55" dirty="0">
                  <a:solidFill>
                    <a:srgbClr val="FFFFFF"/>
                  </a:solidFill>
                  <a:cs typeface="Tahoma"/>
                </a:rPr>
                <a:t>ш</a:t>
              </a:r>
              <a:r>
                <a:rPr sz="1400" b="1" spc="-20" dirty="0">
                  <a:solidFill>
                    <a:srgbClr val="FFFFFF"/>
                  </a:solidFill>
                  <a:cs typeface="Tahoma"/>
                </a:rPr>
                <a:t>к</a:t>
              </a:r>
              <a:r>
                <a:rPr sz="1400" b="1" spc="30" dirty="0">
                  <a:solidFill>
                    <a:srgbClr val="FFFFFF"/>
                  </a:solidFill>
                  <a:cs typeface="Tahoma"/>
                </a:rPr>
                <a:t>о</a:t>
              </a:r>
              <a:r>
                <a:rPr sz="1400" b="1" spc="-20" dirty="0">
                  <a:solidFill>
                    <a:srgbClr val="FFFFFF"/>
                  </a:solidFill>
                  <a:cs typeface="Tahoma"/>
                </a:rPr>
                <a:t>л</a:t>
              </a:r>
              <a:r>
                <a:rPr sz="1400" b="1" spc="20" dirty="0">
                  <a:solidFill>
                    <a:srgbClr val="FFFFFF"/>
                  </a:solidFill>
                  <a:cs typeface="Tahoma"/>
                </a:rPr>
                <a:t>ы</a:t>
              </a:r>
              <a:endParaRPr sz="1400" dirty="0">
                <a:cs typeface="Tahoma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2420684" y="5202245"/>
              <a:ext cx="2321560" cy="530225"/>
            </a:xfrm>
            <a:custGeom>
              <a:avLst/>
              <a:gdLst/>
              <a:ahLst/>
              <a:cxnLst/>
              <a:rect l="l" t="t" r="r" b="b"/>
              <a:pathLst>
                <a:path w="2321560" h="530225">
                  <a:moveTo>
                    <a:pt x="2321306" y="0"/>
                  </a:moveTo>
                  <a:lnTo>
                    <a:pt x="2081530" y="69977"/>
                  </a:lnTo>
                  <a:lnTo>
                    <a:pt x="2130679" y="97790"/>
                  </a:lnTo>
                  <a:lnTo>
                    <a:pt x="2093061" y="123511"/>
                  </a:lnTo>
                  <a:lnTo>
                    <a:pt x="2054584" y="148244"/>
                  </a:lnTo>
                  <a:lnTo>
                    <a:pt x="2015281" y="171986"/>
                  </a:lnTo>
                  <a:lnTo>
                    <a:pt x="1975187" y="194736"/>
                  </a:lnTo>
                  <a:lnTo>
                    <a:pt x="1934333" y="216490"/>
                  </a:lnTo>
                  <a:lnTo>
                    <a:pt x="1892755" y="237247"/>
                  </a:lnTo>
                  <a:lnTo>
                    <a:pt x="1850485" y="257004"/>
                  </a:lnTo>
                  <a:lnTo>
                    <a:pt x="1807556" y="275759"/>
                  </a:lnTo>
                  <a:lnTo>
                    <a:pt x="1764003" y="293509"/>
                  </a:lnTo>
                  <a:lnTo>
                    <a:pt x="1719859" y="310252"/>
                  </a:lnTo>
                  <a:lnTo>
                    <a:pt x="1675157" y="325985"/>
                  </a:lnTo>
                  <a:lnTo>
                    <a:pt x="1629930" y="340707"/>
                  </a:lnTo>
                  <a:lnTo>
                    <a:pt x="1584213" y="354415"/>
                  </a:lnTo>
                  <a:lnTo>
                    <a:pt x="1538039" y="367106"/>
                  </a:lnTo>
                  <a:lnTo>
                    <a:pt x="1491440" y="378778"/>
                  </a:lnTo>
                  <a:lnTo>
                    <a:pt x="1444452" y="389430"/>
                  </a:lnTo>
                  <a:lnTo>
                    <a:pt x="1397106" y="399057"/>
                  </a:lnTo>
                  <a:lnTo>
                    <a:pt x="1349437" y="407659"/>
                  </a:lnTo>
                  <a:lnTo>
                    <a:pt x="1301479" y="415232"/>
                  </a:lnTo>
                  <a:lnTo>
                    <a:pt x="1253264" y="421775"/>
                  </a:lnTo>
                  <a:lnTo>
                    <a:pt x="1204825" y="427285"/>
                  </a:lnTo>
                  <a:lnTo>
                    <a:pt x="1156198" y="431759"/>
                  </a:lnTo>
                  <a:lnTo>
                    <a:pt x="1107414" y="435196"/>
                  </a:lnTo>
                  <a:lnTo>
                    <a:pt x="1058508" y="437593"/>
                  </a:lnTo>
                  <a:lnTo>
                    <a:pt x="1009513" y="438947"/>
                  </a:lnTo>
                  <a:lnTo>
                    <a:pt x="960463" y="439256"/>
                  </a:lnTo>
                  <a:lnTo>
                    <a:pt x="911390" y="438519"/>
                  </a:lnTo>
                  <a:lnTo>
                    <a:pt x="862329" y="436731"/>
                  </a:lnTo>
                  <a:lnTo>
                    <a:pt x="813313" y="433892"/>
                  </a:lnTo>
                  <a:lnTo>
                    <a:pt x="764375" y="429999"/>
                  </a:lnTo>
                  <a:lnTo>
                    <a:pt x="715549" y="425049"/>
                  </a:lnTo>
                  <a:lnTo>
                    <a:pt x="666868" y="419040"/>
                  </a:lnTo>
                  <a:lnTo>
                    <a:pt x="618367" y="411970"/>
                  </a:lnTo>
                  <a:lnTo>
                    <a:pt x="570077" y="403836"/>
                  </a:lnTo>
                  <a:lnTo>
                    <a:pt x="522034" y="394636"/>
                  </a:lnTo>
                  <a:lnTo>
                    <a:pt x="474269" y="384367"/>
                  </a:lnTo>
                  <a:lnTo>
                    <a:pt x="426818" y="373028"/>
                  </a:lnTo>
                  <a:lnTo>
                    <a:pt x="379713" y="360616"/>
                  </a:lnTo>
                  <a:lnTo>
                    <a:pt x="332987" y="347128"/>
                  </a:lnTo>
                  <a:lnTo>
                    <a:pt x="286675" y="332562"/>
                  </a:lnTo>
                  <a:lnTo>
                    <a:pt x="240809" y="316917"/>
                  </a:lnTo>
                  <a:lnTo>
                    <a:pt x="195424" y="300188"/>
                  </a:lnTo>
                  <a:lnTo>
                    <a:pt x="150552" y="282375"/>
                  </a:lnTo>
                  <a:lnTo>
                    <a:pt x="106227" y="263474"/>
                  </a:lnTo>
                  <a:lnTo>
                    <a:pt x="62484" y="243484"/>
                  </a:lnTo>
                  <a:lnTo>
                    <a:pt x="0" y="313105"/>
                  </a:lnTo>
                  <a:lnTo>
                    <a:pt x="43903" y="334003"/>
                  </a:lnTo>
                  <a:lnTo>
                    <a:pt x="88377" y="353827"/>
                  </a:lnTo>
                  <a:lnTo>
                    <a:pt x="133389" y="372582"/>
                  </a:lnTo>
                  <a:lnTo>
                    <a:pt x="178910" y="390268"/>
                  </a:lnTo>
                  <a:lnTo>
                    <a:pt x="224907" y="406889"/>
                  </a:lnTo>
                  <a:lnTo>
                    <a:pt x="271351" y="422447"/>
                  </a:lnTo>
                  <a:lnTo>
                    <a:pt x="318210" y="436943"/>
                  </a:lnTo>
                  <a:lnTo>
                    <a:pt x="365454" y="450381"/>
                  </a:lnTo>
                  <a:lnTo>
                    <a:pt x="413052" y="462762"/>
                  </a:lnTo>
                  <a:lnTo>
                    <a:pt x="460972" y="474090"/>
                  </a:lnTo>
                  <a:lnTo>
                    <a:pt x="509185" y="484365"/>
                  </a:lnTo>
                  <a:lnTo>
                    <a:pt x="557658" y="493592"/>
                  </a:lnTo>
                  <a:lnTo>
                    <a:pt x="606362" y="501771"/>
                  </a:lnTo>
                  <a:lnTo>
                    <a:pt x="655266" y="508905"/>
                  </a:lnTo>
                  <a:lnTo>
                    <a:pt x="704337" y="514998"/>
                  </a:lnTo>
                  <a:lnTo>
                    <a:pt x="753547" y="520049"/>
                  </a:lnTo>
                  <a:lnTo>
                    <a:pt x="802863" y="524064"/>
                  </a:lnTo>
                  <a:lnTo>
                    <a:pt x="852256" y="527042"/>
                  </a:lnTo>
                  <a:lnTo>
                    <a:pt x="901693" y="528988"/>
                  </a:lnTo>
                  <a:lnTo>
                    <a:pt x="951145" y="529903"/>
                  </a:lnTo>
                  <a:lnTo>
                    <a:pt x="1000580" y="529789"/>
                  </a:lnTo>
                  <a:lnTo>
                    <a:pt x="1049967" y="528649"/>
                  </a:lnTo>
                  <a:lnTo>
                    <a:pt x="1099276" y="526485"/>
                  </a:lnTo>
                  <a:lnTo>
                    <a:pt x="1148476" y="523300"/>
                  </a:lnTo>
                  <a:lnTo>
                    <a:pt x="1197536" y="519095"/>
                  </a:lnTo>
                  <a:lnTo>
                    <a:pt x="1246425" y="513874"/>
                  </a:lnTo>
                  <a:lnTo>
                    <a:pt x="1295113" y="507638"/>
                  </a:lnTo>
                  <a:lnTo>
                    <a:pt x="1343567" y="500390"/>
                  </a:lnTo>
                  <a:lnTo>
                    <a:pt x="1391758" y="492132"/>
                  </a:lnTo>
                  <a:lnTo>
                    <a:pt x="1439655" y="482866"/>
                  </a:lnTo>
                  <a:lnTo>
                    <a:pt x="1487226" y="472595"/>
                  </a:lnTo>
                  <a:lnTo>
                    <a:pt x="1534442" y="461321"/>
                  </a:lnTo>
                  <a:lnTo>
                    <a:pt x="1581270" y="449046"/>
                  </a:lnTo>
                  <a:lnTo>
                    <a:pt x="1627681" y="435773"/>
                  </a:lnTo>
                  <a:lnTo>
                    <a:pt x="1673643" y="421504"/>
                  </a:lnTo>
                  <a:lnTo>
                    <a:pt x="1719125" y="406242"/>
                  </a:lnTo>
                  <a:lnTo>
                    <a:pt x="1764097" y="389988"/>
                  </a:lnTo>
                  <a:lnTo>
                    <a:pt x="1808528" y="372745"/>
                  </a:lnTo>
                  <a:lnTo>
                    <a:pt x="1852386" y="354515"/>
                  </a:lnTo>
                  <a:lnTo>
                    <a:pt x="1895642" y="335301"/>
                  </a:lnTo>
                  <a:lnTo>
                    <a:pt x="1938264" y="315105"/>
                  </a:lnTo>
                  <a:lnTo>
                    <a:pt x="1980221" y="293930"/>
                  </a:lnTo>
                  <a:lnTo>
                    <a:pt x="2021482" y="271776"/>
                  </a:lnTo>
                  <a:lnTo>
                    <a:pt x="2062018" y="248648"/>
                  </a:lnTo>
                  <a:lnTo>
                    <a:pt x="2101795" y="224547"/>
                  </a:lnTo>
                  <a:lnTo>
                    <a:pt x="2140785" y="199476"/>
                  </a:lnTo>
                  <a:lnTo>
                    <a:pt x="2178956" y="173436"/>
                  </a:lnTo>
                  <a:lnTo>
                    <a:pt x="2216277" y="146431"/>
                  </a:lnTo>
                  <a:lnTo>
                    <a:pt x="2265553" y="174421"/>
                  </a:lnTo>
                  <a:lnTo>
                    <a:pt x="2321306" y="0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0952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1276350" y="985230"/>
            <a:ext cx="1091565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Школа, в отношении которой реализуются меры поддержки</a:t>
            </a:r>
          </a:p>
        </p:txBody>
      </p:sp>
      <p:sp>
        <p:nvSpPr>
          <p:cNvPr id="3" name="object 3"/>
          <p:cNvSpPr/>
          <p:nvPr/>
        </p:nvSpPr>
        <p:spPr>
          <a:xfrm>
            <a:off x="2800985" y="2193670"/>
            <a:ext cx="8753475" cy="4400550"/>
          </a:xfrm>
          <a:custGeom>
            <a:avLst/>
            <a:gdLst/>
            <a:ahLst/>
            <a:cxnLst/>
            <a:rect l="l" t="t" r="r" b="b"/>
            <a:pathLst>
              <a:path w="8753475" h="4400550">
                <a:moveTo>
                  <a:pt x="7439025" y="132334"/>
                </a:moveTo>
                <a:lnTo>
                  <a:pt x="7432268" y="90487"/>
                </a:lnTo>
                <a:lnTo>
                  <a:pt x="7413460" y="54152"/>
                </a:lnTo>
                <a:lnTo>
                  <a:pt x="7384783" y="25514"/>
                </a:lnTo>
                <a:lnTo>
                  <a:pt x="7348423" y="6743"/>
                </a:lnTo>
                <a:lnTo>
                  <a:pt x="7306564" y="0"/>
                </a:lnTo>
                <a:lnTo>
                  <a:pt x="132334" y="0"/>
                </a:lnTo>
                <a:lnTo>
                  <a:pt x="90474" y="6743"/>
                </a:lnTo>
                <a:lnTo>
                  <a:pt x="54140" y="25514"/>
                </a:lnTo>
                <a:lnTo>
                  <a:pt x="25501" y="54152"/>
                </a:lnTo>
                <a:lnTo>
                  <a:pt x="6731" y="90487"/>
                </a:lnTo>
                <a:lnTo>
                  <a:pt x="0" y="132334"/>
                </a:lnTo>
                <a:lnTo>
                  <a:pt x="0" y="1191514"/>
                </a:lnTo>
                <a:lnTo>
                  <a:pt x="6731" y="1233385"/>
                </a:lnTo>
                <a:lnTo>
                  <a:pt x="25501" y="1269746"/>
                </a:lnTo>
                <a:lnTo>
                  <a:pt x="54140" y="1298422"/>
                </a:lnTo>
                <a:lnTo>
                  <a:pt x="90474" y="1317231"/>
                </a:lnTo>
                <a:lnTo>
                  <a:pt x="132334" y="1323975"/>
                </a:lnTo>
                <a:lnTo>
                  <a:pt x="7306564" y="1323975"/>
                </a:lnTo>
                <a:lnTo>
                  <a:pt x="7348423" y="1317231"/>
                </a:lnTo>
                <a:lnTo>
                  <a:pt x="7384783" y="1298422"/>
                </a:lnTo>
                <a:lnTo>
                  <a:pt x="7413460" y="1269746"/>
                </a:lnTo>
                <a:lnTo>
                  <a:pt x="7432268" y="1233385"/>
                </a:lnTo>
                <a:lnTo>
                  <a:pt x="7439025" y="1191514"/>
                </a:lnTo>
                <a:lnTo>
                  <a:pt x="7439025" y="132334"/>
                </a:lnTo>
                <a:close/>
              </a:path>
              <a:path w="8753475" h="4400550">
                <a:moveTo>
                  <a:pt x="8096250" y="1674368"/>
                </a:moveTo>
                <a:lnTo>
                  <a:pt x="8085899" y="1623263"/>
                </a:lnTo>
                <a:lnTo>
                  <a:pt x="8057718" y="1581518"/>
                </a:lnTo>
                <a:lnTo>
                  <a:pt x="8015935" y="1553375"/>
                </a:lnTo>
                <a:lnTo>
                  <a:pt x="7964805" y="1543050"/>
                </a:lnTo>
                <a:lnTo>
                  <a:pt x="779018" y="1543050"/>
                </a:lnTo>
                <a:lnTo>
                  <a:pt x="727900" y="1553375"/>
                </a:lnTo>
                <a:lnTo>
                  <a:pt x="686155" y="1581518"/>
                </a:lnTo>
                <a:lnTo>
                  <a:pt x="658012" y="1623263"/>
                </a:lnTo>
                <a:lnTo>
                  <a:pt x="647700" y="1674368"/>
                </a:lnTo>
                <a:lnTo>
                  <a:pt x="647700" y="2726055"/>
                </a:lnTo>
                <a:lnTo>
                  <a:pt x="658012" y="2777198"/>
                </a:lnTo>
                <a:lnTo>
                  <a:pt x="686155" y="2818981"/>
                </a:lnTo>
                <a:lnTo>
                  <a:pt x="727900" y="2847162"/>
                </a:lnTo>
                <a:lnTo>
                  <a:pt x="779018" y="2857500"/>
                </a:lnTo>
                <a:lnTo>
                  <a:pt x="7964805" y="2857500"/>
                </a:lnTo>
                <a:lnTo>
                  <a:pt x="8015935" y="2847162"/>
                </a:lnTo>
                <a:lnTo>
                  <a:pt x="8057718" y="2818981"/>
                </a:lnTo>
                <a:lnTo>
                  <a:pt x="8085899" y="2777198"/>
                </a:lnTo>
                <a:lnTo>
                  <a:pt x="8096250" y="2726055"/>
                </a:lnTo>
                <a:lnTo>
                  <a:pt x="8096250" y="1674368"/>
                </a:lnTo>
                <a:close/>
              </a:path>
              <a:path w="8753475" h="4400550">
                <a:moveTo>
                  <a:pt x="8753475" y="3217418"/>
                </a:moveTo>
                <a:lnTo>
                  <a:pt x="8743124" y="3166313"/>
                </a:lnTo>
                <a:lnTo>
                  <a:pt x="8714943" y="3124568"/>
                </a:lnTo>
                <a:lnTo>
                  <a:pt x="8673160" y="3096425"/>
                </a:lnTo>
                <a:lnTo>
                  <a:pt x="8622030" y="3086100"/>
                </a:lnTo>
                <a:lnTo>
                  <a:pt x="1436243" y="3086100"/>
                </a:lnTo>
                <a:lnTo>
                  <a:pt x="1385125" y="3096425"/>
                </a:lnTo>
                <a:lnTo>
                  <a:pt x="1343380" y="3124568"/>
                </a:lnTo>
                <a:lnTo>
                  <a:pt x="1315237" y="3166313"/>
                </a:lnTo>
                <a:lnTo>
                  <a:pt x="1304925" y="3217418"/>
                </a:lnTo>
                <a:lnTo>
                  <a:pt x="1304925" y="4269041"/>
                </a:lnTo>
                <a:lnTo>
                  <a:pt x="1315237" y="4320210"/>
                </a:lnTo>
                <a:lnTo>
                  <a:pt x="1343380" y="4361993"/>
                </a:lnTo>
                <a:lnTo>
                  <a:pt x="1385125" y="4390161"/>
                </a:lnTo>
                <a:lnTo>
                  <a:pt x="1436243" y="4400486"/>
                </a:lnTo>
                <a:lnTo>
                  <a:pt x="8622030" y="4400486"/>
                </a:lnTo>
                <a:lnTo>
                  <a:pt x="8673160" y="4390161"/>
                </a:lnTo>
                <a:lnTo>
                  <a:pt x="8714943" y="4361993"/>
                </a:lnTo>
                <a:lnTo>
                  <a:pt x="8743124" y="4320210"/>
                </a:lnTo>
                <a:lnTo>
                  <a:pt x="8753475" y="4269041"/>
                </a:lnTo>
                <a:lnTo>
                  <a:pt x="8753475" y="3217418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90963" y="2193670"/>
            <a:ext cx="6439535" cy="414337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 marR="688340">
              <a:lnSpc>
                <a:spcPts val="2630"/>
              </a:lnSpc>
              <a:spcBef>
                <a:spcPts val="400"/>
              </a:spcBef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формирование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и реализация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программы </a:t>
            </a:r>
            <a:r>
              <a:rPr sz="2400" spc="-7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развития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школы,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дорожной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карты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по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 реализации</a:t>
            </a:r>
            <a:r>
              <a:rPr sz="24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предусмотренных</a:t>
            </a:r>
            <a:r>
              <a:rPr sz="24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мер</a:t>
            </a:r>
            <a:endParaRPr sz="2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450" dirty="0">
              <a:latin typeface="Tahoma"/>
              <a:cs typeface="Tahoma"/>
            </a:endParaRPr>
          </a:p>
          <a:p>
            <a:pPr marL="669925" marR="719455">
              <a:lnSpc>
                <a:spcPct val="91300"/>
              </a:lnSpc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формирование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внутришкольных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механизмов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преодоления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факторов </a:t>
            </a:r>
            <a:r>
              <a:rPr sz="2400" spc="-7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риска</a:t>
            </a:r>
            <a:r>
              <a:rPr sz="24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и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проблемных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зон</a:t>
            </a:r>
            <a:endParaRPr sz="2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500" dirty="0">
              <a:latin typeface="Tahoma"/>
              <a:cs typeface="Tahoma"/>
            </a:endParaRPr>
          </a:p>
          <a:p>
            <a:pPr marL="1327785" marR="5080">
              <a:lnSpc>
                <a:spcPct val="91300"/>
              </a:lnSpc>
              <a:spcBef>
                <a:spcPts val="5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включение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школьного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коллектива в </a:t>
            </a:r>
            <a:r>
              <a:rPr sz="2400" spc="-7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совместную деятельность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по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 преодолению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рисков</a:t>
            </a:r>
            <a:endParaRPr sz="2400" dirty="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1135" y="2316732"/>
            <a:ext cx="914400" cy="914400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1918335" y="3196653"/>
            <a:ext cx="9126855" cy="3268979"/>
            <a:chOff x="1666875" y="2627376"/>
            <a:chExt cx="9126855" cy="3268979"/>
          </a:xfrm>
        </p:grpSpPr>
        <p:sp>
          <p:nvSpPr>
            <p:cNvPr id="7" name="object 7"/>
            <p:cNvSpPr/>
            <p:nvPr/>
          </p:nvSpPr>
          <p:spPr>
            <a:xfrm>
              <a:off x="9272651" y="2633726"/>
              <a:ext cx="857250" cy="857250"/>
            </a:xfrm>
            <a:custGeom>
              <a:avLst/>
              <a:gdLst/>
              <a:ahLst/>
              <a:cxnLst/>
              <a:rect l="l" t="t" r="r" b="b"/>
              <a:pathLst>
                <a:path w="857250" h="857250">
                  <a:moveTo>
                    <a:pt x="664337" y="0"/>
                  </a:moveTo>
                  <a:lnTo>
                    <a:pt x="192785" y="0"/>
                  </a:lnTo>
                  <a:lnTo>
                    <a:pt x="192785" y="471424"/>
                  </a:lnTo>
                  <a:lnTo>
                    <a:pt x="0" y="471424"/>
                  </a:lnTo>
                  <a:lnTo>
                    <a:pt x="428625" y="857250"/>
                  </a:lnTo>
                  <a:lnTo>
                    <a:pt x="857250" y="471424"/>
                  </a:lnTo>
                  <a:lnTo>
                    <a:pt x="664337" y="471424"/>
                  </a:lnTo>
                  <a:lnTo>
                    <a:pt x="664337" y="0"/>
                  </a:lnTo>
                  <a:close/>
                </a:path>
              </a:pathLst>
            </a:custGeom>
            <a:solidFill>
              <a:srgbClr val="D2DEEE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72651" y="2633726"/>
              <a:ext cx="857250" cy="857250"/>
            </a:xfrm>
            <a:custGeom>
              <a:avLst/>
              <a:gdLst/>
              <a:ahLst/>
              <a:cxnLst/>
              <a:rect l="l" t="t" r="r" b="b"/>
              <a:pathLst>
                <a:path w="857250" h="857250">
                  <a:moveTo>
                    <a:pt x="0" y="471424"/>
                  </a:moveTo>
                  <a:lnTo>
                    <a:pt x="192785" y="471424"/>
                  </a:lnTo>
                  <a:lnTo>
                    <a:pt x="192785" y="0"/>
                  </a:lnTo>
                  <a:lnTo>
                    <a:pt x="664337" y="0"/>
                  </a:lnTo>
                  <a:lnTo>
                    <a:pt x="664337" y="471424"/>
                  </a:lnTo>
                  <a:lnTo>
                    <a:pt x="857250" y="471424"/>
                  </a:lnTo>
                  <a:lnTo>
                    <a:pt x="428625" y="857250"/>
                  </a:lnTo>
                  <a:lnTo>
                    <a:pt x="0" y="471424"/>
                  </a:lnTo>
                  <a:close/>
                </a:path>
              </a:pathLst>
            </a:custGeom>
            <a:ln w="12700">
              <a:solidFill>
                <a:srgbClr val="D2DE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929876" y="4167251"/>
              <a:ext cx="857250" cy="857250"/>
            </a:xfrm>
            <a:custGeom>
              <a:avLst/>
              <a:gdLst/>
              <a:ahLst/>
              <a:cxnLst/>
              <a:rect l="l" t="t" r="r" b="b"/>
              <a:pathLst>
                <a:path w="857250" h="857250">
                  <a:moveTo>
                    <a:pt x="664337" y="0"/>
                  </a:moveTo>
                  <a:lnTo>
                    <a:pt x="192785" y="0"/>
                  </a:lnTo>
                  <a:lnTo>
                    <a:pt x="192785" y="471424"/>
                  </a:lnTo>
                  <a:lnTo>
                    <a:pt x="0" y="471424"/>
                  </a:lnTo>
                  <a:lnTo>
                    <a:pt x="428625" y="857250"/>
                  </a:lnTo>
                  <a:lnTo>
                    <a:pt x="857250" y="471424"/>
                  </a:lnTo>
                  <a:lnTo>
                    <a:pt x="664337" y="471424"/>
                  </a:lnTo>
                  <a:lnTo>
                    <a:pt x="664337" y="0"/>
                  </a:lnTo>
                  <a:close/>
                </a:path>
              </a:pathLst>
            </a:custGeom>
            <a:solidFill>
              <a:srgbClr val="D2DEEE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929876" y="4167251"/>
              <a:ext cx="857250" cy="857250"/>
            </a:xfrm>
            <a:custGeom>
              <a:avLst/>
              <a:gdLst/>
              <a:ahLst/>
              <a:cxnLst/>
              <a:rect l="l" t="t" r="r" b="b"/>
              <a:pathLst>
                <a:path w="857250" h="857250">
                  <a:moveTo>
                    <a:pt x="0" y="471424"/>
                  </a:moveTo>
                  <a:lnTo>
                    <a:pt x="192785" y="471424"/>
                  </a:lnTo>
                  <a:lnTo>
                    <a:pt x="192785" y="0"/>
                  </a:lnTo>
                  <a:lnTo>
                    <a:pt x="664337" y="0"/>
                  </a:lnTo>
                  <a:lnTo>
                    <a:pt x="664337" y="471424"/>
                  </a:lnTo>
                  <a:lnTo>
                    <a:pt x="857250" y="471424"/>
                  </a:lnTo>
                  <a:lnTo>
                    <a:pt x="428625" y="857250"/>
                  </a:lnTo>
                  <a:lnTo>
                    <a:pt x="0" y="471424"/>
                  </a:lnTo>
                  <a:close/>
                </a:path>
              </a:pathLst>
            </a:custGeom>
            <a:ln w="12700">
              <a:solidFill>
                <a:srgbClr val="D2DE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62225" y="4953000"/>
              <a:ext cx="942975" cy="94297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66875" y="3462943"/>
              <a:ext cx="895350" cy="8465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318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384" y="639228"/>
            <a:ext cx="7673168" cy="609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21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0010" y="370840"/>
            <a:ext cx="12134850" cy="21437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Сроки реализации проекта</a:t>
            </a:r>
            <a:b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</a:br>
            <a:r>
              <a:rPr lang="ru-RU" sz="28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/>
            </a:r>
            <a:br>
              <a:rPr lang="ru-RU" sz="28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</a:br>
            <a:r>
              <a:rPr lang="ru-RU" sz="24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январь </a:t>
            </a:r>
            <a:r>
              <a:rPr lang="ru-RU" sz="24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2021 – декабрь 2021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3257550" y="2205990"/>
            <a:ext cx="8652510" cy="3566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Ближайшие события</a:t>
            </a:r>
          </a:p>
          <a:p>
            <a:pPr marL="0" indent="0">
              <a:buNone/>
            </a:pPr>
            <a:endParaRPr lang="ru-RU" sz="2400" dirty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 marL="2332038" indent="-2332038">
              <a:buNone/>
            </a:pPr>
            <a:r>
              <a:rPr lang="ru-RU" sz="3200" b="1" dirty="0">
                <a:solidFill>
                  <a:srgbClr val="FF0000"/>
                </a:solidFill>
                <a:cs typeface="Segoe UI" panose="020B0502040204020203" pitchFamily="34" charset="0"/>
              </a:rPr>
              <a:t>30.04.2021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 – размещение в ИС МЭДК концепции и среднесрочной программы развития</a:t>
            </a:r>
          </a:p>
          <a:p>
            <a:pPr marL="2332038" indent="-2332038">
              <a:buNone/>
            </a:pPr>
            <a:endParaRPr lang="ru-RU" sz="2400" dirty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 marL="2332038" indent="-2332038">
              <a:buNone/>
            </a:pPr>
            <a:r>
              <a:rPr lang="ru-RU" sz="3200" b="1" dirty="0" smtClean="0">
                <a:solidFill>
                  <a:srgbClr val="FF0000"/>
                </a:solidFill>
                <a:cs typeface="Segoe UI" panose="020B0502040204020203" pitchFamily="34" charset="0"/>
              </a:rPr>
              <a:t>13.05.2021</a:t>
            </a: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 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– рабочее совещание в режиме </a:t>
            </a:r>
            <a:r>
              <a:rPr lang="ru-RU" sz="2400" dirty="0" err="1">
                <a:solidFill>
                  <a:srgbClr val="075595"/>
                </a:solidFill>
                <a:cs typeface="Segoe UI" panose="020B0502040204020203" pitchFamily="34" charset="0"/>
              </a:rPr>
              <a:t>вебинара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 по реализации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28275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8690" y="1520112"/>
            <a:ext cx="5896791" cy="1042990"/>
          </a:xfrm>
        </p:spPr>
        <p:txBody>
          <a:bodyPr anchor="t" anchorCtr="0">
            <a:noAutofit/>
          </a:bodyPr>
          <a:lstStyle/>
          <a:p>
            <a:r>
              <a:rPr lang="ru-RU" sz="24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Региональный координатор</a:t>
            </a:r>
            <a:endParaRPr lang="ru-RU" sz="2400" b="1" dirty="0">
              <a:solidFill>
                <a:srgbClr val="FF680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41867" y="3721101"/>
            <a:ext cx="6206067" cy="15875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solidFill>
                <a:srgbClr val="1165A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7537" y="2643190"/>
            <a:ext cx="636658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75595"/>
                </a:solidFill>
                <a:cs typeface="Segoe UI" panose="020B0502040204020203" pitchFamily="34" charset="0"/>
              </a:rPr>
              <a:t>Носова Надежда Валерьевна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,</a:t>
            </a:r>
          </a:p>
          <a:p>
            <a:pPr algn="ctr"/>
            <a:endParaRPr lang="ru-RU" sz="2400" dirty="0" smtClean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 algn="ctr"/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заведующий 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кафедрой </a:t>
            </a:r>
            <a:endParaRPr lang="ru-RU" sz="2400" dirty="0" smtClean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 algn="ctr"/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предметных 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областей </a:t>
            </a:r>
          </a:p>
          <a:p>
            <a:pPr algn="ctr"/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КОГОАУ ДПО «ИРО Кировской области», </a:t>
            </a:r>
          </a:p>
          <a:p>
            <a:pPr algn="ctr"/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кандидат педагогических наук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89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15428"/>
            <a:ext cx="12192000" cy="855133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800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	</a:t>
            </a:r>
            <a:r>
              <a:rPr lang="ru-RU" sz="28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Повестка совещания</a:t>
            </a:r>
            <a: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/>
            </a:r>
            <a:b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</a:br>
            <a: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80260" y="2060846"/>
            <a:ext cx="9839597" cy="36322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Aft>
                <a:spcPts val="1200"/>
              </a:spcAft>
              <a:buAutoNum type="arabicPeriod"/>
            </a:pP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О мониторинге анкетирования и заполнения стартовой диагностики в рамках проекта.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AutoNum type="arabicPeriod"/>
            </a:pP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Алгоритм взаимодействия участников проекта.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3.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 </a:t>
            </a: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 Из опыта   взаимодействия куратора и школы в рамках проекта.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4. 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 </a:t>
            </a: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Разное. </a:t>
            </a:r>
            <a:endParaRPr lang="ru-RU" sz="2400" dirty="0">
              <a:solidFill>
                <a:srgbClr val="075595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1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024467"/>
            <a:ext cx="12192000" cy="474134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Результаты опроса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17670" y="1857283"/>
            <a:ext cx="7542584" cy="717913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75597"/>
                </a:solidFill>
                <a:cs typeface="Segoe UI" panose="020B0502040204020203" pitchFamily="34" charset="0"/>
              </a:rPr>
              <a:t>Анкета - в личных кабинетах</a:t>
            </a:r>
          </a:p>
          <a:p>
            <a:r>
              <a:rPr lang="ru-RU" sz="2000" b="1" dirty="0" smtClean="0">
                <a:solidFill>
                  <a:srgbClr val="075597"/>
                </a:solidFill>
                <a:cs typeface="Segoe UI" panose="020B0502040204020203" pitchFamily="34" charset="0"/>
              </a:rPr>
              <a:t>На </a:t>
            </a:r>
            <a:r>
              <a:rPr lang="ru-RU" sz="2000" b="1" dirty="0" smtClean="0">
                <a:solidFill>
                  <a:srgbClr val="FF0000"/>
                </a:solidFill>
                <a:cs typeface="Segoe UI" panose="020B0502040204020203" pitchFamily="34" charset="0"/>
              </a:rPr>
              <a:t>13.04.2021 </a:t>
            </a:r>
            <a:r>
              <a:rPr lang="ru-RU" sz="2000" b="1" dirty="0" smtClean="0">
                <a:solidFill>
                  <a:srgbClr val="075597"/>
                </a:solidFill>
                <a:cs typeface="Segoe UI" panose="020B0502040204020203" pitchFamily="34" charset="0"/>
              </a:rPr>
              <a:t>г. прошли опрос</a:t>
            </a:r>
            <a:endParaRPr lang="en-US" sz="2000" b="1" dirty="0" smtClean="0">
              <a:solidFill>
                <a:srgbClr val="075597"/>
              </a:solidFill>
              <a:cs typeface="Segoe UI" panose="020B05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45441" y="2700926"/>
            <a:ext cx="85095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ru-RU" sz="2400" dirty="0" smtClean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b="1" dirty="0" smtClean="0">
                <a:solidFill>
                  <a:srgbClr val="FF0000"/>
                </a:solidFill>
                <a:cs typeface="Segoe UI" panose="020B0502040204020203" pitchFamily="34" charset="0"/>
              </a:rPr>
              <a:t>16</a:t>
            </a: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 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кураторов из </a:t>
            </a:r>
            <a:r>
              <a:rPr lang="ru-RU" sz="2800" b="1" dirty="0">
                <a:solidFill>
                  <a:srgbClr val="FF0000"/>
                </a:solidFill>
                <a:cs typeface="Segoe UI" panose="020B0502040204020203" pitchFamily="34" charset="0"/>
              </a:rPr>
              <a:t>23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 (</a:t>
            </a:r>
            <a:r>
              <a:rPr lang="ru-RU" sz="2400" b="1" dirty="0">
                <a:solidFill>
                  <a:srgbClr val="075595"/>
                </a:solidFill>
                <a:cs typeface="Segoe UI" panose="020B0502040204020203" pitchFamily="34" charset="0"/>
              </a:rPr>
              <a:t>70%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b="1" dirty="0">
                <a:solidFill>
                  <a:srgbClr val="FF0000"/>
                </a:solidFill>
                <a:cs typeface="Segoe UI" panose="020B0502040204020203" pitchFamily="34" charset="0"/>
              </a:rPr>
              <a:t>17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 образовательных организаций из </a:t>
            </a:r>
            <a:r>
              <a:rPr lang="ru-RU" sz="2800" b="1" dirty="0">
                <a:solidFill>
                  <a:srgbClr val="FF0000"/>
                </a:solidFill>
                <a:cs typeface="Segoe UI" panose="020B0502040204020203" pitchFamily="34" charset="0"/>
              </a:rPr>
              <a:t>25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 (</a:t>
            </a:r>
            <a:r>
              <a:rPr lang="ru-RU" sz="2400" b="1" dirty="0">
                <a:solidFill>
                  <a:srgbClr val="075595"/>
                </a:solidFill>
                <a:cs typeface="Segoe UI" panose="020B0502040204020203" pitchFamily="34" charset="0"/>
              </a:rPr>
              <a:t>68%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b="1" dirty="0">
                <a:solidFill>
                  <a:srgbClr val="FF0000"/>
                </a:solidFill>
                <a:cs typeface="Segoe UI" panose="020B0502040204020203" pitchFamily="34" charset="0"/>
              </a:rPr>
              <a:t>18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 директоров образовательных организаций из </a:t>
            </a:r>
            <a:r>
              <a:rPr lang="ru-RU" sz="2800" b="1" dirty="0">
                <a:solidFill>
                  <a:srgbClr val="FF0000"/>
                </a:solidFill>
                <a:cs typeface="Segoe UI" panose="020B0502040204020203" pitchFamily="34" charset="0"/>
              </a:rPr>
              <a:t>25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 (</a:t>
            </a:r>
            <a:r>
              <a:rPr lang="ru-RU" sz="2400" b="1" dirty="0">
                <a:solidFill>
                  <a:srgbClr val="075595"/>
                </a:solidFill>
                <a:cs typeface="Segoe UI" panose="020B0502040204020203" pitchFamily="34" charset="0"/>
              </a:rPr>
              <a:t>72%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9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14400"/>
            <a:ext cx="12192000" cy="937260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Мониторинг направления </a:t>
            </a:r>
            <a:br>
              <a:rPr lang="ru-RU" sz="28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</a:br>
            <a:r>
              <a:rPr lang="ru-RU" sz="28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«Стартовая диагностика» в ИС </a:t>
            </a:r>
            <a: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МЭДК</a:t>
            </a:r>
            <a:b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</a:br>
            <a:endParaRPr lang="ru-RU" sz="2800" b="1" dirty="0">
              <a:solidFill>
                <a:srgbClr val="FF6801"/>
              </a:solidFill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57450" y="1851660"/>
            <a:ext cx="9212580" cy="42906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ru-RU" sz="2400" dirty="0">
              <a:latin typeface="Arial Black"/>
              <a:cs typeface="Arial Black"/>
            </a:endParaRPr>
          </a:p>
          <a:p>
            <a:pPr marR="15240" algn="ctr">
              <a:lnSpc>
                <a:spcPct val="100000"/>
              </a:lnSpc>
            </a:pP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Показатель «</a:t>
            </a:r>
            <a:r>
              <a:rPr lang="ru-RU" sz="2400" b="1" dirty="0">
                <a:solidFill>
                  <a:srgbClr val="075595"/>
                </a:solidFill>
                <a:cs typeface="Segoe UI" panose="020B0502040204020203" pitchFamily="34" charset="0"/>
              </a:rPr>
              <a:t>Доля подтвержденных направлений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»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ru-RU" sz="2400" dirty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 marL="469900" marR="5080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469265" algn="l"/>
                <a:tab pos="469900" algn="l"/>
              </a:tabLst>
            </a:pP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Самодиагностика размещена в ИС МЭДК: в формате  PDF (рекомендовано)</a:t>
            </a:r>
          </a:p>
          <a:p>
            <a:pPr marL="342900" indent="-342900">
              <a:lnSpc>
                <a:spcPct val="100000"/>
              </a:lnSpc>
              <a:spcBef>
                <a:spcPts val="15"/>
              </a:spcBef>
              <a:buFont typeface="Wingdings" panose="05000000000000000000" pitchFamily="2" charset="2"/>
              <a:buChar char="Ø"/>
            </a:pPr>
            <a:endParaRPr lang="ru-RU" sz="2400" dirty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469265" algn="l"/>
                <a:tab pos="469900" algn="l"/>
              </a:tabLst>
            </a:pP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Подтверждена куратором</a:t>
            </a:r>
          </a:p>
          <a:p>
            <a:pPr marL="342900" indent="-342900">
              <a:lnSpc>
                <a:spcPct val="100000"/>
              </a:lnSpc>
              <a:spcBef>
                <a:spcPts val="10"/>
              </a:spcBef>
              <a:buFont typeface="Wingdings" panose="05000000000000000000" pitchFamily="2" charset="2"/>
              <a:buChar char="Ø"/>
            </a:pPr>
            <a:endParaRPr lang="ru-RU" sz="2400" dirty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 marL="469900" marR="440690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469265" algn="l"/>
                <a:tab pos="469900" algn="l"/>
              </a:tabLst>
            </a:pP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Активированы направления риска в соответствии </a:t>
            </a: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/>
            </a:r>
            <a:b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</a:b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с  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описанными мерами</a:t>
            </a:r>
          </a:p>
          <a:p>
            <a:endParaRPr lang="ru-RU" sz="2000" b="1" dirty="0" smtClean="0">
              <a:solidFill>
                <a:srgbClr val="075595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43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35726"/>
            <a:ext cx="12192000" cy="648986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Школы, которые находятся в </a:t>
            </a:r>
            <a:r>
              <a:rPr lang="ru-RU" sz="2800" b="1" dirty="0">
                <a:solidFill>
                  <a:srgbClr val="FF0000"/>
                </a:solidFill>
                <a:latin typeface="+mn-lt"/>
                <a:cs typeface="Segoe UI" panose="020B0502040204020203" pitchFamily="34" charset="0"/>
              </a:rPr>
              <a:t>«красной» </a:t>
            </a:r>
            <a: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зоне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937510" y="1900281"/>
            <a:ext cx="8895805" cy="4763409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МКОУ СОШ п. Созимский Верхнекамский район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МКОУ ООШ п. Медведок </a:t>
            </a:r>
            <a:r>
              <a:rPr lang="ru-RU" sz="2400" dirty="0" err="1">
                <a:solidFill>
                  <a:srgbClr val="075595"/>
                </a:solidFill>
                <a:cs typeface="Segoe UI" panose="020B0502040204020203" pitchFamily="34" charset="0"/>
              </a:rPr>
              <a:t>Нолинский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 район (</a:t>
            </a:r>
            <a:r>
              <a:rPr lang="ru-RU" sz="2400" b="1" dirty="0">
                <a:solidFill>
                  <a:srgbClr val="FF0000"/>
                </a:solidFill>
                <a:cs typeface="Segoe UI" panose="020B0502040204020203" pitchFamily="34" charset="0"/>
              </a:rPr>
              <a:t>!!!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AutoNum type="arabicPeriod" startAt="3"/>
            </a:pP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МКОУ СОШ №6 г. Омутнинска (</a:t>
            </a:r>
            <a:r>
              <a:rPr lang="ru-RU" sz="2400" b="1" dirty="0">
                <a:solidFill>
                  <a:srgbClr val="FF0000"/>
                </a:solidFill>
                <a:cs typeface="Segoe UI" panose="020B0502040204020203" pitchFamily="34" charset="0"/>
              </a:rPr>
              <a:t>!!!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eriod" startAt="3"/>
            </a:pP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МКОУ ООШ пос. Черная Холуница </a:t>
            </a:r>
            <a:r>
              <a:rPr lang="ru-RU" sz="2400" dirty="0" err="1">
                <a:solidFill>
                  <a:srgbClr val="075595"/>
                </a:solidFill>
                <a:cs typeface="Segoe UI" panose="020B0502040204020203" pitchFamily="34" charset="0"/>
              </a:rPr>
              <a:t>Омутнинский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 район</a:t>
            </a:r>
          </a:p>
          <a:p>
            <a:pPr marL="342900" indent="-342900">
              <a:lnSpc>
                <a:spcPct val="150000"/>
              </a:lnSpc>
              <a:buAutoNum type="arabicPeriod" startAt="3"/>
            </a:pP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 МКОУ СОШ с. </a:t>
            </a:r>
            <a:r>
              <a:rPr lang="ru-RU" sz="2400" dirty="0" err="1">
                <a:solidFill>
                  <a:srgbClr val="075595"/>
                </a:solidFill>
                <a:cs typeface="Segoe UI" panose="020B0502040204020203" pitchFamily="34" charset="0"/>
              </a:rPr>
              <a:t>Залазна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 </a:t>
            </a:r>
            <a:r>
              <a:rPr lang="ru-RU" sz="2400" dirty="0" err="1">
                <a:solidFill>
                  <a:srgbClr val="075595"/>
                </a:solidFill>
                <a:cs typeface="Segoe UI" panose="020B0502040204020203" pitchFamily="34" charset="0"/>
              </a:rPr>
              <a:t>Омутнинский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 район</a:t>
            </a:r>
          </a:p>
          <a:p>
            <a:pPr marL="342900" indent="-342900">
              <a:lnSpc>
                <a:spcPct val="150000"/>
              </a:lnSpc>
              <a:buAutoNum type="arabicPeriod" startAt="3"/>
            </a:pP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МКОУ ООШ д. Салтыки Слободской район</a:t>
            </a:r>
          </a:p>
          <a:p>
            <a:pPr marL="342900" indent="-342900">
              <a:lnSpc>
                <a:spcPct val="150000"/>
              </a:lnSpc>
              <a:buAutoNum type="arabicPeriod" startAt="3"/>
            </a:pP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МКОУ СОШ п. Октябрьский Слободской район</a:t>
            </a:r>
          </a:p>
        </p:txBody>
      </p:sp>
    </p:spTree>
    <p:extLst>
      <p:ext uri="{BB962C8B-B14F-4D97-AF65-F5344CB8AC3E}">
        <p14:creationId xmlns:p14="http://schemas.microsoft.com/office/powerpoint/2010/main" val="235132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812613"/>
              </p:ext>
            </p:extLst>
          </p:nvPr>
        </p:nvGraphicFramePr>
        <p:xfrm>
          <a:off x="1668018" y="2513108"/>
          <a:ext cx="9884664" cy="4304795"/>
        </p:xfrm>
        <a:graphic>
          <a:graphicData uri="http://schemas.openxmlformats.org/drawingml/2006/table">
            <a:tbl>
              <a:tblPr firstRow="1" bandRow="1" bandCol="1"/>
              <a:tblGrid>
                <a:gridCol w="4264152">
                  <a:extLst>
                    <a:ext uri="{9D8B030D-6E8A-4147-A177-3AD203B41FA5}">
                      <a16:colId xmlns:a16="http://schemas.microsoft.com/office/drawing/2014/main" val="3501939172"/>
                    </a:ext>
                  </a:extLst>
                </a:gridCol>
                <a:gridCol w="5620512">
                  <a:extLst>
                    <a:ext uri="{9D8B030D-6E8A-4147-A177-3AD203B41FA5}">
                      <a16:colId xmlns:a16="http://schemas.microsoft.com/office/drawing/2014/main" val="3894019217"/>
                    </a:ext>
                  </a:extLst>
                </a:gridCol>
              </a:tblGrid>
              <a:tr h="67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Факторы риска (только актуальные для ОО)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4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Краткое описание мер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897087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Низкий уровень оснащения школы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Ежегодно делается запрос на приобретение учебного оборудования для школы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425814"/>
                  </a:ext>
                </a:extLst>
              </a:tr>
              <a:tr h="146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Дефицит педагогических кадров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Ежегодно выставляются вакансии учителей по различным предметам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905701"/>
                  </a:ext>
                </a:extLst>
              </a:tr>
              <a:tr h="332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Недостаточная предметная и методическая компетентность педагогических работников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Своевременно проходят курсы повышения квалификации по своим предметам. Хорошо поставлена взаимопомощь в методических вопросах преподавания  в коллективе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877308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Высокая доля обучающихся с ОВЗ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215750"/>
                  </a:ext>
                </a:extLst>
              </a:tr>
              <a:tr h="332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Низкое качество преодоления языковых и культурных барьеров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096541"/>
                  </a:ext>
                </a:extLst>
              </a:tr>
              <a:tr h="1987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Низкая учебная мотивация обучающихся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581346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Пониженный уровень школьного благополучия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208934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Низкий уровень дисциплины в классе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57289"/>
                  </a:ext>
                </a:extLst>
              </a:tr>
              <a:tr h="332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Высокая доля обучающихся с рисками учебной неуспешности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Многим ученикам требуется помощь психолога, логопеда. Некоторым ученикам (не только начальной школы), но и среднего звена требуется прохождение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медико-психологического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обследования 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761124"/>
                  </a:ext>
                </a:extLst>
              </a:tr>
              <a:tr h="31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Низкий уровень вовлеченности родителей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55157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48590" y="143229"/>
            <a:ext cx="11910060" cy="23083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</a:tabLst>
            </a:pPr>
            <a:r>
              <a:rPr kumimoji="0" lang="ru-RU" altLang="ru-RU" sz="1600" b="1" u="none" strike="noStrike" cap="none" normalizeH="0" baseline="0" dirty="0" smtClean="0">
                <a:ln>
                  <a:noFill/>
                </a:ln>
                <a:solidFill>
                  <a:srgbClr val="FF680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ШАБЛОН ФОРМЫ САМОДИАГНОСТИКИ</a:t>
            </a:r>
            <a:endParaRPr kumimoji="0" lang="ru-RU" altLang="ru-RU" sz="1000" b="0" u="none" strike="noStrike" cap="none" normalizeH="0" baseline="0" dirty="0" smtClean="0">
              <a:ln>
                <a:noFill/>
              </a:ln>
              <a:solidFill>
                <a:srgbClr val="FF680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</a:tabLst>
            </a:pPr>
            <a:r>
              <a:rPr kumimoji="0" lang="ru-RU" altLang="ru-RU" sz="1600" b="0" u="none" strike="noStrike" cap="none" normalizeH="0" baseline="0" dirty="0" smtClean="0">
                <a:ln>
                  <a:noFill/>
                </a:ln>
                <a:solidFill>
                  <a:srgbClr val="05589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Школа анализирует свой рисковый профиль при участии куратора – этот процесс происходит в рамках самодиагностики</a:t>
            </a:r>
            <a:br>
              <a:rPr kumimoji="0" lang="ru-RU" altLang="ru-RU" sz="1600" b="0" u="none" strike="noStrike" cap="none" normalizeH="0" baseline="0" dirty="0" smtClean="0">
                <a:ln>
                  <a:noFill/>
                </a:ln>
                <a:solidFill>
                  <a:srgbClr val="05589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1600" b="0" u="none" strike="noStrike" cap="none" normalizeH="0" baseline="0" dirty="0" smtClean="0">
                <a:ln>
                  <a:noFill/>
                </a:ln>
                <a:solidFill>
                  <a:srgbClr val="05589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1600" b="0" u="none" strike="noStrike" cap="none" normalizeH="0" baseline="0" dirty="0" smtClean="0">
                <a:ln>
                  <a:noFill/>
                </a:ln>
                <a:solidFill>
                  <a:srgbClr val="05589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1600" b="0" u="none" strike="noStrike" cap="none" normalizeH="0" baseline="0" dirty="0" smtClean="0">
                <a:ln>
                  <a:noFill/>
                </a:ln>
                <a:solidFill>
                  <a:srgbClr val="05589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Результаты самодиагностики указываются в форме самодиагностики; затем она выкладывается в раздел «Самодиагностика» электронной дорожной карты.</a:t>
            </a:r>
            <a:endParaRPr kumimoji="0" lang="ru-RU" altLang="ru-RU" sz="1000" b="0" u="none" strike="noStrike" cap="none" normalizeH="0" baseline="0" dirty="0" smtClean="0">
              <a:ln>
                <a:noFill/>
              </a:ln>
              <a:solidFill>
                <a:srgbClr val="05589C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</a:tabLst>
            </a:pPr>
            <a:r>
              <a:rPr kumimoji="0" lang="ru-RU" altLang="ru-RU" sz="1600" b="0" u="none" strike="noStrike" cap="none" normalizeH="0" baseline="0" dirty="0" smtClean="0">
                <a:ln>
                  <a:noFill/>
                </a:ln>
                <a:solidFill>
                  <a:srgbClr val="05589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1600" b="0" u="none" strike="noStrike" cap="none" normalizeH="0" baseline="0" dirty="0" smtClean="0">
                <a:ln>
                  <a:noFill/>
                </a:ln>
                <a:solidFill>
                  <a:srgbClr val="05589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1600" b="0" u="none" strike="noStrike" cap="none" normalizeH="0" baseline="0" dirty="0" smtClean="0">
                <a:ln>
                  <a:noFill/>
                </a:ln>
                <a:solidFill>
                  <a:srgbClr val="05589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Отличие заполненной формы самодиагностики школы от рискового профиля: </a:t>
            </a:r>
            <a:br>
              <a:rPr kumimoji="0" lang="ru-RU" altLang="ru-RU" sz="1600" b="0" u="none" strike="noStrike" cap="none" normalizeH="0" baseline="0" dirty="0" smtClean="0">
                <a:ln>
                  <a:noFill/>
                </a:ln>
                <a:solidFill>
                  <a:srgbClr val="05589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1600" b="0" u="none" strike="noStrike" cap="none" normalizeH="0" baseline="0" dirty="0" smtClean="0">
                <a:ln>
                  <a:noFill/>
                </a:ln>
                <a:solidFill>
                  <a:srgbClr val="05589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1) в форму попадают только те риски, которые педагогический коллектив и куратор посчитали актуальными для школы; </a:t>
            </a:r>
            <a:br>
              <a:rPr kumimoji="0" lang="ru-RU" altLang="ru-RU" sz="1600" b="0" u="none" strike="noStrike" cap="none" normalizeH="0" baseline="0" dirty="0" smtClean="0">
                <a:ln>
                  <a:noFill/>
                </a:ln>
                <a:solidFill>
                  <a:srgbClr val="05589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1600" b="0" u="none" strike="noStrike" cap="none" normalizeH="0" baseline="0" dirty="0" smtClean="0">
                <a:ln>
                  <a:noFill/>
                </a:ln>
                <a:solidFill>
                  <a:srgbClr val="05589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2) в форме есть краткое описание мер, которые школа предполагает принять относительно указанного риска</a:t>
            </a:r>
            <a:endParaRPr kumimoji="0" lang="ru-RU" altLang="ru-RU" sz="2400" b="0" u="none" strike="noStrike" cap="none" normalizeH="0" baseline="0" dirty="0" smtClean="0">
              <a:ln>
                <a:noFill/>
              </a:ln>
              <a:solidFill>
                <a:srgbClr val="05589C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853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59855"/>
            <a:ext cx="12192000" cy="648986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000" kern="0" spc="-5" dirty="0" smtClean="0">
                <a:solidFill>
                  <a:srgbClr val="006FC0"/>
                </a:solidFill>
                <a:latin typeface="Arial Black"/>
              </a:rPr>
              <a:t>	</a:t>
            </a:r>
            <a:r>
              <a:rPr lang="ru-RU" sz="28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Топ ошибок в информационной системе </a:t>
            </a:r>
            <a: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МЭДК                 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903220" y="2106020"/>
            <a:ext cx="9864090" cy="451194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tabLst>
                <a:tab pos="1885950" algn="l"/>
                <a:tab pos="1978025" algn="l"/>
              </a:tabLst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Segoe UI" panose="020B0502040204020203" pitchFamily="34" charset="0"/>
              </a:rPr>
              <a:t> </a:t>
            </a:r>
            <a:endParaRPr lang="ru-RU" sz="2000" dirty="0" smtClean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 marR="5080" indent="446088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1885950" algn="l"/>
                <a:tab pos="1978025" algn="l"/>
              </a:tabLst>
            </a:pPr>
            <a:r>
              <a:rPr lang="ru-RU" sz="2000" dirty="0" smtClean="0">
                <a:solidFill>
                  <a:srgbClr val="075595"/>
                </a:solidFill>
                <a:cs typeface="Segoe UI" panose="020B0502040204020203" pitchFamily="34" charset="0"/>
              </a:rPr>
              <a:t>Размещение «Программ развития», утвержденных </a:t>
            </a:r>
            <a:r>
              <a:rPr lang="ru-RU" sz="2000" dirty="0" smtClean="0">
                <a:solidFill>
                  <a:srgbClr val="FF6801"/>
                </a:solidFill>
                <a:cs typeface="Segoe UI" panose="020B0502040204020203" pitchFamily="34" charset="0"/>
              </a:rPr>
              <a:t>до  начала </a:t>
            </a:r>
            <a:r>
              <a:rPr lang="ru-RU" sz="2000" dirty="0" smtClean="0">
                <a:solidFill>
                  <a:srgbClr val="075595"/>
                </a:solidFill>
                <a:cs typeface="Segoe UI" panose="020B0502040204020203" pitchFamily="34" charset="0"/>
              </a:rPr>
              <a:t>проекта выявления и верификации рисков</a:t>
            </a:r>
          </a:p>
          <a:p>
            <a:pPr marR="979805" indent="446088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1885950" algn="l"/>
                <a:tab pos="1978025" algn="l"/>
              </a:tabLst>
            </a:pPr>
            <a:r>
              <a:rPr lang="ru-RU" sz="2000" dirty="0" smtClean="0">
                <a:solidFill>
                  <a:srgbClr val="075595"/>
                </a:solidFill>
                <a:cs typeface="Segoe UI" panose="020B0502040204020203" pitchFamily="34" charset="0"/>
              </a:rPr>
              <a:t>Размещение </a:t>
            </a:r>
            <a:r>
              <a:rPr lang="ru-RU" sz="2000" dirty="0">
                <a:solidFill>
                  <a:srgbClr val="075595"/>
                </a:solidFill>
                <a:cs typeface="Segoe UI" panose="020B0502040204020203" pitchFamily="34" charset="0"/>
              </a:rPr>
              <a:t>«Программы развития», в которой  </a:t>
            </a:r>
            <a:r>
              <a:rPr lang="ru-RU" sz="2000" dirty="0">
                <a:solidFill>
                  <a:srgbClr val="FF6801"/>
                </a:solidFill>
                <a:cs typeface="Segoe UI" panose="020B0502040204020203" pitchFamily="34" charset="0"/>
              </a:rPr>
              <a:t>отсутствуют элементы управленческого</a:t>
            </a:r>
            <a:r>
              <a:rPr lang="ru-RU" sz="2000" dirty="0">
                <a:solidFill>
                  <a:srgbClr val="075595"/>
                </a:solidFill>
                <a:cs typeface="Segoe UI" panose="020B0502040204020203" pitchFamily="34" charset="0"/>
              </a:rPr>
              <a:t> цикла</a:t>
            </a:r>
          </a:p>
          <a:p>
            <a:pPr indent="446088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1885950" algn="l"/>
                <a:tab pos="1978025" algn="l"/>
              </a:tabLst>
            </a:pPr>
            <a:r>
              <a:rPr lang="ru-RU" sz="2000" dirty="0" smtClean="0">
                <a:solidFill>
                  <a:srgbClr val="075595"/>
                </a:solidFill>
                <a:cs typeface="Segoe UI" panose="020B0502040204020203" pitchFamily="34" charset="0"/>
              </a:rPr>
              <a:t>Размещение </a:t>
            </a:r>
            <a:r>
              <a:rPr lang="ru-RU" sz="2000" dirty="0">
                <a:solidFill>
                  <a:srgbClr val="FF6801"/>
                </a:solidFill>
                <a:cs typeface="Segoe UI" panose="020B0502040204020203" pitchFamily="34" charset="0"/>
              </a:rPr>
              <a:t>пустых</a:t>
            </a:r>
            <a:r>
              <a:rPr lang="ru-RU" sz="2000" dirty="0">
                <a:solidFill>
                  <a:srgbClr val="075595"/>
                </a:solidFill>
                <a:cs typeface="Segoe UI" panose="020B0502040204020203" pitchFamily="34" charset="0"/>
              </a:rPr>
              <a:t> документов</a:t>
            </a:r>
          </a:p>
          <a:p>
            <a:pPr marR="1706245" indent="446088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1885950" algn="l"/>
                <a:tab pos="1978025" algn="l"/>
              </a:tabLst>
            </a:pPr>
            <a:r>
              <a:rPr lang="ru-RU" sz="2000" dirty="0" smtClean="0">
                <a:solidFill>
                  <a:srgbClr val="075595"/>
                </a:solidFill>
                <a:cs typeface="Segoe UI" panose="020B0502040204020203" pitchFamily="34" charset="0"/>
              </a:rPr>
              <a:t>Размещение </a:t>
            </a:r>
            <a:r>
              <a:rPr lang="ru-RU" sz="2000" dirty="0">
                <a:solidFill>
                  <a:srgbClr val="075595"/>
                </a:solidFill>
                <a:cs typeface="Segoe UI" panose="020B0502040204020203" pitchFamily="34" charset="0"/>
              </a:rPr>
              <a:t>документов </a:t>
            </a:r>
            <a:r>
              <a:rPr lang="ru-RU" sz="2000" dirty="0">
                <a:solidFill>
                  <a:srgbClr val="FF6801"/>
                </a:solidFill>
                <a:cs typeface="Segoe UI" panose="020B0502040204020203" pitchFamily="34" charset="0"/>
              </a:rPr>
              <a:t>не относящихся </a:t>
            </a:r>
            <a:r>
              <a:rPr lang="ru-RU" sz="2000" dirty="0" smtClean="0">
                <a:solidFill>
                  <a:srgbClr val="FF6801"/>
                </a:solidFill>
                <a:cs typeface="Segoe UI" panose="020B0502040204020203" pitchFamily="34" charset="0"/>
              </a:rPr>
              <a:t>к концептуальным</a:t>
            </a:r>
            <a:endParaRPr lang="ru-RU" sz="2000" dirty="0">
              <a:solidFill>
                <a:srgbClr val="FF6801"/>
              </a:solidFill>
              <a:cs typeface="Segoe UI" panose="020B0502040204020203" pitchFamily="34" charset="0"/>
            </a:endParaRPr>
          </a:p>
          <a:p>
            <a:pPr indent="446088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1885950" algn="l"/>
                <a:tab pos="1978025" algn="l"/>
              </a:tabLst>
            </a:pPr>
            <a:r>
              <a:rPr lang="ru-RU" sz="2000" dirty="0" smtClean="0">
                <a:solidFill>
                  <a:srgbClr val="075595"/>
                </a:solidFill>
                <a:cs typeface="Segoe UI" panose="020B0502040204020203" pitchFamily="34" charset="0"/>
              </a:rPr>
              <a:t>Размещение </a:t>
            </a:r>
            <a:r>
              <a:rPr lang="ru-RU" sz="2000" dirty="0">
                <a:solidFill>
                  <a:srgbClr val="FF6801"/>
                </a:solidFill>
                <a:cs typeface="Segoe UI" panose="020B0502040204020203" pitchFamily="34" charset="0"/>
              </a:rPr>
              <a:t>ссылок</a:t>
            </a:r>
            <a:r>
              <a:rPr lang="ru-RU" sz="2000" dirty="0">
                <a:solidFill>
                  <a:srgbClr val="075595"/>
                </a:solidFill>
                <a:cs typeface="Segoe UI" panose="020B0502040204020203" pitchFamily="34" charset="0"/>
              </a:rPr>
              <a:t> на документы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69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91886"/>
            <a:ext cx="12287250" cy="813028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Выборочная экспертиза концептуальных документов,  размещенных в ИС МЭДК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8804" y="1808841"/>
            <a:ext cx="8295641" cy="3353363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Segoe UI" panose="020B0502040204020203" pitchFamily="34" charset="0"/>
              </a:rPr>
              <a:t> </a:t>
            </a:r>
            <a:endParaRPr lang="ru-RU" sz="1800" b="1" dirty="0">
              <a:solidFill>
                <a:schemeClr val="tx1">
                  <a:lumMod val="85000"/>
                  <a:lumOff val="15000"/>
                </a:schemeClr>
              </a:solidFill>
              <a:cs typeface="Segoe UI" panose="020B0502040204020203" pitchFamily="34" charset="0"/>
            </a:endParaRPr>
          </a:p>
          <a:p>
            <a:endParaRPr lang="ru-RU" sz="1800" b="1" dirty="0">
              <a:solidFill>
                <a:schemeClr val="tx1">
                  <a:lumMod val="85000"/>
                  <a:lumOff val="1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1675" y="2120249"/>
            <a:ext cx="70910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000" b="1" dirty="0">
                <a:solidFill>
                  <a:srgbClr val="075595"/>
                </a:solidFill>
                <a:cs typeface="Segoe UI" panose="020B0502040204020203" pitchFamily="34" charset="0"/>
              </a:rPr>
              <a:t>Показатель «Качество и содержание документов»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74652" y="2520359"/>
            <a:ext cx="5375148" cy="41036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062990" y="2828836"/>
            <a:ext cx="578358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lang="ru-RU" sz="2000" dirty="0">
                <a:solidFill>
                  <a:srgbClr val="075595"/>
                </a:solidFill>
                <a:cs typeface="Segoe UI" panose="020B0502040204020203" pitchFamily="34" charset="0"/>
              </a:rPr>
              <a:t>Документ соответствует  методическим  рекомендациям</a:t>
            </a:r>
          </a:p>
          <a:p>
            <a:pPr marL="355600" indent="-343535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lang="ru-RU" sz="2000" dirty="0">
                <a:solidFill>
                  <a:srgbClr val="075595"/>
                </a:solidFill>
                <a:cs typeface="Segoe UI" panose="020B0502040204020203" pitchFamily="34" charset="0"/>
              </a:rPr>
              <a:t>Документ актуален</a:t>
            </a:r>
          </a:p>
          <a:p>
            <a:pPr marL="355600" marR="429259" indent="-343535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lang="ru-RU" sz="2000" dirty="0">
                <a:solidFill>
                  <a:srgbClr val="075595"/>
                </a:solidFill>
                <a:cs typeface="Segoe UI" panose="020B0502040204020203" pitchFamily="34" charset="0"/>
              </a:rPr>
              <a:t>Документ учитывает  выбранные риски</a:t>
            </a:r>
          </a:p>
          <a:p>
            <a:pPr marL="12065" marR="429259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tabLst>
                <a:tab pos="355600" algn="l"/>
                <a:tab pos="356235" algn="l"/>
              </a:tabLst>
            </a:pPr>
            <a:r>
              <a:rPr lang="ru-RU" sz="2400" dirty="0" smtClean="0">
                <a:solidFill>
                  <a:srgbClr val="FF0000"/>
                </a:solidFill>
                <a:cs typeface="Segoe UI" panose="020B0502040204020203" pitchFamily="34" charset="0"/>
              </a:rPr>
              <a:t>Срок </a:t>
            </a:r>
            <a:r>
              <a:rPr lang="ru-RU" sz="2400" dirty="0">
                <a:solidFill>
                  <a:srgbClr val="FF0000"/>
                </a:solidFill>
                <a:cs typeface="Segoe UI" panose="020B0502040204020203" pitchFamily="34" charset="0"/>
              </a:rPr>
              <a:t>размещения </a:t>
            </a:r>
            <a:endParaRPr lang="ru-RU" sz="2400" dirty="0" smtClean="0">
              <a:solidFill>
                <a:srgbClr val="FF0000"/>
              </a:solidFill>
              <a:cs typeface="Segoe UI" panose="020B0502040204020203" pitchFamily="34" charset="0"/>
            </a:endParaRPr>
          </a:p>
          <a:p>
            <a:pPr marL="12065" marR="429259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tabLst>
                <a:tab pos="355600" algn="l"/>
                <a:tab pos="356235" algn="l"/>
              </a:tabLst>
            </a:pPr>
            <a:r>
              <a:rPr lang="ru-RU" sz="2400" spc="-30" dirty="0">
                <a:solidFill>
                  <a:srgbClr val="FF0000"/>
                </a:solidFill>
                <a:latin typeface="Microsoft Sans Serif"/>
                <a:cs typeface="Segoe UI" panose="020B0502040204020203" pitchFamily="34" charset="0"/>
              </a:rPr>
              <a:t>	</a:t>
            </a:r>
            <a:r>
              <a:rPr lang="ru-RU" sz="2400" spc="-30" dirty="0" smtClean="0">
                <a:solidFill>
                  <a:srgbClr val="FF0000"/>
                </a:solidFill>
                <a:latin typeface="Microsoft Sans Serif"/>
                <a:cs typeface="Segoe UI" panose="020B0502040204020203" pitchFamily="34" charset="0"/>
              </a:rPr>
              <a:t>			</a:t>
            </a:r>
            <a:r>
              <a:rPr lang="ru-RU" sz="2800" b="1" spc="-30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30 апреля </a:t>
            </a:r>
            <a:r>
              <a:rPr lang="ru-RU" sz="2400" spc="-30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2021 года</a:t>
            </a:r>
            <a:endParaRPr lang="ru-RU" sz="2400" dirty="0">
              <a:solidFill>
                <a:srgbClr val="FF0000"/>
              </a:solidFill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74941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5694" y="1592926"/>
            <a:ext cx="7721315" cy="3943626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0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/>
            </a:r>
            <a:br>
              <a:rPr lang="ru-RU" sz="20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</a:br>
            <a:r>
              <a:rPr lang="ru-RU" sz="20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/>
            </a:r>
            <a:br>
              <a:rPr lang="ru-RU" sz="20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</a:br>
            <a:r>
              <a:rPr lang="ru-RU" sz="20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/>
            </a:r>
            <a:br>
              <a:rPr lang="ru-RU" sz="20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</a:br>
            <a:r>
              <a:rPr lang="ru-RU" sz="20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/>
            </a:r>
            <a:br>
              <a:rPr lang="ru-RU" sz="20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</a:br>
            <a:r>
              <a:rPr lang="ru-RU" sz="4000" b="1" dirty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Алгоритм взаимодействия участников проекта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46772" y="2975167"/>
            <a:ext cx="8295641" cy="3353363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Segoe UI" panose="020B0502040204020203" pitchFamily="34" charset="0"/>
              </a:rPr>
              <a:t> </a:t>
            </a:r>
            <a:endParaRPr lang="ru-RU" sz="1800" b="1" dirty="0">
              <a:solidFill>
                <a:schemeClr val="tx1">
                  <a:lumMod val="85000"/>
                  <a:lumOff val="15000"/>
                </a:schemeClr>
              </a:solidFill>
              <a:cs typeface="Segoe UI" panose="020B0502040204020203" pitchFamily="34" charset="0"/>
            </a:endParaRPr>
          </a:p>
          <a:p>
            <a:endParaRPr lang="ru-RU" sz="1800" b="1" dirty="0">
              <a:solidFill>
                <a:schemeClr val="tx1">
                  <a:lumMod val="85000"/>
                  <a:lumOff val="15000"/>
                </a:schemeClr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05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" id="{A3AFAEC3-D6ED-446B-8109-3541A421CD12}" vid="{40FE017E-A7B5-421C-8698-FCB2233140BF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</TotalTime>
  <Words>692</Words>
  <Application>Microsoft Office PowerPoint</Application>
  <PresentationFormat>Широкоэкранный</PresentationFormat>
  <Paragraphs>115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Calibri</vt:lpstr>
      <vt:lpstr>Microsoft Sans Serif</vt:lpstr>
      <vt:lpstr>Segoe UI</vt:lpstr>
      <vt:lpstr>Tahoma</vt:lpstr>
      <vt:lpstr>Times New Roman</vt:lpstr>
      <vt:lpstr>Wingdings</vt:lpstr>
      <vt:lpstr>Тема Office</vt:lpstr>
      <vt:lpstr>Совещание  с участниками  проекта «500+»</vt:lpstr>
      <vt:lpstr> Повестка совещания  </vt:lpstr>
      <vt:lpstr>Результаты опроса</vt:lpstr>
      <vt:lpstr>Мониторинг направления  «Стартовая диагностика» в ИС МЭДК </vt:lpstr>
      <vt:lpstr>Школы, которые находятся в «красной» зоне</vt:lpstr>
      <vt:lpstr>ШАБЛОН ФОРМЫ САМОДИАГНОСТИКИ Школа анализирует свой рисковый профиль при участии куратора – этот процесс происходит в рамках самодиагностики   Результаты самодиагностики указываются в форме самодиагностики; затем она выкладывается в раздел «Самодиагностика» электронной дорожной карты.  Отличие заполненной формы самодиагностики школы от рискового профиля:  1) в форму попадают только те риски, которые педагогический коллектив и куратор посчитали актуальными для школы;  2) в форме есть краткое описание мер, которые школа предполагает принять относительно указанного риска</vt:lpstr>
      <vt:lpstr> Топ ошибок в информационной системе МЭДК                  </vt:lpstr>
      <vt:lpstr>Выборочная экспертиза концептуальных документов,  размещенных в ИС МЭДК </vt:lpstr>
      <vt:lpstr>    Алгоритм взаимодействия участников проекта</vt:lpstr>
      <vt:lpstr>Организационная схема проекта «500+»</vt:lpstr>
      <vt:lpstr>Алгоритм взаимодействия участников проекта</vt:lpstr>
      <vt:lpstr>Школа, в отношении которой реализуются меры поддержки</vt:lpstr>
      <vt:lpstr>Презентация PowerPoint</vt:lpstr>
      <vt:lpstr>Сроки реализации проекта  январь 2021 – декабрь 2021</vt:lpstr>
      <vt:lpstr>Региональный координатор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Горев Максим Игоревич</dc:creator>
  <cp:lastModifiedBy>максим</cp:lastModifiedBy>
  <cp:revision>64</cp:revision>
  <dcterms:created xsi:type="dcterms:W3CDTF">2020-09-29T11:05:40Z</dcterms:created>
  <dcterms:modified xsi:type="dcterms:W3CDTF">2021-05-15T20:22:13Z</dcterms:modified>
</cp:coreProperties>
</file>