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0" r:id="rId3"/>
    <p:sldId id="265" r:id="rId4"/>
    <p:sldId id="266" r:id="rId5"/>
    <p:sldId id="267" r:id="rId6"/>
    <p:sldId id="272" r:id="rId7"/>
    <p:sldId id="296" r:id="rId8"/>
    <p:sldId id="298" r:id="rId9"/>
    <p:sldId id="301" r:id="rId10"/>
    <p:sldId id="302" r:id="rId11"/>
    <p:sldId id="291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597"/>
    <a:srgbClr val="FF6801"/>
    <a:srgbClr val="05589C"/>
    <a:srgbClr val="075595"/>
    <a:srgbClr val="FFB900"/>
    <a:srgbClr val="1165AE"/>
    <a:srgbClr val="575757"/>
    <a:srgbClr val="06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2504510"/>
            <a:ext cx="5617028" cy="2536119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Совещание 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участниками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проекта «500+»</a:t>
            </a:r>
            <a:endParaRPr lang="ru-RU" sz="40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4699" y="6226492"/>
            <a:ext cx="4696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13 мая 2021 года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38" y="1011218"/>
            <a:ext cx="11083962" cy="1549102"/>
          </a:xfrm>
        </p:spPr>
        <p:txBody>
          <a:bodyPr anchor="t" anchorCtr="0">
            <a:noAutofit/>
          </a:bodyPr>
          <a:lstStyle/>
          <a:p>
            <a:pPr marL="12700" marR="5080" lvl="0" algn="ctr">
              <a:lnSpc>
                <a:spcPct val="100000"/>
              </a:lnSpc>
              <a:spcBef>
                <a:spcPts val="105"/>
              </a:spcBef>
            </a:pPr>
            <a:r>
              <a:rPr lang="ru-RU" b="1" kern="0" spc="-15" dirty="0">
                <a:solidFill>
                  <a:srgbClr val="006FC0"/>
                </a:solidFill>
                <a:latin typeface="Calibri"/>
                <a:cs typeface="Calibri"/>
              </a:rPr>
              <a:t>Трансляция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успешного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опыта работы регионального </a:t>
            </a:r>
            <a:r>
              <a:rPr lang="ru-RU" b="1" kern="0" spc="-7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5" dirty="0">
                <a:solidFill>
                  <a:srgbClr val="006FC0"/>
                </a:solidFill>
                <a:latin typeface="Calibri"/>
                <a:cs typeface="Calibri"/>
              </a:rPr>
              <a:t>координатора,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муниципального </a:t>
            </a:r>
            <a:r>
              <a:rPr lang="ru-RU" b="1" kern="0" spc="-15" dirty="0">
                <a:solidFill>
                  <a:srgbClr val="006FC0"/>
                </a:solidFill>
                <a:latin typeface="Calibri"/>
                <a:cs typeface="Calibri"/>
              </a:rPr>
              <a:t>координатора,</a:t>
            </a:r>
            <a:br>
              <a:rPr lang="ru-RU" b="1" kern="0" spc="-15" dirty="0">
                <a:solidFill>
                  <a:srgbClr val="006FC0"/>
                </a:solidFill>
                <a:latin typeface="Calibri"/>
                <a:cs typeface="Calibri"/>
              </a:rPr>
            </a:b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кураторов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и </a:t>
            </a:r>
            <a:r>
              <a:rPr lang="ru-RU" b="1" kern="0" spc="-30" dirty="0">
                <a:solidFill>
                  <a:srgbClr val="006FC0"/>
                </a:solidFill>
                <a:latin typeface="Calibri"/>
                <a:cs typeface="Calibri"/>
              </a:rPr>
              <a:t>школ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в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 рамках 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проекта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0344" y="2517288"/>
            <a:ext cx="10722972" cy="3743663"/>
          </a:xfrm>
        </p:spPr>
        <p:txBody>
          <a:bodyPr>
            <a:noAutofit/>
          </a:bodyPr>
          <a:lstStyle/>
          <a:p>
            <a:pPr marL="1020444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400" i="1" spc="-10" dirty="0">
                <a:latin typeface="Calibri"/>
                <a:cs typeface="Calibri"/>
              </a:rPr>
              <a:t>Участие </a:t>
            </a:r>
            <a:r>
              <a:rPr lang="ru-RU" sz="2400" i="1" dirty="0">
                <a:latin typeface="Calibri"/>
                <a:cs typeface="Calibri"/>
              </a:rPr>
              <a:t>в </a:t>
            </a:r>
            <a:r>
              <a:rPr lang="ru-RU" sz="2400" i="1" spc="-10" dirty="0">
                <a:latin typeface="Calibri"/>
                <a:cs typeface="Calibri"/>
              </a:rPr>
              <a:t>еженедельных </a:t>
            </a:r>
            <a:r>
              <a:rPr lang="ru-RU" sz="2400" i="1" spc="-15" dirty="0">
                <a:latin typeface="Calibri"/>
                <a:cs typeface="Calibri"/>
              </a:rPr>
              <a:t>ВКС, </a:t>
            </a:r>
            <a:r>
              <a:rPr lang="ru-RU" sz="2400" i="1" dirty="0">
                <a:latin typeface="Calibri"/>
                <a:cs typeface="Calibri"/>
              </a:rPr>
              <a:t>пленарных </a:t>
            </a:r>
            <a:r>
              <a:rPr lang="ru-RU" sz="2400" i="1" spc="-5" dirty="0">
                <a:latin typeface="Calibri"/>
                <a:cs typeface="Calibri"/>
              </a:rPr>
              <a:t>дискуссиях, </a:t>
            </a:r>
            <a:r>
              <a:rPr lang="ru-RU" sz="2400" i="1" dirty="0">
                <a:latin typeface="Calibri"/>
                <a:cs typeface="Calibri"/>
              </a:rPr>
              <a:t>запись и передача </a:t>
            </a:r>
            <a:r>
              <a:rPr lang="ru-RU" sz="2400" i="1" spc="-530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для </a:t>
            </a:r>
            <a:r>
              <a:rPr lang="ru-RU" sz="2400" i="1" spc="-5" dirty="0">
                <a:latin typeface="Calibri"/>
                <a:cs typeface="Calibri"/>
              </a:rPr>
              <a:t>общего</a:t>
            </a:r>
            <a:r>
              <a:rPr lang="ru-RU" sz="2400" i="1" spc="5" dirty="0">
                <a:latin typeface="Calibri"/>
                <a:cs typeface="Calibri"/>
              </a:rPr>
              <a:t> </a:t>
            </a:r>
            <a:r>
              <a:rPr lang="ru-RU" sz="2400" i="1" spc="-10" dirty="0">
                <a:latin typeface="Calibri"/>
                <a:cs typeface="Calibri"/>
              </a:rPr>
              <a:t>использования</a:t>
            </a:r>
            <a:r>
              <a:rPr lang="ru-RU" sz="2400" i="1" spc="10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презентаций, </a:t>
            </a:r>
            <a:r>
              <a:rPr lang="ru-RU" sz="2400" i="1" spc="-10" dirty="0">
                <a:latin typeface="Calibri"/>
                <a:cs typeface="Calibri"/>
              </a:rPr>
              <a:t>видеороликов</a:t>
            </a:r>
            <a:r>
              <a:rPr lang="ru-RU" sz="2400" i="1" spc="10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и</a:t>
            </a:r>
            <a:r>
              <a:rPr lang="ru-RU" sz="2400" i="1" spc="-5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др.</a:t>
            </a:r>
            <a:endParaRPr lang="ru-RU" sz="2400" dirty="0">
              <a:latin typeface="Calibri"/>
              <a:cs typeface="Calibri"/>
            </a:endParaRPr>
          </a:p>
          <a:p>
            <a:pPr marL="1075690" algn="ctr">
              <a:lnSpc>
                <a:spcPct val="100000"/>
              </a:lnSpc>
            </a:pPr>
            <a:r>
              <a:rPr lang="ru-RU" sz="2400" i="1" spc="-5" dirty="0">
                <a:latin typeface="Calibri"/>
                <a:cs typeface="Calibri"/>
              </a:rPr>
              <a:t>(в</a:t>
            </a:r>
            <a:r>
              <a:rPr lang="ru-RU" sz="2400" i="1" spc="-25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соответствие с</a:t>
            </a:r>
            <a:r>
              <a:rPr lang="ru-RU" sz="2400" i="1" spc="-10" dirty="0">
                <a:latin typeface="Calibri"/>
                <a:cs typeface="Calibri"/>
              </a:rPr>
              <a:t> </a:t>
            </a:r>
            <a:r>
              <a:rPr lang="ru-RU" sz="2400" i="1" spc="-25" dirty="0">
                <a:latin typeface="Calibri"/>
                <a:cs typeface="Calibri"/>
              </a:rPr>
              <a:t>Техническим</a:t>
            </a:r>
            <a:r>
              <a:rPr lang="ru-RU" sz="2400" i="1" spc="-10" dirty="0">
                <a:latin typeface="Calibri"/>
                <a:cs typeface="Calibri"/>
              </a:rPr>
              <a:t> </a:t>
            </a:r>
            <a:r>
              <a:rPr lang="ru-RU" sz="2400" i="1" dirty="0">
                <a:latin typeface="Calibri"/>
                <a:cs typeface="Calibri"/>
              </a:rPr>
              <a:t>заданием).</a:t>
            </a:r>
            <a:endParaRPr lang="ru-RU" sz="2400" dirty="0">
              <a:latin typeface="Calibri"/>
              <a:cs typeface="Calibri"/>
            </a:endParaRPr>
          </a:p>
          <a:p>
            <a:pPr marL="939800" marR="6377305" indent="-53340" algn="ctr">
              <a:lnSpc>
                <a:spcPct val="183400"/>
              </a:lnSpc>
              <a:spcBef>
                <a:spcPts val="480"/>
              </a:spcBef>
            </a:pPr>
            <a:r>
              <a:rPr lang="ru-RU" sz="2400" b="1" spc="-5" dirty="0">
                <a:latin typeface="Calibri"/>
                <a:cs typeface="Calibri"/>
              </a:rPr>
              <a:t>Отчетная дата: </a:t>
            </a:r>
            <a:r>
              <a:rPr lang="ru-RU" sz="2400" b="1" dirty="0">
                <a:latin typeface="Calibri"/>
                <a:cs typeface="Calibri"/>
              </a:rPr>
              <a:t>28 июня </a:t>
            </a:r>
            <a:r>
              <a:rPr lang="ru-RU" sz="2400" b="1" spc="5" dirty="0">
                <a:latin typeface="Calibri"/>
                <a:cs typeface="Calibri"/>
              </a:rPr>
              <a:t> </a:t>
            </a:r>
            <a:r>
              <a:rPr lang="ru-RU" sz="2400" b="1" spc="-5" dirty="0">
                <a:latin typeface="Calibri"/>
                <a:cs typeface="Calibri"/>
              </a:rPr>
              <a:t>Максимальный</a:t>
            </a:r>
            <a:r>
              <a:rPr lang="ru-RU" sz="2400" b="1" spc="-40" dirty="0">
                <a:latin typeface="Calibri"/>
                <a:cs typeface="Calibri"/>
              </a:rPr>
              <a:t> </a:t>
            </a:r>
            <a:r>
              <a:rPr lang="ru-RU" sz="2400" b="1" spc="-5" dirty="0">
                <a:latin typeface="Calibri"/>
                <a:cs typeface="Calibri"/>
              </a:rPr>
              <a:t>балл</a:t>
            </a:r>
            <a:r>
              <a:rPr lang="ru-RU" sz="2400" b="1" spc="-25" dirty="0">
                <a:latin typeface="Calibri"/>
                <a:cs typeface="Calibri"/>
              </a:rPr>
              <a:t> </a:t>
            </a:r>
            <a:r>
              <a:rPr lang="ru-RU" sz="2400" b="1" dirty="0">
                <a:latin typeface="Calibri"/>
                <a:cs typeface="Calibri"/>
              </a:rPr>
              <a:t>-</a:t>
            </a:r>
            <a:r>
              <a:rPr lang="ru-RU" sz="2400" b="1" spc="-25" dirty="0">
                <a:latin typeface="Calibri"/>
                <a:cs typeface="Calibri"/>
              </a:rPr>
              <a:t> </a:t>
            </a:r>
            <a:r>
              <a:rPr lang="ru-RU" sz="2400" b="1" dirty="0">
                <a:latin typeface="Calibri"/>
                <a:cs typeface="Calibri"/>
              </a:rPr>
              <a:t>1</a:t>
            </a:r>
            <a:endParaRPr lang="ru-RU" sz="2400" dirty="0">
              <a:latin typeface="Calibri"/>
              <a:cs typeface="Calibri"/>
            </a:endParaRPr>
          </a:p>
          <a:p>
            <a:pPr marL="1739900" indent="-343535">
              <a:lnSpc>
                <a:spcPct val="100000"/>
              </a:lnSpc>
              <a:buFont typeface="Arial"/>
              <a:buChar char="•"/>
              <a:tabLst>
                <a:tab pos="1739900" algn="l"/>
                <a:tab pos="1740535" algn="l"/>
              </a:tabLst>
            </a:pPr>
            <a:r>
              <a:rPr lang="ru-RU" sz="2400" spc="-10" dirty="0">
                <a:latin typeface="Calibri"/>
                <a:cs typeface="Calibri"/>
              </a:rPr>
              <a:t>Регион </a:t>
            </a:r>
            <a:r>
              <a:rPr lang="ru-RU" sz="2400" dirty="0">
                <a:latin typeface="Calibri"/>
                <a:cs typeface="Calibri"/>
              </a:rPr>
              <a:t>не </a:t>
            </a:r>
            <a:r>
              <a:rPr lang="ru-RU" sz="2400" spc="-5" dirty="0">
                <a:latin typeface="Calibri"/>
                <a:cs typeface="Calibri"/>
              </a:rPr>
              <a:t>участвует</a:t>
            </a:r>
            <a:r>
              <a:rPr lang="ru-RU" sz="2400" spc="-55" dirty="0">
                <a:latin typeface="Calibri"/>
                <a:cs typeface="Calibri"/>
              </a:rPr>
              <a:t> </a:t>
            </a:r>
            <a:r>
              <a:rPr lang="ru-RU" sz="2400" dirty="0">
                <a:latin typeface="Calibri"/>
                <a:cs typeface="Calibri"/>
              </a:rPr>
              <a:t>–</a:t>
            </a:r>
            <a:r>
              <a:rPr lang="ru-RU" sz="2400" spc="-5" dirty="0">
                <a:latin typeface="Calibri"/>
                <a:cs typeface="Calibri"/>
              </a:rPr>
              <a:t> </a:t>
            </a:r>
            <a:r>
              <a:rPr lang="ru-RU" sz="2400" dirty="0">
                <a:latin typeface="Calibri"/>
                <a:cs typeface="Calibri"/>
              </a:rPr>
              <a:t>0</a:t>
            </a:r>
            <a:r>
              <a:rPr lang="ru-RU" sz="2400" spc="-5" dirty="0">
                <a:latin typeface="Calibri"/>
                <a:cs typeface="Calibri"/>
              </a:rPr>
              <a:t> баллов</a:t>
            </a:r>
            <a:endParaRPr lang="ru-RU" sz="2400" dirty="0">
              <a:latin typeface="Calibri"/>
              <a:cs typeface="Calibri"/>
            </a:endParaRPr>
          </a:p>
          <a:p>
            <a:pPr marL="1739900" indent="-343535">
              <a:lnSpc>
                <a:spcPct val="100000"/>
              </a:lnSpc>
              <a:buFont typeface="Arial"/>
              <a:buChar char="•"/>
              <a:tabLst>
                <a:tab pos="1739900" algn="l"/>
                <a:tab pos="1740535" algn="l"/>
              </a:tabLst>
            </a:pPr>
            <a:r>
              <a:rPr lang="ru-RU" sz="2400" spc="-10" dirty="0">
                <a:latin typeface="Calibri"/>
                <a:cs typeface="Calibri"/>
              </a:rPr>
              <a:t>Регион </a:t>
            </a:r>
            <a:r>
              <a:rPr lang="ru-RU" sz="2400" spc="-5" dirty="0">
                <a:latin typeface="Calibri"/>
                <a:cs typeface="Calibri"/>
              </a:rPr>
              <a:t>участвует</a:t>
            </a:r>
            <a:r>
              <a:rPr lang="ru-RU" sz="2400" spc="-55" dirty="0">
                <a:latin typeface="Calibri"/>
                <a:cs typeface="Calibri"/>
              </a:rPr>
              <a:t> </a:t>
            </a:r>
            <a:r>
              <a:rPr lang="ru-RU" sz="2400" dirty="0">
                <a:latin typeface="Calibri"/>
                <a:cs typeface="Calibri"/>
              </a:rPr>
              <a:t>–</a:t>
            </a:r>
            <a:r>
              <a:rPr lang="ru-RU" sz="2400" spc="-10" dirty="0">
                <a:latin typeface="Calibri"/>
                <a:cs typeface="Calibri"/>
              </a:rPr>
              <a:t> </a:t>
            </a:r>
            <a:r>
              <a:rPr lang="ru-RU" sz="2400" dirty="0">
                <a:latin typeface="Calibri"/>
                <a:cs typeface="Calibri"/>
              </a:rPr>
              <a:t>1</a:t>
            </a:r>
            <a:r>
              <a:rPr lang="ru-RU" sz="2400" spc="-20" dirty="0">
                <a:latin typeface="Calibri"/>
                <a:cs typeface="Calibri"/>
              </a:rPr>
              <a:t> </a:t>
            </a:r>
            <a:r>
              <a:rPr lang="ru-RU" sz="2400" spc="-5" dirty="0">
                <a:latin typeface="Calibri"/>
                <a:cs typeface="Calibri"/>
              </a:rPr>
              <a:t>балл</a:t>
            </a:r>
            <a:endParaRPr lang="ru-RU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lang="ru-RU" sz="2200" b="1" spc="-5" dirty="0">
                <a:latin typeface="Calibri"/>
                <a:cs typeface="Calibri"/>
              </a:rPr>
              <a:t>7</a:t>
            </a:r>
            <a:endParaRPr lang="ru-RU" sz="2200" dirty="0"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0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010" y="370840"/>
            <a:ext cx="12134850" cy="2143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Сроки реализации проекта</a:t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январь </a:t>
            </a:r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2021 – декабрь 2021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13184" y="2205990"/>
            <a:ext cx="11396876" cy="3566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Ближайшие события</a:t>
            </a: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До 18.05.2021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– провести содержательную экспертизу концепции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и среднесрочной программы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развития, подтвердить электронную дорожную карту.</a:t>
            </a: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До 30.05.2021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– принять участие в опросе, в рамках проекта</a:t>
            </a:r>
          </a:p>
          <a:p>
            <a:pPr marL="2332038" indent="-2332038">
              <a:buNone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До 12.06.2021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–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подкрепить подтверждающие документы школ, провести содержательную экспертизу.</a:t>
            </a: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5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690" y="1520112"/>
            <a:ext cx="5896791" cy="1042990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координатор</a:t>
            </a:r>
            <a:endParaRPr lang="ru-RU" sz="24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37" y="2643190"/>
            <a:ext cx="636658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75595"/>
                </a:solidFill>
                <a:cs typeface="Segoe UI" panose="020B0502040204020203" pitchFamily="34" charset="0"/>
              </a:rPr>
              <a:t>Носова Надежда Валерьевна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ru-RU" sz="2400" smtClean="0">
                <a:solidFill>
                  <a:srgbClr val="075595"/>
                </a:solidFill>
                <a:cs typeface="Segoe UI" panose="020B0502040204020203" pitchFamily="34" charset="0"/>
              </a:rPr>
              <a:t>заведующий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кафедрой </a:t>
            </a:r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предметных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областей </a:t>
            </a:r>
          </a:p>
          <a:p>
            <a:pPr algn="ctr"/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КОГОАУ ДПО «ИРО Кировской области», </a:t>
            </a:r>
          </a:p>
          <a:p>
            <a:pPr algn="ctr"/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кандидат педагогических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наук</a:t>
            </a:r>
          </a:p>
          <a:p>
            <a:pPr algn="ctr"/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Тел. 8(8332)25-54-42 вн.211</a:t>
            </a:r>
            <a:endParaRPr lang="en-US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Электронная почта: </a:t>
            </a:r>
            <a:r>
              <a:rPr lang="en-US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enimo@kirovipk.ru</a:t>
            </a: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5428"/>
            <a:ext cx="12192000" cy="85513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	</a:t>
            </a: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Повестка совещания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0260" y="2060846"/>
            <a:ext cx="9839597" cy="363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1. О выполнении «Дорожных карт» в рамках проекта «500+».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2. О мониторинге реализации проекта «500+».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3.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Из опыта участия образовательной организации в проекте «500+».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4.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Разное. </a:t>
            </a:r>
            <a:endParaRPr lang="ru-RU" sz="2400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59" y="1024466"/>
            <a:ext cx="12052042" cy="1018938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Школы, у которых подтверждены электронные дорожные карты на 30.04.2021 г.</a:t>
            </a:r>
            <a:b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004" y="2011680"/>
            <a:ext cx="10631250" cy="393192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СОШ д.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Быданово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Белохолуницкого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района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СОШ с.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Кстинино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Кирово-Чепецкого района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МОКУ ООШ п. Староверческий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Мурашинского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района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СОШ с. Заево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Нагорского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района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КОГОБУ СШ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пгт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Нема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ООЩ д. Салтыки Слободского района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СОШ п. Октябрьский Слободского района (нет подписи руководителя)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МКОУ СОШ с. Русский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Турек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Уржумского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района</a:t>
            </a:r>
            <a:endParaRPr lang="ru-RU" sz="2000" b="1" dirty="0">
              <a:solidFill>
                <a:srgbClr val="075597"/>
              </a:solidFill>
              <a:cs typeface="Segoe UI" panose="020B0502040204020203" pitchFamily="34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КОГОБУ СШ с УИОП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пгт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</a:t>
            </a:r>
            <a:r>
              <a:rPr lang="ru-RU" sz="2000" b="1" dirty="0" err="1" smtClean="0">
                <a:solidFill>
                  <a:srgbClr val="075597"/>
                </a:solidFill>
                <a:cs typeface="Segoe UI" panose="020B0502040204020203" pitchFamily="34" charset="0"/>
              </a:rPr>
              <a:t>Фаленки</a:t>
            </a:r>
            <a:r>
              <a:rPr lang="ru-RU" sz="2000" b="1" dirty="0" smtClean="0">
                <a:solidFill>
                  <a:srgbClr val="075597"/>
                </a:solidFill>
                <a:cs typeface="Segoe UI" panose="020B0502040204020203" pitchFamily="34" charset="0"/>
              </a:rPr>
              <a:t> </a:t>
            </a:r>
            <a:endParaRPr lang="en-US" sz="2000" b="1" dirty="0" smtClean="0">
              <a:solidFill>
                <a:srgbClr val="075597"/>
              </a:solidFill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45441" y="2700926"/>
            <a:ext cx="8509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4400"/>
            <a:ext cx="12192000" cy="937260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Топ ошибок при размещении в ИС МЭДК концептуальных документов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2147" y="1979406"/>
            <a:ext cx="9887883" cy="41628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15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Не размещены </a:t>
            </a:r>
            <a:r>
              <a:rPr lang="ru-RU" sz="2400" dirty="0" err="1" smtClean="0">
                <a:solidFill>
                  <a:srgbClr val="075595"/>
                </a:solidFill>
                <a:cs typeface="Segoe UI" panose="020B0502040204020203" pitchFamily="34" charset="0"/>
              </a:rPr>
              <a:t>антирисковые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программы</a:t>
            </a: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Не подтверждены куратором </a:t>
            </a:r>
            <a:r>
              <a:rPr lang="ru-RU" sz="2400" dirty="0" err="1" smtClean="0">
                <a:solidFill>
                  <a:srgbClr val="075595"/>
                </a:solidFill>
                <a:cs typeface="Segoe UI" panose="020B0502040204020203" pitchFamily="34" charset="0"/>
              </a:rPr>
              <a:t>антирисковые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программы и в целом «Электронная дорожная карта»</a:t>
            </a: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Документы не заверены директором школы</a:t>
            </a: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Документы не подтверждены куратором, имеют статус на доработке.</a:t>
            </a: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Разработанные документы не соответствуют методическим рекомендациям</a:t>
            </a: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Документы требуют культуры оформления</a:t>
            </a: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endParaRPr lang="ru-RU" sz="2000" b="1" dirty="0" smtClean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4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35726"/>
            <a:ext cx="12192000" cy="64898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Критерии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рейтинга 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вовлеченности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региона </a:t>
            </a:r>
            <a:r>
              <a:rPr lang="ru-RU" b="1" kern="0" spc="-7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в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проект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«500+»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0344" y="1900281"/>
            <a:ext cx="10722972" cy="4763409"/>
          </a:xfrm>
        </p:spPr>
        <p:txBody>
          <a:bodyPr>
            <a:noAutofit/>
          </a:bodyPr>
          <a:lstStyle/>
          <a:p>
            <a:pPr marL="12700" lvl="0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spc="-10" dirty="0">
                <a:solidFill>
                  <a:srgbClr val="006FC0"/>
                </a:solidFill>
                <a:latin typeface="Calibri"/>
                <a:cs typeface="Calibri"/>
              </a:rPr>
              <a:t>Максимальный</a:t>
            </a:r>
            <a:r>
              <a:rPr lang="ru-RU" sz="2800" b="1" spc="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800" b="1" spc="-5" dirty="0">
                <a:solidFill>
                  <a:srgbClr val="006FC0"/>
                </a:solidFill>
                <a:latin typeface="Calibri"/>
                <a:cs typeface="Calibri"/>
              </a:rPr>
              <a:t>балл</a:t>
            </a:r>
            <a:r>
              <a:rPr lang="ru-RU" sz="2800" b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800" b="1" spc="-5" dirty="0">
                <a:solidFill>
                  <a:srgbClr val="006FC0"/>
                </a:solidFill>
                <a:latin typeface="Calibri"/>
                <a:cs typeface="Calibri"/>
              </a:rPr>
              <a:t>рейтинга</a:t>
            </a:r>
            <a:r>
              <a:rPr lang="ru-RU" sz="2800" b="1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800" b="1" spc="-5" dirty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r>
              <a:rPr lang="ru-RU" sz="28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800" b="1" spc="-5" dirty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lang="ru-RU" sz="28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800" b="1" spc="-10" dirty="0">
                <a:solidFill>
                  <a:srgbClr val="006FC0"/>
                </a:solidFill>
                <a:latin typeface="Calibri"/>
                <a:cs typeface="Calibri"/>
              </a:rPr>
              <a:t>баллов</a:t>
            </a:r>
            <a:endParaRPr lang="ru-RU" sz="28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469900" marR="194945" lvl="0" indent="-457200">
              <a:lnSpc>
                <a:spcPct val="100000"/>
              </a:lnSpc>
              <a:spcBef>
                <a:spcPts val="100"/>
              </a:spcBef>
              <a:buFontTx/>
              <a:buAutoNum type="arabicPeriod"/>
              <a:tabLst>
                <a:tab pos="469265" algn="l"/>
                <a:tab pos="469900" algn="l"/>
              </a:tabLst>
            </a:pP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Выборочная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содержательная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экспертиза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концептуальных </a:t>
            </a:r>
            <a:r>
              <a:rPr lang="ru-RU" sz="2400" spc="-5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документов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 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максимально</a:t>
            </a:r>
            <a:r>
              <a:rPr lang="ru-RU" sz="2400" b="1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балла.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469900" lvl="0" indent="-457200">
              <a:lnSpc>
                <a:spcPct val="100000"/>
              </a:lnSpc>
              <a:spcBef>
                <a:spcPts val="0"/>
              </a:spcBef>
              <a:buFontTx/>
              <a:buAutoNum type="arabicPeriod"/>
              <a:tabLst>
                <a:tab pos="469265" algn="l"/>
                <a:tab pos="469900" algn="l"/>
              </a:tabLst>
            </a:pP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Участие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региона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опросах,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проводимых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рамках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проекта</a:t>
            </a:r>
          </a:p>
          <a:p>
            <a:pPr marL="469900" lvl="0">
              <a:lnSpc>
                <a:spcPct val="100000"/>
              </a:lnSpc>
              <a:spcBef>
                <a:spcPts val="0"/>
              </a:spcBef>
            </a:pP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«500+»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максимально</a:t>
            </a:r>
            <a:r>
              <a:rPr lang="ru-RU" sz="2400" b="1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r>
              <a:rPr lang="ru-RU" sz="2400" b="1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балл.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469900" marR="5080" lvl="0" indent="-457200">
              <a:lnSpc>
                <a:spcPct val="100000"/>
              </a:lnSpc>
              <a:spcBef>
                <a:spcPts val="0"/>
              </a:spcBef>
              <a:buFontTx/>
              <a:buAutoNum type="arabicPeriod" startAt="3"/>
              <a:tabLst>
                <a:tab pos="469265" algn="l"/>
                <a:tab pos="469900" algn="l"/>
              </a:tabLst>
            </a:pP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Выборочная 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содержательная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экспертиза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подтверждающих </a:t>
            </a:r>
            <a:r>
              <a:rPr lang="ru-RU" sz="2400" spc="-5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документов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 школ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 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максимально</a:t>
            </a:r>
            <a:r>
              <a:rPr lang="ru-RU" sz="2400" b="1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балла.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469900" lvl="0" indent="-457200">
              <a:lnSpc>
                <a:spcPct val="100000"/>
              </a:lnSpc>
              <a:spcBef>
                <a:spcPts val="5"/>
              </a:spcBef>
              <a:buFontTx/>
              <a:buAutoNum type="arabicPeriod" startAt="3"/>
              <a:tabLst>
                <a:tab pos="469265" algn="l"/>
                <a:tab pos="469900" algn="l"/>
              </a:tabLst>
            </a:pP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Мониторинг</a:t>
            </a:r>
            <a:r>
              <a:rPr lang="ru-RU" sz="24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реализации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региональных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дорожных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карт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 –</a:t>
            </a:r>
          </a:p>
          <a:p>
            <a:pPr marL="469900" lvl="0">
              <a:lnSpc>
                <a:spcPct val="100000"/>
              </a:lnSpc>
              <a:spcBef>
                <a:spcPts val="0"/>
              </a:spcBef>
            </a:pP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максимально</a:t>
            </a:r>
            <a:r>
              <a:rPr lang="ru-RU" sz="2400" b="1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балла.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469900" lvl="0" indent="-457200">
              <a:lnSpc>
                <a:spcPct val="100000"/>
              </a:lnSpc>
              <a:spcBef>
                <a:spcPts val="0"/>
              </a:spcBef>
              <a:buFontTx/>
              <a:buAutoNum type="arabicPeriod" startAt="5"/>
              <a:tabLst>
                <a:tab pos="469265" algn="l"/>
                <a:tab pos="469900" algn="l"/>
              </a:tabLst>
            </a:pP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Трансляция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успешного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опыта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работы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кураторов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и</a:t>
            </a:r>
            <a:r>
              <a:rPr lang="ru-RU" sz="24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школ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</a:p>
          <a:p>
            <a:pPr marL="469900" lvl="0">
              <a:lnSpc>
                <a:spcPct val="100000"/>
              </a:lnSpc>
              <a:spcBef>
                <a:spcPts val="0"/>
              </a:spcBef>
            </a:pP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рамках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проекта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10" dirty="0">
                <a:solidFill>
                  <a:prstClr val="black"/>
                </a:solidFill>
                <a:latin typeface="Calibri"/>
                <a:cs typeface="Calibri"/>
              </a:rPr>
              <a:t>максимально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r>
              <a:rPr lang="ru-RU" sz="2400" b="1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балл.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9854"/>
            <a:ext cx="12192000" cy="94886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Выборочная 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содержательная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экспертиза </a:t>
            </a:r>
            <a:r>
              <a:rPr lang="ru-RU" b="1" kern="0" spc="-7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концептуальных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документов</a:t>
            </a:r>
            <a:r>
              <a:rPr lang="ru-RU" sz="2000" kern="0" spc="-5" dirty="0" smtClean="0">
                <a:solidFill>
                  <a:srgbClr val="006FC0"/>
                </a:solidFill>
                <a:latin typeface="Arial Black"/>
              </a:rPr>
              <a:t>	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2392" y="2106020"/>
            <a:ext cx="10384971" cy="45119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1885950" algn="l"/>
                <a:tab pos="1978025" algn="l"/>
              </a:tabLst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egoe UI" panose="020B0502040204020203" pitchFamily="34" charset="0"/>
              </a:rPr>
              <a:t> </a:t>
            </a:r>
            <a:endParaRPr lang="ru-RU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093" y="2213114"/>
            <a:ext cx="8998476" cy="3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9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35726"/>
            <a:ext cx="12192000" cy="64898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Участие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региона в опросах,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проводимых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в </a:t>
            </a:r>
            <a:r>
              <a:rPr lang="ru-RU" b="1" kern="0" spc="-7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рамках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проекта «500+»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0344" y="1900281"/>
            <a:ext cx="10722972" cy="4763409"/>
          </a:xfrm>
        </p:spPr>
        <p:txBody>
          <a:bodyPr>
            <a:noAutofit/>
          </a:bodyPr>
          <a:lstStyle/>
          <a:p>
            <a:pPr marL="3444875" marR="5080" lvl="0" indent="-1637030">
              <a:lnSpc>
                <a:spcPct val="100000"/>
              </a:lnSpc>
              <a:spcBef>
                <a:spcPts val="100"/>
              </a:spcBef>
            </a:pPr>
            <a:r>
              <a:rPr lang="ru-RU" sz="2400" i="1" spc="-15" dirty="0">
                <a:solidFill>
                  <a:prstClr val="black"/>
                </a:solidFill>
                <a:latin typeface="Calibri"/>
                <a:cs typeface="Calibri"/>
              </a:rPr>
              <a:t>«Доля </a:t>
            </a:r>
            <a:r>
              <a:rPr lang="ru-RU" sz="2400" i="1" spc="-10" dirty="0">
                <a:solidFill>
                  <a:prstClr val="black"/>
                </a:solidFill>
                <a:latin typeface="Calibri"/>
                <a:cs typeface="Calibri"/>
              </a:rPr>
              <a:t>участников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проекта, принявших </a:t>
            </a: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участие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в </a:t>
            </a: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опросе от </a:t>
            </a:r>
            <a:r>
              <a:rPr lang="ru-RU" sz="2400" i="1" spc="-5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общего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 числа</a:t>
            </a: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spc="-10" dirty="0">
                <a:solidFill>
                  <a:prstClr val="black"/>
                </a:solidFill>
                <a:latin typeface="Calibri"/>
                <a:cs typeface="Calibri"/>
              </a:rPr>
              <a:t>участников</a:t>
            </a:r>
            <a:r>
              <a:rPr lang="ru-RU" sz="2400" i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проекта»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524000" marR="5188585" lvl="0">
              <a:lnSpc>
                <a:spcPct val="183300"/>
              </a:lnSpc>
              <a:spcBef>
                <a:spcPts val="480"/>
              </a:spcBef>
            </a:pP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Отчетная дата: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30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мая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Максимальный</a:t>
            </a:r>
            <a:r>
              <a:rPr lang="ru-RU" sz="2400" b="1" spc="-4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324100" lvl="0" indent="-343535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2324100" algn="l"/>
                <a:tab pos="2324735" algn="l"/>
              </a:tabLst>
            </a:pP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До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80%</a:t>
            </a:r>
            <a:r>
              <a:rPr lang="ru-RU" sz="24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0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баллов</a:t>
            </a:r>
          </a:p>
          <a:p>
            <a:pPr marL="2324100" lvl="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324100" algn="l"/>
                <a:tab pos="2324735" algn="l"/>
              </a:tabLst>
            </a:pP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До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100%</a:t>
            </a:r>
            <a:r>
              <a:rPr lang="ru-RU" sz="24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1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35726"/>
            <a:ext cx="12192000" cy="64898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Выборочная 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содержательная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экспертиза </a:t>
            </a:r>
            <a:r>
              <a:rPr lang="ru-RU" b="1" kern="0" spc="-7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подтверждающих</a:t>
            </a:r>
            <a:r>
              <a:rPr lang="ru-RU" b="1" kern="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5" dirty="0">
                <a:solidFill>
                  <a:srgbClr val="006FC0"/>
                </a:solidFill>
                <a:latin typeface="Calibri"/>
                <a:cs typeface="Calibri"/>
              </a:rPr>
              <a:t>документов</a:t>
            </a:r>
            <a:r>
              <a:rPr lang="ru-RU" b="1" kern="0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30" dirty="0">
                <a:solidFill>
                  <a:srgbClr val="006FC0"/>
                </a:solidFill>
                <a:latin typeface="Calibri"/>
                <a:cs typeface="Calibri"/>
              </a:rPr>
              <a:t>школ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0344" y="2090057"/>
            <a:ext cx="10722972" cy="4573633"/>
          </a:xfrm>
        </p:spPr>
        <p:txBody>
          <a:bodyPr>
            <a:noAutofit/>
          </a:bodyPr>
          <a:lstStyle/>
          <a:p>
            <a:pPr marL="1559560" lvl="0" algn="ctr">
              <a:lnSpc>
                <a:spcPct val="100000"/>
              </a:lnSpc>
              <a:spcBef>
                <a:spcPts val="100"/>
              </a:spcBef>
            </a:pP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«Соответствие</a:t>
            </a:r>
            <a:r>
              <a:rPr lang="ru-RU" sz="2400" i="1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spc="-10" dirty="0">
                <a:solidFill>
                  <a:prstClr val="black"/>
                </a:solidFill>
                <a:latin typeface="Calibri"/>
                <a:cs typeface="Calibri"/>
              </a:rPr>
              <a:t>рекомендациям»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571625" marR="5080" lvl="0" algn="ctr">
              <a:lnSpc>
                <a:spcPct val="100000"/>
              </a:lnSpc>
              <a:spcBef>
                <a:spcPts val="0"/>
              </a:spcBef>
            </a:pP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(презентация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примеров документов и </a:t>
            </a:r>
            <a:r>
              <a:rPr lang="ru-RU" sz="2400" i="1" spc="-5" dirty="0">
                <a:solidFill>
                  <a:prstClr val="black"/>
                </a:solidFill>
                <a:latin typeface="Calibri"/>
                <a:cs typeface="Calibri"/>
              </a:rPr>
              <a:t>рабочих материалов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по </a:t>
            </a:r>
            <a:r>
              <a:rPr lang="ru-RU" sz="2400" i="1" spc="-5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проводимым</a:t>
            </a:r>
            <a:r>
              <a:rPr lang="ru-RU" sz="2400" i="1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400" i="1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spc="-20" dirty="0">
                <a:solidFill>
                  <a:prstClr val="black"/>
                </a:solidFill>
                <a:latin typeface="Calibri"/>
                <a:cs typeface="Calibri"/>
              </a:rPr>
              <a:t>школе</a:t>
            </a:r>
            <a:r>
              <a:rPr lang="ru-RU" sz="2400" i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  <a:cs typeface="Calibri"/>
              </a:rPr>
              <a:t>преобразованиям)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388745" marR="5422900" lvl="0" indent="-53340" algn="ctr">
              <a:lnSpc>
                <a:spcPct val="183300"/>
              </a:lnSpc>
              <a:spcBef>
                <a:spcPts val="480"/>
              </a:spcBef>
            </a:pP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Отчетная дата: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28 июня </a:t>
            </a:r>
            <a:r>
              <a:rPr lang="ru-RU" sz="2400" b="1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Максимальный</a:t>
            </a:r>
            <a:r>
              <a:rPr lang="ru-RU" sz="2400" b="1" spc="-4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r>
              <a:rPr lang="ru-RU" sz="2400" b="1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188845" lvl="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188845" algn="l"/>
                <a:tab pos="2189480" algn="l"/>
              </a:tabLst>
            </a:pP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Не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соответствуют</a:t>
            </a:r>
            <a:r>
              <a:rPr lang="ru-RU" sz="24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0</a:t>
            </a:r>
            <a:r>
              <a:rPr lang="ru-RU" sz="24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баллов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188845" lvl="0" indent="-343535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2188845" algn="l"/>
                <a:tab pos="2189480" algn="l"/>
              </a:tabLst>
            </a:pP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Частично</a:t>
            </a:r>
            <a:r>
              <a:rPr lang="ru-RU" sz="240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соответствует</a:t>
            </a:r>
            <a:r>
              <a:rPr lang="ru-RU" sz="2400" spc="-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r>
              <a:rPr lang="ru-RU" sz="24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188845" lvl="0" indent="-343535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2188845" algn="l"/>
                <a:tab pos="2189480" algn="l"/>
              </a:tabLst>
            </a:pPr>
            <a:r>
              <a:rPr lang="ru-RU" sz="2400" spc="-10" dirty="0">
                <a:solidFill>
                  <a:prstClr val="black"/>
                </a:solidFill>
                <a:latin typeface="Calibri"/>
                <a:cs typeface="Calibri"/>
              </a:rPr>
              <a:t>Соответствуют</a:t>
            </a:r>
            <a:r>
              <a:rPr lang="ru-RU" sz="240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r>
              <a:rPr lang="ru-RU" sz="240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prstClr val="black"/>
                </a:solidFill>
                <a:latin typeface="Calibri"/>
                <a:cs typeface="Calibri"/>
              </a:rPr>
              <a:t>балла</a:t>
            </a:r>
            <a:endParaRPr lang="ru-RU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77079"/>
            <a:ext cx="12192000" cy="979713"/>
          </a:xfrm>
        </p:spPr>
        <p:txBody>
          <a:bodyPr anchor="t" anchorCtr="0">
            <a:noAutofit/>
          </a:bodyPr>
          <a:lstStyle/>
          <a:p>
            <a:pPr marL="1927860" lvl="0" algn="ctr">
              <a:lnSpc>
                <a:spcPct val="100000"/>
              </a:lnSpc>
              <a:spcBef>
                <a:spcPts val="105"/>
              </a:spcBef>
            </a:pPr>
            <a:r>
              <a:rPr lang="ru-RU" b="1" kern="0" spc="-5" dirty="0">
                <a:solidFill>
                  <a:srgbClr val="006FC0"/>
                </a:solidFill>
                <a:latin typeface="Calibri"/>
                <a:cs typeface="Calibri"/>
              </a:rPr>
              <a:t>Мониторинг</a:t>
            </a:r>
            <a:r>
              <a:rPr lang="ru-RU" b="1" kern="0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реализации</a:t>
            </a:r>
            <a:b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</a:br>
            <a:r>
              <a:rPr lang="ru-RU" b="1" kern="0" dirty="0">
                <a:solidFill>
                  <a:srgbClr val="006FC0"/>
                </a:solidFill>
                <a:latin typeface="Calibri"/>
                <a:cs typeface="Calibri"/>
              </a:rPr>
              <a:t>региональных</a:t>
            </a:r>
            <a:r>
              <a:rPr lang="ru-RU" b="1" kern="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дорожных</a:t>
            </a:r>
            <a:r>
              <a:rPr lang="ru-RU" b="1" kern="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b="1" kern="0" spc="-10" dirty="0">
                <a:solidFill>
                  <a:srgbClr val="006FC0"/>
                </a:solidFill>
                <a:latin typeface="Calibri"/>
                <a:cs typeface="Calibri"/>
              </a:rPr>
              <a:t>карт</a:t>
            </a:r>
            <a:endParaRPr lang="ru-RU" sz="2800" b="1" dirty="0">
              <a:solidFill>
                <a:srgbClr val="FF680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0344" y="1978091"/>
            <a:ext cx="10722972" cy="4685600"/>
          </a:xfrm>
        </p:spPr>
        <p:txBody>
          <a:bodyPr>
            <a:noAutofit/>
          </a:bodyPr>
          <a:lstStyle/>
          <a:p>
            <a:pPr marL="297180" marR="5080" lvl="0" algn="ctr">
              <a:lnSpc>
                <a:spcPct val="100000"/>
              </a:lnSpc>
              <a:spcBef>
                <a:spcPts val="100"/>
              </a:spcBef>
              <a:tabLst>
                <a:tab pos="7489190" algn="l"/>
              </a:tabLst>
            </a:pPr>
            <a:r>
              <a:rPr lang="ru-RU" sz="2400" i="1" kern="0" spc="-15" dirty="0">
                <a:solidFill>
                  <a:prstClr val="black"/>
                </a:solidFill>
                <a:latin typeface="Calibri"/>
                <a:cs typeface="Calibri"/>
              </a:rPr>
              <a:t>«Доля</a:t>
            </a:r>
            <a:r>
              <a:rPr lang="ru-RU" sz="2400" i="1" kern="0" dirty="0">
                <a:solidFill>
                  <a:prstClr val="black"/>
                </a:solidFill>
                <a:latin typeface="Calibri"/>
                <a:cs typeface="Calibri"/>
              </a:rPr>
              <a:t> проведенных</a:t>
            </a:r>
            <a:r>
              <a:rPr lang="ru-RU" sz="2400" i="1" kern="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dirty="0">
                <a:solidFill>
                  <a:prstClr val="black"/>
                </a:solidFill>
                <a:latin typeface="Calibri"/>
                <a:cs typeface="Calibri"/>
              </a:rPr>
              <a:t>и</a:t>
            </a:r>
            <a:r>
              <a:rPr lang="ru-RU" sz="2400" i="1" kern="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подтвержденных</a:t>
            </a:r>
            <a:r>
              <a:rPr lang="ru-RU" sz="2400" i="1" kern="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мероприятий</a:t>
            </a:r>
            <a:r>
              <a:rPr lang="ru-RU" sz="2400" i="1" kern="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региональной </a:t>
            </a:r>
            <a:r>
              <a:rPr lang="ru-RU" sz="2400" i="1" kern="0" spc="-5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дорожной</a:t>
            </a:r>
            <a:r>
              <a:rPr lang="ru-RU" sz="2400" i="1" kern="0" spc="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10" dirty="0">
                <a:solidFill>
                  <a:prstClr val="black"/>
                </a:solidFill>
                <a:latin typeface="Calibri"/>
                <a:cs typeface="Calibri"/>
              </a:rPr>
              <a:t>карты</a:t>
            </a:r>
            <a:r>
              <a:rPr lang="ru-RU" sz="2400" i="1" kern="0" spc="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от</a:t>
            </a:r>
            <a:r>
              <a:rPr lang="ru-RU" sz="2400" i="1" kern="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общего</a:t>
            </a:r>
            <a:r>
              <a:rPr lang="ru-RU" sz="2400" i="1" kern="0" spc="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dirty="0">
                <a:solidFill>
                  <a:prstClr val="black"/>
                </a:solidFill>
                <a:latin typeface="Calibri"/>
                <a:cs typeface="Calibri"/>
              </a:rPr>
              <a:t>числа</a:t>
            </a:r>
            <a:r>
              <a:rPr lang="ru-RU" sz="2400" i="1" kern="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запланированных	региональных </a:t>
            </a:r>
            <a:r>
              <a:rPr lang="ru-RU" sz="2400" i="1" kern="0" spc="-5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i="1" kern="0" spc="-5" dirty="0">
                <a:solidFill>
                  <a:prstClr val="black"/>
                </a:solidFill>
                <a:latin typeface="Calibri"/>
                <a:cs typeface="Calibri"/>
              </a:rPr>
              <a:t>мероприятий»</a:t>
            </a:r>
          </a:p>
          <a:p>
            <a:pPr marR="6210935" lvl="0" algn="ctr">
              <a:lnSpc>
                <a:spcPct val="100000"/>
              </a:lnSpc>
              <a:spcBef>
                <a:spcPts val="5"/>
              </a:spcBef>
            </a:pPr>
            <a:r>
              <a:rPr lang="ru-RU" sz="2400" b="1" kern="0" spc="-5" dirty="0">
                <a:solidFill>
                  <a:prstClr val="black"/>
                </a:solidFill>
                <a:latin typeface="Calibri"/>
                <a:cs typeface="Calibri"/>
              </a:rPr>
              <a:t>Отчетная</a:t>
            </a:r>
            <a:r>
              <a:rPr lang="ru-RU" sz="2400" b="1" kern="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spc="-5" dirty="0">
                <a:solidFill>
                  <a:prstClr val="black"/>
                </a:solidFill>
                <a:latin typeface="Calibri"/>
                <a:cs typeface="Calibri"/>
              </a:rPr>
              <a:t>дата:</a:t>
            </a:r>
            <a:r>
              <a:rPr lang="ru-RU" sz="2400" b="1" kern="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dirty="0">
                <a:solidFill>
                  <a:prstClr val="black"/>
                </a:solidFill>
                <a:latin typeface="Calibri"/>
                <a:cs typeface="Calibri"/>
              </a:rPr>
              <a:t>14</a:t>
            </a:r>
            <a:r>
              <a:rPr lang="ru-RU" sz="2400" b="1" kern="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dirty="0" smtClean="0">
                <a:solidFill>
                  <a:prstClr val="black"/>
                </a:solidFill>
                <a:latin typeface="Calibri"/>
                <a:cs typeface="Calibri"/>
              </a:rPr>
              <a:t>июня</a:t>
            </a:r>
            <a:endParaRPr lang="ru-RU" sz="1950" i="1" kern="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lvl="0">
              <a:lnSpc>
                <a:spcPct val="100000"/>
              </a:lnSpc>
              <a:spcBef>
                <a:spcPts val="0"/>
              </a:spcBef>
            </a:pPr>
            <a:r>
              <a:rPr lang="ru-RU" sz="2400" b="1" kern="0" spc="-5" dirty="0" smtClean="0">
                <a:solidFill>
                  <a:prstClr val="black"/>
                </a:solidFill>
                <a:latin typeface="Calibri"/>
                <a:cs typeface="Calibri"/>
              </a:rPr>
              <a:t>          Максимальный</a:t>
            </a:r>
            <a:r>
              <a:rPr lang="ru-RU" sz="2400" b="1" kern="0" spc="-40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spc="-5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  <a:r>
              <a:rPr lang="ru-RU" sz="2400" b="1" kern="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b="1" kern="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b="1" kern="0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</a:p>
          <a:p>
            <a:pPr marL="812800" lvl="0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812165" algn="l"/>
                <a:tab pos="812800" algn="l"/>
                <a:tab pos="2118995" algn="l"/>
              </a:tabLst>
            </a:pPr>
            <a:r>
              <a:rPr lang="ru-RU" sz="2400" kern="0" spc="-15" dirty="0">
                <a:solidFill>
                  <a:prstClr val="black"/>
                </a:solidFill>
                <a:latin typeface="Calibri"/>
                <a:cs typeface="Calibri"/>
              </a:rPr>
              <a:t>До</a:t>
            </a:r>
            <a:r>
              <a:rPr lang="ru-RU" sz="2400" kern="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11%</a:t>
            </a:r>
            <a:r>
              <a:rPr lang="ru-RU" sz="2400" kern="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–	0</a:t>
            </a:r>
            <a:r>
              <a:rPr lang="ru-RU" sz="2400" kern="0" spc="-9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spc="-5" dirty="0">
                <a:solidFill>
                  <a:prstClr val="black"/>
                </a:solidFill>
                <a:latin typeface="Calibri"/>
                <a:cs typeface="Calibri"/>
              </a:rPr>
              <a:t>баллов</a:t>
            </a:r>
          </a:p>
          <a:p>
            <a:pPr marL="812800" lvl="0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lang="ru-RU" sz="2400" kern="0" spc="-15" dirty="0">
                <a:solidFill>
                  <a:prstClr val="black"/>
                </a:solidFill>
                <a:latin typeface="Calibri"/>
                <a:cs typeface="Calibri"/>
              </a:rPr>
              <a:t>До</a:t>
            </a:r>
            <a:r>
              <a:rPr lang="ru-RU" sz="2400" kern="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spc="-5" dirty="0">
                <a:solidFill>
                  <a:prstClr val="black"/>
                </a:solidFill>
                <a:latin typeface="Calibri"/>
                <a:cs typeface="Calibri"/>
              </a:rPr>
              <a:t>21%</a:t>
            </a:r>
            <a:r>
              <a:rPr lang="ru-RU" sz="2400" kern="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kern="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1</a:t>
            </a:r>
            <a:r>
              <a:rPr lang="ru-RU" sz="2400" kern="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балл</a:t>
            </a:r>
          </a:p>
          <a:p>
            <a:pPr marL="812800" lvl="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lang="ru-RU" sz="2400" kern="0" spc="-15" dirty="0">
                <a:solidFill>
                  <a:prstClr val="black"/>
                </a:solidFill>
                <a:latin typeface="Calibri"/>
                <a:cs typeface="Calibri"/>
              </a:rPr>
              <a:t>До</a:t>
            </a:r>
            <a:r>
              <a:rPr lang="ru-RU" sz="2400" kern="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41%</a:t>
            </a:r>
            <a:r>
              <a:rPr lang="ru-RU" sz="2400" kern="0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ru-RU" sz="2400" kern="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dirty="0">
                <a:solidFill>
                  <a:prstClr val="black"/>
                </a:solidFill>
                <a:latin typeface="Calibri"/>
                <a:cs typeface="Calibri"/>
              </a:rPr>
              <a:t>2</a:t>
            </a:r>
            <a:r>
              <a:rPr lang="ru-RU" sz="2400" kern="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400" kern="0" spc="-5" dirty="0">
                <a:solidFill>
                  <a:prstClr val="black"/>
                </a:solidFill>
                <a:latin typeface="Calibri"/>
                <a:cs typeface="Calibri"/>
              </a:rPr>
              <a:t>балла</a:t>
            </a:r>
          </a:p>
          <a:p>
            <a:pPr marL="12700" lvl="0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>
                <a:solidFill>
                  <a:prstClr val="black"/>
                </a:solidFill>
                <a:latin typeface="Calibri"/>
                <a:cs typeface="Calibri"/>
              </a:rPr>
              <a:t>Примечание:</a:t>
            </a:r>
            <a:r>
              <a:rPr lang="ru-RU" sz="2000" b="1" i="1" spc="-3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регион</a:t>
            </a:r>
            <a:r>
              <a:rPr lang="ru-RU" sz="20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20" dirty="0">
                <a:solidFill>
                  <a:prstClr val="black"/>
                </a:solidFill>
                <a:latin typeface="Calibri"/>
                <a:cs typeface="Calibri"/>
              </a:rPr>
              <a:t>продолжает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 работу</a:t>
            </a:r>
            <a:r>
              <a:rPr lang="ru-RU" sz="20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0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региональных</a:t>
            </a:r>
            <a:r>
              <a:rPr lang="ru-RU" sz="20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дорожных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картах.</a:t>
            </a: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lvl="0">
              <a:lnSpc>
                <a:spcPct val="100000"/>
              </a:lnSpc>
              <a:spcBef>
                <a:spcPts val="5"/>
              </a:spcBef>
            </a:pP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Для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проведения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 мониторинга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дорожную</a:t>
            </a:r>
            <a:r>
              <a:rPr lang="ru-RU" sz="20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карту </a:t>
            </a:r>
            <a:r>
              <a:rPr lang="ru-RU" sz="2000" spc="-15" dirty="0">
                <a:solidFill>
                  <a:prstClr val="black"/>
                </a:solidFill>
                <a:latin typeface="Calibri"/>
                <a:cs typeface="Calibri"/>
              </a:rPr>
              <a:t>должны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быть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добавлены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следующие</a:t>
            </a: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lvl="0">
              <a:lnSpc>
                <a:spcPct val="100000"/>
              </a:lnSpc>
              <a:spcBef>
                <a:spcPts val="0"/>
              </a:spcBef>
            </a:pP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разделы</a:t>
            </a:r>
            <a:r>
              <a:rPr lang="ru-RU" sz="2000" spc="-10" dirty="0" smtClean="0">
                <a:solidFill>
                  <a:prstClr val="black"/>
                </a:solidFill>
                <a:latin typeface="Calibri"/>
                <a:cs typeface="Calibri"/>
              </a:rPr>
              <a:t>:</a:t>
            </a:r>
          </a:p>
          <a:p>
            <a:pPr marL="355600" lvl="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Показатель</a:t>
            </a:r>
            <a:r>
              <a:rPr lang="ru-RU" sz="2000" spc="-2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5" dirty="0">
                <a:solidFill>
                  <a:prstClr val="black"/>
                </a:solidFill>
                <a:latin typeface="Calibri"/>
                <a:cs typeface="Calibri"/>
              </a:rPr>
              <a:t>результативности</a:t>
            </a:r>
            <a:r>
              <a:rPr lang="ru-RU" sz="2000" spc="-4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(как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факт</a:t>
            </a:r>
            <a:r>
              <a:rPr lang="ru-RU" sz="20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проведения мероприятия);</a:t>
            </a: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lvl="0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Ссылка</a:t>
            </a:r>
            <a:r>
              <a:rPr lang="ru-RU" sz="20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на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публикацию,</a:t>
            </a:r>
            <a:r>
              <a:rPr lang="ru-RU" sz="2000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отчет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или иной</a:t>
            </a:r>
            <a:r>
              <a:rPr lang="ru-RU" sz="20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подтверждающий</a:t>
            </a:r>
            <a:r>
              <a:rPr lang="ru-RU" sz="2000" spc="-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20" dirty="0">
                <a:solidFill>
                  <a:prstClr val="black"/>
                </a:solidFill>
                <a:latin typeface="Calibri"/>
                <a:cs typeface="Calibri"/>
              </a:rPr>
              <a:t>документ,</a:t>
            </a: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55600" lvl="0">
              <a:lnSpc>
                <a:spcPct val="100000"/>
              </a:lnSpc>
              <a:spcBef>
                <a:spcPts val="5"/>
              </a:spcBef>
            </a:pP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предоставленный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ru-RU" sz="20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виде</a:t>
            </a:r>
            <a:r>
              <a:rPr lang="ru-RU" sz="20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ссылки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Calibri"/>
              </a:rPr>
              <a:t>на</a:t>
            </a:r>
            <a:r>
              <a:rPr lang="ru-RU" sz="2000" spc="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5" dirty="0">
                <a:solidFill>
                  <a:prstClr val="black"/>
                </a:solidFill>
                <a:latin typeface="Calibri"/>
                <a:cs typeface="Calibri"/>
              </a:rPr>
              <a:t>Гугл</a:t>
            </a:r>
            <a:r>
              <a:rPr lang="ru-RU" sz="2000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диск 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(как</a:t>
            </a:r>
            <a:r>
              <a:rPr lang="ru-RU" sz="2000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15" dirty="0">
                <a:solidFill>
                  <a:prstClr val="black"/>
                </a:solidFill>
                <a:latin typeface="Calibri"/>
                <a:cs typeface="Calibri"/>
              </a:rPr>
              <a:t>подтверждение</a:t>
            </a:r>
            <a:r>
              <a:rPr lang="ru-RU" sz="2000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latin typeface="Calibri"/>
                <a:cs typeface="Calibri"/>
              </a:rPr>
              <a:t>мероприятия).</a:t>
            </a: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2700" lvl="0"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388745" marR="5422900" lvl="0" indent="-53340" algn="ctr">
              <a:lnSpc>
                <a:spcPct val="183300"/>
              </a:lnSpc>
              <a:spcBef>
                <a:spcPts val="480"/>
              </a:spcBef>
            </a:pPr>
            <a:endParaRPr lang="ru-RU" sz="2400" b="1" spc="-5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2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A3AFAEC3-D6ED-446B-8109-3541A421CD12}" vid="{40FE017E-A7B5-421C-8698-FCB2233140B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616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Segoe UI</vt:lpstr>
      <vt:lpstr>Wingdings</vt:lpstr>
      <vt:lpstr>Тема Office</vt:lpstr>
      <vt:lpstr>Совещание  с участниками  проекта «500+»</vt:lpstr>
      <vt:lpstr> Повестка совещания  </vt:lpstr>
      <vt:lpstr>Школы, у которых подтверждены электронные дорожные карты на 30.04.2021 г. </vt:lpstr>
      <vt:lpstr>Топ ошибок при размещении в ИС МЭДК концептуальных документов</vt:lpstr>
      <vt:lpstr>Критерии рейтинга вовлеченности региона  в проект «500+»</vt:lpstr>
      <vt:lpstr>Выборочная содержательная экспертиза  концептуальных документов </vt:lpstr>
      <vt:lpstr>Участие региона в опросах, проводимых в  рамках проекта «500+»</vt:lpstr>
      <vt:lpstr>Выборочная содержательная экспертиза  подтверждающих документов школ</vt:lpstr>
      <vt:lpstr>Мониторинг реализации региональных дорожных карт</vt:lpstr>
      <vt:lpstr>Трансляция успешного опыта работы регионального  координатора, муниципального координатора, кураторов и школ в рамках проекта</vt:lpstr>
      <vt:lpstr>Сроки реализации проекта  январь 2021 – декабрь 2021</vt:lpstr>
      <vt:lpstr>Региональный координатор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максим</cp:lastModifiedBy>
  <cp:revision>72</cp:revision>
  <dcterms:created xsi:type="dcterms:W3CDTF">2020-09-29T11:05:40Z</dcterms:created>
  <dcterms:modified xsi:type="dcterms:W3CDTF">2021-05-15T21:15:56Z</dcterms:modified>
</cp:coreProperties>
</file>