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58" r:id="rId10"/>
    <p:sldId id="265" r:id="rId11"/>
    <p:sldId id="266" r:id="rId12"/>
    <p:sldId id="267" r:id="rId13"/>
    <p:sldId id="268" r:id="rId14"/>
    <p:sldId id="269" r:id="rId15"/>
    <p:sldId id="257" r:id="rId16"/>
    <p:sldId id="259" r:id="rId17"/>
    <p:sldId id="260" r:id="rId18"/>
    <p:sldId id="261" r:id="rId19"/>
    <p:sldId id="262" r:id="rId20"/>
    <p:sldId id="263" r:id="rId21"/>
    <p:sldId id="264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589C"/>
    <a:srgbClr val="075595"/>
    <a:srgbClr val="075597"/>
    <a:srgbClr val="06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4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0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DE8D7B-DFB2-419B-840C-88B6E70421E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F7A7FB-76BC-45B8-A84F-7D3503794EFF}">
      <dgm:prSet phldrT="[Текст]"/>
      <dgm:spPr/>
      <dgm:t>
        <a:bodyPr/>
        <a:lstStyle/>
        <a:p>
          <a:r>
            <a:rPr lang="ru-RU" dirty="0" smtClean="0"/>
            <a:t>организационный</a:t>
          </a:r>
          <a:endParaRPr lang="ru-RU" dirty="0"/>
        </a:p>
      </dgm:t>
    </dgm:pt>
    <dgm:pt modelId="{BB092261-4C92-4D73-BC2F-E6961EBF37D0}" type="parTrans" cxnId="{BD35DB3E-5206-403A-AECE-825537F4A774}">
      <dgm:prSet/>
      <dgm:spPr/>
      <dgm:t>
        <a:bodyPr/>
        <a:lstStyle/>
        <a:p>
          <a:endParaRPr lang="ru-RU"/>
        </a:p>
      </dgm:t>
    </dgm:pt>
    <dgm:pt modelId="{AAD005F8-F8BE-47BF-8C66-2C918335A690}" type="sibTrans" cxnId="{BD35DB3E-5206-403A-AECE-825537F4A774}">
      <dgm:prSet/>
      <dgm:spPr/>
      <dgm:t>
        <a:bodyPr/>
        <a:lstStyle/>
        <a:p>
          <a:endParaRPr lang="ru-RU"/>
        </a:p>
      </dgm:t>
    </dgm:pt>
    <dgm:pt modelId="{7A6DDDAC-9CFF-41C2-B69E-A56174EDF98E}">
      <dgm:prSet/>
      <dgm:spPr/>
      <dgm:t>
        <a:bodyPr/>
        <a:lstStyle/>
        <a:p>
          <a:r>
            <a:rPr lang="ru-RU" dirty="0" smtClean="0"/>
            <a:t>методический</a:t>
          </a:r>
          <a:endParaRPr lang="ru-RU" dirty="0"/>
        </a:p>
      </dgm:t>
    </dgm:pt>
    <dgm:pt modelId="{E5F6AEC1-6C75-44A9-8297-36ECC06A1DAA}" type="parTrans" cxnId="{6FD3F0EA-DE51-43F5-9B37-59CC28FB79A5}">
      <dgm:prSet/>
      <dgm:spPr/>
      <dgm:t>
        <a:bodyPr/>
        <a:lstStyle/>
        <a:p>
          <a:endParaRPr lang="ru-RU"/>
        </a:p>
      </dgm:t>
    </dgm:pt>
    <dgm:pt modelId="{9EA86AEC-76ED-4FD1-924C-AF80163A5484}" type="sibTrans" cxnId="{6FD3F0EA-DE51-43F5-9B37-59CC28FB79A5}">
      <dgm:prSet/>
      <dgm:spPr/>
      <dgm:t>
        <a:bodyPr/>
        <a:lstStyle/>
        <a:p>
          <a:endParaRPr lang="ru-RU"/>
        </a:p>
      </dgm:t>
    </dgm:pt>
    <dgm:pt modelId="{B8FE5BFA-F75A-48CF-825E-6C4F04C64D6E}">
      <dgm:prSet/>
      <dgm:spPr/>
      <dgm:t>
        <a:bodyPr/>
        <a:lstStyle/>
        <a:p>
          <a:r>
            <a:rPr lang="ru-RU" dirty="0" smtClean="0"/>
            <a:t>ресурсный</a:t>
          </a:r>
          <a:endParaRPr lang="ru-RU" dirty="0"/>
        </a:p>
      </dgm:t>
    </dgm:pt>
    <dgm:pt modelId="{52FFEECA-ECC7-40FA-9995-96B6ABCF4285}" type="parTrans" cxnId="{C2C2C522-1EF0-46CD-A583-54CCCD5AC47B}">
      <dgm:prSet/>
      <dgm:spPr/>
      <dgm:t>
        <a:bodyPr/>
        <a:lstStyle/>
        <a:p>
          <a:endParaRPr lang="ru-RU"/>
        </a:p>
      </dgm:t>
    </dgm:pt>
    <dgm:pt modelId="{26C2105A-315B-4128-A54A-A3CB680663FD}" type="sibTrans" cxnId="{C2C2C522-1EF0-46CD-A583-54CCCD5AC47B}">
      <dgm:prSet/>
      <dgm:spPr/>
      <dgm:t>
        <a:bodyPr/>
        <a:lstStyle/>
        <a:p>
          <a:endParaRPr lang="ru-RU"/>
        </a:p>
      </dgm:t>
    </dgm:pt>
    <dgm:pt modelId="{332FD3BC-4565-446D-A9D1-68BE91141BDD}">
      <dgm:prSet phldrT="[Текст]"/>
      <dgm:spPr/>
      <dgm:t>
        <a:bodyPr/>
        <a:lstStyle/>
        <a:p>
          <a:r>
            <a:rPr lang="ru-RU" dirty="0" smtClean="0">
              <a:solidFill>
                <a:srgbClr val="05589C"/>
              </a:solidFill>
            </a:rPr>
            <a:t>кто будет отвечать за планирование и порядок действий в ЧС</a:t>
          </a:r>
          <a:endParaRPr lang="ru-RU" dirty="0">
            <a:solidFill>
              <a:srgbClr val="05589C"/>
            </a:solidFill>
          </a:endParaRPr>
        </a:p>
      </dgm:t>
    </dgm:pt>
    <dgm:pt modelId="{CAAA6F02-CF76-43B9-AA2C-0A0D4F14A2F6}" type="parTrans" cxnId="{6D90C20D-2AEE-4B30-9695-FBB236BD2F4C}">
      <dgm:prSet/>
      <dgm:spPr/>
      <dgm:t>
        <a:bodyPr/>
        <a:lstStyle/>
        <a:p>
          <a:endParaRPr lang="ru-RU"/>
        </a:p>
      </dgm:t>
    </dgm:pt>
    <dgm:pt modelId="{A980CF57-A678-4A1B-838B-CA2CC1766A7A}" type="sibTrans" cxnId="{6D90C20D-2AEE-4B30-9695-FBB236BD2F4C}">
      <dgm:prSet/>
      <dgm:spPr/>
      <dgm:t>
        <a:bodyPr/>
        <a:lstStyle/>
        <a:p>
          <a:endParaRPr lang="ru-RU"/>
        </a:p>
      </dgm:t>
    </dgm:pt>
    <dgm:pt modelId="{25D54EFE-671C-4EE5-9E15-F89CD322D9C4}">
      <dgm:prSet/>
      <dgm:spPr/>
      <dgm:t>
        <a:bodyPr/>
        <a:lstStyle/>
        <a:p>
          <a:r>
            <a:rPr lang="ru-RU" dirty="0" smtClean="0">
              <a:solidFill>
                <a:srgbClr val="05589C"/>
              </a:solidFill>
            </a:rPr>
            <a:t>выявляются критерии для оценки эффективности работы </a:t>
          </a:r>
          <a:endParaRPr lang="ru-RU" dirty="0">
            <a:solidFill>
              <a:srgbClr val="05589C"/>
            </a:solidFill>
          </a:endParaRPr>
        </a:p>
      </dgm:t>
    </dgm:pt>
    <dgm:pt modelId="{CECA6F72-BD0A-4317-9A89-616CDC64E507}" type="parTrans" cxnId="{C2C4EA13-63BF-4E04-8315-548B867CD511}">
      <dgm:prSet/>
      <dgm:spPr/>
      <dgm:t>
        <a:bodyPr/>
        <a:lstStyle/>
        <a:p>
          <a:endParaRPr lang="ru-RU"/>
        </a:p>
      </dgm:t>
    </dgm:pt>
    <dgm:pt modelId="{29C99120-1715-4DE2-96D7-DEBC2F9CEB70}" type="sibTrans" cxnId="{C2C4EA13-63BF-4E04-8315-548B867CD511}">
      <dgm:prSet/>
      <dgm:spPr/>
      <dgm:t>
        <a:bodyPr/>
        <a:lstStyle/>
        <a:p>
          <a:endParaRPr lang="ru-RU"/>
        </a:p>
      </dgm:t>
    </dgm:pt>
    <dgm:pt modelId="{5D66F250-D937-4CBA-B426-2A406B29DA0C}">
      <dgm:prSet/>
      <dgm:spPr/>
      <dgm:t>
        <a:bodyPr/>
        <a:lstStyle/>
        <a:p>
          <a:r>
            <a:rPr lang="ru-RU" dirty="0" smtClean="0">
              <a:solidFill>
                <a:srgbClr val="05589C"/>
              </a:solidFill>
            </a:rPr>
            <a:t>материально-технические и кадровые вопросы </a:t>
          </a:r>
          <a:endParaRPr lang="ru-RU" dirty="0">
            <a:solidFill>
              <a:srgbClr val="05589C"/>
            </a:solidFill>
          </a:endParaRPr>
        </a:p>
      </dgm:t>
    </dgm:pt>
    <dgm:pt modelId="{AD0731AF-1225-4B5A-A64D-CBCE7120954B}" type="parTrans" cxnId="{1D93FE36-3336-4228-B62D-B7A96692661A}">
      <dgm:prSet/>
      <dgm:spPr/>
      <dgm:t>
        <a:bodyPr/>
        <a:lstStyle/>
        <a:p>
          <a:endParaRPr lang="ru-RU"/>
        </a:p>
      </dgm:t>
    </dgm:pt>
    <dgm:pt modelId="{7ADF82B1-084E-4648-BC98-0DF24C5081D0}" type="sibTrans" cxnId="{1D93FE36-3336-4228-B62D-B7A96692661A}">
      <dgm:prSet/>
      <dgm:spPr/>
      <dgm:t>
        <a:bodyPr/>
        <a:lstStyle/>
        <a:p>
          <a:endParaRPr lang="ru-RU"/>
        </a:p>
      </dgm:t>
    </dgm:pt>
    <dgm:pt modelId="{D711F210-EBCF-40BC-9441-ACDE470B9737}" type="pres">
      <dgm:prSet presAssocID="{7CDE8D7B-DFB2-419B-840C-88B6E70421E6}" presName="linear" presStyleCnt="0">
        <dgm:presLayoutVars>
          <dgm:animLvl val="lvl"/>
          <dgm:resizeHandles val="exact"/>
        </dgm:presLayoutVars>
      </dgm:prSet>
      <dgm:spPr/>
    </dgm:pt>
    <dgm:pt modelId="{178EEECF-663B-4D86-9989-4751A1B9256B}" type="pres">
      <dgm:prSet presAssocID="{63F7A7FB-76BC-45B8-A84F-7D3503794EF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BEB1F3-2133-453B-AD26-E0E42C38B02E}" type="pres">
      <dgm:prSet presAssocID="{63F7A7FB-76BC-45B8-A84F-7D3503794EFF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02BD0-8F43-4D2D-9AE8-DB4EC9378E76}" type="pres">
      <dgm:prSet presAssocID="{7A6DDDAC-9CFF-41C2-B69E-A56174EDF98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1A291A2-D694-4555-AD0F-0CA198C7531B}" type="pres">
      <dgm:prSet presAssocID="{7A6DDDAC-9CFF-41C2-B69E-A56174EDF98E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C054EB-2E27-4946-9453-540381D66B59}" type="pres">
      <dgm:prSet presAssocID="{B8FE5BFA-F75A-48CF-825E-6C4F04C64D6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342B3B-B081-46EB-BDAB-0CF948D6E4D3}" type="pres">
      <dgm:prSet presAssocID="{B8FE5BFA-F75A-48CF-825E-6C4F04C64D6E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93FE36-3336-4228-B62D-B7A96692661A}" srcId="{B8FE5BFA-F75A-48CF-825E-6C4F04C64D6E}" destId="{5D66F250-D937-4CBA-B426-2A406B29DA0C}" srcOrd="0" destOrd="0" parTransId="{AD0731AF-1225-4B5A-A64D-CBCE7120954B}" sibTransId="{7ADF82B1-084E-4648-BC98-0DF24C5081D0}"/>
    <dgm:cxn modelId="{E1D2E00D-623A-4A77-93F2-D15BE9DBA47B}" type="presOf" srcId="{5D66F250-D937-4CBA-B426-2A406B29DA0C}" destId="{3D342B3B-B081-46EB-BDAB-0CF948D6E4D3}" srcOrd="0" destOrd="0" presId="urn:microsoft.com/office/officeart/2005/8/layout/vList2"/>
    <dgm:cxn modelId="{71DB5317-F940-48EF-8D3A-3899863B5C95}" type="presOf" srcId="{63F7A7FB-76BC-45B8-A84F-7D3503794EFF}" destId="{178EEECF-663B-4D86-9989-4751A1B9256B}" srcOrd="0" destOrd="0" presId="urn:microsoft.com/office/officeart/2005/8/layout/vList2"/>
    <dgm:cxn modelId="{6D90C20D-2AEE-4B30-9695-FBB236BD2F4C}" srcId="{63F7A7FB-76BC-45B8-A84F-7D3503794EFF}" destId="{332FD3BC-4565-446D-A9D1-68BE91141BDD}" srcOrd="0" destOrd="0" parTransId="{CAAA6F02-CF76-43B9-AA2C-0A0D4F14A2F6}" sibTransId="{A980CF57-A678-4A1B-838B-CA2CC1766A7A}"/>
    <dgm:cxn modelId="{E2584691-4A2C-463A-B8E8-B02E3A46F148}" type="presOf" srcId="{B8FE5BFA-F75A-48CF-825E-6C4F04C64D6E}" destId="{15C054EB-2E27-4946-9453-540381D66B59}" srcOrd="0" destOrd="0" presId="urn:microsoft.com/office/officeart/2005/8/layout/vList2"/>
    <dgm:cxn modelId="{6FD3F0EA-DE51-43F5-9B37-59CC28FB79A5}" srcId="{7CDE8D7B-DFB2-419B-840C-88B6E70421E6}" destId="{7A6DDDAC-9CFF-41C2-B69E-A56174EDF98E}" srcOrd="1" destOrd="0" parTransId="{E5F6AEC1-6C75-44A9-8297-36ECC06A1DAA}" sibTransId="{9EA86AEC-76ED-4FD1-924C-AF80163A5484}"/>
    <dgm:cxn modelId="{C91782C8-A4C3-44CB-80E7-5ED231F829C0}" type="presOf" srcId="{7A6DDDAC-9CFF-41C2-B69E-A56174EDF98E}" destId="{A5A02BD0-8F43-4D2D-9AE8-DB4EC9378E76}" srcOrd="0" destOrd="0" presId="urn:microsoft.com/office/officeart/2005/8/layout/vList2"/>
    <dgm:cxn modelId="{566532DE-E251-43E4-899D-63F9B944C1DE}" type="presOf" srcId="{332FD3BC-4565-446D-A9D1-68BE91141BDD}" destId="{C1BEB1F3-2133-453B-AD26-E0E42C38B02E}" srcOrd="0" destOrd="0" presId="urn:microsoft.com/office/officeart/2005/8/layout/vList2"/>
    <dgm:cxn modelId="{4EBB1EA1-5FFB-4408-A965-5BAAF760B9D0}" type="presOf" srcId="{7CDE8D7B-DFB2-419B-840C-88B6E70421E6}" destId="{D711F210-EBCF-40BC-9441-ACDE470B9737}" srcOrd="0" destOrd="0" presId="urn:microsoft.com/office/officeart/2005/8/layout/vList2"/>
    <dgm:cxn modelId="{C2C4EA13-63BF-4E04-8315-548B867CD511}" srcId="{7A6DDDAC-9CFF-41C2-B69E-A56174EDF98E}" destId="{25D54EFE-671C-4EE5-9E15-F89CD322D9C4}" srcOrd="0" destOrd="0" parTransId="{CECA6F72-BD0A-4317-9A89-616CDC64E507}" sibTransId="{29C99120-1715-4DE2-96D7-DEBC2F9CEB70}"/>
    <dgm:cxn modelId="{C2C2C522-1EF0-46CD-A583-54CCCD5AC47B}" srcId="{7CDE8D7B-DFB2-419B-840C-88B6E70421E6}" destId="{B8FE5BFA-F75A-48CF-825E-6C4F04C64D6E}" srcOrd="2" destOrd="0" parTransId="{52FFEECA-ECC7-40FA-9995-96B6ABCF4285}" sibTransId="{26C2105A-315B-4128-A54A-A3CB680663FD}"/>
    <dgm:cxn modelId="{BD35DB3E-5206-403A-AECE-825537F4A774}" srcId="{7CDE8D7B-DFB2-419B-840C-88B6E70421E6}" destId="{63F7A7FB-76BC-45B8-A84F-7D3503794EFF}" srcOrd="0" destOrd="0" parTransId="{BB092261-4C92-4D73-BC2F-E6961EBF37D0}" sibTransId="{AAD005F8-F8BE-47BF-8C66-2C918335A690}"/>
    <dgm:cxn modelId="{E55D8F8A-91E7-4EDE-B4E3-442D29D3FCA2}" type="presOf" srcId="{25D54EFE-671C-4EE5-9E15-F89CD322D9C4}" destId="{11A291A2-D694-4555-AD0F-0CA198C7531B}" srcOrd="0" destOrd="0" presId="urn:microsoft.com/office/officeart/2005/8/layout/vList2"/>
    <dgm:cxn modelId="{81D28AF6-1706-4CFE-91BD-B99279B2EDFC}" type="presParOf" srcId="{D711F210-EBCF-40BC-9441-ACDE470B9737}" destId="{178EEECF-663B-4D86-9989-4751A1B9256B}" srcOrd="0" destOrd="0" presId="urn:microsoft.com/office/officeart/2005/8/layout/vList2"/>
    <dgm:cxn modelId="{0F71BF7B-9EF6-486E-8EFD-FB200CE8AC9F}" type="presParOf" srcId="{D711F210-EBCF-40BC-9441-ACDE470B9737}" destId="{C1BEB1F3-2133-453B-AD26-E0E42C38B02E}" srcOrd="1" destOrd="0" presId="urn:microsoft.com/office/officeart/2005/8/layout/vList2"/>
    <dgm:cxn modelId="{142664B7-3AF4-467D-96D2-4F8E7BCCA4E0}" type="presParOf" srcId="{D711F210-EBCF-40BC-9441-ACDE470B9737}" destId="{A5A02BD0-8F43-4D2D-9AE8-DB4EC9378E76}" srcOrd="2" destOrd="0" presId="urn:microsoft.com/office/officeart/2005/8/layout/vList2"/>
    <dgm:cxn modelId="{E4CEF1C1-4161-47B0-B623-F56576E10720}" type="presParOf" srcId="{D711F210-EBCF-40BC-9441-ACDE470B9737}" destId="{11A291A2-D694-4555-AD0F-0CA198C7531B}" srcOrd="3" destOrd="0" presId="urn:microsoft.com/office/officeart/2005/8/layout/vList2"/>
    <dgm:cxn modelId="{A0E5A535-B6AD-459B-8B2D-702783D844CF}" type="presParOf" srcId="{D711F210-EBCF-40BC-9441-ACDE470B9737}" destId="{15C054EB-2E27-4946-9453-540381D66B59}" srcOrd="4" destOrd="0" presId="urn:microsoft.com/office/officeart/2005/8/layout/vList2"/>
    <dgm:cxn modelId="{2BD0A0DB-B95A-4EDE-B5B1-CFA64F70946A}" type="presParOf" srcId="{D711F210-EBCF-40BC-9441-ACDE470B9737}" destId="{3D342B3B-B081-46EB-BDAB-0CF948D6E4D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DF3895-92E3-45D6-80DB-098A0B7777C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8B233C-E1FC-4053-935F-9A1B76315A2E}">
      <dgm:prSet phldrT="[Текст]" custT="1"/>
      <dgm:spPr/>
      <dgm:t>
        <a:bodyPr/>
        <a:lstStyle/>
        <a:p>
          <a:r>
            <a:rPr lang="ru-RU" sz="2400" dirty="0" smtClean="0"/>
            <a:t>поддержка системы наставничества на всех </a:t>
          </a:r>
          <a:r>
            <a:rPr lang="ru-RU" sz="2400" dirty="0" smtClean="0"/>
            <a:t>общественном, муниципальном, региональном уровнях</a:t>
          </a:r>
          <a:endParaRPr lang="ru-RU" sz="2400" dirty="0"/>
        </a:p>
      </dgm:t>
    </dgm:pt>
    <dgm:pt modelId="{1BB259CA-8E92-4DB0-B6F3-256A99D98283}" type="parTrans" cxnId="{A5D767A8-3E7A-4B4E-89DD-B8F8FC352F3C}">
      <dgm:prSet/>
      <dgm:spPr/>
      <dgm:t>
        <a:bodyPr/>
        <a:lstStyle/>
        <a:p>
          <a:endParaRPr lang="ru-RU" sz="2400"/>
        </a:p>
      </dgm:t>
    </dgm:pt>
    <dgm:pt modelId="{99D43F5E-0356-4E0F-A8F4-BCB5AE1902F3}" type="sibTrans" cxnId="{A5D767A8-3E7A-4B4E-89DD-B8F8FC352F3C}">
      <dgm:prSet/>
      <dgm:spPr/>
      <dgm:t>
        <a:bodyPr/>
        <a:lstStyle/>
        <a:p>
          <a:endParaRPr lang="ru-RU" sz="2400"/>
        </a:p>
      </dgm:t>
    </dgm:pt>
    <dgm:pt modelId="{18C4102E-625E-47EB-9454-26F268E4437D}">
      <dgm:prSet phldrT="[Текст]" custT="1"/>
      <dgm:spPr/>
      <dgm:t>
        <a:bodyPr/>
        <a:lstStyle/>
        <a:p>
          <a:r>
            <a:rPr lang="ru-RU" sz="2400" dirty="0" smtClean="0"/>
            <a:t>популяризация </a:t>
          </a:r>
          <a:r>
            <a:rPr lang="ru-RU" sz="2400" dirty="0" smtClean="0"/>
            <a:t>роли наставника</a:t>
          </a:r>
          <a:endParaRPr lang="ru-RU" sz="2400" dirty="0"/>
        </a:p>
      </dgm:t>
    </dgm:pt>
    <dgm:pt modelId="{C92A491E-22C8-48CB-93C6-4CD5C377C79C}" type="parTrans" cxnId="{8861467E-0A6F-412A-8E5C-A78F9757A854}">
      <dgm:prSet/>
      <dgm:spPr/>
      <dgm:t>
        <a:bodyPr/>
        <a:lstStyle/>
        <a:p>
          <a:endParaRPr lang="ru-RU"/>
        </a:p>
      </dgm:t>
    </dgm:pt>
    <dgm:pt modelId="{8512AF01-E6BF-43A2-B65A-1DC2A171210D}" type="sibTrans" cxnId="{8861467E-0A6F-412A-8E5C-A78F9757A854}">
      <dgm:prSet/>
      <dgm:spPr/>
      <dgm:t>
        <a:bodyPr/>
        <a:lstStyle/>
        <a:p>
          <a:endParaRPr lang="ru-RU"/>
        </a:p>
      </dgm:t>
    </dgm:pt>
    <dgm:pt modelId="{C65A01FD-79F9-4D37-AE36-060EFE4ADAE1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05589C"/>
              </a:solidFill>
            </a:rPr>
            <a:t>проведение конкурсов, фестивалей, поддержка наставничества в СМИ, официальных сайтах и страницах в социальных сетях образовательных организаций</a:t>
          </a:r>
          <a:endParaRPr lang="ru-RU" sz="2400" dirty="0">
            <a:solidFill>
              <a:srgbClr val="05589C"/>
            </a:solidFill>
          </a:endParaRPr>
        </a:p>
      </dgm:t>
    </dgm:pt>
    <dgm:pt modelId="{A717E042-2B42-4B35-A435-CA322908649D}" type="parTrans" cxnId="{BBF7EFFA-EB88-48E4-93C5-63B1246C3051}">
      <dgm:prSet/>
      <dgm:spPr/>
      <dgm:t>
        <a:bodyPr/>
        <a:lstStyle/>
        <a:p>
          <a:endParaRPr lang="ru-RU"/>
        </a:p>
      </dgm:t>
    </dgm:pt>
    <dgm:pt modelId="{1FCF07DF-29E0-4EBB-8837-E9786C54E2D3}" type="sibTrans" cxnId="{BBF7EFFA-EB88-48E4-93C5-63B1246C3051}">
      <dgm:prSet/>
      <dgm:spPr/>
      <dgm:t>
        <a:bodyPr/>
        <a:lstStyle/>
        <a:p>
          <a:endParaRPr lang="ru-RU"/>
        </a:p>
      </dgm:t>
    </dgm:pt>
    <dgm:pt modelId="{EA699344-C880-4AB7-8B6C-1AE3DAF284D1}" type="pres">
      <dgm:prSet presAssocID="{CBDF3895-92E3-45D6-80DB-098A0B7777C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65A835-3460-4AAD-824D-B5255C3525B4}" type="pres">
      <dgm:prSet presAssocID="{C18B233C-E1FC-4053-935F-9A1B76315A2E}" presName="parentLin" presStyleCnt="0"/>
      <dgm:spPr/>
    </dgm:pt>
    <dgm:pt modelId="{0965C7F4-B9F4-4EAE-85AB-7E260C0D5318}" type="pres">
      <dgm:prSet presAssocID="{C18B233C-E1FC-4053-935F-9A1B76315A2E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5E385809-FD6A-467D-850E-0CCB88DF0C20}" type="pres">
      <dgm:prSet presAssocID="{C18B233C-E1FC-4053-935F-9A1B76315A2E}" presName="parentText" presStyleLbl="node1" presStyleIdx="0" presStyleCnt="2" custScaleY="1072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364CEF-8F44-4DD5-B9D7-4AE75821B987}" type="pres">
      <dgm:prSet presAssocID="{C18B233C-E1FC-4053-935F-9A1B76315A2E}" presName="negativeSpace" presStyleCnt="0"/>
      <dgm:spPr/>
    </dgm:pt>
    <dgm:pt modelId="{3D0D9F57-A440-4BB0-B6E4-6E001593D6D0}" type="pres">
      <dgm:prSet presAssocID="{C18B233C-E1FC-4053-935F-9A1B76315A2E}" presName="childText" presStyleLbl="conFgAcc1" presStyleIdx="0" presStyleCnt="2">
        <dgm:presLayoutVars>
          <dgm:bulletEnabled val="1"/>
        </dgm:presLayoutVars>
      </dgm:prSet>
      <dgm:spPr/>
    </dgm:pt>
    <dgm:pt modelId="{90F6532B-96E2-43A6-9919-A6E4859B4405}" type="pres">
      <dgm:prSet presAssocID="{99D43F5E-0356-4E0F-A8F4-BCB5AE1902F3}" presName="spaceBetweenRectangles" presStyleCnt="0"/>
      <dgm:spPr/>
    </dgm:pt>
    <dgm:pt modelId="{B5579CC6-5B13-4233-917D-86DF58B2244A}" type="pres">
      <dgm:prSet presAssocID="{18C4102E-625E-47EB-9454-26F268E4437D}" presName="parentLin" presStyleCnt="0"/>
      <dgm:spPr/>
    </dgm:pt>
    <dgm:pt modelId="{FA4DE021-F4FD-4A38-A46E-5C7195A1EE07}" type="pres">
      <dgm:prSet presAssocID="{18C4102E-625E-47EB-9454-26F268E4437D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5817B3F3-8C77-46F7-A922-C09F6A4E86F1}" type="pres">
      <dgm:prSet presAssocID="{18C4102E-625E-47EB-9454-26F268E4437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A7ED1E-7651-42E8-83EB-541B25906D5D}" type="pres">
      <dgm:prSet presAssocID="{18C4102E-625E-47EB-9454-26F268E4437D}" presName="negativeSpace" presStyleCnt="0"/>
      <dgm:spPr/>
    </dgm:pt>
    <dgm:pt modelId="{49F803FD-294C-4325-822F-74281CD7E219}" type="pres">
      <dgm:prSet presAssocID="{18C4102E-625E-47EB-9454-26F268E4437D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3738527-A1EA-421D-B391-8A8A086694CF}" type="presOf" srcId="{CBDF3895-92E3-45D6-80DB-098A0B7777C0}" destId="{EA699344-C880-4AB7-8B6C-1AE3DAF284D1}" srcOrd="0" destOrd="0" presId="urn:microsoft.com/office/officeart/2005/8/layout/list1"/>
    <dgm:cxn modelId="{8861467E-0A6F-412A-8E5C-A78F9757A854}" srcId="{CBDF3895-92E3-45D6-80DB-098A0B7777C0}" destId="{18C4102E-625E-47EB-9454-26F268E4437D}" srcOrd="1" destOrd="0" parTransId="{C92A491E-22C8-48CB-93C6-4CD5C377C79C}" sibTransId="{8512AF01-E6BF-43A2-B65A-1DC2A171210D}"/>
    <dgm:cxn modelId="{BBF7EFFA-EB88-48E4-93C5-63B1246C3051}" srcId="{18C4102E-625E-47EB-9454-26F268E4437D}" destId="{C65A01FD-79F9-4D37-AE36-060EFE4ADAE1}" srcOrd="0" destOrd="0" parTransId="{A717E042-2B42-4B35-A435-CA322908649D}" sibTransId="{1FCF07DF-29E0-4EBB-8837-E9786C54E2D3}"/>
    <dgm:cxn modelId="{F658F308-F18C-4FF4-9D64-67EE104F89FE}" type="presOf" srcId="{C65A01FD-79F9-4D37-AE36-060EFE4ADAE1}" destId="{49F803FD-294C-4325-822F-74281CD7E219}" srcOrd="0" destOrd="0" presId="urn:microsoft.com/office/officeart/2005/8/layout/list1"/>
    <dgm:cxn modelId="{1DE7EF55-35A9-4866-8BC4-23F8F2615DF6}" type="presOf" srcId="{C18B233C-E1FC-4053-935F-9A1B76315A2E}" destId="{0965C7F4-B9F4-4EAE-85AB-7E260C0D5318}" srcOrd="0" destOrd="0" presId="urn:microsoft.com/office/officeart/2005/8/layout/list1"/>
    <dgm:cxn modelId="{01938BAD-0585-49ED-B592-D6907F44F9E1}" type="presOf" srcId="{C18B233C-E1FC-4053-935F-9A1B76315A2E}" destId="{5E385809-FD6A-467D-850E-0CCB88DF0C20}" srcOrd="1" destOrd="0" presId="urn:microsoft.com/office/officeart/2005/8/layout/list1"/>
    <dgm:cxn modelId="{A5D767A8-3E7A-4B4E-89DD-B8F8FC352F3C}" srcId="{CBDF3895-92E3-45D6-80DB-098A0B7777C0}" destId="{C18B233C-E1FC-4053-935F-9A1B76315A2E}" srcOrd="0" destOrd="0" parTransId="{1BB259CA-8E92-4DB0-B6F3-256A99D98283}" sibTransId="{99D43F5E-0356-4E0F-A8F4-BCB5AE1902F3}"/>
    <dgm:cxn modelId="{EDC26118-F3D1-49D2-9C9B-B3D35B0A87B5}" type="presOf" srcId="{18C4102E-625E-47EB-9454-26F268E4437D}" destId="{FA4DE021-F4FD-4A38-A46E-5C7195A1EE07}" srcOrd="0" destOrd="0" presId="urn:microsoft.com/office/officeart/2005/8/layout/list1"/>
    <dgm:cxn modelId="{AF79C82E-B486-4E17-824E-35E2041FEE0E}" type="presOf" srcId="{18C4102E-625E-47EB-9454-26F268E4437D}" destId="{5817B3F3-8C77-46F7-A922-C09F6A4E86F1}" srcOrd="1" destOrd="0" presId="urn:microsoft.com/office/officeart/2005/8/layout/list1"/>
    <dgm:cxn modelId="{89426B48-A048-455B-91E2-B993B4EF616F}" type="presParOf" srcId="{EA699344-C880-4AB7-8B6C-1AE3DAF284D1}" destId="{7565A835-3460-4AAD-824D-B5255C3525B4}" srcOrd="0" destOrd="0" presId="urn:microsoft.com/office/officeart/2005/8/layout/list1"/>
    <dgm:cxn modelId="{3A96E1E3-8967-4D07-ACD3-E466BCC0291D}" type="presParOf" srcId="{7565A835-3460-4AAD-824D-B5255C3525B4}" destId="{0965C7F4-B9F4-4EAE-85AB-7E260C0D5318}" srcOrd="0" destOrd="0" presId="urn:microsoft.com/office/officeart/2005/8/layout/list1"/>
    <dgm:cxn modelId="{807F9DDB-94A8-46AD-B215-69C7358FCBAB}" type="presParOf" srcId="{7565A835-3460-4AAD-824D-B5255C3525B4}" destId="{5E385809-FD6A-467D-850E-0CCB88DF0C20}" srcOrd="1" destOrd="0" presId="urn:microsoft.com/office/officeart/2005/8/layout/list1"/>
    <dgm:cxn modelId="{A8EF7EE8-8256-44E9-8B0D-C5D3A79D9FF7}" type="presParOf" srcId="{EA699344-C880-4AB7-8B6C-1AE3DAF284D1}" destId="{FF364CEF-8F44-4DD5-B9D7-4AE75821B987}" srcOrd="1" destOrd="0" presId="urn:microsoft.com/office/officeart/2005/8/layout/list1"/>
    <dgm:cxn modelId="{30528A80-59AF-45BC-9CE0-16DBC61B1488}" type="presParOf" srcId="{EA699344-C880-4AB7-8B6C-1AE3DAF284D1}" destId="{3D0D9F57-A440-4BB0-B6E4-6E001593D6D0}" srcOrd="2" destOrd="0" presId="urn:microsoft.com/office/officeart/2005/8/layout/list1"/>
    <dgm:cxn modelId="{CCE3A305-19E9-41E6-A52B-F86BA976F027}" type="presParOf" srcId="{EA699344-C880-4AB7-8B6C-1AE3DAF284D1}" destId="{90F6532B-96E2-43A6-9919-A6E4859B4405}" srcOrd="3" destOrd="0" presId="urn:microsoft.com/office/officeart/2005/8/layout/list1"/>
    <dgm:cxn modelId="{A31C61D9-10FB-4688-AA15-51718A83FF54}" type="presParOf" srcId="{EA699344-C880-4AB7-8B6C-1AE3DAF284D1}" destId="{B5579CC6-5B13-4233-917D-86DF58B2244A}" srcOrd="4" destOrd="0" presId="urn:microsoft.com/office/officeart/2005/8/layout/list1"/>
    <dgm:cxn modelId="{7BDD6079-95E5-44D3-B93F-38867A373E71}" type="presParOf" srcId="{B5579CC6-5B13-4233-917D-86DF58B2244A}" destId="{FA4DE021-F4FD-4A38-A46E-5C7195A1EE07}" srcOrd="0" destOrd="0" presId="urn:microsoft.com/office/officeart/2005/8/layout/list1"/>
    <dgm:cxn modelId="{671AF6D9-C038-4B47-A83E-950F74AD7A61}" type="presParOf" srcId="{B5579CC6-5B13-4233-917D-86DF58B2244A}" destId="{5817B3F3-8C77-46F7-A922-C09F6A4E86F1}" srcOrd="1" destOrd="0" presId="urn:microsoft.com/office/officeart/2005/8/layout/list1"/>
    <dgm:cxn modelId="{02CA1B39-3A5C-44AF-9C34-E06DED50D3CC}" type="presParOf" srcId="{EA699344-C880-4AB7-8B6C-1AE3DAF284D1}" destId="{BFA7ED1E-7651-42E8-83EB-541B25906D5D}" srcOrd="5" destOrd="0" presId="urn:microsoft.com/office/officeart/2005/8/layout/list1"/>
    <dgm:cxn modelId="{6DB7E2F3-27E7-4745-8F2C-46E67C178C03}" type="presParOf" srcId="{EA699344-C880-4AB7-8B6C-1AE3DAF284D1}" destId="{49F803FD-294C-4325-822F-74281CD7E21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854366-93E1-4B71-950D-9B6915698879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0CEDE18-EF75-43CF-A657-02085F8D564E}">
      <dgm:prSet phldrT="[Текст]" custT="1"/>
      <dgm:spPr/>
      <dgm:t>
        <a:bodyPr/>
        <a:lstStyle/>
        <a:p>
          <a:r>
            <a:rPr lang="ru-RU" sz="2400" b="1" dirty="0" smtClean="0"/>
            <a:t>Сведения, характеризующие работника</a:t>
          </a:r>
          <a:endParaRPr lang="ru-RU" sz="2400" b="1" dirty="0"/>
        </a:p>
      </dgm:t>
    </dgm:pt>
    <dgm:pt modelId="{A1BEFC81-727C-42E5-AB02-9DDD43580662}" type="parTrans" cxnId="{AF7BBE0E-4EC0-4CCC-84E2-11120702A0FB}">
      <dgm:prSet/>
      <dgm:spPr/>
      <dgm:t>
        <a:bodyPr/>
        <a:lstStyle/>
        <a:p>
          <a:endParaRPr lang="ru-RU"/>
        </a:p>
      </dgm:t>
    </dgm:pt>
    <dgm:pt modelId="{9E885278-2137-435E-B831-8607AC0DFCB4}" type="sibTrans" cxnId="{AF7BBE0E-4EC0-4CCC-84E2-11120702A0FB}">
      <dgm:prSet/>
      <dgm:spPr/>
      <dgm:t>
        <a:bodyPr/>
        <a:lstStyle/>
        <a:p>
          <a:endParaRPr lang="ru-RU"/>
        </a:p>
      </dgm:t>
    </dgm:pt>
    <dgm:pt modelId="{E0AE23AB-245D-4558-8899-2105BE967DA0}">
      <dgm:prSet phldrT="[Текст]" custT="1"/>
      <dgm:spPr/>
      <dgm:t>
        <a:bodyPr/>
        <a:lstStyle/>
        <a:p>
          <a:r>
            <a:rPr lang="ru-RU" sz="2400" b="1" dirty="0" smtClean="0"/>
            <a:t>Сведения, характеризующие наставническую деятельность</a:t>
          </a:r>
          <a:endParaRPr lang="ru-RU" sz="2400" b="1" dirty="0"/>
        </a:p>
      </dgm:t>
    </dgm:pt>
    <dgm:pt modelId="{B8D7E2B7-E800-48BD-BDCB-D7A126DA8406}" type="parTrans" cxnId="{F95A557C-EB68-4372-9F82-0CAEF71F701A}">
      <dgm:prSet/>
      <dgm:spPr/>
      <dgm:t>
        <a:bodyPr/>
        <a:lstStyle/>
        <a:p>
          <a:endParaRPr lang="ru-RU"/>
        </a:p>
      </dgm:t>
    </dgm:pt>
    <dgm:pt modelId="{4377BB41-13FB-42D8-9CB4-A16B01E677B3}" type="sibTrans" cxnId="{F95A557C-EB68-4372-9F82-0CAEF71F701A}">
      <dgm:prSet/>
      <dgm:spPr/>
      <dgm:t>
        <a:bodyPr/>
        <a:lstStyle/>
        <a:p>
          <a:endParaRPr lang="ru-RU"/>
        </a:p>
      </dgm:t>
    </dgm:pt>
    <dgm:pt modelId="{9B0FE9DB-2935-4198-B586-5C77C5708830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5589C"/>
              </a:solidFill>
            </a:rPr>
            <a:t>образование, повышение квалификации, профессиональные достижения, признание заслуг, авторитет в профессиональном сообществе</a:t>
          </a:r>
          <a:endParaRPr lang="ru-RU" sz="2000" dirty="0">
            <a:solidFill>
              <a:srgbClr val="05589C"/>
            </a:solidFill>
          </a:endParaRPr>
        </a:p>
      </dgm:t>
    </dgm:pt>
    <dgm:pt modelId="{63153171-ED78-440A-A23B-23744A3DDCF2}" type="parTrans" cxnId="{A47AF9A9-13AE-4C64-8B76-3DB503CA844C}">
      <dgm:prSet/>
      <dgm:spPr/>
      <dgm:t>
        <a:bodyPr/>
        <a:lstStyle/>
        <a:p>
          <a:endParaRPr lang="ru-RU"/>
        </a:p>
      </dgm:t>
    </dgm:pt>
    <dgm:pt modelId="{C36C0FCE-2B1B-44F6-A01F-33CC2D5B6311}" type="sibTrans" cxnId="{A47AF9A9-13AE-4C64-8B76-3DB503CA844C}">
      <dgm:prSet/>
      <dgm:spPr/>
      <dgm:t>
        <a:bodyPr/>
        <a:lstStyle/>
        <a:p>
          <a:endParaRPr lang="ru-RU"/>
        </a:p>
      </dgm:t>
    </dgm:pt>
    <dgm:pt modelId="{B9C5CF92-3CCB-41A1-87BD-3B68F4114014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5589C"/>
              </a:solidFill>
            </a:rPr>
            <a:t>количество наставляемых, их профессиональные достижения, </a:t>
          </a:r>
          <a:r>
            <a:rPr lang="ru-RU" sz="2000" dirty="0" err="1" smtClean="0">
              <a:solidFill>
                <a:srgbClr val="05589C"/>
              </a:solidFill>
            </a:rPr>
            <a:t>закрепляемость</a:t>
          </a:r>
          <a:r>
            <a:rPr lang="ru-RU" sz="2000" dirty="0" smtClean="0">
              <a:solidFill>
                <a:srgbClr val="05589C"/>
              </a:solidFill>
            </a:rPr>
            <a:t>, карьерный рост</a:t>
          </a:r>
          <a:endParaRPr lang="ru-RU" sz="2000" dirty="0">
            <a:solidFill>
              <a:srgbClr val="05589C"/>
            </a:solidFill>
          </a:endParaRPr>
        </a:p>
      </dgm:t>
    </dgm:pt>
    <dgm:pt modelId="{42F2C616-D45E-4856-A2FB-CC2C4788D2BF}" type="parTrans" cxnId="{9068C01F-EF7D-49BE-9C54-B02AFCFB84F3}">
      <dgm:prSet/>
      <dgm:spPr/>
      <dgm:t>
        <a:bodyPr/>
        <a:lstStyle/>
        <a:p>
          <a:endParaRPr lang="ru-RU"/>
        </a:p>
      </dgm:t>
    </dgm:pt>
    <dgm:pt modelId="{8F45BE1D-6775-46CD-974E-F1F8B257884F}" type="sibTrans" cxnId="{9068C01F-EF7D-49BE-9C54-B02AFCFB84F3}">
      <dgm:prSet/>
      <dgm:spPr/>
      <dgm:t>
        <a:bodyPr/>
        <a:lstStyle/>
        <a:p>
          <a:endParaRPr lang="ru-RU"/>
        </a:p>
      </dgm:t>
    </dgm:pt>
    <dgm:pt modelId="{EFBEAFF2-79A4-43F9-8D82-07F16AAC5E16}" type="pres">
      <dgm:prSet presAssocID="{C3854366-93E1-4B71-950D-9B6915698879}" presName="linear" presStyleCnt="0">
        <dgm:presLayoutVars>
          <dgm:animLvl val="lvl"/>
          <dgm:resizeHandles val="exact"/>
        </dgm:presLayoutVars>
      </dgm:prSet>
      <dgm:spPr/>
    </dgm:pt>
    <dgm:pt modelId="{06D51EFE-245D-4D7C-BEAC-56A5DBC415A3}" type="pres">
      <dgm:prSet presAssocID="{30CEDE18-EF75-43CF-A657-02085F8D564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498AA2D-651C-4564-AF65-C5976D7CABA1}" type="pres">
      <dgm:prSet presAssocID="{30CEDE18-EF75-43CF-A657-02085F8D564E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D5B446-BF41-4D11-A69B-12DC4963CE97}" type="pres">
      <dgm:prSet presAssocID="{E0AE23AB-245D-4558-8899-2105BE967DA0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F257DB9-9AD7-4411-8E23-4566E46FE072}" type="pres">
      <dgm:prSet presAssocID="{E0AE23AB-245D-4558-8899-2105BE967DA0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CA1B8C-C02D-4055-90EC-8F350A3696D1}" type="presOf" srcId="{30CEDE18-EF75-43CF-A657-02085F8D564E}" destId="{06D51EFE-245D-4D7C-BEAC-56A5DBC415A3}" srcOrd="0" destOrd="0" presId="urn:microsoft.com/office/officeart/2005/8/layout/vList2"/>
    <dgm:cxn modelId="{A47AF9A9-13AE-4C64-8B76-3DB503CA844C}" srcId="{30CEDE18-EF75-43CF-A657-02085F8D564E}" destId="{9B0FE9DB-2935-4198-B586-5C77C5708830}" srcOrd="0" destOrd="0" parTransId="{63153171-ED78-440A-A23B-23744A3DDCF2}" sibTransId="{C36C0FCE-2B1B-44F6-A01F-33CC2D5B6311}"/>
    <dgm:cxn modelId="{4965DAA3-53F9-444A-83EA-DE29A55CE614}" type="presOf" srcId="{E0AE23AB-245D-4558-8899-2105BE967DA0}" destId="{A2D5B446-BF41-4D11-A69B-12DC4963CE97}" srcOrd="0" destOrd="0" presId="urn:microsoft.com/office/officeart/2005/8/layout/vList2"/>
    <dgm:cxn modelId="{38BDDF44-6595-48C3-8B60-4E1C64D359F3}" type="presOf" srcId="{B9C5CF92-3CCB-41A1-87BD-3B68F4114014}" destId="{0F257DB9-9AD7-4411-8E23-4566E46FE072}" srcOrd="0" destOrd="0" presId="urn:microsoft.com/office/officeart/2005/8/layout/vList2"/>
    <dgm:cxn modelId="{AF7BBE0E-4EC0-4CCC-84E2-11120702A0FB}" srcId="{C3854366-93E1-4B71-950D-9B6915698879}" destId="{30CEDE18-EF75-43CF-A657-02085F8D564E}" srcOrd="0" destOrd="0" parTransId="{A1BEFC81-727C-42E5-AB02-9DDD43580662}" sibTransId="{9E885278-2137-435E-B831-8607AC0DFCB4}"/>
    <dgm:cxn modelId="{DA45C434-B595-4BEA-AD1D-87467DBD0D0A}" type="presOf" srcId="{C3854366-93E1-4B71-950D-9B6915698879}" destId="{EFBEAFF2-79A4-43F9-8D82-07F16AAC5E16}" srcOrd="0" destOrd="0" presId="urn:microsoft.com/office/officeart/2005/8/layout/vList2"/>
    <dgm:cxn modelId="{F95A557C-EB68-4372-9F82-0CAEF71F701A}" srcId="{C3854366-93E1-4B71-950D-9B6915698879}" destId="{E0AE23AB-245D-4558-8899-2105BE967DA0}" srcOrd="1" destOrd="0" parTransId="{B8D7E2B7-E800-48BD-BDCB-D7A126DA8406}" sibTransId="{4377BB41-13FB-42D8-9CB4-A16B01E677B3}"/>
    <dgm:cxn modelId="{856C2ECC-CC49-4205-BE90-7DA73FC4FB44}" type="presOf" srcId="{9B0FE9DB-2935-4198-B586-5C77C5708830}" destId="{C498AA2D-651C-4564-AF65-C5976D7CABA1}" srcOrd="0" destOrd="0" presId="urn:microsoft.com/office/officeart/2005/8/layout/vList2"/>
    <dgm:cxn modelId="{9068C01F-EF7D-49BE-9C54-B02AFCFB84F3}" srcId="{E0AE23AB-245D-4558-8899-2105BE967DA0}" destId="{B9C5CF92-3CCB-41A1-87BD-3B68F4114014}" srcOrd="0" destOrd="0" parTransId="{42F2C616-D45E-4856-A2FB-CC2C4788D2BF}" sibTransId="{8F45BE1D-6775-46CD-974E-F1F8B257884F}"/>
    <dgm:cxn modelId="{718778BC-BF9A-491B-A212-FDD6D74D95D4}" type="presParOf" srcId="{EFBEAFF2-79A4-43F9-8D82-07F16AAC5E16}" destId="{06D51EFE-245D-4D7C-BEAC-56A5DBC415A3}" srcOrd="0" destOrd="0" presId="urn:microsoft.com/office/officeart/2005/8/layout/vList2"/>
    <dgm:cxn modelId="{130B7A85-B57B-48DD-AD35-FE21C0E88986}" type="presParOf" srcId="{EFBEAFF2-79A4-43F9-8D82-07F16AAC5E16}" destId="{C498AA2D-651C-4564-AF65-C5976D7CABA1}" srcOrd="1" destOrd="0" presId="urn:microsoft.com/office/officeart/2005/8/layout/vList2"/>
    <dgm:cxn modelId="{AA033C49-56A7-4533-9299-6857C895B938}" type="presParOf" srcId="{EFBEAFF2-79A4-43F9-8D82-07F16AAC5E16}" destId="{A2D5B446-BF41-4D11-A69B-12DC4963CE97}" srcOrd="2" destOrd="0" presId="urn:microsoft.com/office/officeart/2005/8/layout/vList2"/>
    <dgm:cxn modelId="{C74FCA98-E2CE-4B6C-B6E3-A9C8D37B47A7}" type="presParOf" srcId="{EFBEAFF2-79A4-43F9-8D82-07F16AAC5E16}" destId="{0F257DB9-9AD7-4411-8E23-4566E46FE07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728C1DA-D9DC-48CA-9228-682BD3664C89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D8B839A-09E3-4B37-9EA4-2B657925C348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05589C"/>
              </a:solidFill>
            </a:rPr>
            <a:t>Ходатайство от образовательной организации </a:t>
          </a:r>
          <a:endParaRPr lang="ru-RU" sz="2400" dirty="0">
            <a:solidFill>
              <a:srgbClr val="05589C"/>
            </a:solidFill>
          </a:endParaRPr>
        </a:p>
      </dgm:t>
    </dgm:pt>
    <dgm:pt modelId="{C28492B3-BADD-4EEB-B059-580553B83740}" type="parTrans" cxnId="{B86E2AEC-C5B4-408B-A2C7-E62E783F3F84}">
      <dgm:prSet/>
      <dgm:spPr/>
      <dgm:t>
        <a:bodyPr/>
        <a:lstStyle/>
        <a:p>
          <a:endParaRPr lang="ru-RU" sz="2400"/>
        </a:p>
      </dgm:t>
    </dgm:pt>
    <dgm:pt modelId="{2C6F2B86-E5B6-44C0-9594-9338929B454E}" type="sibTrans" cxnId="{B86E2AEC-C5B4-408B-A2C7-E62E783F3F84}">
      <dgm:prSet/>
      <dgm:spPr/>
      <dgm:t>
        <a:bodyPr/>
        <a:lstStyle/>
        <a:p>
          <a:endParaRPr lang="ru-RU" sz="2400"/>
        </a:p>
      </dgm:t>
    </dgm:pt>
    <dgm:pt modelId="{96227E04-E9EA-4FCB-9A6A-317BFBC71AED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05589C"/>
              </a:solidFill>
            </a:rPr>
            <a:t>Подготовка и представление документов</a:t>
          </a:r>
          <a:endParaRPr lang="ru-RU" sz="2400" dirty="0">
            <a:solidFill>
              <a:srgbClr val="05589C"/>
            </a:solidFill>
          </a:endParaRPr>
        </a:p>
      </dgm:t>
    </dgm:pt>
    <dgm:pt modelId="{DE88791B-0682-4110-BA34-403A902EE3A2}" type="parTrans" cxnId="{7E6A488B-DE3A-4D3F-9946-E660AF4E546F}">
      <dgm:prSet/>
      <dgm:spPr/>
      <dgm:t>
        <a:bodyPr/>
        <a:lstStyle/>
        <a:p>
          <a:endParaRPr lang="ru-RU" sz="2400"/>
        </a:p>
      </dgm:t>
    </dgm:pt>
    <dgm:pt modelId="{825DC897-3CAD-4CBB-84FD-D7915295C583}" type="sibTrans" cxnId="{7E6A488B-DE3A-4D3F-9946-E660AF4E546F}">
      <dgm:prSet/>
      <dgm:spPr/>
      <dgm:t>
        <a:bodyPr/>
        <a:lstStyle/>
        <a:p>
          <a:endParaRPr lang="ru-RU" sz="2400"/>
        </a:p>
      </dgm:t>
    </dgm:pt>
    <dgm:pt modelId="{357EEA72-8403-4E3C-9DE0-0DCA66AEF206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05589C"/>
              </a:solidFill>
            </a:rPr>
            <a:t>Образовательная организация представляет в отдел образовательного округа документы</a:t>
          </a:r>
          <a:endParaRPr lang="ru-RU" sz="2400" dirty="0">
            <a:solidFill>
              <a:srgbClr val="05589C"/>
            </a:solidFill>
          </a:endParaRPr>
        </a:p>
      </dgm:t>
    </dgm:pt>
    <dgm:pt modelId="{63119015-6B9B-4D5C-927E-0B43F9023613}" type="parTrans" cxnId="{3F051D09-5240-44B1-9AE8-A7FA491CCF54}">
      <dgm:prSet/>
      <dgm:spPr/>
      <dgm:t>
        <a:bodyPr/>
        <a:lstStyle/>
        <a:p>
          <a:endParaRPr lang="ru-RU" sz="2400"/>
        </a:p>
      </dgm:t>
    </dgm:pt>
    <dgm:pt modelId="{73B7167C-AFA1-4B24-8A69-E61C842C31FF}" type="sibTrans" cxnId="{3F051D09-5240-44B1-9AE8-A7FA491CCF54}">
      <dgm:prSet/>
      <dgm:spPr/>
      <dgm:t>
        <a:bodyPr/>
        <a:lstStyle/>
        <a:p>
          <a:endParaRPr lang="ru-RU" sz="2400"/>
        </a:p>
      </dgm:t>
    </dgm:pt>
    <dgm:pt modelId="{E6055B35-4459-48B7-A794-1C9B5AAFA079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sz="2400" dirty="0">
            <a:solidFill>
              <a:srgbClr val="05589C"/>
            </a:solidFill>
          </a:endParaRPr>
        </a:p>
      </dgm:t>
    </dgm:pt>
    <dgm:pt modelId="{2717B356-CB3B-47B0-ABAE-E1A1DB1B2BFC}" type="parTrans" cxnId="{50C1EB23-6339-44CF-A65F-AE4BAFD1E654}">
      <dgm:prSet/>
      <dgm:spPr/>
      <dgm:t>
        <a:bodyPr/>
        <a:lstStyle/>
        <a:p>
          <a:endParaRPr lang="ru-RU" sz="2400"/>
        </a:p>
      </dgm:t>
    </dgm:pt>
    <dgm:pt modelId="{D8E0490E-7F42-4B6D-9403-28B144D2285F}" type="sibTrans" cxnId="{50C1EB23-6339-44CF-A65F-AE4BAFD1E654}">
      <dgm:prSet/>
      <dgm:spPr/>
      <dgm:t>
        <a:bodyPr/>
        <a:lstStyle/>
        <a:p>
          <a:endParaRPr lang="ru-RU" sz="2400"/>
        </a:p>
      </dgm:t>
    </dgm:pt>
    <dgm:pt modelId="{9E1819DD-2D54-4457-8DE5-2EDB6F15295B}" type="pres">
      <dgm:prSet presAssocID="{8728C1DA-D9DC-48CA-9228-682BD3664C89}" presName="rootnode" presStyleCnt="0">
        <dgm:presLayoutVars>
          <dgm:chMax/>
          <dgm:chPref/>
          <dgm:dir/>
          <dgm:animLvl val="lvl"/>
        </dgm:presLayoutVars>
      </dgm:prSet>
      <dgm:spPr/>
    </dgm:pt>
    <dgm:pt modelId="{B448C4DA-0F14-433A-893D-C2C7935398AE}" type="pres">
      <dgm:prSet presAssocID="{5D8B839A-09E3-4B37-9EA4-2B657925C348}" presName="composite" presStyleCnt="0"/>
      <dgm:spPr/>
    </dgm:pt>
    <dgm:pt modelId="{0EDFDED9-4A02-4207-979C-4F46CC9202D7}" type="pres">
      <dgm:prSet presAssocID="{5D8B839A-09E3-4B37-9EA4-2B657925C348}" presName="LShape" presStyleLbl="alignNode1" presStyleIdx="0" presStyleCnt="5"/>
      <dgm:spPr/>
    </dgm:pt>
    <dgm:pt modelId="{0697A271-3A57-4B4F-88FA-06D26153162F}" type="pres">
      <dgm:prSet presAssocID="{5D8B839A-09E3-4B37-9EA4-2B657925C348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0BC3C511-6F0A-4CE1-B6F9-67F842380CA8}" type="pres">
      <dgm:prSet presAssocID="{5D8B839A-09E3-4B37-9EA4-2B657925C348}" presName="Triangle" presStyleLbl="alignNode1" presStyleIdx="1" presStyleCnt="5"/>
      <dgm:spPr/>
    </dgm:pt>
    <dgm:pt modelId="{2F08EF03-5507-4C1E-B25A-EAC5C16E20E0}" type="pres">
      <dgm:prSet presAssocID="{2C6F2B86-E5B6-44C0-9594-9338929B454E}" presName="sibTrans" presStyleCnt="0"/>
      <dgm:spPr/>
    </dgm:pt>
    <dgm:pt modelId="{82EC00A1-6607-4CE1-8D7C-348C13118D24}" type="pres">
      <dgm:prSet presAssocID="{2C6F2B86-E5B6-44C0-9594-9338929B454E}" presName="space" presStyleCnt="0"/>
      <dgm:spPr/>
    </dgm:pt>
    <dgm:pt modelId="{6F94F848-E6FE-42C2-A3FE-6687D3646CD9}" type="pres">
      <dgm:prSet presAssocID="{96227E04-E9EA-4FCB-9A6A-317BFBC71AED}" presName="composite" presStyleCnt="0"/>
      <dgm:spPr/>
    </dgm:pt>
    <dgm:pt modelId="{990E743E-C213-4F95-B848-7EFC1D068978}" type="pres">
      <dgm:prSet presAssocID="{96227E04-E9EA-4FCB-9A6A-317BFBC71AED}" presName="LShape" presStyleLbl="alignNode1" presStyleIdx="2" presStyleCnt="5"/>
      <dgm:spPr/>
    </dgm:pt>
    <dgm:pt modelId="{58C151A7-C6C8-4FAD-8F23-D0E13D05B46A}" type="pres">
      <dgm:prSet presAssocID="{96227E04-E9EA-4FCB-9A6A-317BFBC71AED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C7B35BDD-0498-481E-B81B-1F07E8956F06}" type="pres">
      <dgm:prSet presAssocID="{96227E04-E9EA-4FCB-9A6A-317BFBC71AED}" presName="Triangle" presStyleLbl="alignNode1" presStyleIdx="3" presStyleCnt="5"/>
      <dgm:spPr/>
    </dgm:pt>
    <dgm:pt modelId="{E7EA9D16-68C1-4957-A64A-8D051DC9F9FF}" type="pres">
      <dgm:prSet presAssocID="{825DC897-3CAD-4CBB-84FD-D7915295C583}" presName="sibTrans" presStyleCnt="0"/>
      <dgm:spPr/>
    </dgm:pt>
    <dgm:pt modelId="{C8DB8F2E-ADCF-4E97-9C5C-EB34577F4B75}" type="pres">
      <dgm:prSet presAssocID="{825DC897-3CAD-4CBB-84FD-D7915295C583}" presName="space" presStyleCnt="0"/>
      <dgm:spPr/>
    </dgm:pt>
    <dgm:pt modelId="{4592B1CA-4872-48DB-907B-0FE0DCE5D615}" type="pres">
      <dgm:prSet presAssocID="{357EEA72-8403-4E3C-9DE0-0DCA66AEF206}" presName="composite" presStyleCnt="0"/>
      <dgm:spPr/>
    </dgm:pt>
    <dgm:pt modelId="{2C9E9F0C-2081-437B-9709-840A617939F6}" type="pres">
      <dgm:prSet presAssocID="{357EEA72-8403-4E3C-9DE0-0DCA66AEF206}" presName="LShape" presStyleLbl="alignNode1" presStyleIdx="4" presStyleCnt="5"/>
      <dgm:spPr/>
    </dgm:pt>
    <dgm:pt modelId="{84ABD5B7-579F-4162-9953-9E5FF5EFEF7E}" type="pres">
      <dgm:prSet presAssocID="{357EEA72-8403-4E3C-9DE0-0DCA66AEF206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E5EAEAF0-EA43-4479-9393-0DE16081F8CD}" type="presOf" srcId="{357EEA72-8403-4E3C-9DE0-0DCA66AEF206}" destId="{84ABD5B7-579F-4162-9953-9E5FF5EFEF7E}" srcOrd="0" destOrd="0" presId="urn:microsoft.com/office/officeart/2009/3/layout/StepUpProcess"/>
    <dgm:cxn modelId="{50C1EB23-6339-44CF-A65F-AE4BAFD1E654}" srcId="{357EEA72-8403-4E3C-9DE0-0DCA66AEF206}" destId="{E6055B35-4459-48B7-A794-1C9B5AAFA079}" srcOrd="0" destOrd="0" parTransId="{2717B356-CB3B-47B0-ABAE-E1A1DB1B2BFC}" sibTransId="{D8E0490E-7F42-4B6D-9403-28B144D2285F}"/>
    <dgm:cxn modelId="{B86E2AEC-C5B4-408B-A2C7-E62E783F3F84}" srcId="{8728C1DA-D9DC-48CA-9228-682BD3664C89}" destId="{5D8B839A-09E3-4B37-9EA4-2B657925C348}" srcOrd="0" destOrd="0" parTransId="{C28492B3-BADD-4EEB-B059-580553B83740}" sibTransId="{2C6F2B86-E5B6-44C0-9594-9338929B454E}"/>
    <dgm:cxn modelId="{3F051D09-5240-44B1-9AE8-A7FA491CCF54}" srcId="{8728C1DA-D9DC-48CA-9228-682BD3664C89}" destId="{357EEA72-8403-4E3C-9DE0-0DCA66AEF206}" srcOrd="2" destOrd="0" parTransId="{63119015-6B9B-4D5C-927E-0B43F9023613}" sibTransId="{73B7167C-AFA1-4B24-8A69-E61C842C31FF}"/>
    <dgm:cxn modelId="{E76C6434-EF9F-44C8-AFD9-D07194A2EE2B}" type="presOf" srcId="{96227E04-E9EA-4FCB-9A6A-317BFBC71AED}" destId="{58C151A7-C6C8-4FAD-8F23-D0E13D05B46A}" srcOrd="0" destOrd="0" presId="urn:microsoft.com/office/officeart/2009/3/layout/StepUpProcess"/>
    <dgm:cxn modelId="{830CBD6F-5F59-4FCF-BF83-A7D66155143F}" type="presOf" srcId="{8728C1DA-D9DC-48CA-9228-682BD3664C89}" destId="{9E1819DD-2D54-4457-8DE5-2EDB6F15295B}" srcOrd="0" destOrd="0" presId="urn:microsoft.com/office/officeart/2009/3/layout/StepUpProcess"/>
    <dgm:cxn modelId="{E3D5AF74-2C86-49F2-9C36-A3739C390391}" type="presOf" srcId="{5D8B839A-09E3-4B37-9EA4-2B657925C348}" destId="{0697A271-3A57-4B4F-88FA-06D26153162F}" srcOrd="0" destOrd="0" presId="urn:microsoft.com/office/officeart/2009/3/layout/StepUpProcess"/>
    <dgm:cxn modelId="{2DA1E3AF-6DFF-405C-8963-6CA09C8AF40A}" type="presOf" srcId="{E6055B35-4459-48B7-A794-1C9B5AAFA079}" destId="{84ABD5B7-579F-4162-9953-9E5FF5EFEF7E}" srcOrd="0" destOrd="1" presId="urn:microsoft.com/office/officeart/2009/3/layout/StepUpProcess"/>
    <dgm:cxn modelId="{7E6A488B-DE3A-4D3F-9946-E660AF4E546F}" srcId="{8728C1DA-D9DC-48CA-9228-682BD3664C89}" destId="{96227E04-E9EA-4FCB-9A6A-317BFBC71AED}" srcOrd="1" destOrd="0" parTransId="{DE88791B-0682-4110-BA34-403A902EE3A2}" sibTransId="{825DC897-3CAD-4CBB-84FD-D7915295C583}"/>
    <dgm:cxn modelId="{F37943E0-AE32-4222-83FA-1E06BE6AF316}" type="presParOf" srcId="{9E1819DD-2D54-4457-8DE5-2EDB6F15295B}" destId="{B448C4DA-0F14-433A-893D-C2C7935398AE}" srcOrd="0" destOrd="0" presId="urn:microsoft.com/office/officeart/2009/3/layout/StepUpProcess"/>
    <dgm:cxn modelId="{6A9BE650-E51F-473D-B271-650D91735C71}" type="presParOf" srcId="{B448C4DA-0F14-433A-893D-C2C7935398AE}" destId="{0EDFDED9-4A02-4207-979C-4F46CC9202D7}" srcOrd="0" destOrd="0" presId="urn:microsoft.com/office/officeart/2009/3/layout/StepUpProcess"/>
    <dgm:cxn modelId="{15D80D85-F0BB-4768-AE8A-7F7D9DE7D7D0}" type="presParOf" srcId="{B448C4DA-0F14-433A-893D-C2C7935398AE}" destId="{0697A271-3A57-4B4F-88FA-06D26153162F}" srcOrd="1" destOrd="0" presId="urn:microsoft.com/office/officeart/2009/3/layout/StepUpProcess"/>
    <dgm:cxn modelId="{ED1A03B9-2476-4C69-B0AA-B4300E88A8FD}" type="presParOf" srcId="{B448C4DA-0F14-433A-893D-C2C7935398AE}" destId="{0BC3C511-6F0A-4CE1-B6F9-67F842380CA8}" srcOrd="2" destOrd="0" presId="urn:microsoft.com/office/officeart/2009/3/layout/StepUpProcess"/>
    <dgm:cxn modelId="{D6ACB70D-B867-4905-A0DC-16C97AF964DE}" type="presParOf" srcId="{9E1819DD-2D54-4457-8DE5-2EDB6F15295B}" destId="{2F08EF03-5507-4C1E-B25A-EAC5C16E20E0}" srcOrd="1" destOrd="0" presId="urn:microsoft.com/office/officeart/2009/3/layout/StepUpProcess"/>
    <dgm:cxn modelId="{A9555EF9-77E0-426B-A807-276B3F91AC47}" type="presParOf" srcId="{2F08EF03-5507-4C1E-B25A-EAC5C16E20E0}" destId="{82EC00A1-6607-4CE1-8D7C-348C13118D24}" srcOrd="0" destOrd="0" presId="urn:microsoft.com/office/officeart/2009/3/layout/StepUpProcess"/>
    <dgm:cxn modelId="{BD73619C-4E72-4E18-A1BF-B0110AEF8963}" type="presParOf" srcId="{9E1819DD-2D54-4457-8DE5-2EDB6F15295B}" destId="{6F94F848-E6FE-42C2-A3FE-6687D3646CD9}" srcOrd="2" destOrd="0" presId="urn:microsoft.com/office/officeart/2009/3/layout/StepUpProcess"/>
    <dgm:cxn modelId="{3FD712FF-F864-4385-BC81-7B14291DF167}" type="presParOf" srcId="{6F94F848-E6FE-42C2-A3FE-6687D3646CD9}" destId="{990E743E-C213-4F95-B848-7EFC1D068978}" srcOrd="0" destOrd="0" presId="urn:microsoft.com/office/officeart/2009/3/layout/StepUpProcess"/>
    <dgm:cxn modelId="{05C740B7-0FEB-4959-B9B4-76A26C2BE641}" type="presParOf" srcId="{6F94F848-E6FE-42C2-A3FE-6687D3646CD9}" destId="{58C151A7-C6C8-4FAD-8F23-D0E13D05B46A}" srcOrd="1" destOrd="0" presId="urn:microsoft.com/office/officeart/2009/3/layout/StepUpProcess"/>
    <dgm:cxn modelId="{3870159B-1DF9-4D3E-8356-8A4D53DB8D31}" type="presParOf" srcId="{6F94F848-E6FE-42C2-A3FE-6687D3646CD9}" destId="{C7B35BDD-0498-481E-B81B-1F07E8956F06}" srcOrd="2" destOrd="0" presId="urn:microsoft.com/office/officeart/2009/3/layout/StepUpProcess"/>
    <dgm:cxn modelId="{EBEDDEF9-DA91-4859-A3EB-5EBEBECFEC7A}" type="presParOf" srcId="{9E1819DD-2D54-4457-8DE5-2EDB6F15295B}" destId="{E7EA9D16-68C1-4957-A64A-8D051DC9F9FF}" srcOrd="3" destOrd="0" presId="urn:microsoft.com/office/officeart/2009/3/layout/StepUpProcess"/>
    <dgm:cxn modelId="{98119F09-0398-4C18-9D8A-A2B7D4905384}" type="presParOf" srcId="{E7EA9D16-68C1-4957-A64A-8D051DC9F9FF}" destId="{C8DB8F2E-ADCF-4E97-9C5C-EB34577F4B75}" srcOrd="0" destOrd="0" presId="urn:microsoft.com/office/officeart/2009/3/layout/StepUpProcess"/>
    <dgm:cxn modelId="{A9F66D8A-FB9F-4ABF-B4CA-4FAEFAA0E5BD}" type="presParOf" srcId="{9E1819DD-2D54-4457-8DE5-2EDB6F15295B}" destId="{4592B1CA-4872-48DB-907B-0FE0DCE5D615}" srcOrd="4" destOrd="0" presId="urn:microsoft.com/office/officeart/2009/3/layout/StepUpProcess"/>
    <dgm:cxn modelId="{966ABE62-E20C-4716-8DC4-625FAE5E7A0A}" type="presParOf" srcId="{4592B1CA-4872-48DB-907B-0FE0DCE5D615}" destId="{2C9E9F0C-2081-437B-9709-840A617939F6}" srcOrd="0" destOrd="0" presId="urn:microsoft.com/office/officeart/2009/3/layout/StepUpProcess"/>
    <dgm:cxn modelId="{050DD870-665D-4E8E-A96A-A478978BB711}" type="presParOf" srcId="{4592B1CA-4872-48DB-907B-0FE0DCE5D615}" destId="{84ABD5B7-579F-4162-9953-9E5FF5EFEF7E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8EEECF-663B-4D86-9989-4751A1B9256B}">
      <dsp:nvSpPr>
        <dsp:cNvPr id="0" name=""/>
        <dsp:cNvSpPr/>
      </dsp:nvSpPr>
      <dsp:spPr>
        <a:xfrm>
          <a:off x="0" y="25298"/>
          <a:ext cx="10476411" cy="695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организационный</a:t>
          </a:r>
          <a:endParaRPr lang="ru-RU" sz="2900" kern="1200" dirty="0"/>
        </a:p>
      </dsp:txBody>
      <dsp:txXfrm>
        <a:off x="33955" y="59253"/>
        <a:ext cx="10408501" cy="627655"/>
      </dsp:txXfrm>
    </dsp:sp>
    <dsp:sp modelId="{C1BEB1F3-2133-453B-AD26-E0E42C38B02E}">
      <dsp:nvSpPr>
        <dsp:cNvPr id="0" name=""/>
        <dsp:cNvSpPr/>
      </dsp:nvSpPr>
      <dsp:spPr>
        <a:xfrm>
          <a:off x="0" y="720863"/>
          <a:ext cx="10476411" cy="48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2626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300" kern="1200" dirty="0" smtClean="0">
              <a:solidFill>
                <a:srgbClr val="05589C"/>
              </a:solidFill>
            </a:rPr>
            <a:t>кто будет отвечать за планирование и порядок действий в ЧС</a:t>
          </a:r>
          <a:endParaRPr lang="ru-RU" sz="2300" kern="1200" dirty="0">
            <a:solidFill>
              <a:srgbClr val="05589C"/>
            </a:solidFill>
          </a:endParaRPr>
        </a:p>
      </dsp:txBody>
      <dsp:txXfrm>
        <a:off x="0" y="720863"/>
        <a:ext cx="10476411" cy="480240"/>
      </dsp:txXfrm>
    </dsp:sp>
    <dsp:sp modelId="{A5A02BD0-8F43-4D2D-9AE8-DB4EC9378E76}">
      <dsp:nvSpPr>
        <dsp:cNvPr id="0" name=""/>
        <dsp:cNvSpPr/>
      </dsp:nvSpPr>
      <dsp:spPr>
        <a:xfrm>
          <a:off x="0" y="1201103"/>
          <a:ext cx="10476411" cy="695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методический</a:t>
          </a:r>
          <a:endParaRPr lang="ru-RU" sz="2900" kern="1200" dirty="0"/>
        </a:p>
      </dsp:txBody>
      <dsp:txXfrm>
        <a:off x="33955" y="1235058"/>
        <a:ext cx="10408501" cy="627655"/>
      </dsp:txXfrm>
    </dsp:sp>
    <dsp:sp modelId="{11A291A2-D694-4555-AD0F-0CA198C7531B}">
      <dsp:nvSpPr>
        <dsp:cNvPr id="0" name=""/>
        <dsp:cNvSpPr/>
      </dsp:nvSpPr>
      <dsp:spPr>
        <a:xfrm>
          <a:off x="0" y="1896669"/>
          <a:ext cx="10476411" cy="48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2626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300" kern="1200" dirty="0" smtClean="0">
              <a:solidFill>
                <a:srgbClr val="05589C"/>
              </a:solidFill>
            </a:rPr>
            <a:t>выявляются критерии для оценки эффективности работы </a:t>
          </a:r>
          <a:endParaRPr lang="ru-RU" sz="2300" kern="1200" dirty="0">
            <a:solidFill>
              <a:srgbClr val="05589C"/>
            </a:solidFill>
          </a:endParaRPr>
        </a:p>
      </dsp:txBody>
      <dsp:txXfrm>
        <a:off x="0" y="1896669"/>
        <a:ext cx="10476411" cy="480240"/>
      </dsp:txXfrm>
    </dsp:sp>
    <dsp:sp modelId="{15C054EB-2E27-4946-9453-540381D66B59}">
      <dsp:nvSpPr>
        <dsp:cNvPr id="0" name=""/>
        <dsp:cNvSpPr/>
      </dsp:nvSpPr>
      <dsp:spPr>
        <a:xfrm>
          <a:off x="0" y="2376909"/>
          <a:ext cx="10476411" cy="695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ресурсный</a:t>
          </a:r>
          <a:endParaRPr lang="ru-RU" sz="2900" kern="1200" dirty="0"/>
        </a:p>
      </dsp:txBody>
      <dsp:txXfrm>
        <a:off x="33955" y="2410864"/>
        <a:ext cx="10408501" cy="627655"/>
      </dsp:txXfrm>
    </dsp:sp>
    <dsp:sp modelId="{3D342B3B-B081-46EB-BDAB-0CF948D6E4D3}">
      <dsp:nvSpPr>
        <dsp:cNvPr id="0" name=""/>
        <dsp:cNvSpPr/>
      </dsp:nvSpPr>
      <dsp:spPr>
        <a:xfrm>
          <a:off x="0" y="3072474"/>
          <a:ext cx="10476411" cy="48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2626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300" kern="1200" dirty="0" smtClean="0">
              <a:solidFill>
                <a:srgbClr val="05589C"/>
              </a:solidFill>
            </a:rPr>
            <a:t>материально-технические и кадровые вопросы </a:t>
          </a:r>
          <a:endParaRPr lang="ru-RU" sz="2300" kern="1200" dirty="0">
            <a:solidFill>
              <a:srgbClr val="05589C"/>
            </a:solidFill>
          </a:endParaRPr>
        </a:p>
      </dsp:txBody>
      <dsp:txXfrm>
        <a:off x="0" y="3072474"/>
        <a:ext cx="10476411" cy="4802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0D9F57-A440-4BB0-B6E4-6E001593D6D0}">
      <dsp:nvSpPr>
        <dsp:cNvPr id="0" name=""/>
        <dsp:cNvSpPr/>
      </dsp:nvSpPr>
      <dsp:spPr>
        <a:xfrm>
          <a:off x="0" y="639751"/>
          <a:ext cx="10371909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385809-FD6A-467D-850E-0CCB88DF0C20}">
      <dsp:nvSpPr>
        <dsp:cNvPr id="0" name=""/>
        <dsp:cNvSpPr/>
      </dsp:nvSpPr>
      <dsp:spPr>
        <a:xfrm>
          <a:off x="518595" y="31854"/>
          <a:ext cx="7260336" cy="11392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423" tIns="0" rIns="274423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поддержка системы наставничества на всех </a:t>
          </a:r>
          <a:r>
            <a:rPr lang="ru-RU" sz="2400" kern="1200" dirty="0" smtClean="0"/>
            <a:t>общественном, муниципальном, региональном уровнях</a:t>
          </a:r>
          <a:endParaRPr lang="ru-RU" sz="2400" kern="1200" dirty="0"/>
        </a:p>
      </dsp:txBody>
      <dsp:txXfrm>
        <a:off x="574209" y="87468"/>
        <a:ext cx="7149108" cy="1028029"/>
      </dsp:txXfrm>
    </dsp:sp>
    <dsp:sp modelId="{49F803FD-294C-4325-822F-74281CD7E219}">
      <dsp:nvSpPr>
        <dsp:cNvPr id="0" name=""/>
        <dsp:cNvSpPr/>
      </dsp:nvSpPr>
      <dsp:spPr>
        <a:xfrm>
          <a:off x="0" y="2272711"/>
          <a:ext cx="10371909" cy="192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4975" tIns="749808" rIns="804975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solidFill>
                <a:srgbClr val="05589C"/>
              </a:solidFill>
            </a:rPr>
            <a:t>проведение конкурсов, фестивалей, поддержка наставничества в СМИ, официальных сайтах и страницах в социальных сетях образовательных организаций</a:t>
          </a:r>
          <a:endParaRPr lang="ru-RU" sz="2400" kern="1200" dirty="0">
            <a:solidFill>
              <a:srgbClr val="05589C"/>
            </a:solidFill>
          </a:endParaRPr>
        </a:p>
      </dsp:txBody>
      <dsp:txXfrm>
        <a:off x="0" y="2272711"/>
        <a:ext cx="10371909" cy="1927800"/>
      </dsp:txXfrm>
    </dsp:sp>
    <dsp:sp modelId="{5817B3F3-8C77-46F7-A922-C09F6A4E86F1}">
      <dsp:nvSpPr>
        <dsp:cNvPr id="0" name=""/>
        <dsp:cNvSpPr/>
      </dsp:nvSpPr>
      <dsp:spPr>
        <a:xfrm>
          <a:off x="518595" y="1741351"/>
          <a:ext cx="7260336" cy="106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423" tIns="0" rIns="274423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популяризация </a:t>
          </a:r>
          <a:r>
            <a:rPr lang="ru-RU" sz="2400" kern="1200" dirty="0" smtClean="0"/>
            <a:t>роли наставника</a:t>
          </a:r>
          <a:endParaRPr lang="ru-RU" sz="2400" kern="1200" dirty="0"/>
        </a:p>
      </dsp:txBody>
      <dsp:txXfrm>
        <a:off x="570473" y="1793229"/>
        <a:ext cx="7156580" cy="9589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D51EFE-245D-4D7C-BEAC-56A5DBC415A3}">
      <dsp:nvSpPr>
        <dsp:cNvPr id="0" name=""/>
        <dsp:cNvSpPr/>
      </dsp:nvSpPr>
      <dsp:spPr>
        <a:xfrm>
          <a:off x="0" y="6595"/>
          <a:ext cx="9114971" cy="11606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Сведения, характеризующие работника</a:t>
          </a:r>
          <a:endParaRPr lang="ru-RU" sz="2400" b="1" kern="1200" dirty="0"/>
        </a:p>
      </dsp:txBody>
      <dsp:txXfrm>
        <a:off x="56658" y="63253"/>
        <a:ext cx="9001655" cy="1047324"/>
      </dsp:txXfrm>
    </dsp:sp>
    <dsp:sp modelId="{C498AA2D-651C-4564-AF65-C5976D7CABA1}">
      <dsp:nvSpPr>
        <dsp:cNvPr id="0" name=""/>
        <dsp:cNvSpPr/>
      </dsp:nvSpPr>
      <dsp:spPr>
        <a:xfrm>
          <a:off x="0" y="1167235"/>
          <a:ext cx="9114971" cy="1026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9400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>
              <a:solidFill>
                <a:srgbClr val="05589C"/>
              </a:solidFill>
            </a:rPr>
            <a:t>образование, повышение квалификации, профессиональные достижения, признание заслуг, авторитет в профессиональном сообществе</a:t>
          </a:r>
          <a:endParaRPr lang="ru-RU" sz="2000" kern="1200" dirty="0">
            <a:solidFill>
              <a:srgbClr val="05589C"/>
            </a:solidFill>
          </a:endParaRPr>
        </a:p>
      </dsp:txBody>
      <dsp:txXfrm>
        <a:off x="0" y="1167235"/>
        <a:ext cx="9114971" cy="1026720"/>
      </dsp:txXfrm>
    </dsp:sp>
    <dsp:sp modelId="{A2D5B446-BF41-4D11-A69B-12DC4963CE97}">
      <dsp:nvSpPr>
        <dsp:cNvPr id="0" name=""/>
        <dsp:cNvSpPr/>
      </dsp:nvSpPr>
      <dsp:spPr>
        <a:xfrm>
          <a:off x="0" y="2193955"/>
          <a:ext cx="9114971" cy="11606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Сведения, характеризующие наставническую деятельность</a:t>
          </a:r>
          <a:endParaRPr lang="ru-RU" sz="2400" b="1" kern="1200" dirty="0"/>
        </a:p>
      </dsp:txBody>
      <dsp:txXfrm>
        <a:off x="56658" y="2250613"/>
        <a:ext cx="9001655" cy="1047324"/>
      </dsp:txXfrm>
    </dsp:sp>
    <dsp:sp modelId="{0F257DB9-9AD7-4411-8E23-4566E46FE072}">
      <dsp:nvSpPr>
        <dsp:cNvPr id="0" name=""/>
        <dsp:cNvSpPr/>
      </dsp:nvSpPr>
      <dsp:spPr>
        <a:xfrm>
          <a:off x="0" y="3354594"/>
          <a:ext cx="9114971" cy="1026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9400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>
              <a:solidFill>
                <a:srgbClr val="05589C"/>
              </a:solidFill>
            </a:rPr>
            <a:t>количество наставляемых, их профессиональные достижения, </a:t>
          </a:r>
          <a:r>
            <a:rPr lang="ru-RU" sz="2000" kern="1200" dirty="0" err="1" smtClean="0">
              <a:solidFill>
                <a:srgbClr val="05589C"/>
              </a:solidFill>
            </a:rPr>
            <a:t>закрепляемость</a:t>
          </a:r>
          <a:r>
            <a:rPr lang="ru-RU" sz="2000" kern="1200" dirty="0" smtClean="0">
              <a:solidFill>
                <a:srgbClr val="05589C"/>
              </a:solidFill>
            </a:rPr>
            <a:t>, карьерный рост</a:t>
          </a:r>
          <a:endParaRPr lang="ru-RU" sz="2000" kern="1200" dirty="0">
            <a:solidFill>
              <a:srgbClr val="05589C"/>
            </a:solidFill>
          </a:endParaRPr>
        </a:p>
      </dsp:txBody>
      <dsp:txXfrm>
        <a:off x="0" y="3354594"/>
        <a:ext cx="9114971" cy="10267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DFDED9-4A02-4207-979C-4F46CC9202D7}">
      <dsp:nvSpPr>
        <dsp:cNvPr id="0" name=""/>
        <dsp:cNvSpPr/>
      </dsp:nvSpPr>
      <dsp:spPr>
        <a:xfrm rot="5400000">
          <a:off x="953817" y="1198208"/>
          <a:ext cx="2067557" cy="3440370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97A271-3A57-4B4F-88FA-06D26153162F}">
      <dsp:nvSpPr>
        <dsp:cNvPr id="0" name=""/>
        <dsp:cNvSpPr/>
      </dsp:nvSpPr>
      <dsp:spPr>
        <a:xfrm>
          <a:off x="608691" y="2226138"/>
          <a:ext cx="3105985" cy="2722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5589C"/>
              </a:solidFill>
            </a:rPr>
            <a:t>Ходатайство от образовательной организации </a:t>
          </a:r>
          <a:endParaRPr lang="ru-RU" sz="2400" kern="1200" dirty="0">
            <a:solidFill>
              <a:srgbClr val="05589C"/>
            </a:solidFill>
          </a:endParaRPr>
        </a:p>
      </dsp:txBody>
      <dsp:txXfrm>
        <a:off x="608691" y="2226138"/>
        <a:ext cx="3105985" cy="2722578"/>
      </dsp:txXfrm>
    </dsp:sp>
    <dsp:sp modelId="{0BC3C511-6F0A-4CE1-B6F9-67F842380CA8}">
      <dsp:nvSpPr>
        <dsp:cNvPr id="0" name=""/>
        <dsp:cNvSpPr/>
      </dsp:nvSpPr>
      <dsp:spPr>
        <a:xfrm>
          <a:off x="3128641" y="944924"/>
          <a:ext cx="586034" cy="586034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0E743E-C213-4F95-B848-7EFC1D068978}">
      <dsp:nvSpPr>
        <dsp:cNvPr id="0" name=""/>
        <dsp:cNvSpPr/>
      </dsp:nvSpPr>
      <dsp:spPr>
        <a:xfrm rot="5400000">
          <a:off x="4756150" y="257317"/>
          <a:ext cx="2067557" cy="3440370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C151A7-C6C8-4FAD-8F23-D0E13D05B46A}">
      <dsp:nvSpPr>
        <dsp:cNvPr id="0" name=""/>
        <dsp:cNvSpPr/>
      </dsp:nvSpPr>
      <dsp:spPr>
        <a:xfrm>
          <a:off x="4411023" y="1285247"/>
          <a:ext cx="3105985" cy="2722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5589C"/>
              </a:solidFill>
            </a:rPr>
            <a:t>Подготовка и представление документов</a:t>
          </a:r>
          <a:endParaRPr lang="ru-RU" sz="2400" kern="1200" dirty="0">
            <a:solidFill>
              <a:srgbClr val="05589C"/>
            </a:solidFill>
          </a:endParaRPr>
        </a:p>
      </dsp:txBody>
      <dsp:txXfrm>
        <a:off x="4411023" y="1285247"/>
        <a:ext cx="3105985" cy="2722578"/>
      </dsp:txXfrm>
    </dsp:sp>
    <dsp:sp modelId="{C7B35BDD-0498-481E-B81B-1F07E8956F06}">
      <dsp:nvSpPr>
        <dsp:cNvPr id="0" name=""/>
        <dsp:cNvSpPr/>
      </dsp:nvSpPr>
      <dsp:spPr>
        <a:xfrm>
          <a:off x="6930974" y="4033"/>
          <a:ext cx="586034" cy="586034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9E9F0C-2081-437B-9709-840A617939F6}">
      <dsp:nvSpPr>
        <dsp:cNvPr id="0" name=""/>
        <dsp:cNvSpPr/>
      </dsp:nvSpPr>
      <dsp:spPr>
        <a:xfrm rot="5400000">
          <a:off x="8558483" y="-683573"/>
          <a:ext cx="2067557" cy="3440370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ABD5B7-579F-4162-9953-9E5FF5EFEF7E}">
      <dsp:nvSpPr>
        <dsp:cNvPr id="0" name=""/>
        <dsp:cNvSpPr/>
      </dsp:nvSpPr>
      <dsp:spPr>
        <a:xfrm>
          <a:off x="8213356" y="344356"/>
          <a:ext cx="3105985" cy="2722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5589C"/>
              </a:solidFill>
            </a:rPr>
            <a:t>Образовательная организация представляет в отдел образовательного округа документы</a:t>
          </a:r>
          <a:endParaRPr lang="ru-RU" sz="2400" kern="1200" dirty="0">
            <a:solidFill>
              <a:srgbClr val="05589C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kern="1200" dirty="0">
            <a:solidFill>
              <a:srgbClr val="05589C"/>
            </a:solidFill>
          </a:endParaRPr>
        </a:p>
      </dsp:txBody>
      <dsp:txXfrm>
        <a:off x="8213356" y="344356"/>
        <a:ext cx="3105985" cy="2722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800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005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521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293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306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138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468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336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722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270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270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030D7-2C23-4595-848D-DE604C0CBF8C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752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solidFill>
                  <a:srgbClr val="0558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усилении мер безопасности</a:t>
            </a:r>
            <a:endParaRPr lang="ru-RU" sz="4400" dirty="0">
              <a:solidFill>
                <a:srgbClr val="05589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4101737"/>
            <a:ext cx="9144000" cy="1051560"/>
          </a:xfrm>
        </p:spPr>
        <p:txBody>
          <a:bodyPr/>
          <a:lstStyle/>
          <a:p>
            <a:r>
              <a:rPr lang="ru-RU" dirty="0" smtClean="0">
                <a:solidFill>
                  <a:srgbClr val="05589C"/>
                </a:solidFill>
              </a:rPr>
              <a:t>Письмо Министерства Просвещения РФ от 11.05.2021 № СК-123/07</a:t>
            </a:r>
            <a:endParaRPr lang="ru-RU" dirty="0">
              <a:solidFill>
                <a:srgbClr val="0558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650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3100" y="533400"/>
            <a:ext cx="7607300" cy="8636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7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Механизмы мотивации и поощрения наставников</a:t>
            </a:r>
            <a:endParaRPr lang="ru-RU" sz="3200" b="1" dirty="0">
              <a:solidFill>
                <a:srgbClr val="07559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062727998"/>
              </p:ext>
            </p:extLst>
          </p:nvPr>
        </p:nvGraphicFramePr>
        <p:xfrm>
          <a:off x="300445" y="1515291"/>
          <a:ext cx="10371909" cy="42323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652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11843" y="703217"/>
            <a:ext cx="7607300" cy="863600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07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Региональный конкурс </a:t>
            </a:r>
          </a:p>
          <a:p>
            <a:r>
              <a:rPr lang="ru-RU" sz="3200" b="1" dirty="0" smtClean="0">
                <a:solidFill>
                  <a:srgbClr val="07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«Наставник в сфере образования»</a:t>
            </a:r>
            <a:endParaRPr lang="ru-RU" sz="3200" b="1" dirty="0">
              <a:solidFill>
                <a:srgbClr val="07559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0906" y="1873075"/>
            <a:ext cx="6576687" cy="357413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03517" y="1873075"/>
            <a:ext cx="482734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58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05589C"/>
                </a:solidFill>
              </a:rPr>
              <a:t>образовательных организаций</a:t>
            </a:r>
          </a:p>
          <a:p>
            <a:endParaRPr lang="ru-RU" sz="2400" b="1" dirty="0" smtClean="0">
              <a:solidFill>
                <a:srgbClr val="05589C"/>
              </a:solidFill>
            </a:endParaRPr>
          </a:p>
          <a:p>
            <a:endParaRPr lang="ru-RU" sz="2400" b="1" dirty="0">
              <a:solidFill>
                <a:srgbClr val="05589C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1685" y="3502772"/>
            <a:ext cx="5349221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75595"/>
                </a:solidFill>
              </a:rPr>
              <a:t>Дошкольные образовательные организации</a:t>
            </a:r>
          </a:p>
          <a:p>
            <a:endParaRPr lang="ru-RU" b="1" dirty="0">
              <a:solidFill>
                <a:srgbClr val="075595"/>
              </a:solidFill>
            </a:endParaRPr>
          </a:p>
          <a:p>
            <a:r>
              <a:rPr lang="ru-RU" b="1" dirty="0" smtClean="0">
                <a:solidFill>
                  <a:srgbClr val="075595"/>
                </a:solidFill>
              </a:rPr>
              <a:t>Общеобразовательные организации</a:t>
            </a:r>
          </a:p>
          <a:p>
            <a:endParaRPr lang="ru-RU" b="1" dirty="0">
              <a:solidFill>
                <a:srgbClr val="075595"/>
              </a:solidFill>
            </a:endParaRPr>
          </a:p>
          <a:p>
            <a:r>
              <a:rPr lang="ru-RU" b="1" dirty="0" smtClean="0">
                <a:solidFill>
                  <a:srgbClr val="075595"/>
                </a:solidFill>
              </a:rPr>
              <a:t>Организации дополнительного образования</a:t>
            </a:r>
          </a:p>
          <a:p>
            <a:endParaRPr lang="ru-RU" b="1" dirty="0">
              <a:solidFill>
                <a:srgbClr val="075595"/>
              </a:solidFill>
            </a:endParaRPr>
          </a:p>
          <a:p>
            <a:r>
              <a:rPr lang="ru-RU" b="1" dirty="0" smtClean="0">
                <a:solidFill>
                  <a:srgbClr val="075595"/>
                </a:solidFill>
              </a:rPr>
              <a:t>Профессиональные образовательные организации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887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11843" y="703217"/>
            <a:ext cx="7607300" cy="863600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07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Региональный конкурс </a:t>
            </a:r>
          </a:p>
          <a:p>
            <a:r>
              <a:rPr lang="ru-RU" sz="3200" b="1" dirty="0" smtClean="0">
                <a:solidFill>
                  <a:srgbClr val="07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«Наставник в сфере образования»</a:t>
            </a:r>
            <a:endParaRPr lang="ru-RU" sz="3200" b="1" dirty="0">
              <a:solidFill>
                <a:srgbClr val="07559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48545" y="2013093"/>
            <a:ext cx="4089838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67</a:t>
            </a:r>
            <a:r>
              <a:rPr lang="ru-RU" sz="2400" b="1" dirty="0" smtClean="0">
                <a:solidFill>
                  <a:srgbClr val="05589C"/>
                </a:solidFill>
              </a:rPr>
              <a:t> работ</a:t>
            </a:r>
            <a:r>
              <a:rPr lang="ru-RU" sz="2400" b="1" dirty="0" smtClean="0">
                <a:solidFill>
                  <a:srgbClr val="075595"/>
                </a:solidFill>
              </a:rPr>
              <a:t> в пяти номинациях</a:t>
            </a:r>
            <a:endParaRPr lang="ru-RU" sz="2000" b="1" dirty="0" smtClean="0">
              <a:solidFill>
                <a:srgbClr val="075595"/>
              </a:solidFill>
            </a:endParaRPr>
          </a:p>
          <a:p>
            <a:r>
              <a:rPr lang="ru-RU" sz="2000" b="1" dirty="0" smtClean="0">
                <a:solidFill>
                  <a:srgbClr val="075595"/>
                </a:solidFill>
              </a:rPr>
              <a:t> </a:t>
            </a:r>
            <a:endParaRPr lang="ru-RU" sz="2000" b="1" dirty="0">
              <a:solidFill>
                <a:srgbClr val="075595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01" y="3005813"/>
            <a:ext cx="10530395" cy="370985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953795" y="2321226"/>
            <a:ext cx="609600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ru-RU" b="1" dirty="0">
                <a:solidFill>
                  <a:srgbClr val="075595"/>
                </a:solidFill>
              </a:rPr>
              <a:t>Эссе «Я наставник» </a:t>
            </a:r>
          </a:p>
          <a:p>
            <a:pPr>
              <a:spcAft>
                <a:spcPts val="600"/>
              </a:spcAft>
            </a:pPr>
            <a:r>
              <a:rPr lang="ru-RU" b="1" dirty="0">
                <a:solidFill>
                  <a:srgbClr val="075595"/>
                </a:solidFill>
              </a:rPr>
              <a:t>Эссе «Мой наставник»</a:t>
            </a:r>
          </a:p>
          <a:p>
            <a:pPr>
              <a:spcAft>
                <a:spcPts val="600"/>
              </a:spcAft>
            </a:pPr>
            <a:r>
              <a:rPr lang="ru-RU" b="1" dirty="0">
                <a:solidFill>
                  <a:srgbClr val="075595"/>
                </a:solidFill>
              </a:rPr>
              <a:t>Презентация «Портфолио наставника»</a:t>
            </a:r>
          </a:p>
          <a:p>
            <a:pPr>
              <a:spcAft>
                <a:spcPts val="600"/>
              </a:spcAft>
            </a:pPr>
            <a:r>
              <a:rPr lang="ru-RU" b="1" dirty="0">
                <a:solidFill>
                  <a:srgbClr val="075595"/>
                </a:solidFill>
              </a:rPr>
              <a:t>Творческая работа «Система наставничества</a:t>
            </a:r>
          </a:p>
          <a:p>
            <a:pPr>
              <a:spcAft>
                <a:spcPts val="600"/>
              </a:spcAft>
            </a:pPr>
            <a:r>
              <a:rPr lang="ru-RU" b="1" dirty="0">
                <a:solidFill>
                  <a:srgbClr val="075595"/>
                </a:solidFill>
              </a:rPr>
              <a:t>Индивидуальный план работы наставника»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2136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11843" y="703217"/>
            <a:ext cx="7607300" cy="863600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07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Региональный конкурс </a:t>
            </a:r>
          </a:p>
          <a:p>
            <a:r>
              <a:rPr lang="ru-RU" sz="3200" b="1" dirty="0" smtClean="0">
                <a:solidFill>
                  <a:srgbClr val="07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«Наставник в сфере образования»</a:t>
            </a:r>
            <a:endParaRPr lang="ru-RU" sz="3200" b="1" dirty="0">
              <a:solidFill>
                <a:srgbClr val="07559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83231" y="1798397"/>
            <a:ext cx="1435265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67</a:t>
            </a:r>
            <a:r>
              <a:rPr lang="ru-RU" sz="2400" b="1" dirty="0" smtClean="0">
                <a:solidFill>
                  <a:srgbClr val="05589C"/>
                </a:solidFill>
              </a:rPr>
              <a:t> работ</a:t>
            </a:r>
            <a:endParaRPr lang="ru-RU" sz="2000" b="1" dirty="0" smtClean="0">
              <a:solidFill>
                <a:srgbClr val="075595"/>
              </a:solidFill>
            </a:endParaRPr>
          </a:p>
          <a:p>
            <a:r>
              <a:rPr lang="ru-RU" sz="2000" b="1" dirty="0" smtClean="0">
                <a:solidFill>
                  <a:srgbClr val="075595"/>
                </a:solidFill>
              </a:rPr>
              <a:t> </a:t>
            </a:r>
            <a:endParaRPr lang="ru-RU" sz="2000" b="1" dirty="0">
              <a:solidFill>
                <a:srgbClr val="075595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843" y="2599509"/>
            <a:ext cx="11071985" cy="3997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107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11842" y="703217"/>
            <a:ext cx="8640717" cy="8636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07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Меры мотивации педагогов-наставников</a:t>
            </a:r>
            <a:endParaRPr lang="ru-RU" sz="3200" b="1" dirty="0">
              <a:solidFill>
                <a:srgbClr val="07559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3150" y="1984829"/>
            <a:ext cx="8661474" cy="29854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5589C"/>
                </a:solidFill>
              </a:rPr>
              <a:t>размещение фотографий лучших наставников на Доске </a:t>
            </a:r>
            <a:r>
              <a:rPr lang="ru-RU" sz="2400" b="1" dirty="0" smtClean="0">
                <a:solidFill>
                  <a:srgbClr val="05589C"/>
                </a:solidFill>
              </a:rPr>
              <a:t>почета</a:t>
            </a:r>
          </a:p>
          <a:p>
            <a:endParaRPr lang="ru-RU" sz="2400" b="1" dirty="0">
              <a:solidFill>
                <a:srgbClr val="05589C"/>
              </a:solidFill>
            </a:endParaRPr>
          </a:p>
          <a:p>
            <a:r>
              <a:rPr lang="ru-RU" sz="2400" b="1" dirty="0">
                <a:solidFill>
                  <a:srgbClr val="05589C"/>
                </a:solidFill>
              </a:rPr>
              <a:t>образовательное стимулирование </a:t>
            </a:r>
            <a:endParaRPr lang="ru-RU" sz="2400" b="1" dirty="0" smtClean="0">
              <a:solidFill>
                <a:srgbClr val="05589C"/>
              </a:solidFill>
            </a:endParaRPr>
          </a:p>
          <a:p>
            <a:endParaRPr lang="ru-RU" sz="2400" b="1" dirty="0">
              <a:solidFill>
                <a:srgbClr val="05589C"/>
              </a:solidFill>
            </a:endParaRPr>
          </a:p>
          <a:p>
            <a:r>
              <a:rPr lang="ru-RU" sz="2400" b="1" dirty="0">
                <a:solidFill>
                  <a:srgbClr val="05589C"/>
                </a:solidFill>
              </a:rPr>
              <a:t>нематериальное поощрение на рабочем </a:t>
            </a:r>
            <a:r>
              <a:rPr lang="ru-RU" sz="2400" b="1" dirty="0" smtClean="0">
                <a:solidFill>
                  <a:srgbClr val="05589C"/>
                </a:solidFill>
              </a:rPr>
              <a:t>месте</a:t>
            </a:r>
          </a:p>
          <a:p>
            <a:endParaRPr lang="ru-RU" sz="2400" b="1" dirty="0">
              <a:solidFill>
                <a:srgbClr val="05589C"/>
              </a:solidFill>
            </a:endParaRPr>
          </a:p>
          <a:p>
            <a:r>
              <a:rPr lang="ru-RU" sz="2400" b="1" dirty="0" smtClean="0">
                <a:solidFill>
                  <a:srgbClr val="05589C"/>
                </a:solidFill>
              </a:rPr>
              <a:t>присвоение  Почетного звания</a:t>
            </a:r>
            <a:endParaRPr lang="ru-RU" sz="2000" b="1" dirty="0" smtClean="0">
              <a:solidFill>
                <a:srgbClr val="075595"/>
              </a:solidFill>
            </a:endParaRPr>
          </a:p>
          <a:p>
            <a:r>
              <a:rPr lang="ru-RU" sz="2000" b="1" dirty="0" smtClean="0">
                <a:solidFill>
                  <a:srgbClr val="075595"/>
                </a:solidFill>
              </a:rPr>
              <a:t> </a:t>
            </a:r>
            <a:endParaRPr lang="ru-RU" sz="2000" b="1" dirty="0">
              <a:solidFill>
                <a:srgbClr val="0755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6017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3100" y="533400"/>
            <a:ext cx="7607300" cy="8636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7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Нормативно-правовая база</a:t>
            </a:r>
            <a:endParaRPr lang="ru-RU" sz="3200" b="1" dirty="0">
              <a:solidFill>
                <a:srgbClr val="07559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9302" y="2087285"/>
            <a:ext cx="115432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75595"/>
                </a:solidFill>
              </a:rPr>
              <a:t>Распоряжение министерства образования Кировской области от </a:t>
            </a:r>
            <a:r>
              <a:rPr lang="ru-RU" sz="2400" b="1" dirty="0" smtClean="0">
                <a:solidFill>
                  <a:srgbClr val="FF0000"/>
                </a:solidFill>
              </a:rPr>
              <a:t>05.06.2019</a:t>
            </a:r>
            <a:r>
              <a:rPr lang="ru-RU" sz="2400" b="1" dirty="0" smtClean="0">
                <a:solidFill>
                  <a:srgbClr val="075595"/>
                </a:solidFill>
              </a:rPr>
              <a:t> № </a:t>
            </a:r>
            <a:r>
              <a:rPr lang="ru-RU" sz="2400" b="1" dirty="0" smtClean="0">
                <a:solidFill>
                  <a:srgbClr val="FF0000"/>
                </a:solidFill>
              </a:rPr>
              <a:t>5-522</a:t>
            </a:r>
          </a:p>
          <a:p>
            <a:r>
              <a:rPr lang="ru-RU" sz="2400" b="1" dirty="0" smtClean="0">
                <a:solidFill>
                  <a:srgbClr val="075595"/>
                </a:solidFill>
              </a:rPr>
              <a:t>«О Почетном звании «Почетный наставник в сфере образования»</a:t>
            </a:r>
          </a:p>
          <a:p>
            <a:endParaRPr lang="ru-RU" sz="2400" b="1" dirty="0">
              <a:solidFill>
                <a:srgbClr val="075595"/>
              </a:solidFill>
            </a:endParaRPr>
          </a:p>
          <a:p>
            <a:endParaRPr lang="ru-RU" sz="2400" b="1" dirty="0">
              <a:solidFill>
                <a:srgbClr val="075595"/>
              </a:solidFill>
            </a:endParaRPr>
          </a:p>
          <a:p>
            <a:r>
              <a:rPr lang="ru-RU" sz="2400" b="1" dirty="0">
                <a:solidFill>
                  <a:srgbClr val="075595"/>
                </a:solidFill>
              </a:rPr>
              <a:t>Распоряжение министерства образования Кировской области от </a:t>
            </a:r>
            <a:r>
              <a:rPr lang="ru-RU" sz="2400" b="1" dirty="0">
                <a:solidFill>
                  <a:srgbClr val="FF0000"/>
                </a:solidFill>
              </a:rPr>
              <a:t>27.01.2021</a:t>
            </a:r>
            <a:r>
              <a:rPr lang="ru-RU" sz="2400" b="1" dirty="0">
                <a:solidFill>
                  <a:srgbClr val="075595"/>
                </a:solidFill>
              </a:rPr>
              <a:t> </a:t>
            </a:r>
            <a:r>
              <a:rPr lang="ru-RU" sz="2400" b="1" dirty="0" smtClean="0">
                <a:solidFill>
                  <a:srgbClr val="075595"/>
                </a:solidFill>
              </a:rPr>
              <a:t>№ </a:t>
            </a:r>
            <a:r>
              <a:rPr lang="ru-RU" sz="2400" b="1" dirty="0">
                <a:solidFill>
                  <a:srgbClr val="FF0000"/>
                </a:solidFill>
              </a:rPr>
              <a:t>75</a:t>
            </a:r>
            <a:r>
              <a:rPr lang="ru-RU" sz="2400" b="1" dirty="0">
                <a:solidFill>
                  <a:srgbClr val="075595"/>
                </a:solidFill>
              </a:rPr>
              <a:t> </a:t>
            </a:r>
            <a:endParaRPr lang="ru-RU" sz="2400" b="1" dirty="0" smtClean="0">
              <a:solidFill>
                <a:srgbClr val="075595"/>
              </a:solidFill>
            </a:endParaRPr>
          </a:p>
          <a:p>
            <a:r>
              <a:rPr lang="ru-RU" sz="2400" b="1" dirty="0" smtClean="0">
                <a:solidFill>
                  <a:srgbClr val="075595"/>
                </a:solidFill>
              </a:rPr>
              <a:t>«О </a:t>
            </a:r>
            <a:r>
              <a:rPr lang="ru-RU" sz="2400" b="1" dirty="0">
                <a:solidFill>
                  <a:srgbClr val="075595"/>
                </a:solidFill>
              </a:rPr>
              <a:t>внесении изменения в распоряжение министерства образования Кировской области от 05.06.2019 </a:t>
            </a:r>
            <a:r>
              <a:rPr lang="ru-RU" sz="2400" b="1" dirty="0" smtClean="0">
                <a:solidFill>
                  <a:srgbClr val="075595"/>
                </a:solidFill>
              </a:rPr>
              <a:t>№ 5-522»</a:t>
            </a:r>
            <a:endParaRPr lang="ru-RU" sz="2400" b="1" dirty="0">
              <a:solidFill>
                <a:srgbClr val="0755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97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3100" y="533400"/>
            <a:ext cx="7607300" cy="863600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07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Условия присвоения Почетного звания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87679" y="1708461"/>
            <a:ext cx="11543212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2400" b="1" dirty="0" smtClean="0">
                <a:solidFill>
                  <a:srgbClr val="075595"/>
                </a:solidFill>
              </a:rPr>
              <a:t>Лучшим педагогам-наставникам молодежи за </a:t>
            </a:r>
            <a:r>
              <a:rPr lang="ru-RU" sz="2400" b="1" dirty="0" smtClean="0">
                <a:solidFill>
                  <a:srgbClr val="FF0000"/>
                </a:solidFill>
              </a:rPr>
              <a:t>личные заслуги</a:t>
            </a:r>
            <a:r>
              <a:rPr lang="ru-RU" sz="2400" b="1" dirty="0" smtClean="0">
                <a:solidFill>
                  <a:srgbClr val="075595"/>
                </a:solidFill>
              </a:rPr>
              <a:t>:</a:t>
            </a: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ru-RU" sz="2400" b="1" dirty="0" smtClean="0">
                <a:solidFill>
                  <a:srgbClr val="075595"/>
                </a:solidFill>
              </a:rPr>
              <a:t>в содействии успешному овладению профессиональными знаниями, умениями, навыками;</a:t>
            </a: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ru-RU" sz="2400" b="1" dirty="0" smtClean="0">
                <a:solidFill>
                  <a:srgbClr val="075595"/>
                </a:solidFill>
              </a:rPr>
              <a:t>в приобретении опыта работы по специальности;</a:t>
            </a: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ru-RU" sz="2400" b="1" dirty="0">
                <a:solidFill>
                  <a:srgbClr val="075595"/>
                </a:solidFill>
              </a:rPr>
              <a:t>в</a:t>
            </a:r>
            <a:r>
              <a:rPr lang="ru-RU" sz="2400" b="1" dirty="0" smtClean="0">
                <a:solidFill>
                  <a:srgbClr val="075595"/>
                </a:solidFill>
              </a:rPr>
              <a:t> оказании постоянной и эффективной помощи;</a:t>
            </a: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ru-RU" sz="2400" b="1" dirty="0" smtClean="0">
                <a:solidFill>
                  <a:srgbClr val="075595"/>
                </a:solidFill>
              </a:rPr>
              <a:t>по повышению общественной активности и гражданской позиции молодых специалистов.</a:t>
            </a:r>
            <a:endParaRPr lang="ru-RU" sz="2400" b="1" dirty="0">
              <a:solidFill>
                <a:srgbClr val="0755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59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3100" y="533400"/>
            <a:ext cx="7607300" cy="863600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07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Условия присвоения Почетного звания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87679" y="1956655"/>
            <a:ext cx="115432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2400" b="1" dirty="0" smtClean="0">
                <a:solidFill>
                  <a:srgbClr val="075595"/>
                </a:solidFill>
              </a:rPr>
              <a:t>Претендент должен иметь:</a:t>
            </a: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ru-RU" sz="2400" b="1" dirty="0" smtClean="0">
                <a:solidFill>
                  <a:srgbClr val="075595"/>
                </a:solidFill>
              </a:rPr>
              <a:t>стаж работы в </a:t>
            </a:r>
            <a:r>
              <a:rPr lang="ru-RU" sz="2400" b="1" dirty="0" smtClean="0">
                <a:solidFill>
                  <a:srgbClr val="FF0000"/>
                </a:solidFill>
              </a:rPr>
              <a:t>системе образования </a:t>
            </a:r>
            <a:r>
              <a:rPr lang="ru-RU" sz="2400" b="1" dirty="0" smtClean="0">
                <a:solidFill>
                  <a:srgbClr val="075595"/>
                </a:solidFill>
              </a:rPr>
              <a:t>Кировской области </a:t>
            </a:r>
            <a:r>
              <a:rPr lang="ru-RU" sz="2400" b="1" dirty="0" smtClean="0">
                <a:solidFill>
                  <a:srgbClr val="FF0000"/>
                </a:solidFill>
              </a:rPr>
              <a:t>более 15 лет</a:t>
            </a:r>
            <a:r>
              <a:rPr lang="ru-RU" sz="2400" b="1" dirty="0" smtClean="0">
                <a:solidFill>
                  <a:srgbClr val="075595"/>
                </a:solidFill>
              </a:rPr>
              <a:t>;</a:t>
            </a: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ru-RU" sz="2400" b="1" dirty="0">
                <a:solidFill>
                  <a:srgbClr val="075595"/>
                </a:solidFill>
              </a:rPr>
              <a:t>стаж работы </a:t>
            </a:r>
            <a:r>
              <a:rPr lang="ru-RU" sz="2400" b="1" dirty="0" smtClean="0">
                <a:solidFill>
                  <a:srgbClr val="075595"/>
                </a:solidFill>
              </a:rPr>
              <a:t>в </a:t>
            </a:r>
            <a:r>
              <a:rPr lang="ru-RU" sz="2400" b="1" dirty="0" smtClean="0">
                <a:solidFill>
                  <a:srgbClr val="FF0000"/>
                </a:solidFill>
              </a:rPr>
              <a:t>должности более 10 лет</a:t>
            </a:r>
            <a:r>
              <a:rPr lang="ru-RU" sz="2400" b="1" dirty="0" smtClean="0">
                <a:solidFill>
                  <a:srgbClr val="075595"/>
                </a:solidFill>
              </a:rPr>
              <a:t>;</a:t>
            </a:r>
            <a:endParaRPr lang="ru-RU" sz="2400" b="1" dirty="0" smtClean="0">
              <a:solidFill>
                <a:srgbClr val="075595"/>
              </a:solidFill>
            </a:endParaRP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ru-RU" sz="2400" b="1" dirty="0" smtClean="0">
                <a:solidFill>
                  <a:srgbClr val="075595"/>
                </a:solidFill>
              </a:rPr>
              <a:t>стаж работы в </a:t>
            </a:r>
            <a:r>
              <a:rPr lang="ru-RU" sz="2400" b="1" dirty="0" smtClean="0">
                <a:solidFill>
                  <a:srgbClr val="FF0000"/>
                </a:solidFill>
              </a:rPr>
              <a:t>организации более 3 лет</a:t>
            </a:r>
            <a:r>
              <a:rPr lang="ru-RU" sz="2400" b="1" dirty="0" smtClean="0">
                <a:solidFill>
                  <a:srgbClr val="075595"/>
                </a:solidFill>
              </a:rPr>
              <a:t>;</a:t>
            </a: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ru-RU" sz="2400" b="1" dirty="0" smtClean="0">
                <a:solidFill>
                  <a:srgbClr val="075595"/>
                </a:solidFill>
              </a:rPr>
              <a:t>стаж наставнической деятельности не менее 3 лет;</a:t>
            </a: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ru-RU" sz="2400" b="1" dirty="0" smtClean="0">
                <a:solidFill>
                  <a:srgbClr val="FF0000"/>
                </a:solidFill>
              </a:rPr>
              <a:t>высшую</a:t>
            </a:r>
            <a:r>
              <a:rPr lang="ru-RU" sz="2400" b="1" dirty="0" smtClean="0">
                <a:solidFill>
                  <a:srgbClr val="075595"/>
                </a:solidFill>
              </a:rPr>
              <a:t> или </a:t>
            </a:r>
            <a:r>
              <a:rPr lang="ru-RU" sz="2400" b="1" dirty="0" smtClean="0">
                <a:solidFill>
                  <a:srgbClr val="FF0000"/>
                </a:solidFill>
              </a:rPr>
              <a:t>первую</a:t>
            </a:r>
            <a:r>
              <a:rPr lang="ru-RU" sz="2400" b="1" dirty="0" smtClean="0">
                <a:solidFill>
                  <a:srgbClr val="075595"/>
                </a:solidFill>
              </a:rPr>
              <a:t> квалификационную категорию;</a:t>
            </a: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ru-RU" sz="2400" b="1" dirty="0" smtClean="0">
                <a:solidFill>
                  <a:srgbClr val="FF0000"/>
                </a:solidFill>
              </a:rPr>
              <a:t>поощрения от организации </a:t>
            </a:r>
            <a:r>
              <a:rPr lang="ru-RU" sz="2400" b="1" dirty="0" smtClean="0">
                <a:solidFill>
                  <a:srgbClr val="075595"/>
                </a:solidFill>
              </a:rPr>
              <a:t>за осуществление наставничества.</a:t>
            </a:r>
            <a:endParaRPr lang="ru-RU" sz="2400" b="1" dirty="0">
              <a:solidFill>
                <a:srgbClr val="0755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42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3100" y="533400"/>
            <a:ext cx="7607300" cy="863600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07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Условия присвоения Почетного звания 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72787979"/>
              </p:ext>
            </p:extLst>
          </p:nvPr>
        </p:nvGraphicFramePr>
        <p:xfrm>
          <a:off x="927463" y="1750423"/>
          <a:ext cx="9114971" cy="4387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759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3100" y="533400"/>
            <a:ext cx="7607300" cy="863600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07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Условия присвоения Почетного звания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87679" y="1397000"/>
            <a:ext cx="11543212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2400" b="1" dirty="0" smtClean="0">
                <a:solidFill>
                  <a:srgbClr val="075595"/>
                </a:solidFill>
              </a:rPr>
              <a:t>В течение календарного года заявить</a:t>
            </a: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ru-RU" sz="2400" b="1" dirty="0" smtClean="0">
                <a:solidFill>
                  <a:srgbClr val="075595"/>
                </a:solidFill>
              </a:rPr>
              <a:t>от </a:t>
            </a:r>
            <a:r>
              <a:rPr lang="ru-RU" sz="2400" b="1" dirty="0">
                <a:solidFill>
                  <a:srgbClr val="075595"/>
                </a:solidFill>
              </a:rPr>
              <a:t>муниципального района или муниципального округа </a:t>
            </a:r>
            <a:r>
              <a:rPr lang="ru-RU" sz="2400" b="1" dirty="0" smtClean="0">
                <a:solidFill>
                  <a:srgbClr val="FF0000"/>
                </a:solidFill>
              </a:rPr>
              <a:t>не </a:t>
            </a:r>
            <a:r>
              <a:rPr lang="ru-RU" sz="2400" b="1" dirty="0">
                <a:solidFill>
                  <a:srgbClr val="FF0000"/>
                </a:solidFill>
              </a:rPr>
              <a:t>более 1 </a:t>
            </a:r>
            <a:r>
              <a:rPr lang="ru-RU" sz="2400" b="1" dirty="0" smtClean="0">
                <a:solidFill>
                  <a:srgbClr val="075595"/>
                </a:solidFill>
              </a:rPr>
              <a:t>человека </a:t>
            </a:r>
            <a:endParaRPr lang="ru-RU" sz="2400" b="1" dirty="0">
              <a:solidFill>
                <a:srgbClr val="075595"/>
              </a:solidFill>
            </a:endParaRP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ru-RU" sz="2400" b="1" dirty="0">
                <a:solidFill>
                  <a:srgbClr val="075595"/>
                </a:solidFill>
              </a:rPr>
              <a:t>по </a:t>
            </a:r>
            <a:r>
              <a:rPr lang="ru-RU" sz="2400" b="1" dirty="0">
                <a:solidFill>
                  <a:srgbClr val="FF0000"/>
                </a:solidFill>
              </a:rPr>
              <a:t>1 человеку </a:t>
            </a:r>
            <a:r>
              <a:rPr lang="ru-RU" sz="2400" b="1" dirty="0" smtClean="0">
                <a:solidFill>
                  <a:srgbClr val="075595"/>
                </a:solidFill>
              </a:rPr>
              <a:t>от </a:t>
            </a:r>
            <a:r>
              <a:rPr lang="ru-RU" sz="2400" b="1" dirty="0">
                <a:solidFill>
                  <a:srgbClr val="075595"/>
                </a:solidFill>
              </a:rPr>
              <a:t>городских округов г. </a:t>
            </a:r>
            <a:r>
              <a:rPr lang="ru-RU" sz="2400" b="1" dirty="0">
                <a:solidFill>
                  <a:srgbClr val="FF0000"/>
                </a:solidFill>
              </a:rPr>
              <a:t>Котельнич</a:t>
            </a:r>
            <a:r>
              <a:rPr lang="ru-RU" sz="2400" b="1" dirty="0">
                <a:solidFill>
                  <a:srgbClr val="075595"/>
                </a:solidFill>
              </a:rPr>
              <a:t> и </a:t>
            </a:r>
            <a:r>
              <a:rPr lang="ru-RU" sz="2400" b="1" dirty="0">
                <a:solidFill>
                  <a:srgbClr val="FF0000"/>
                </a:solidFill>
              </a:rPr>
              <a:t>ЗАТО </a:t>
            </a:r>
            <a:r>
              <a:rPr lang="ru-RU" sz="2400" b="1" dirty="0" smtClean="0">
                <a:solidFill>
                  <a:srgbClr val="FF0000"/>
                </a:solidFill>
              </a:rPr>
              <a:t>Первомайский</a:t>
            </a:r>
            <a:endParaRPr lang="ru-RU" sz="2400" b="1" dirty="0">
              <a:solidFill>
                <a:srgbClr val="075595"/>
              </a:solidFill>
            </a:endParaRP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ru-RU" sz="2400" b="1" dirty="0">
                <a:solidFill>
                  <a:srgbClr val="075595"/>
                </a:solidFill>
              </a:rPr>
              <a:t>не </a:t>
            </a:r>
            <a:r>
              <a:rPr lang="ru-RU" sz="2400" b="1" dirty="0">
                <a:solidFill>
                  <a:srgbClr val="FF0000"/>
                </a:solidFill>
              </a:rPr>
              <a:t>более 2 человек </a:t>
            </a:r>
            <a:r>
              <a:rPr lang="ru-RU" sz="2400" b="1" dirty="0">
                <a:solidFill>
                  <a:srgbClr val="075595"/>
                </a:solidFill>
              </a:rPr>
              <a:t>от городских округов г. </a:t>
            </a:r>
            <a:r>
              <a:rPr lang="ru-RU" sz="2400" b="1" dirty="0">
                <a:solidFill>
                  <a:srgbClr val="FF0000"/>
                </a:solidFill>
              </a:rPr>
              <a:t>Вятские Поляны</a:t>
            </a:r>
            <a:r>
              <a:rPr lang="ru-RU" sz="2400" b="1" dirty="0">
                <a:solidFill>
                  <a:srgbClr val="075595"/>
                </a:solidFill>
              </a:rPr>
              <a:t>, г. </a:t>
            </a:r>
            <a:r>
              <a:rPr lang="ru-RU" sz="2400" b="1" dirty="0">
                <a:solidFill>
                  <a:srgbClr val="FF0000"/>
                </a:solidFill>
              </a:rPr>
              <a:t>Кирово-Чепецк</a:t>
            </a:r>
            <a:r>
              <a:rPr lang="ru-RU" sz="2400" b="1" dirty="0">
                <a:solidFill>
                  <a:srgbClr val="075595"/>
                </a:solidFill>
              </a:rPr>
              <a:t>, </a:t>
            </a:r>
            <a:endParaRPr lang="ru-RU" sz="2400" b="1" dirty="0" smtClean="0">
              <a:solidFill>
                <a:srgbClr val="075595"/>
              </a:solidFill>
            </a:endParaRPr>
          </a:p>
          <a:p>
            <a:pPr>
              <a:spcAft>
                <a:spcPts val="600"/>
              </a:spcAft>
            </a:pPr>
            <a:r>
              <a:rPr lang="ru-RU" sz="2400" b="1" dirty="0">
                <a:solidFill>
                  <a:srgbClr val="075595"/>
                </a:solidFill>
              </a:rPr>
              <a:t> </a:t>
            </a:r>
            <a:r>
              <a:rPr lang="ru-RU" sz="2400" b="1" dirty="0" smtClean="0">
                <a:solidFill>
                  <a:srgbClr val="075595"/>
                </a:solidFill>
              </a:rPr>
              <a:t>    г</a:t>
            </a:r>
            <a:r>
              <a:rPr lang="ru-RU" sz="2400" b="1" dirty="0">
                <a:solidFill>
                  <a:srgbClr val="075595"/>
                </a:solidFill>
              </a:rPr>
              <a:t>. </a:t>
            </a:r>
            <a:r>
              <a:rPr lang="ru-RU" sz="2400" b="1" dirty="0">
                <a:solidFill>
                  <a:srgbClr val="FF0000"/>
                </a:solidFill>
              </a:rPr>
              <a:t>Слободской</a:t>
            </a:r>
            <a:r>
              <a:rPr lang="ru-RU" sz="2400" b="1" dirty="0">
                <a:solidFill>
                  <a:srgbClr val="075595"/>
                </a:solidFill>
              </a:rPr>
              <a:t> </a:t>
            </a:r>
            <a:endParaRPr lang="ru-RU" sz="2400" b="1" dirty="0">
              <a:solidFill>
                <a:srgbClr val="075595"/>
              </a:solidFill>
            </a:endParaRP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ru-RU" sz="2400" b="1" dirty="0">
                <a:solidFill>
                  <a:srgbClr val="075595"/>
                </a:solidFill>
              </a:rPr>
              <a:t>не </a:t>
            </a:r>
            <a:r>
              <a:rPr lang="ru-RU" sz="2400" b="1" dirty="0">
                <a:solidFill>
                  <a:srgbClr val="075595"/>
                </a:solidFill>
              </a:rPr>
              <a:t>более </a:t>
            </a:r>
            <a:r>
              <a:rPr lang="ru-RU" sz="2400" b="1" dirty="0">
                <a:solidFill>
                  <a:srgbClr val="FF0000"/>
                </a:solidFill>
              </a:rPr>
              <a:t>3 человек </a:t>
            </a:r>
            <a:r>
              <a:rPr lang="ru-RU" sz="2400" b="1" dirty="0">
                <a:solidFill>
                  <a:srgbClr val="075595"/>
                </a:solidFill>
              </a:rPr>
              <a:t>от городского округа г. </a:t>
            </a:r>
            <a:r>
              <a:rPr lang="ru-RU" sz="2400" b="1" dirty="0" smtClean="0">
                <a:solidFill>
                  <a:srgbClr val="FF0000"/>
                </a:solidFill>
              </a:rPr>
              <a:t>Киров</a:t>
            </a:r>
          </a:p>
          <a:p>
            <a:pPr algn="r">
              <a:spcAft>
                <a:spcPts val="600"/>
              </a:spcAft>
            </a:pPr>
            <a:r>
              <a:rPr lang="ru-RU" sz="2000" b="1" dirty="0" smtClean="0">
                <a:solidFill>
                  <a:srgbClr val="075595"/>
                </a:solidFill>
              </a:rPr>
              <a:t>(Распоряжение </a:t>
            </a:r>
            <a:r>
              <a:rPr lang="ru-RU" sz="2000" b="1" dirty="0">
                <a:solidFill>
                  <a:srgbClr val="075595"/>
                </a:solidFill>
              </a:rPr>
              <a:t>министерства образования Кировской области от </a:t>
            </a:r>
            <a:r>
              <a:rPr lang="ru-RU" sz="2000" b="1" dirty="0">
                <a:solidFill>
                  <a:srgbClr val="FF0000"/>
                </a:solidFill>
              </a:rPr>
              <a:t>27.01.2021</a:t>
            </a:r>
            <a:r>
              <a:rPr lang="ru-RU" sz="2000" b="1" dirty="0">
                <a:solidFill>
                  <a:srgbClr val="075595"/>
                </a:solidFill>
              </a:rPr>
              <a:t> № </a:t>
            </a:r>
            <a:r>
              <a:rPr lang="ru-RU" sz="2000" b="1" dirty="0" smtClean="0">
                <a:solidFill>
                  <a:srgbClr val="FF0000"/>
                </a:solidFill>
              </a:rPr>
              <a:t>75</a:t>
            </a:r>
            <a:r>
              <a:rPr lang="ru-RU" sz="2000" b="1" dirty="0" smtClean="0">
                <a:solidFill>
                  <a:srgbClr val="05589C"/>
                </a:solidFill>
              </a:rPr>
              <a:t>)</a:t>
            </a:r>
            <a:r>
              <a:rPr lang="ru-RU" sz="2000" dirty="0">
                <a:solidFill>
                  <a:srgbClr val="05589C"/>
                </a:solidFill>
              </a:rPr>
              <a:t/>
            </a:r>
            <a:br>
              <a:rPr lang="ru-RU" sz="2000" dirty="0">
                <a:solidFill>
                  <a:srgbClr val="05589C"/>
                </a:solidFill>
              </a:rPr>
            </a:br>
            <a:endParaRPr lang="ru-RU" sz="2000" b="1" dirty="0">
              <a:solidFill>
                <a:srgbClr val="05589C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10194" y="5061367"/>
            <a:ext cx="94400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ru-RU" sz="3200" b="1" dirty="0" smtClean="0">
                <a:solidFill>
                  <a:srgbClr val="075595"/>
                </a:solidFill>
              </a:rPr>
              <a:t>Срок предоставления документов </a:t>
            </a:r>
            <a:r>
              <a:rPr lang="ru-RU" sz="3200" b="1" dirty="0" smtClean="0">
                <a:solidFill>
                  <a:srgbClr val="FF0000"/>
                </a:solidFill>
              </a:rPr>
              <a:t>до </a:t>
            </a:r>
            <a:r>
              <a:rPr lang="ru-RU" sz="3200" b="1" dirty="0" smtClean="0">
                <a:solidFill>
                  <a:srgbClr val="075595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01.07.2021</a:t>
            </a:r>
            <a:endParaRPr lang="ru-RU" sz="3200" b="1" dirty="0">
              <a:solidFill>
                <a:srgbClr val="0755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68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0926" y="1932690"/>
            <a:ext cx="11477897" cy="45243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5589C"/>
                </a:solidFill>
              </a:rPr>
              <a:t>необходимость </a:t>
            </a:r>
            <a:r>
              <a:rPr lang="ru-RU" sz="2400" b="1" dirty="0">
                <a:solidFill>
                  <a:srgbClr val="C00000"/>
                </a:solidFill>
              </a:rPr>
              <a:t>максимального </a:t>
            </a:r>
            <a:r>
              <a:rPr lang="ru-RU" sz="2400" b="1" dirty="0">
                <a:solidFill>
                  <a:srgbClr val="C00000"/>
                </a:solidFill>
              </a:rPr>
              <a:t>контроля </a:t>
            </a:r>
            <a:r>
              <a:rPr lang="ru-RU" sz="2400" b="1" dirty="0">
                <a:solidFill>
                  <a:srgbClr val="05589C"/>
                </a:solidFill>
              </a:rPr>
              <a:t>в части </a:t>
            </a:r>
            <a:r>
              <a:rPr lang="ru-RU" sz="2400" b="1" dirty="0">
                <a:solidFill>
                  <a:srgbClr val="C00000"/>
                </a:solidFill>
              </a:rPr>
              <a:t>создания условий</a:t>
            </a:r>
            <a:r>
              <a:rPr lang="ru-RU" sz="2400" b="1" dirty="0">
                <a:solidFill>
                  <a:srgbClr val="05589C"/>
                </a:solidFill>
              </a:rPr>
              <a:t>, обеспечивающих </a:t>
            </a:r>
            <a:r>
              <a:rPr lang="ru-RU" sz="2400" b="1" dirty="0">
                <a:solidFill>
                  <a:srgbClr val="C00000"/>
                </a:solidFill>
              </a:rPr>
              <a:t>сохранение </a:t>
            </a:r>
            <a:r>
              <a:rPr lang="ru-RU" sz="2400" b="1" dirty="0">
                <a:solidFill>
                  <a:srgbClr val="C00000"/>
                </a:solidFill>
              </a:rPr>
              <a:t>жизни</a:t>
            </a:r>
            <a:r>
              <a:rPr lang="ru-RU" sz="2400" b="1" dirty="0">
                <a:solidFill>
                  <a:srgbClr val="05589C"/>
                </a:solidFill>
              </a:rPr>
              <a:t>, </a:t>
            </a:r>
            <a:r>
              <a:rPr lang="ru-RU" sz="2400" b="1" dirty="0">
                <a:solidFill>
                  <a:srgbClr val="C00000"/>
                </a:solidFill>
              </a:rPr>
              <a:t>здоровья</a:t>
            </a:r>
            <a:r>
              <a:rPr lang="ru-RU" sz="2400" b="1" dirty="0">
                <a:solidFill>
                  <a:srgbClr val="05589C"/>
                </a:solidFill>
              </a:rPr>
              <a:t> </a:t>
            </a:r>
            <a:r>
              <a:rPr lang="ru-RU" sz="2400" b="1" dirty="0">
                <a:solidFill>
                  <a:srgbClr val="C00000"/>
                </a:solidFill>
              </a:rPr>
              <a:t>обучающихся</a:t>
            </a:r>
            <a:r>
              <a:rPr lang="ru-RU" sz="2400" b="1" dirty="0">
                <a:solidFill>
                  <a:srgbClr val="05589C"/>
                </a:solidFill>
              </a:rPr>
              <a:t> и </a:t>
            </a:r>
            <a:r>
              <a:rPr lang="ru-RU" sz="2400" b="1" dirty="0">
                <a:solidFill>
                  <a:srgbClr val="C00000"/>
                </a:solidFill>
              </a:rPr>
              <a:t>работников</a:t>
            </a:r>
            <a:r>
              <a:rPr lang="ru-RU" sz="2400" b="1" dirty="0">
                <a:solidFill>
                  <a:srgbClr val="05589C"/>
                </a:solidFill>
              </a:rPr>
              <a:t> образовательных </a:t>
            </a:r>
            <a:r>
              <a:rPr lang="ru-RU" sz="2400" b="1" dirty="0">
                <a:solidFill>
                  <a:srgbClr val="05589C"/>
                </a:solidFill>
              </a:rPr>
              <a:t>организаций</a:t>
            </a:r>
          </a:p>
          <a:p>
            <a:endParaRPr lang="ru-RU" sz="2400" b="1" dirty="0">
              <a:solidFill>
                <a:srgbClr val="05589C"/>
              </a:solidFill>
            </a:endParaRPr>
          </a:p>
          <a:p>
            <a:r>
              <a:rPr lang="ru-RU" sz="2400" b="1" dirty="0">
                <a:solidFill>
                  <a:srgbClr val="05589C"/>
                </a:solidFill>
              </a:rPr>
              <a:t>выработать </a:t>
            </a:r>
            <a:r>
              <a:rPr lang="ru-RU" sz="2400" b="1" dirty="0">
                <a:solidFill>
                  <a:srgbClr val="C00000"/>
                </a:solidFill>
              </a:rPr>
              <a:t>дополнительные меры </a:t>
            </a:r>
            <a:r>
              <a:rPr lang="ru-RU" sz="2400" b="1" dirty="0">
                <a:solidFill>
                  <a:srgbClr val="05589C"/>
                </a:solidFill>
              </a:rPr>
              <a:t>с учетом </a:t>
            </a:r>
            <a:r>
              <a:rPr lang="ru-RU" sz="2400" b="1" dirty="0">
                <a:solidFill>
                  <a:srgbClr val="C00000"/>
                </a:solidFill>
              </a:rPr>
              <a:t>анализа обстановки </a:t>
            </a:r>
            <a:r>
              <a:rPr lang="ru-RU" sz="2400" b="1" dirty="0" smtClean="0">
                <a:solidFill>
                  <a:srgbClr val="05589C"/>
                </a:solidFill>
              </a:rPr>
              <a:t>в </a:t>
            </a:r>
            <a:r>
              <a:rPr lang="ru-RU" sz="2400" b="1" dirty="0">
                <a:solidFill>
                  <a:srgbClr val="05589C"/>
                </a:solidFill>
              </a:rPr>
              <a:t>субъекте </a:t>
            </a:r>
            <a:r>
              <a:rPr lang="ru-RU" sz="2400" b="1" dirty="0" smtClean="0">
                <a:solidFill>
                  <a:srgbClr val="05589C"/>
                </a:solidFill>
              </a:rPr>
              <a:t>РФ</a:t>
            </a:r>
            <a:endParaRPr lang="ru-RU" sz="2400" b="1" dirty="0">
              <a:solidFill>
                <a:srgbClr val="05589C"/>
              </a:solidFill>
            </a:endParaRPr>
          </a:p>
          <a:p>
            <a:endParaRPr lang="ru-RU" sz="2400" b="1" dirty="0" smtClean="0">
              <a:solidFill>
                <a:srgbClr val="05589C"/>
              </a:solidFill>
            </a:endParaRPr>
          </a:p>
          <a:p>
            <a:r>
              <a:rPr lang="ru-RU" sz="2400" b="1" dirty="0" smtClean="0">
                <a:solidFill>
                  <a:srgbClr val="05589C"/>
                </a:solidFill>
              </a:rPr>
              <a:t>провести </a:t>
            </a:r>
            <a:r>
              <a:rPr lang="ru-RU" sz="2400" b="1" dirty="0">
                <a:solidFill>
                  <a:srgbClr val="C00000"/>
                </a:solidFill>
              </a:rPr>
              <a:t>проверки состояния защищенности </a:t>
            </a:r>
            <a:r>
              <a:rPr lang="ru-RU" sz="2400" b="1" dirty="0" smtClean="0">
                <a:solidFill>
                  <a:srgbClr val="05589C"/>
                </a:solidFill>
              </a:rPr>
              <a:t>организаций </a:t>
            </a:r>
          </a:p>
          <a:p>
            <a:endParaRPr lang="ru-RU" sz="2400" b="1" dirty="0">
              <a:solidFill>
                <a:srgbClr val="05589C"/>
              </a:solidFill>
            </a:endParaRPr>
          </a:p>
          <a:p>
            <a:r>
              <a:rPr lang="ru-RU" sz="2400" b="1" dirty="0" smtClean="0">
                <a:solidFill>
                  <a:srgbClr val="C00000"/>
                </a:solidFill>
              </a:rPr>
              <a:t>организовать </a:t>
            </a:r>
            <a:r>
              <a:rPr lang="ru-RU" sz="2400" b="1" dirty="0">
                <a:solidFill>
                  <a:srgbClr val="C00000"/>
                </a:solidFill>
              </a:rPr>
              <a:t>разъяснительную работу </a:t>
            </a:r>
            <a:r>
              <a:rPr lang="ru-RU" sz="2400" b="1" dirty="0">
                <a:solidFill>
                  <a:srgbClr val="05589C"/>
                </a:solidFill>
              </a:rPr>
              <a:t>в педагогических </a:t>
            </a:r>
            <a:r>
              <a:rPr lang="ru-RU" sz="2400" b="1" dirty="0" smtClean="0">
                <a:solidFill>
                  <a:srgbClr val="05589C"/>
                </a:solidFill>
              </a:rPr>
              <a:t>коллективах</a:t>
            </a:r>
            <a:endParaRPr lang="ru-RU" sz="2400" b="1" dirty="0">
              <a:solidFill>
                <a:srgbClr val="05589C"/>
              </a:solidFill>
            </a:endParaRPr>
          </a:p>
          <a:p>
            <a:endParaRPr lang="ru-RU" sz="2400" b="1" dirty="0">
              <a:solidFill>
                <a:srgbClr val="05589C"/>
              </a:solidFill>
            </a:endParaRPr>
          </a:p>
          <a:p>
            <a:r>
              <a:rPr lang="ru-RU" sz="2400" b="1" dirty="0">
                <a:solidFill>
                  <a:srgbClr val="05589C"/>
                </a:solidFill>
              </a:rPr>
              <a:t>провести </a:t>
            </a:r>
            <a:r>
              <a:rPr lang="ru-RU" sz="2400" b="1" dirty="0">
                <a:solidFill>
                  <a:srgbClr val="C00000"/>
                </a:solidFill>
              </a:rPr>
              <a:t>классные часы </a:t>
            </a:r>
            <a:r>
              <a:rPr lang="ru-RU" sz="2400" b="1" dirty="0">
                <a:solidFill>
                  <a:srgbClr val="05589C"/>
                </a:solidFill>
              </a:rPr>
              <a:t>о законопослушном поведении, </a:t>
            </a:r>
            <a:r>
              <a:rPr lang="ru-RU" sz="2400" b="1" dirty="0">
                <a:solidFill>
                  <a:srgbClr val="C00000"/>
                </a:solidFill>
              </a:rPr>
              <a:t>общешкольные </a:t>
            </a:r>
          </a:p>
          <a:p>
            <a:r>
              <a:rPr lang="ru-RU" sz="2400" b="1" dirty="0">
                <a:solidFill>
                  <a:srgbClr val="C00000"/>
                </a:solidFill>
              </a:rPr>
              <a:t>родительские собрания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330926" y="653142"/>
            <a:ext cx="9144000" cy="105156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Письмо Министерства Просвещения РФ 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от 11.05.2021 № СК-123/07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8838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565" y="533400"/>
            <a:ext cx="8660675" cy="8636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7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Порядок </a:t>
            </a:r>
            <a:r>
              <a:rPr lang="ru-RU" sz="3200" b="1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представления</a:t>
            </a:r>
            <a:r>
              <a:rPr lang="ru-RU" sz="3200" b="1" dirty="0" smtClean="0">
                <a:solidFill>
                  <a:srgbClr val="07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к награждению</a:t>
            </a:r>
            <a:endParaRPr lang="ru-RU" sz="3200" b="1" dirty="0">
              <a:solidFill>
                <a:srgbClr val="07559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825830527"/>
              </p:ext>
            </p:extLst>
          </p:nvPr>
        </p:nvGraphicFramePr>
        <p:xfrm>
          <a:off x="117565" y="1514566"/>
          <a:ext cx="11586754" cy="4951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950823" y="4219305"/>
            <a:ext cx="7149737" cy="23643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5589C"/>
                </a:solidFill>
              </a:rPr>
              <a:t>Ходатайство на имя министра образования на бланке ОО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5589C"/>
                </a:solidFill>
              </a:rPr>
              <a:t>Представление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5589C"/>
                </a:solidFill>
              </a:rPr>
              <a:t>Выписку из протокола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5589C"/>
                </a:solidFill>
              </a:rPr>
              <a:t>Согласие наставника на обработку персональных данных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5589C"/>
                </a:solidFill>
              </a:rPr>
              <a:t>Ходатайство органа местного самоуправления, осуществляющего управления в сфере образования </a:t>
            </a:r>
            <a:endParaRPr lang="ru-RU" sz="2000" dirty="0" smtClean="0">
              <a:solidFill>
                <a:srgbClr val="05589C"/>
              </a:solidFill>
            </a:endParaRPr>
          </a:p>
          <a:p>
            <a:r>
              <a:rPr lang="ru-RU" sz="2000" dirty="0" smtClean="0">
                <a:solidFill>
                  <a:srgbClr val="05589C"/>
                </a:solidFill>
              </a:rPr>
              <a:t>       (</a:t>
            </a:r>
            <a:r>
              <a:rPr lang="ru-RU" sz="2000" dirty="0">
                <a:solidFill>
                  <a:srgbClr val="05589C"/>
                </a:solidFill>
              </a:rPr>
              <a:t>для муниципальных организаций)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9261565" y="3742145"/>
            <a:ext cx="718457" cy="4963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70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3100" y="533400"/>
            <a:ext cx="7607300" cy="8636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7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Порядок </a:t>
            </a:r>
            <a:r>
              <a:rPr lang="ru-RU" sz="3200" b="1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рассмотрения</a:t>
            </a:r>
            <a:r>
              <a:rPr lang="ru-RU" sz="3200" b="1" dirty="0" smtClean="0">
                <a:solidFill>
                  <a:srgbClr val="07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документов</a:t>
            </a:r>
            <a:endParaRPr lang="ru-RU" sz="3200" b="1" dirty="0">
              <a:solidFill>
                <a:srgbClr val="07559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1884" y="1514565"/>
            <a:ext cx="11234057" cy="7445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Предварительная экспертиза </a:t>
            </a:r>
            <a:r>
              <a:rPr lang="ru-RU" sz="2400" dirty="0" smtClean="0">
                <a:solidFill>
                  <a:srgbClr val="05589C"/>
                </a:solidFill>
              </a:rPr>
              <a:t>в отделах </a:t>
            </a:r>
            <a:r>
              <a:rPr lang="ru-RU" sz="2400" dirty="0" smtClean="0">
                <a:solidFill>
                  <a:srgbClr val="C00000"/>
                </a:solidFill>
              </a:rPr>
              <a:t>образовательных округов </a:t>
            </a:r>
            <a:r>
              <a:rPr lang="ru-RU" sz="2400" dirty="0" smtClean="0">
                <a:solidFill>
                  <a:srgbClr val="05589C"/>
                </a:solidFill>
              </a:rPr>
              <a:t>министерства образования Кировской области</a:t>
            </a:r>
            <a:endParaRPr lang="ru-RU" sz="2400" dirty="0">
              <a:solidFill>
                <a:srgbClr val="05589C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1884" y="2580236"/>
            <a:ext cx="11234057" cy="7445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Решение</a:t>
            </a:r>
            <a:r>
              <a:rPr lang="ru-RU" sz="2400" dirty="0" smtClean="0">
                <a:solidFill>
                  <a:srgbClr val="05589C"/>
                </a:solidFill>
              </a:rPr>
              <a:t> о присвоении звания </a:t>
            </a:r>
            <a:r>
              <a:rPr lang="ru-RU" sz="2400" dirty="0" smtClean="0">
                <a:solidFill>
                  <a:srgbClr val="C00000"/>
                </a:solidFill>
              </a:rPr>
              <a:t>принимается министерством образования </a:t>
            </a:r>
            <a:r>
              <a:rPr lang="ru-RU" sz="2400" dirty="0" smtClean="0">
                <a:solidFill>
                  <a:srgbClr val="05589C"/>
                </a:solidFill>
              </a:rPr>
              <a:t>Кировской области по представлению комиссии (заседание проводится в июле)</a:t>
            </a:r>
            <a:endParaRPr lang="ru-RU" sz="2400" dirty="0">
              <a:solidFill>
                <a:srgbClr val="05589C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1884" y="3645907"/>
            <a:ext cx="11234057" cy="149327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5589C"/>
                </a:solidFill>
              </a:rPr>
              <a:t>В случае отказа – в течение </a:t>
            </a:r>
            <a:r>
              <a:rPr lang="ru-RU" sz="2400" dirty="0" smtClean="0">
                <a:solidFill>
                  <a:srgbClr val="C00000"/>
                </a:solidFill>
              </a:rPr>
              <a:t>5</a:t>
            </a:r>
            <a:r>
              <a:rPr lang="ru-RU" sz="2400" dirty="0" smtClean="0">
                <a:solidFill>
                  <a:srgbClr val="05589C"/>
                </a:solidFill>
              </a:rPr>
              <a:t> дней письменно сообщаются мотивы и возвращаются документы.</a:t>
            </a:r>
          </a:p>
          <a:p>
            <a:pPr algn="ctr"/>
            <a:r>
              <a:rPr lang="ru-RU" sz="2400" dirty="0" smtClean="0">
                <a:solidFill>
                  <a:srgbClr val="05589C"/>
                </a:solidFill>
              </a:rPr>
              <a:t>При положительном решении – в течение </a:t>
            </a:r>
            <a:r>
              <a:rPr lang="ru-RU" sz="2400" dirty="0" smtClean="0">
                <a:solidFill>
                  <a:srgbClr val="C00000"/>
                </a:solidFill>
              </a:rPr>
              <a:t>5</a:t>
            </a:r>
            <a:r>
              <a:rPr lang="ru-RU" sz="2400" dirty="0" smtClean="0">
                <a:solidFill>
                  <a:srgbClr val="05589C"/>
                </a:solidFill>
              </a:rPr>
              <a:t> дней готовится проект распоряжения о присвоения Почетного звания.</a:t>
            </a:r>
            <a:endParaRPr lang="ru-RU" sz="2400" dirty="0">
              <a:solidFill>
                <a:srgbClr val="05589C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1884" y="5460273"/>
            <a:ext cx="11234057" cy="10972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5589C"/>
                </a:solidFill>
              </a:rPr>
              <a:t>Лицам, </a:t>
            </a:r>
            <a:r>
              <a:rPr lang="ru-RU" sz="2400" dirty="0" smtClean="0">
                <a:solidFill>
                  <a:srgbClr val="C00000"/>
                </a:solidFill>
              </a:rPr>
              <a:t>удостоенным Почетного звания</a:t>
            </a:r>
            <a:r>
              <a:rPr lang="ru-RU" sz="2400" dirty="0" smtClean="0">
                <a:solidFill>
                  <a:srgbClr val="05589C"/>
                </a:solidFill>
              </a:rPr>
              <a:t>, на основании распоряжения министерства образования Кировской области </a:t>
            </a:r>
            <a:r>
              <a:rPr lang="ru-RU" sz="2400" dirty="0" smtClean="0">
                <a:solidFill>
                  <a:srgbClr val="C00000"/>
                </a:solidFill>
              </a:rPr>
              <a:t>вручается свидетельство</a:t>
            </a:r>
            <a:r>
              <a:rPr lang="ru-RU" sz="2400" dirty="0" smtClean="0">
                <a:solidFill>
                  <a:srgbClr val="05589C"/>
                </a:solidFill>
              </a:rPr>
              <a:t>.</a:t>
            </a:r>
          </a:p>
          <a:p>
            <a:pPr algn="ctr"/>
            <a:r>
              <a:rPr lang="ru-RU" sz="2400" dirty="0" smtClean="0">
                <a:solidFill>
                  <a:srgbClr val="05589C"/>
                </a:solidFill>
              </a:rPr>
              <a:t>Повторное звание не присваивается.</a:t>
            </a:r>
            <a:endParaRPr lang="ru-RU" sz="2400" dirty="0">
              <a:solidFill>
                <a:srgbClr val="0558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79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2548" y="634276"/>
            <a:ext cx="82121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Рекомендации </a:t>
            </a:r>
            <a:r>
              <a:rPr lang="ru-RU" sz="2400" b="1" dirty="0">
                <a:solidFill>
                  <a:srgbClr val="C00000"/>
                </a:solidFill>
              </a:rPr>
              <a:t>по </a:t>
            </a:r>
            <a:r>
              <a:rPr lang="ru-RU" sz="2400" b="1" dirty="0">
                <a:solidFill>
                  <a:srgbClr val="C00000"/>
                </a:solidFill>
              </a:rPr>
              <a:t>организации действий в кризисной ситуации для участников  </a:t>
            </a:r>
            <a:r>
              <a:rPr lang="ru-RU" sz="2400" b="1" dirty="0" smtClean="0">
                <a:solidFill>
                  <a:srgbClr val="C00000"/>
                </a:solidFill>
              </a:rPr>
              <a:t>образовательных </a:t>
            </a:r>
            <a:r>
              <a:rPr lang="ru-RU" sz="2400" b="1" dirty="0">
                <a:solidFill>
                  <a:srgbClr val="C00000"/>
                </a:solidFill>
              </a:rPr>
              <a:t>отношений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92775" y="1723181"/>
            <a:ext cx="99147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5589C"/>
                </a:solidFill>
              </a:rPr>
              <a:t>Антикризисный план должен включать в себя следующие блоки: 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628232822"/>
              </p:ext>
            </p:extLst>
          </p:nvPr>
        </p:nvGraphicFramePr>
        <p:xfrm>
          <a:off x="252548" y="2442755"/>
          <a:ext cx="10476411" cy="3578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4998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2548" y="634276"/>
            <a:ext cx="82121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Рекомендации </a:t>
            </a:r>
            <a:r>
              <a:rPr lang="ru-RU" sz="2400" b="1" dirty="0">
                <a:solidFill>
                  <a:srgbClr val="C00000"/>
                </a:solidFill>
              </a:rPr>
              <a:t>по </a:t>
            </a:r>
            <a:r>
              <a:rPr lang="ru-RU" sz="2400" b="1" dirty="0">
                <a:solidFill>
                  <a:srgbClr val="C00000"/>
                </a:solidFill>
              </a:rPr>
              <a:t>организации действий в кризисной ситуации для участников  </a:t>
            </a:r>
            <a:r>
              <a:rPr lang="ru-RU" sz="2400" b="1" dirty="0" smtClean="0">
                <a:solidFill>
                  <a:srgbClr val="C00000"/>
                </a:solidFill>
              </a:rPr>
              <a:t>образовательных </a:t>
            </a:r>
            <a:r>
              <a:rPr lang="ru-RU" sz="2400" b="1" dirty="0">
                <a:solidFill>
                  <a:srgbClr val="C00000"/>
                </a:solidFill>
              </a:rPr>
              <a:t>отношений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92775" y="1723181"/>
            <a:ext cx="107376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5589C"/>
                </a:solidFill>
              </a:rPr>
              <a:t>Каждый блок формируется с учетом и в зависимости от следующих факторов: </a:t>
            </a:r>
            <a:endParaRPr lang="ru-RU" sz="2400" b="1" dirty="0">
              <a:solidFill>
                <a:srgbClr val="05589C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5577" y="2390503"/>
            <a:ext cx="11038114" cy="421930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5589C"/>
                </a:solidFill>
              </a:rPr>
              <a:t>типы ЧС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5589C"/>
                </a:solidFill>
              </a:rPr>
              <a:t>какие признаки определяют кризисный характер этих </a:t>
            </a:r>
            <a:r>
              <a:rPr lang="ru-RU" sz="2000" dirty="0" smtClean="0">
                <a:solidFill>
                  <a:srgbClr val="05589C"/>
                </a:solidFill>
              </a:rPr>
              <a:t>событий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5589C"/>
                </a:solidFill>
              </a:rPr>
              <a:t>каков алгоритм </a:t>
            </a:r>
            <a:r>
              <a:rPr lang="ru-RU" sz="2000" dirty="0" smtClean="0">
                <a:solidFill>
                  <a:srgbClr val="05589C"/>
                </a:solidFill>
              </a:rPr>
              <a:t>действий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5589C"/>
                </a:solidFill>
              </a:rPr>
              <a:t>каким образом и по каким критериям определять </a:t>
            </a:r>
            <a:r>
              <a:rPr lang="ru-RU" sz="2000" dirty="0" smtClean="0">
                <a:solidFill>
                  <a:srgbClr val="05589C"/>
                </a:solidFill>
              </a:rPr>
              <a:t>медицинскую и </a:t>
            </a:r>
            <a:r>
              <a:rPr lang="ru-RU" sz="2000" dirty="0">
                <a:solidFill>
                  <a:srgbClr val="05589C"/>
                </a:solidFill>
              </a:rPr>
              <a:t>психологическую </a:t>
            </a:r>
            <a:r>
              <a:rPr lang="ru-RU" sz="2000" dirty="0" smtClean="0">
                <a:solidFill>
                  <a:srgbClr val="05589C"/>
                </a:solidFill>
              </a:rPr>
              <a:t>травмы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5589C"/>
                </a:solidFill>
              </a:rPr>
              <a:t>как выявить учащихся и сотрудников, которым может потребоваться </a:t>
            </a:r>
            <a:r>
              <a:rPr lang="ru-RU" sz="2000" dirty="0" smtClean="0">
                <a:solidFill>
                  <a:srgbClr val="05589C"/>
                </a:solidFill>
              </a:rPr>
              <a:t>последующая консультация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5589C"/>
                </a:solidFill>
              </a:rPr>
              <a:t>порядок действий в отношении обучающихся, сотрудников, родителей, </a:t>
            </a:r>
            <a:r>
              <a:rPr lang="ru-RU" sz="2000" dirty="0" smtClean="0">
                <a:solidFill>
                  <a:srgbClr val="05589C"/>
                </a:solidFill>
              </a:rPr>
              <a:t>СМИ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5589C"/>
                </a:solidFill>
              </a:rPr>
              <a:t>кто будет оценивать эффективность действий и необходимость доработки </a:t>
            </a:r>
            <a:r>
              <a:rPr lang="ru-RU" sz="2000" dirty="0" smtClean="0">
                <a:solidFill>
                  <a:srgbClr val="05589C"/>
                </a:solidFill>
              </a:rPr>
              <a:t>и </a:t>
            </a:r>
            <a:r>
              <a:rPr lang="ru-RU" sz="2000" dirty="0">
                <a:solidFill>
                  <a:srgbClr val="05589C"/>
                </a:solidFill>
              </a:rPr>
              <a:t>изменения кризисного </a:t>
            </a:r>
            <a:r>
              <a:rPr lang="ru-RU" sz="2000" dirty="0" smtClean="0">
                <a:solidFill>
                  <a:srgbClr val="05589C"/>
                </a:solidFill>
              </a:rPr>
              <a:t>плана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5589C"/>
                </a:solidFill>
              </a:rPr>
              <a:t>какие обучающие тренинги для сотрудников необходимо </a:t>
            </a:r>
            <a:r>
              <a:rPr lang="ru-RU" sz="2000" dirty="0" smtClean="0">
                <a:solidFill>
                  <a:srgbClr val="05589C"/>
                </a:solidFill>
              </a:rPr>
              <a:t>провести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5589C"/>
                </a:solidFill>
              </a:rPr>
              <a:t>как будет происходить информирование о кризисной ситуации и плане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5589C"/>
                </a:solidFill>
              </a:rPr>
              <a:t>действий в самой образовательной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2163546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2548" y="634276"/>
            <a:ext cx="82121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Рекомендации </a:t>
            </a:r>
            <a:r>
              <a:rPr lang="ru-RU" sz="2400" b="1" dirty="0">
                <a:solidFill>
                  <a:srgbClr val="C00000"/>
                </a:solidFill>
              </a:rPr>
              <a:t>по </a:t>
            </a:r>
            <a:r>
              <a:rPr lang="ru-RU" sz="2400" b="1" dirty="0">
                <a:solidFill>
                  <a:srgbClr val="C00000"/>
                </a:solidFill>
              </a:rPr>
              <a:t>организации действий в кризисной ситуации для участников  </a:t>
            </a:r>
            <a:r>
              <a:rPr lang="ru-RU" sz="2400" b="1" dirty="0" smtClean="0">
                <a:solidFill>
                  <a:srgbClr val="C00000"/>
                </a:solidFill>
              </a:rPr>
              <a:t>образовательных </a:t>
            </a:r>
            <a:r>
              <a:rPr lang="ru-RU" sz="2400" b="1" dirty="0">
                <a:solidFill>
                  <a:srgbClr val="C00000"/>
                </a:solidFill>
              </a:rPr>
              <a:t>отношений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92775" y="1723181"/>
            <a:ext cx="107376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5589C"/>
                </a:solidFill>
              </a:rPr>
              <a:t>Каждый член школьной антикризисной команды должен знать:</a:t>
            </a:r>
            <a:endParaRPr lang="ru-RU" sz="2400" b="1" dirty="0">
              <a:solidFill>
                <a:srgbClr val="05589C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2513" y="2184847"/>
            <a:ext cx="11038114" cy="456865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5589C"/>
                </a:solidFill>
              </a:rPr>
              <a:t>кто отвечает за оповещение всех членов </a:t>
            </a:r>
            <a:r>
              <a:rPr lang="ru-RU" sz="2000" dirty="0" smtClean="0">
                <a:solidFill>
                  <a:srgbClr val="05589C"/>
                </a:solidFill>
              </a:rPr>
              <a:t>команды</a:t>
            </a:r>
            <a:endParaRPr lang="ru-RU" sz="2000" dirty="0">
              <a:solidFill>
                <a:srgbClr val="05589C"/>
              </a:solidFill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5589C"/>
                </a:solidFill>
              </a:rPr>
              <a:t>кто регулирует и выстраивает системы </a:t>
            </a:r>
            <a:r>
              <a:rPr lang="ru-RU" sz="2000" dirty="0" smtClean="0">
                <a:solidFill>
                  <a:srgbClr val="05589C"/>
                </a:solidFill>
              </a:rPr>
              <a:t>коммуникации </a:t>
            </a:r>
            <a:endParaRPr lang="ru-RU" sz="2000" dirty="0">
              <a:solidFill>
                <a:srgbClr val="05589C"/>
              </a:solidFill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5589C"/>
                </a:solidFill>
              </a:rPr>
              <a:t>кто и каким образом обеспечивает контроль </a:t>
            </a:r>
            <a:r>
              <a:rPr lang="ru-RU" sz="2000" dirty="0" smtClean="0">
                <a:solidFill>
                  <a:srgbClr val="05589C"/>
                </a:solidFill>
              </a:rPr>
              <a:t>слухов </a:t>
            </a:r>
            <a:endParaRPr lang="ru-RU" sz="2000" dirty="0">
              <a:solidFill>
                <a:srgbClr val="05589C"/>
              </a:solidFill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5589C"/>
                </a:solidFill>
              </a:rPr>
              <a:t>кто обеспечивает первую помощь (психологическую, социальную </a:t>
            </a:r>
            <a:r>
              <a:rPr lang="ru-RU" sz="2000" dirty="0" smtClean="0">
                <a:solidFill>
                  <a:srgbClr val="05589C"/>
                </a:solidFill>
              </a:rPr>
              <a:t>и </a:t>
            </a:r>
            <a:r>
              <a:rPr lang="ru-RU" sz="2000" dirty="0">
                <a:solidFill>
                  <a:srgbClr val="05589C"/>
                </a:solidFill>
              </a:rPr>
              <a:t>медицинскую), взаимодействует со </a:t>
            </a:r>
            <a:r>
              <a:rPr lang="ru-RU" sz="2000" dirty="0" smtClean="0">
                <a:solidFill>
                  <a:srgbClr val="05589C"/>
                </a:solidFill>
              </a:rPr>
              <a:t>СМИ </a:t>
            </a:r>
            <a:endParaRPr lang="ru-RU" sz="2000" dirty="0">
              <a:solidFill>
                <a:srgbClr val="05589C"/>
              </a:solidFill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5589C"/>
                </a:solidFill>
              </a:rPr>
              <a:t>кто обеспечивает эвакуацию и </a:t>
            </a:r>
            <a:r>
              <a:rPr lang="ru-RU" sz="2000" dirty="0" smtClean="0">
                <a:solidFill>
                  <a:srgbClr val="05589C"/>
                </a:solidFill>
              </a:rPr>
              <a:t>перевозку </a:t>
            </a:r>
            <a:endParaRPr lang="ru-RU" sz="2000" dirty="0">
              <a:solidFill>
                <a:srgbClr val="05589C"/>
              </a:solidFill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5589C"/>
                </a:solidFill>
              </a:rPr>
              <a:t>кто проводит индивидуальное и групповое </a:t>
            </a:r>
            <a:r>
              <a:rPr lang="ru-RU" sz="2000" dirty="0" smtClean="0">
                <a:solidFill>
                  <a:srgbClr val="05589C"/>
                </a:solidFill>
              </a:rPr>
              <a:t>консультирование </a:t>
            </a:r>
            <a:endParaRPr lang="ru-RU" sz="2000" dirty="0">
              <a:solidFill>
                <a:srgbClr val="05589C"/>
              </a:solidFill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5589C"/>
                </a:solidFill>
              </a:rPr>
              <a:t>кто планирует и проводит работу с последствиями кризисной </a:t>
            </a:r>
            <a:r>
              <a:rPr lang="ru-RU" sz="2000" dirty="0" smtClean="0">
                <a:solidFill>
                  <a:srgbClr val="05589C"/>
                </a:solidFill>
              </a:rPr>
              <a:t>ситуации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2000" dirty="0">
              <a:solidFill>
                <a:srgbClr val="05589C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ru-RU" sz="2400" b="1" dirty="0">
                <a:solidFill>
                  <a:srgbClr val="05589C"/>
                </a:solidFill>
              </a:rPr>
              <a:t>За каждую функцию должны отвечать </a:t>
            </a:r>
            <a:r>
              <a:rPr lang="ru-RU" sz="2400" b="1" dirty="0">
                <a:solidFill>
                  <a:srgbClr val="C00000"/>
                </a:solidFill>
              </a:rPr>
              <a:t>1-2 </a:t>
            </a:r>
            <a:r>
              <a:rPr lang="ru-RU" sz="2400" b="1" dirty="0" smtClean="0">
                <a:solidFill>
                  <a:srgbClr val="C00000"/>
                </a:solidFill>
              </a:rPr>
              <a:t>человека</a:t>
            </a:r>
          </a:p>
          <a:p>
            <a:pPr algn="ctr">
              <a:spcAft>
                <a:spcPts val="600"/>
              </a:spcAft>
            </a:pPr>
            <a:r>
              <a:rPr lang="ru-RU" sz="2400" b="1" dirty="0" smtClean="0">
                <a:solidFill>
                  <a:srgbClr val="05589C"/>
                </a:solidFill>
              </a:rPr>
              <a:t>Поддержка внешнего консультанта</a:t>
            </a:r>
            <a:endParaRPr lang="ru-RU" sz="2400" b="1" dirty="0">
              <a:solidFill>
                <a:srgbClr val="0558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379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2548" y="634276"/>
            <a:ext cx="82121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Рекомендации </a:t>
            </a:r>
            <a:r>
              <a:rPr lang="ru-RU" sz="2400" b="1" dirty="0">
                <a:solidFill>
                  <a:srgbClr val="C00000"/>
                </a:solidFill>
              </a:rPr>
              <a:t>по </a:t>
            </a:r>
            <a:r>
              <a:rPr lang="ru-RU" sz="2400" b="1" dirty="0">
                <a:solidFill>
                  <a:srgbClr val="C00000"/>
                </a:solidFill>
              </a:rPr>
              <a:t>организации действий в кризисной ситуации для участников  </a:t>
            </a:r>
            <a:r>
              <a:rPr lang="ru-RU" sz="2400" b="1" dirty="0" smtClean="0">
                <a:solidFill>
                  <a:srgbClr val="C00000"/>
                </a:solidFill>
              </a:rPr>
              <a:t>образовательных </a:t>
            </a:r>
            <a:r>
              <a:rPr lang="ru-RU" sz="2400" b="1" dirty="0">
                <a:solidFill>
                  <a:srgbClr val="C00000"/>
                </a:solidFill>
              </a:rPr>
              <a:t>отношений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05096" y="2141193"/>
            <a:ext cx="107376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5589C"/>
                </a:solidFill>
              </a:rPr>
              <a:t>Внешний консультант - представитель антикризисного подразделения или городской службы </a:t>
            </a:r>
            <a:r>
              <a:rPr lang="ru-RU" sz="2400" b="1" dirty="0" smtClean="0">
                <a:solidFill>
                  <a:srgbClr val="05589C"/>
                </a:solidFill>
              </a:rPr>
              <a:t>экстренной </a:t>
            </a:r>
            <a:r>
              <a:rPr lang="ru-RU" sz="2400" b="1" dirty="0">
                <a:solidFill>
                  <a:srgbClr val="05589C"/>
                </a:solidFill>
              </a:rPr>
              <a:t>психологической помощи</a:t>
            </a:r>
            <a:endParaRPr lang="ru-RU" sz="2400" b="1" dirty="0">
              <a:solidFill>
                <a:srgbClr val="05589C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9451" y="3226526"/>
            <a:ext cx="11038114" cy="189411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5589C"/>
                </a:solidFill>
              </a:rPr>
              <a:t>консультации и поддержка антикризисной </a:t>
            </a:r>
            <a:r>
              <a:rPr lang="ru-RU" sz="2000" dirty="0" smtClean="0">
                <a:solidFill>
                  <a:srgbClr val="05589C"/>
                </a:solidFill>
              </a:rPr>
              <a:t>команды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5589C"/>
                </a:solidFill>
              </a:rPr>
              <a:t>оказание помощи при проведении </a:t>
            </a:r>
            <a:r>
              <a:rPr lang="ru-RU" sz="2000" dirty="0" err="1" smtClean="0">
                <a:solidFill>
                  <a:srgbClr val="05589C"/>
                </a:solidFill>
              </a:rPr>
              <a:t>дебрифинга</a:t>
            </a:r>
            <a:r>
              <a:rPr lang="ru-RU" sz="2000" dirty="0" smtClean="0">
                <a:solidFill>
                  <a:srgbClr val="05589C"/>
                </a:solidFill>
              </a:rPr>
              <a:t>  </a:t>
            </a:r>
            <a:endParaRPr lang="ru-RU" sz="2000" dirty="0">
              <a:solidFill>
                <a:srgbClr val="05589C"/>
              </a:solidFill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5589C"/>
                </a:solidFill>
              </a:rPr>
              <a:t>предупреждение синдрома «сгорания» у членов антикризисной команды</a:t>
            </a:r>
          </a:p>
        </p:txBody>
      </p:sp>
    </p:spTree>
    <p:extLst>
      <p:ext uri="{BB962C8B-B14F-4D97-AF65-F5344CB8AC3E}">
        <p14:creationId xmlns:p14="http://schemas.microsoft.com/office/powerpoint/2010/main" val="727707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2548" y="634276"/>
            <a:ext cx="82121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Рекомендации </a:t>
            </a:r>
            <a:r>
              <a:rPr lang="ru-RU" sz="2400" b="1" dirty="0">
                <a:solidFill>
                  <a:srgbClr val="C00000"/>
                </a:solidFill>
              </a:rPr>
              <a:t>по </a:t>
            </a:r>
            <a:r>
              <a:rPr lang="ru-RU" sz="2400" b="1" dirty="0">
                <a:solidFill>
                  <a:srgbClr val="C00000"/>
                </a:solidFill>
              </a:rPr>
              <a:t>организации действий в кризисной ситуации для участников  </a:t>
            </a:r>
            <a:r>
              <a:rPr lang="ru-RU" sz="2400" b="1" dirty="0" smtClean="0">
                <a:solidFill>
                  <a:srgbClr val="C00000"/>
                </a:solidFill>
              </a:rPr>
              <a:t>образовательных </a:t>
            </a:r>
            <a:r>
              <a:rPr lang="ru-RU" sz="2400" b="1" dirty="0">
                <a:solidFill>
                  <a:srgbClr val="C00000"/>
                </a:solidFill>
              </a:rPr>
              <a:t>отношений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05096" y="2141193"/>
            <a:ext cx="107376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5589C"/>
                </a:solidFill>
              </a:rPr>
              <a:t>При планировании шагов по оказанию помощи необходимо учитывать</a:t>
            </a:r>
            <a:endParaRPr lang="ru-RU" sz="2400" b="1" dirty="0">
              <a:solidFill>
                <a:srgbClr val="05589C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5096" y="2808515"/>
            <a:ext cx="11038114" cy="363147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5589C"/>
                </a:solidFill>
              </a:rPr>
              <a:t>аспект </a:t>
            </a:r>
            <a:r>
              <a:rPr lang="ru-RU" sz="2000" dirty="0" smtClean="0">
                <a:solidFill>
                  <a:srgbClr val="C00000"/>
                </a:solidFill>
              </a:rPr>
              <a:t>физической </a:t>
            </a:r>
            <a:r>
              <a:rPr lang="ru-RU" sz="2000" dirty="0">
                <a:solidFill>
                  <a:srgbClr val="C00000"/>
                </a:solidFill>
              </a:rPr>
              <a:t>близости к месту события </a:t>
            </a:r>
            <a:r>
              <a:rPr lang="ru-RU" sz="2000" dirty="0">
                <a:solidFill>
                  <a:srgbClr val="05589C"/>
                </a:solidFill>
              </a:rPr>
              <a:t>(за пределами зоны бедствия, </a:t>
            </a:r>
            <a:r>
              <a:rPr lang="ru-RU" sz="2000" dirty="0" smtClean="0">
                <a:solidFill>
                  <a:srgbClr val="05589C"/>
                </a:solidFill>
              </a:rPr>
              <a:t>в </a:t>
            </a:r>
            <a:r>
              <a:rPr lang="ru-RU" sz="2000" dirty="0">
                <a:solidFill>
                  <a:srgbClr val="05589C"/>
                </a:solidFill>
              </a:rPr>
              <a:t>пределах слышимости, рядом с зоной бедствия, в центре зоны бедствия</a:t>
            </a:r>
            <a:r>
              <a:rPr lang="ru-RU" sz="2000" dirty="0" smtClean="0">
                <a:solidFill>
                  <a:srgbClr val="05589C"/>
                </a:solidFill>
              </a:rPr>
              <a:t>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C00000"/>
                </a:solidFill>
              </a:rPr>
              <a:t>социально-психологический</a:t>
            </a:r>
            <a:r>
              <a:rPr lang="ru-RU" sz="2000" dirty="0">
                <a:solidFill>
                  <a:srgbClr val="05589C"/>
                </a:solidFill>
              </a:rPr>
              <a:t> аспект (в число наиболее уязвимых и нуждающихся </a:t>
            </a:r>
            <a:r>
              <a:rPr lang="ru-RU" sz="2000" dirty="0" smtClean="0">
                <a:solidFill>
                  <a:srgbClr val="05589C"/>
                </a:solidFill>
              </a:rPr>
              <a:t>в </a:t>
            </a:r>
            <a:r>
              <a:rPr lang="ru-RU" sz="2000" dirty="0">
                <a:solidFill>
                  <a:srgbClr val="05589C"/>
                </a:solidFill>
              </a:rPr>
              <a:t>поддержке попадают </a:t>
            </a:r>
            <a:r>
              <a:rPr lang="ru-RU" sz="2000" dirty="0" smtClean="0">
                <a:solidFill>
                  <a:srgbClr val="05589C"/>
                </a:solidFill>
              </a:rPr>
              <a:t>знакомые</a:t>
            </a:r>
            <a:r>
              <a:rPr lang="ru-RU" sz="2000" dirty="0">
                <a:solidFill>
                  <a:srgbClr val="05589C"/>
                </a:solidFill>
              </a:rPr>
              <a:t>, </a:t>
            </a:r>
            <a:r>
              <a:rPr lang="ru-RU" sz="2000" dirty="0" smtClean="0">
                <a:solidFill>
                  <a:srgbClr val="05589C"/>
                </a:solidFill>
              </a:rPr>
              <a:t>родственники, близкие </a:t>
            </a:r>
            <a:r>
              <a:rPr lang="ru-RU" sz="2000" dirty="0">
                <a:solidFill>
                  <a:srgbClr val="05589C"/>
                </a:solidFill>
              </a:rPr>
              <a:t>друзья, непосредственно семья</a:t>
            </a:r>
            <a:r>
              <a:rPr lang="ru-RU" sz="2000" dirty="0" smtClean="0">
                <a:solidFill>
                  <a:srgbClr val="05589C"/>
                </a:solidFill>
              </a:rPr>
              <a:t>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5589C"/>
                </a:solidFill>
              </a:rPr>
              <a:t>аспект </a:t>
            </a:r>
            <a:r>
              <a:rPr lang="ru-RU" sz="2000" dirty="0" smtClean="0">
                <a:solidFill>
                  <a:srgbClr val="C00000"/>
                </a:solidFill>
              </a:rPr>
              <a:t>группы </a:t>
            </a:r>
            <a:r>
              <a:rPr lang="ru-RU" sz="2000" dirty="0">
                <a:solidFill>
                  <a:srgbClr val="C00000"/>
                </a:solidFill>
              </a:rPr>
              <a:t>риска </a:t>
            </a:r>
            <a:r>
              <a:rPr lang="ru-RU" sz="2000" dirty="0">
                <a:solidFill>
                  <a:srgbClr val="05589C"/>
                </a:solidFill>
              </a:rPr>
              <a:t>(крайне чувствительные люди, люди переживающие сложный личный или социальный кризис, люди, потерявшие </a:t>
            </a:r>
            <a:r>
              <a:rPr lang="ru-RU" sz="2000" dirty="0" smtClean="0">
                <a:solidFill>
                  <a:srgbClr val="05589C"/>
                </a:solidFill>
              </a:rPr>
              <a:t>близких </a:t>
            </a:r>
            <a:r>
              <a:rPr lang="ru-RU" sz="2000" dirty="0">
                <a:solidFill>
                  <a:srgbClr val="05589C"/>
                </a:solidFill>
              </a:rPr>
              <a:t>за последний год или имеющие свежую подобную травму)</a:t>
            </a:r>
            <a:endParaRPr lang="ru-RU" sz="2000" dirty="0" smtClean="0">
              <a:solidFill>
                <a:srgbClr val="05589C"/>
              </a:solidFill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2000" dirty="0">
              <a:solidFill>
                <a:srgbClr val="0558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534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2548" y="634276"/>
            <a:ext cx="82121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Рекомендации </a:t>
            </a:r>
            <a:r>
              <a:rPr lang="ru-RU" sz="2400" b="1" dirty="0">
                <a:solidFill>
                  <a:srgbClr val="C00000"/>
                </a:solidFill>
              </a:rPr>
              <a:t>по </a:t>
            </a:r>
            <a:r>
              <a:rPr lang="ru-RU" sz="2400" b="1" dirty="0">
                <a:solidFill>
                  <a:srgbClr val="C00000"/>
                </a:solidFill>
              </a:rPr>
              <a:t>организации действий в кризисной ситуации для участников  </a:t>
            </a:r>
            <a:r>
              <a:rPr lang="ru-RU" sz="2400" b="1" dirty="0" smtClean="0">
                <a:solidFill>
                  <a:srgbClr val="C00000"/>
                </a:solidFill>
              </a:rPr>
              <a:t>образовательных </a:t>
            </a:r>
            <a:r>
              <a:rPr lang="ru-RU" sz="2400" b="1" dirty="0">
                <a:solidFill>
                  <a:srgbClr val="C00000"/>
                </a:solidFill>
              </a:rPr>
              <a:t>отношений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05096" y="2141193"/>
            <a:ext cx="107376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5589C"/>
                </a:solidFill>
              </a:rPr>
              <a:t>ВАЖНО!</a:t>
            </a:r>
            <a:endParaRPr lang="ru-RU" sz="2400" b="1" dirty="0">
              <a:solidFill>
                <a:srgbClr val="05589C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5096" y="2808515"/>
            <a:ext cx="11038114" cy="246887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ru-RU" sz="2800" dirty="0">
                <a:solidFill>
                  <a:srgbClr val="C00000"/>
                </a:solidFill>
              </a:rPr>
              <a:t>Ознакомление сотрудников </a:t>
            </a:r>
            <a:r>
              <a:rPr lang="ru-RU" sz="2800" dirty="0">
                <a:solidFill>
                  <a:srgbClr val="05589C"/>
                </a:solidFill>
              </a:rPr>
              <a:t>с </a:t>
            </a:r>
            <a:r>
              <a:rPr lang="ru-RU" sz="2800" dirty="0">
                <a:solidFill>
                  <a:srgbClr val="C00000"/>
                </a:solidFill>
              </a:rPr>
              <a:t>планом поведения </a:t>
            </a:r>
            <a:r>
              <a:rPr lang="ru-RU" sz="2800" dirty="0">
                <a:solidFill>
                  <a:srgbClr val="05589C"/>
                </a:solidFill>
              </a:rPr>
              <a:t>в кризисной ситуации, </a:t>
            </a:r>
            <a:r>
              <a:rPr lang="ru-RU" sz="2800" dirty="0" smtClean="0">
                <a:solidFill>
                  <a:srgbClr val="05589C"/>
                </a:solidFill>
              </a:rPr>
              <a:t>обсуждение </a:t>
            </a:r>
            <a:r>
              <a:rPr lang="ru-RU" sz="2800" dirty="0">
                <a:solidFill>
                  <a:srgbClr val="05589C"/>
                </a:solidFill>
              </a:rPr>
              <a:t>технических и психологических моментов поведения в таких </a:t>
            </a:r>
            <a:r>
              <a:rPr lang="ru-RU" sz="2800" dirty="0" smtClean="0">
                <a:solidFill>
                  <a:srgbClr val="05589C"/>
                </a:solidFill>
              </a:rPr>
              <a:t>ситуациях</a:t>
            </a:r>
            <a:r>
              <a:rPr lang="ru-RU" sz="2800" dirty="0">
                <a:solidFill>
                  <a:srgbClr val="05589C"/>
                </a:solidFill>
              </a:rPr>
              <a:t>, проведение тренировочных сборов </a:t>
            </a:r>
            <a:r>
              <a:rPr lang="ru-RU" sz="2800" dirty="0" smtClean="0">
                <a:solidFill>
                  <a:srgbClr val="05589C"/>
                </a:solidFill>
              </a:rPr>
              <a:t>– </a:t>
            </a:r>
          </a:p>
          <a:p>
            <a:pPr algn="ctr">
              <a:spcAft>
                <a:spcPts val="600"/>
              </a:spcAft>
            </a:pPr>
            <a:r>
              <a:rPr lang="ru-RU" sz="2800" dirty="0" smtClean="0">
                <a:solidFill>
                  <a:srgbClr val="05589C"/>
                </a:solidFill>
              </a:rPr>
              <a:t>все </a:t>
            </a:r>
            <a:r>
              <a:rPr lang="ru-RU" sz="2800" dirty="0">
                <a:solidFill>
                  <a:srgbClr val="05589C"/>
                </a:solidFill>
              </a:rPr>
              <a:t>это </a:t>
            </a:r>
            <a:r>
              <a:rPr lang="ru-RU" sz="2800" dirty="0">
                <a:solidFill>
                  <a:srgbClr val="C00000"/>
                </a:solidFill>
              </a:rPr>
              <a:t>необходимо</a:t>
            </a:r>
            <a:r>
              <a:rPr lang="ru-RU" sz="2800" dirty="0">
                <a:solidFill>
                  <a:srgbClr val="05589C"/>
                </a:solidFill>
              </a:rPr>
              <a:t>, чтобы </a:t>
            </a:r>
            <a:r>
              <a:rPr lang="ru-RU" sz="2800" dirty="0">
                <a:solidFill>
                  <a:srgbClr val="C00000"/>
                </a:solidFill>
              </a:rPr>
              <a:t>план </a:t>
            </a:r>
            <a:r>
              <a:rPr lang="ru-RU" sz="2800" dirty="0" smtClean="0">
                <a:solidFill>
                  <a:srgbClr val="C00000"/>
                </a:solidFill>
              </a:rPr>
              <a:t>оказался </a:t>
            </a:r>
            <a:r>
              <a:rPr lang="ru-RU" sz="2800" dirty="0">
                <a:solidFill>
                  <a:srgbClr val="C00000"/>
                </a:solidFill>
              </a:rPr>
              <a:t>действенным</a:t>
            </a:r>
            <a:r>
              <a:rPr lang="ru-RU" sz="2800" dirty="0">
                <a:solidFill>
                  <a:srgbClr val="05589C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6407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850" y="2192624"/>
            <a:ext cx="7191601" cy="3726553"/>
          </a:xfrm>
        </p:spPr>
        <p:txBody>
          <a:bodyPr anchor="t" anchorCtr="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3200" dirty="0" smtClean="0">
                <a:solidFill>
                  <a:srgbClr val="0558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присвоении Почетного звания «Почетный наставник в сфере образования Кировской области» и иных формах мотивации педагогов-наставников</a:t>
            </a:r>
            <a:endParaRPr lang="ru-RU" sz="3200" dirty="0">
              <a:solidFill>
                <a:srgbClr val="05589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614140" y="5567487"/>
            <a:ext cx="4577860" cy="134326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Кобелева Галина Александровна.</a:t>
            </a:r>
          </a:p>
          <a:p>
            <a:r>
              <a:rPr lang="ru-RU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заведующий кафедрой </a:t>
            </a:r>
          </a:p>
          <a:p>
            <a:r>
              <a:rPr lang="ru-RU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управления в образовании</a:t>
            </a:r>
          </a:p>
          <a:p>
            <a:r>
              <a:rPr lang="ru-RU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КОГОАУ ДПО «ИРО Кировской области»</a:t>
            </a:r>
            <a:endParaRPr lang="ru-RU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89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" id="{A3AFAEC3-D6ED-446B-8109-3541A421CD12}" vid="{40FE017E-A7B5-421C-8698-FCB2233140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</Template>
  <TotalTime>438</TotalTime>
  <Words>1046</Words>
  <Application>Microsoft Office PowerPoint</Application>
  <PresentationFormat>Широкоэкранный</PresentationFormat>
  <Paragraphs>153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Segoe UI</vt:lpstr>
      <vt:lpstr>Wingdings</vt:lpstr>
      <vt:lpstr>Тема Office</vt:lpstr>
      <vt:lpstr>Об усилении мер безопасности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 присвоении Почетного звания «Почетный наставник в сфере образования Кировской области» и иных формах мотивации педагогов-наставников</vt:lpstr>
      <vt:lpstr>Механизмы мотивации и поощрения наставников</vt:lpstr>
      <vt:lpstr>Презентация PowerPoint</vt:lpstr>
      <vt:lpstr>Презентация PowerPoint</vt:lpstr>
      <vt:lpstr>Презентация PowerPoint</vt:lpstr>
      <vt:lpstr>Презентация PowerPoint</vt:lpstr>
      <vt:lpstr>Нормативно-правовая база</vt:lpstr>
      <vt:lpstr>Условия присвоения Почетного звания </vt:lpstr>
      <vt:lpstr>Условия присвоения Почетного звания </vt:lpstr>
      <vt:lpstr>Условия присвоения Почетного звания </vt:lpstr>
      <vt:lpstr>Условия присвоения Почетного звания </vt:lpstr>
      <vt:lpstr>Порядок представления к награждению</vt:lpstr>
      <vt:lpstr>Порядок рассмотрения документов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Горев Максим Игоревич</dc:creator>
  <cp:lastModifiedBy>ИРО КО</cp:lastModifiedBy>
  <cp:revision>53</cp:revision>
  <dcterms:created xsi:type="dcterms:W3CDTF">2020-09-29T11:05:40Z</dcterms:created>
  <dcterms:modified xsi:type="dcterms:W3CDTF">2021-05-12T03:33:42Z</dcterms:modified>
</cp:coreProperties>
</file>