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embeddedFontLst>
    <p:embeddedFont>
      <p:font typeface="Arial" panose="020B0604020202020204" pitchFamily="34" charset="0"/>
      <p:regular r:id="rId17"/>
      <p:bold r:id="rId18"/>
    </p:embeddedFont>
    <p:embeddedFont>
      <p:font typeface="Wingdings 2" panose="05020102010507070707" pitchFamily="18" charset="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imes New Roman" panose="02020603050405020304" pitchFamily="18" charset="0"/>
      <p:regular r:id="rId24"/>
      <p:bold r:id="rId25"/>
    </p:embeddedFont>
    <p:embeddedFont>
      <p:font typeface="Arial Black" panose="020B0A04020102020204" pitchFamily="34" charset="0"/>
      <p:regular r:id="rId26"/>
      <p:bold r:id="rId27"/>
      <p:italic r:id="rId28"/>
    </p:embeddedFont>
    <p:embeddedFont>
      <p:font typeface="Gill Sans MT" panose="020B0502020104020203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0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B0F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B0F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B0F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2530"/>
            <a:ext cx="3251200" cy="58829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22530"/>
            <a:ext cx="3251200" cy="588292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58958" y="170232"/>
            <a:ext cx="2048127" cy="12880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9204" y="362203"/>
            <a:ext cx="6791325" cy="1129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B0F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26738" y="2626867"/>
            <a:ext cx="8368665" cy="193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731135" cy="6858000"/>
            <a:chOff x="0" y="0"/>
            <a:chExt cx="27311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31007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458" y="417239"/>
              <a:ext cx="369734" cy="43005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555" rIns="0" bIns="0" rtlCol="0">
            <a:spAutoFit/>
          </a:bodyPr>
          <a:lstStyle/>
          <a:p>
            <a:pPr marL="1616075" marR="5080" indent="-51244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VI </a:t>
            </a:r>
            <a:r>
              <a:rPr sz="2000" b="1" spc="-5" dirty="0">
                <a:solidFill>
                  <a:srgbClr val="002060"/>
                </a:solidFill>
                <a:latin typeface="Calibri"/>
                <a:cs typeface="Calibri"/>
              </a:rPr>
              <a:t>ВСЕРОССИЙСКИЙ СЪЕЗД </a:t>
            </a:r>
            <a:r>
              <a:rPr sz="2000" b="1" spc="-25" dirty="0">
                <a:solidFill>
                  <a:srgbClr val="002060"/>
                </a:solidFill>
                <a:latin typeface="Calibri"/>
                <a:cs typeface="Calibri"/>
              </a:rPr>
              <a:t>РАБОТНИКОВ </a:t>
            </a:r>
            <a:r>
              <a:rPr sz="2000" b="1" spc="-4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2060"/>
                </a:solidFill>
                <a:latin typeface="Calibri"/>
                <a:cs typeface="Calibri"/>
              </a:rPr>
              <a:t>ДОШКОЛЬНОГО</a:t>
            </a:r>
            <a:r>
              <a:rPr sz="2000" b="1" spc="-15" dirty="0">
                <a:solidFill>
                  <a:srgbClr val="002060"/>
                </a:solidFill>
                <a:latin typeface="Calibri"/>
                <a:cs typeface="Calibri"/>
              </a:rPr>
              <a:t> ОБРАЗОВАНИЯ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8958" y="170232"/>
            <a:ext cx="2048127" cy="12880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0953" y="562355"/>
            <a:ext cx="144907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МИНИСТЕРСТВО ПРОСВЕЩЕНИЯ </a:t>
            </a:r>
            <a:r>
              <a:rPr sz="80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РОССИЙСКОЙ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ФЕДЕРАЦИИ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8577" y="1570228"/>
            <a:ext cx="723709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2F5597"/>
                </a:solidFill>
                <a:latin typeface="Times New Roman"/>
                <a:cs typeface="Times New Roman"/>
              </a:rPr>
              <a:t>Воспитательный </a:t>
            </a:r>
            <a:r>
              <a:rPr sz="4000" b="1" spc="-20" dirty="0">
                <a:solidFill>
                  <a:srgbClr val="2F5597"/>
                </a:solidFill>
                <a:latin typeface="Times New Roman"/>
                <a:cs typeface="Times New Roman"/>
              </a:rPr>
              <a:t>компонент </a:t>
            </a:r>
            <a:r>
              <a:rPr sz="4000" b="1" spc="-15" dirty="0">
                <a:solidFill>
                  <a:srgbClr val="2F5597"/>
                </a:solidFill>
                <a:latin typeface="Times New Roman"/>
                <a:cs typeface="Times New Roman"/>
              </a:rPr>
              <a:t> основных</a:t>
            </a:r>
            <a:r>
              <a:rPr sz="4000" b="1" spc="-5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2F5597"/>
                </a:solidFill>
                <a:latin typeface="Times New Roman"/>
                <a:cs typeface="Times New Roman"/>
              </a:rPr>
              <a:t>образовательных </a:t>
            </a:r>
            <a:r>
              <a:rPr sz="4000" b="1" spc="-15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2F5597"/>
                </a:solidFill>
                <a:latin typeface="Times New Roman"/>
                <a:cs typeface="Times New Roman"/>
              </a:rPr>
              <a:t>программ </a:t>
            </a:r>
            <a:r>
              <a:rPr sz="4000" b="1" spc="-15" dirty="0">
                <a:solidFill>
                  <a:srgbClr val="2F5597"/>
                </a:solidFill>
                <a:latin typeface="Times New Roman"/>
                <a:cs typeface="Times New Roman"/>
              </a:rPr>
              <a:t>дошкольных </a:t>
            </a:r>
            <a:r>
              <a:rPr sz="4000" b="1" spc="-10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2F5597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4000" b="1" spc="-5" dirty="0">
                <a:solidFill>
                  <a:srgbClr val="2F5597"/>
                </a:solidFill>
                <a:latin typeface="Times New Roman"/>
                <a:cs typeface="Times New Roman"/>
              </a:rPr>
              <a:t> организаций: </a:t>
            </a:r>
            <a:r>
              <a:rPr sz="4000" b="1" spc="-985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2F5597"/>
                </a:solidFill>
                <a:latin typeface="Times New Roman"/>
                <a:cs typeface="Times New Roman"/>
              </a:rPr>
              <a:t>обновление</a:t>
            </a:r>
            <a:r>
              <a:rPr sz="4000" b="1" spc="-15" dirty="0">
                <a:solidFill>
                  <a:srgbClr val="2F5597"/>
                </a:solidFill>
                <a:latin typeface="Times New Roman"/>
                <a:cs typeface="Times New Roman"/>
              </a:rPr>
              <a:t> содержания</a:t>
            </a:r>
            <a:r>
              <a:rPr sz="4000" b="1" spc="-10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2F5597"/>
                </a:solidFill>
                <a:latin typeface="Times New Roman"/>
                <a:cs typeface="Times New Roman"/>
              </a:rPr>
              <a:t>и </a:t>
            </a:r>
            <a:r>
              <a:rPr sz="4000" b="1" spc="5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2F5597"/>
                </a:solidFill>
                <a:latin typeface="Times New Roman"/>
                <a:cs typeface="Times New Roman"/>
              </a:rPr>
              <a:t>методическое</a:t>
            </a:r>
            <a:r>
              <a:rPr sz="4000" b="1" spc="-15" dirty="0">
                <a:solidFill>
                  <a:srgbClr val="2F5597"/>
                </a:solidFill>
                <a:latin typeface="Times New Roman"/>
                <a:cs typeface="Times New Roman"/>
              </a:rPr>
              <a:t> обеспечение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1766" y="5787644"/>
            <a:ext cx="599122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5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В</a:t>
            </a:r>
            <a:r>
              <a:rPr sz="1800" b="1" spc="-25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лос</a:t>
            </a:r>
            <a:r>
              <a:rPr sz="1800" b="1" spc="-45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вец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Та</a:t>
            </a:r>
            <a:r>
              <a:rPr sz="1800" b="1" dirty="0">
                <a:latin typeface="Times New Roman"/>
                <a:cs typeface="Times New Roman"/>
              </a:rPr>
              <a:t>т</a:t>
            </a:r>
            <a:r>
              <a:rPr sz="1800" b="1" spc="-5" dirty="0">
                <a:latin typeface="Times New Roman"/>
                <a:cs typeface="Times New Roman"/>
              </a:rPr>
              <a:t>ь</a:t>
            </a:r>
            <a:r>
              <a:rPr sz="1800" b="1" dirty="0">
                <a:latin typeface="Times New Roman"/>
                <a:cs typeface="Times New Roman"/>
              </a:rPr>
              <a:t>яна </a:t>
            </a:r>
            <a:r>
              <a:rPr sz="1800" b="1" spc="-5" dirty="0">
                <a:latin typeface="Times New Roman"/>
                <a:cs typeface="Times New Roman"/>
              </a:rPr>
              <a:t>В</a:t>
            </a:r>
            <a:r>
              <a:rPr sz="1800" b="1" dirty="0">
                <a:latin typeface="Times New Roman"/>
                <a:cs typeface="Times New Roman"/>
              </a:rPr>
              <a:t>лади</a:t>
            </a:r>
            <a:r>
              <a:rPr sz="1800" b="1" spc="-5" dirty="0">
                <a:latin typeface="Times New Roman"/>
                <a:cs typeface="Times New Roman"/>
              </a:rPr>
              <a:t>м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5" dirty="0">
                <a:latin typeface="Times New Roman"/>
                <a:cs typeface="Times New Roman"/>
              </a:rPr>
              <a:t>р</a:t>
            </a:r>
            <a:r>
              <a:rPr sz="1800" b="1" spc="-45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вна,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135"/>
              </a:lnSpc>
            </a:pPr>
            <a:r>
              <a:rPr sz="1800" b="1" spc="-10" dirty="0">
                <a:latin typeface="Times New Roman"/>
                <a:cs typeface="Times New Roman"/>
              </a:rPr>
              <a:t>советник</a:t>
            </a:r>
            <a:r>
              <a:rPr sz="1800" b="1" dirty="0">
                <a:latin typeface="Times New Roman"/>
                <a:cs typeface="Times New Roman"/>
              </a:rPr>
              <a:t> Министра просвещения </a:t>
            </a:r>
            <a:r>
              <a:rPr sz="1800" b="1" spc="-10" dirty="0">
                <a:latin typeface="Times New Roman"/>
                <a:cs typeface="Times New Roman"/>
              </a:rPr>
              <a:t>Российской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Федерации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2530"/>
            <a:ext cx="3251200" cy="58829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5355" y="265683"/>
            <a:ext cx="6569075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1270" algn="ctr">
              <a:lnSpc>
                <a:spcPct val="99600"/>
              </a:lnSpc>
              <a:spcBef>
                <a:spcPts val="110"/>
              </a:spcBef>
            </a:pPr>
            <a:r>
              <a:rPr sz="2800" dirty="0"/>
              <a:t>ПРИОРИТЕТЫ </a:t>
            </a:r>
            <a:r>
              <a:rPr sz="2800" spc="5" dirty="0"/>
              <a:t> </a:t>
            </a:r>
            <a:r>
              <a:rPr sz="2800" dirty="0"/>
              <a:t>ГОСУДАРСТВЕННОЙ</a:t>
            </a:r>
            <a:r>
              <a:rPr sz="2800" spc="-70" dirty="0"/>
              <a:t> </a:t>
            </a:r>
            <a:r>
              <a:rPr sz="2800" dirty="0"/>
              <a:t>ПОЛИТИКИ </a:t>
            </a:r>
            <a:r>
              <a:rPr sz="2800" spc="-915" dirty="0"/>
              <a:t> </a:t>
            </a:r>
            <a:r>
              <a:rPr sz="2800" dirty="0"/>
              <a:t>В</a:t>
            </a:r>
            <a:r>
              <a:rPr sz="2800" spc="-10" dirty="0"/>
              <a:t> </a:t>
            </a:r>
            <a:r>
              <a:rPr sz="2800" spc="-5" dirty="0"/>
              <a:t>ОБЛАСТИ</a:t>
            </a:r>
            <a:r>
              <a:rPr sz="2800" dirty="0"/>
              <a:t> ВОСПИТАНИЯ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958" y="170232"/>
            <a:ext cx="2048127" cy="12880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04540" y="1833371"/>
            <a:ext cx="8335645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376555" algn="l"/>
                <a:tab pos="3230245" algn="l"/>
                <a:tab pos="6777990" algn="l"/>
              </a:tabLst>
            </a:pP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воспитание детей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в духе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уважения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к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человеческому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дос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т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ои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н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с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т</a:t>
            </a:r>
            <a:r>
              <a:rPr sz="2000" spc="-10" dirty="0">
                <a:solidFill>
                  <a:srgbClr val="1F4E79"/>
                </a:solidFill>
                <a:latin typeface="Arial Black"/>
                <a:cs typeface="Arial Black"/>
              </a:rPr>
              <a:t>в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у,	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н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а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ц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ио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н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а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л</a:t>
            </a:r>
            <a:r>
              <a:rPr sz="2000" spc="-10" dirty="0">
                <a:solidFill>
                  <a:srgbClr val="1F4E79"/>
                </a:solidFill>
                <a:latin typeface="Arial Black"/>
                <a:cs typeface="Arial Black"/>
              </a:rPr>
              <a:t>ь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ны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м	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т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р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ади</a:t>
            </a:r>
            <a:r>
              <a:rPr sz="2000" spc="-10" dirty="0">
                <a:solidFill>
                  <a:srgbClr val="1F4E79"/>
                </a:solidFill>
                <a:latin typeface="Arial Black"/>
                <a:cs typeface="Arial Black"/>
              </a:rPr>
              <a:t>ц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иям  и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 общечеловеческим</a:t>
            </a:r>
            <a:r>
              <a:rPr sz="2000" spc="-1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достижениям;</a:t>
            </a:r>
            <a:endParaRPr sz="2000">
              <a:latin typeface="Arial Black"/>
              <a:cs typeface="Arial Black"/>
            </a:endParaRPr>
          </a:p>
          <a:p>
            <a:pPr marL="12700" marR="5715" algn="just">
              <a:lnSpc>
                <a:spcPct val="100000"/>
              </a:lnSpc>
              <a:buFont typeface="Wingdings 2"/>
              <a:buChar char=""/>
              <a:tabLst>
                <a:tab pos="376555" algn="l"/>
              </a:tabLst>
            </a:pP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поддержка определяющей роли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семьи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в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воспитании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детей,</a:t>
            </a:r>
            <a:r>
              <a:rPr sz="2000" spc="63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уважение</a:t>
            </a:r>
            <a:r>
              <a:rPr sz="2000" spc="64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к</a:t>
            </a:r>
            <a:r>
              <a:rPr sz="2000" spc="64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авторитету</a:t>
            </a:r>
            <a:r>
              <a:rPr sz="2000" spc="64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родителей</a:t>
            </a:r>
            <a:r>
              <a:rPr sz="2000" spc="64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и</a:t>
            </a:r>
            <a:r>
              <a:rPr sz="2000" spc="64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защита</a:t>
            </a:r>
            <a:r>
              <a:rPr sz="2000" spc="64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их </a:t>
            </a:r>
            <a:r>
              <a:rPr sz="2000" spc="-6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преимущественного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права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на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воспитание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и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обучение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детей</a:t>
            </a:r>
            <a:r>
              <a:rPr sz="2000" spc="-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перед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 всеми иными лицами;</a:t>
            </a:r>
            <a:endParaRPr sz="2000">
              <a:latin typeface="Arial Black"/>
              <a:cs typeface="Arial Black"/>
            </a:endParaRPr>
          </a:p>
          <a:p>
            <a:pPr marL="12700" marR="5715" algn="just">
              <a:lnSpc>
                <a:spcPct val="100000"/>
              </a:lnSpc>
              <a:buFont typeface="Wingdings 2"/>
              <a:buChar char=""/>
              <a:tabLst>
                <a:tab pos="376555" algn="l"/>
              </a:tabLst>
            </a:pP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защита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прав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и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соблюдение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законных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интересов </a:t>
            </a:r>
            <a:r>
              <a:rPr sz="2000" spc="-6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каждого ребёнка;</a:t>
            </a:r>
            <a:endParaRPr sz="2000">
              <a:latin typeface="Arial Black"/>
              <a:cs typeface="Arial Black"/>
            </a:endParaRPr>
          </a:p>
          <a:p>
            <a:pPr marL="12700" marR="5080" algn="just">
              <a:lnSpc>
                <a:spcPct val="100000"/>
              </a:lnSpc>
              <a:buFont typeface="Wingdings 2"/>
              <a:buChar char=""/>
              <a:tabLst>
                <a:tab pos="376555" algn="l"/>
              </a:tabLst>
            </a:pP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обеспечение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соответствия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воспитания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в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системе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образования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традиционным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российским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культурным,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духовно-нравственным</a:t>
            </a:r>
            <a:r>
              <a:rPr sz="2000" spc="-1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и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 семейным</a:t>
            </a:r>
            <a:r>
              <a:rPr sz="2000" spc="-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ценностям;</a:t>
            </a:r>
            <a:endParaRPr sz="2000">
              <a:latin typeface="Arial Black"/>
              <a:cs typeface="Arial Black"/>
            </a:endParaRPr>
          </a:p>
          <a:p>
            <a:pPr marL="12700" marR="5715" algn="just">
              <a:lnSpc>
                <a:spcPct val="100000"/>
              </a:lnSpc>
              <a:buFont typeface="Wingdings 2"/>
              <a:buChar char=""/>
              <a:tabLst>
                <a:tab pos="610235" algn="l"/>
              </a:tabLst>
            </a:pP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формирование</a:t>
            </a:r>
            <a:r>
              <a:rPr sz="2000" spc="5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позиции</a:t>
            </a:r>
            <a:r>
              <a:rPr sz="2000" spc="11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личности</a:t>
            </a:r>
            <a:r>
              <a:rPr sz="2000" spc="11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по</a:t>
            </a:r>
            <a:r>
              <a:rPr sz="2000" spc="11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отношению </a:t>
            </a:r>
            <a:r>
              <a:rPr sz="2000" spc="-6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к</a:t>
            </a:r>
            <a:r>
              <a:rPr sz="2000" spc="-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окружающей действительности;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6920" y="202691"/>
            <a:ext cx="2268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55600">
              <a:lnSpc>
                <a:spcPct val="100000"/>
              </a:lnSpc>
              <a:spcBef>
                <a:spcPts val="100"/>
              </a:spcBef>
              <a:buFont typeface="Wingdings 2"/>
              <a:buChar char=""/>
              <a:tabLst>
                <a:tab pos="367665" algn="l"/>
                <a:tab pos="368300" algn="l"/>
              </a:tabLst>
            </a:pP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обеспечение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6920" y="507491"/>
            <a:ext cx="21189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психического,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9114" y="202691"/>
            <a:ext cx="43986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5080" indent="-351155">
              <a:lnSpc>
                <a:spcPct val="100000"/>
              </a:lnSpc>
              <a:spcBef>
                <a:spcPts val="100"/>
              </a:spcBef>
              <a:tabLst>
                <a:tab pos="1533525" algn="l"/>
                <a:tab pos="2372360" algn="l"/>
                <a:tab pos="3131185" algn="l"/>
              </a:tabLst>
            </a:pP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ус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л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о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в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ий	для	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ф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и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з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ическо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г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о,  со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ци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а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л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ьн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о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г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о,		духо</a:t>
            </a:r>
            <a:r>
              <a:rPr sz="2000" spc="-10" dirty="0">
                <a:solidFill>
                  <a:srgbClr val="1F4E79"/>
                </a:solidFill>
                <a:latin typeface="Arial Black"/>
                <a:cs typeface="Arial Black"/>
              </a:rPr>
              <a:t>в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н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о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-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6920" y="812291"/>
            <a:ext cx="69703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5215" algn="l"/>
                <a:tab pos="3881754" algn="l"/>
                <a:tab pos="4994275" algn="l"/>
                <a:tab pos="5362575" algn="l"/>
                <a:tab pos="6087110" algn="l"/>
              </a:tabLst>
            </a:pP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н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ра</a:t>
            </a:r>
            <a:r>
              <a:rPr sz="2000" spc="-10" dirty="0">
                <a:solidFill>
                  <a:srgbClr val="1F4E79"/>
                </a:solidFill>
                <a:latin typeface="Arial Black"/>
                <a:cs typeface="Arial Black"/>
              </a:rPr>
              <a:t>в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с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т</a:t>
            </a:r>
            <a:r>
              <a:rPr sz="2000" spc="-10" dirty="0">
                <a:solidFill>
                  <a:srgbClr val="1F4E79"/>
                </a:solidFill>
                <a:latin typeface="Arial Black"/>
                <a:cs typeface="Arial Black"/>
              </a:rPr>
              <a:t>в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е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нн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о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г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о	ра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з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вити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я	де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т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ей,	в	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т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о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м	чис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л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е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958" y="170232"/>
            <a:ext cx="2048127" cy="12880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96920" y="1117091"/>
            <a:ext cx="6970395" cy="937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10"/>
              </a:spcBef>
            </a:pP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детей,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находящихся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в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трудной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жизненной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ситуации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(детей,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оставшихся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без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попечения </a:t>
            </a:r>
            <a:r>
              <a:rPr sz="2000" spc="-6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детей</a:t>
            </a:r>
            <a:r>
              <a:rPr sz="2000" spc="64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с</a:t>
            </a:r>
            <a:r>
              <a:rPr sz="2000" spc="63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ограниченными</a:t>
            </a:r>
            <a:r>
              <a:rPr sz="2000" spc="64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возможностями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73663" y="1723644"/>
            <a:ext cx="14325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здоровья,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4540" y="2028444"/>
            <a:ext cx="840232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детей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-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жертв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вооруженных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и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межнациональных </a:t>
            </a:r>
            <a:r>
              <a:rPr sz="2000" spc="-6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конфликтов,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экологических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и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техногенных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катастроф, </a:t>
            </a:r>
            <a:r>
              <a:rPr sz="2000" spc="-6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стихийных</a:t>
            </a:r>
            <a:r>
              <a:rPr sz="2000" spc="16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бедствий;</a:t>
            </a:r>
            <a:r>
              <a:rPr sz="2000" spc="815" dirty="0">
                <a:solidFill>
                  <a:srgbClr val="1F4E79"/>
                </a:solidFill>
                <a:latin typeface="Arial Black"/>
                <a:cs typeface="Arial Black"/>
              </a:rPr>
              <a:t> 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детей</a:t>
            </a:r>
            <a:r>
              <a:rPr sz="2000" spc="815" dirty="0">
                <a:solidFill>
                  <a:srgbClr val="1F4E79"/>
                </a:solidFill>
                <a:latin typeface="Arial Black"/>
                <a:cs typeface="Arial Black"/>
              </a:rPr>
              <a:t> 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из   </a:t>
            </a:r>
            <a:r>
              <a:rPr sz="2000" spc="3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семей</a:t>
            </a:r>
            <a:r>
              <a:rPr sz="2000" spc="815" dirty="0">
                <a:solidFill>
                  <a:srgbClr val="1F4E79"/>
                </a:solidFill>
                <a:latin typeface="Arial Black"/>
                <a:cs typeface="Arial Black"/>
              </a:rPr>
              <a:t> 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беженцев </a:t>
            </a:r>
            <a:r>
              <a:rPr sz="2000" spc="-6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и</a:t>
            </a:r>
            <a:r>
              <a:rPr sz="2000" spc="1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вынужденных</a:t>
            </a:r>
            <a:r>
              <a:rPr sz="2000" spc="166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переселенцев;</a:t>
            </a:r>
            <a:r>
              <a:rPr sz="2000" spc="166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детей,</a:t>
            </a:r>
            <a:r>
              <a:rPr sz="2000" spc="166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оказавшихся </a:t>
            </a:r>
            <a:r>
              <a:rPr sz="2000" spc="-6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в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экстремальных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условиях;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детей,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отбывающие </a:t>
            </a:r>
            <a:r>
              <a:rPr sz="2000" spc="-6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наказание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в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виде лишения свободы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в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воспитательных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колониях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и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 др.);</a:t>
            </a:r>
            <a:endParaRPr sz="2000">
              <a:latin typeface="Arial Black"/>
              <a:cs typeface="Arial Black"/>
            </a:endParaRPr>
          </a:p>
          <a:p>
            <a:pPr marL="12700" marR="5715" algn="just">
              <a:lnSpc>
                <a:spcPct val="100000"/>
              </a:lnSpc>
              <a:buFont typeface="Wingdings 2"/>
              <a:buChar char=""/>
              <a:tabLst>
                <a:tab pos="376555" algn="l"/>
              </a:tabLst>
            </a:pP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развитие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сотрудничества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субъектов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системы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воспитания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(семьи,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общества,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государства, </a:t>
            </a:r>
            <a:r>
              <a:rPr sz="2000" spc="-6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образовательных,</a:t>
            </a:r>
            <a:r>
              <a:rPr sz="2000" spc="26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научных,</a:t>
            </a:r>
            <a:r>
              <a:rPr sz="2000" spc="26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традиционных</a:t>
            </a:r>
            <a:r>
              <a:rPr sz="2000" spc="2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религиозных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05352" y="5076444"/>
            <a:ext cx="18999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организаций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4540" y="5076444"/>
            <a:ext cx="61607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57530" algn="l"/>
                <a:tab pos="1683385" algn="l"/>
                <a:tab pos="1781175" algn="l"/>
                <a:tab pos="2386965" algn="l"/>
                <a:tab pos="3874770" algn="l"/>
                <a:tab pos="4188460" algn="l"/>
              </a:tabLst>
            </a:pP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и	и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н</a:t>
            </a:r>
            <a:r>
              <a:rPr sz="2000" spc="-10" dirty="0">
                <a:solidFill>
                  <a:srgbClr val="1F4E79"/>
                </a:solidFill>
                <a:latin typeface="Arial Black"/>
                <a:cs typeface="Arial Black"/>
              </a:rPr>
              <a:t>ы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х	общес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тв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е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нн</a:t>
            </a:r>
            <a:r>
              <a:rPr sz="2000" spc="-10" dirty="0">
                <a:solidFill>
                  <a:srgbClr val="1F4E79"/>
                </a:solidFill>
                <a:latin typeface="Arial Black"/>
                <a:cs typeface="Arial Black"/>
              </a:rPr>
              <a:t>ы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х		ор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г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а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ни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з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а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ций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, 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культуры		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и	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спорта,	СМИ,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25167" y="5381244"/>
            <a:ext cx="33813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1830" algn="l"/>
              </a:tabLst>
            </a:pP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б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и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з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н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ес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-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сообщес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тв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)	в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4540" y="5686044"/>
            <a:ext cx="84016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совершенствовании</a:t>
            </a:r>
            <a:r>
              <a:rPr sz="2000" spc="6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содержания</a:t>
            </a:r>
            <a:r>
              <a:rPr sz="2000" spc="62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и</a:t>
            </a:r>
            <a:r>
              <a:rPr sz="2000" spc="62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условий</a:t>
            </a:r>
            <a:r>
              <a:rPr sz="2000" spc="6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воспитания </a:t>
            </a:r>
            <a:r>
              <a:rPr sz="2000" spc="-6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подрастающего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поколения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граждан</a:t>
            </a:r>
            <a:r>
              <a:rPr sz="2000" spc="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Российской </a:t>
            </a:r>
            <a:r>
              <a:rPr sz="20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 Black"/>
                <a:cs typeface="Arial Black"/>
              </a:rPr>
              <a:t>Федерации.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6738" y="467868"/>
            <a:ext cx="624713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50"/>
              </a:spcBef>
            </a:pPr>
            <a:r>
              <a:rPr sz="3200" dirty="0"/>
              <a:t>В ближайшей </a:t>
            </a:r>
            <a:r>
              <a:rPr sz="3200" spc="-5" dirty="0"/>
              <a:t>перспективе </a:t>
            </a:r>
            <a:r>
              <a:rPr sz="3200" spc="-1055" dirty="0"/>
              <a:t> </a:t>
            </a:r>
            <a:r>
              <a:rPr sz="3200" dirty="0"/>
              <a:t>необходимо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126738" y="1672843"/>
            <a:ext cx="3753485" cy="988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700"/>
              </a:lnSpc>
              <a:spcBef>
                <a:spcPts val="100"/>
              </a:spcBef>
              <a:tabLst>
                <a:tab pos="1672589" algn="l"/>
                <a:tab pos="2784475" algn="l"/>
                <a:tab pos="3587750" algn="l"/>
              </a:tabLst>
            </a:pPr>
            <a:r>
              <a:rPr sz="2400" b="1" spc="-60" dirty="0">
                <a:solidFill>
                  <a:srgbClr val="1F4E79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с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л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ит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ь	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н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sz="2400" b="1" spc="-35" dirty="0">
                <a:solidFill>
                  <a:srgbClr val="1F4E79"/>
                </a:solidFill>
                <a:latin typeface="Arial"/>
                <a:cs typeface="Arial"/>
              </a:rPr>
              <a:t>м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ан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е	к  с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оци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ал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ь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н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sz="2400" b="1" spc="-35" dirty="0">
                <a:solidFill>
                  <a:srgbClr val="1F4E79"/>
                </a:solidFill>
                <a:latin typeface="Arial"/>
                <a:cs typeface="Arial"/>
              </a:rPr>
              <a:t>г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о	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ри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с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к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а,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8051" y="1672843"/>
            <a:ext cx="4217035" cy="988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5080" indent="-382905">
              <a:lnSpc>
                <a:spcPct val="131700"/>
              </a:lnSpc>
              <a:spcBef>
                <a:spcPts val="100"/>
              </a:spcBef>
              <a:tabLst>
                <a:tab pos="2575560" algn="l"/>
                <a:tab pos="3361690" algn="l"/>
              </a:tabLst>
            </a:pPr>
            <a:r>
              <a:rPr sz="2400" b="1" spc="-35" dirty="0">
                <a:solidFill>
                  <a:srgbClr val="1F4E79"/>
                </a:solidFill>
                <a:latin typeface="Arial"/>
                <a:cs typeface="Arial"/>
              </a:rPr>
              <a:t>в</a:t>
            </a:r>
            <a:r>
              <a:rPr sz="2400" b="1" spc="-40" dirty="0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sz="2400" b="1" spc="-10" dirty="0">
                <a:solidFill>
                  <a:srgbClr val="1F4E79"/>
                </a:solidFill>
                <a:latin typeface="Arial"/>
                <a:cs typeface="Arial"/>
              </a:rPr>
              <a:t>з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н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ик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аю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щи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м	с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sz="2400" b="1" spc="55" dirty="0">
                <a:solidFill>
                  <a:srgbClr val="1F4E79"/>
                </a:solidFill>
                <a:latin typeface="Arial"/>
                <a:cs typeface="Arial"/>
              </a:rPr>
              <a:t>т</a:t>
            </a:r>
            <a:r>
              <a:rPr sz="2400" b="1" spc="-30" dirty="0">
                <a:solidFill>
                  <a:srgbClr val="1F4E79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а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ция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м  </a:t>
            </a:r>
            <a:r>
              <a:rPr sz="2400" b="1" spc="-40" dirty="0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сущ</a:t>
            </a:r>
            <a:r>
              <a:rPr sz="2400" b="1" spc="-30" dirty="0">
                <a:solidFill>
                  <a:srgbClr val="1F4E79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с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т</a:t>
            </a:r>
            <a:r>
              <a:rPr sz="2400" b="1" spc="-35" dirty="0">
                <a:solidFill>
                  <a:srgbClr val="1F4E79"/>
                </a:solidFill>
                <a:latin typeface="Arial"/>
                <a:cs typeface="Arial"/>
              </a:rPr>
              <a:t>в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лят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ь		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м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е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р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just">
              <a:lnSpc>
                <a:spcPct val="130600"/>
              </a:lnSpc>
              <a:spcBef>
                <a:spcPts val="130"/>
              </a:spcBef>
            </a:pPr>
            <a:r>
              <a:rPr dirty="0"/>
              <a:t>по</a:t>
            </a:r>
            <a:r>
              <a:rPr spc="670" dirty="0"/>
              <a:t> </a:t>
            </a:r>
            <a:r>
              <a:rPr spc="-5" dirty="0"/>
              <a:t>профилактике</a:t>
            </a:r>
            <a:r>
              <a:rPr spc="660" dirty="0"/>
              <a:t> </a:t>
            </a:r>
            <a:r>
              <a:rPr dirty="0"/>
              <a:t>и</a:t>
            </a:r>
            <a:r>
              <a:rPr spc="670" dirty="0"/>
              <a:t> </a:t>
            </a:r>
            <a:r>
              <a:rPr spc="-10" dirty="0"/>
              <a:t>предотвращению</a:t>
            </a:r>
            <a:r>
              <a:rPr spc="1300" dirty="0"/>
              <a:t> </a:t>
            </a:r>
            <a:r>
              <a:rPr spc="-5" dirty="0"/>
              <a:t>их</a:t>
            </a:r>
            <a:r>
              <a:rPr spc="1320" dirty="0"/>
              <a:t> </a:t>
            </a:r>
            <a:r>
              <a:rPr spc="-10" dirty="0"/>
              <a:t>влияния </a:t>
            </a:r>
            <a:r>
              <a:rPr spc="-655" dirty="0"/>
              <a:t> </a:t>
            </a:r>
            <a:r>
              <a:rPr dirty="0"/>
              <a:t>на </a:t>
            </a:r>
            <a:r>
              <a:rPr spc="-10" dirty="0"/>
              <a:t>социализацию детей, </a:t>
            </a:r>
            <a:r>
              <a:rPr spc="-15" dirty="0"/>
              <a:t>реализовать</a:t>
            </a:r>
            <a:r>
              <a:rPr spc="-10" dirty="0"/>
              <a:t> </a:t>
            </a:r>
            <a:r>
              <a:rPr spc="-20" dirty="0"/>
              <a:t>комплекс</a:t>
            </a:r>
            <a:r>
              <a:rPr spc="-15" dirty="0"/>
              <a:t> </a:t>
            </a:r>
            <a:r>
              <a:rPr spc="-5" dirty="0"/>
              <a:t>мер, </a:t>
            </a:r>
            <a:r>
              <a:rPr dirty="0"/>
              <a:t> </a:t>
            </a:r>
            <a:r>
              <a:rPr spc="-10" dirty="0"/>
              <a:t>учитывающих</a:t>
            </a:r>
            <a:r>
              <a:rPr spc="-5" dirty="0"/>
              <a:t> </a:t>
            </a:r>
            <a:r>
              <a:rPr spc="-10" dirty="0"/>
              <a:t>особенности</a:t>
            </a:r>
            <a:r>
              <a:rPr spc="-5" dirty="0"/>
              <a:t> современных</a:t>
            </a:r>
            <a:r>
              <a:rPr dirty="0"/>
              <a:t> </a:t>
            </a:r>
            <a:r>
              <a:rPr spc="-10" dirty="0"/>
              <a:t>детей, </a:t>
            </a:r>
            <a:r>
              <a:rPr spc="-5" dirty="0"/>
              <a:t> социальный</a:t>
            </a:r>
            <a:r>
              <a:rPr spc="90" dirty="0"/>
              <a:t> </a:t>
            </a:r>
            <a:r>
              <a:rPr dirty="0"/>
              <a:t>и</a:t>
            </a:r>
            <a:r>
              <a:rPr spc="90" dirty="0"/>
              <a:t> </a:t>
            </a:r>
            <a:r>
              <a:rPr spc="-15" dirty="0"/>
              <a:t>психологический</a:t>
            </a:r>
            <a:r>
              <a:rPr spc="95" dirty="0"/>
              <a:t> </a:t>
            </a:r>
            <a:r>
              <a:rPr spc="-10" dirty="0"/>
              <a:t>контекст</a:t>
            </a:r>
            <a:r>
              <a:rPr spc="95" dirty="0"/>
              <a:t> </a:t>
            </a:r>
            <a:r>
              <a:rPr spc="-5" dirty="0"/>
              <a:t>их</a:t>
            </a:r>
            <a:r>
              <a:rPr spc="95" dirty="0"/>
              <a:t> </a:t>
            </a:r>
            <a:r>
              <a:rPr spc="-5" dirty="0"/>
              <a:t>развития,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21094" y="4531868"/>
            <a:ext cx="5773420" cy="988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 marR="5080" indent="-210185">
              <a:lnSpc>
                <a:spcPct val="131700"/>
              </a:lnSpc>
              <a:spcBef>
                <a:spcPts val="100"/>
              </a:spcBef>
              <a:tabLst>
                <a:tab pos="1955164" algn="l"/>
                <a:tab pos="2108835" algn="l"/>
                <a:tab pos="2463800" algn="l"/>
                <a:tab pos="3961129" algn="l"/>
                <a:tab pos="4290060" algn="l"/>
              </a:tabLst>
            </a:pP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б</a:t>
            </a:r>
            <a:r>
              <a:rPr sz="2400" b="1" spc="-30" dirty="0">
                <a:solidFill>
                  <a:srgbClr val="1F4E79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сп</a:t>
            </a:r>
            <a:r>
              <a:rPr sz="2400" b="1" spc="-60" dirty="0">
                <a:solidFill>
                  <a:srgbClr val="1F4E79"/>
                </a:solidFill>
                <a:latin typeface="Arial"/>
                <a:cs typeface="Arial"/>
              </a:rPr>
              <a:t>е</a:t>
            </a:r>
            <a:r>
              <a:rPr sz="2400" b="1" spc="-10" dirty="0">
                <a:solidFill>
                  <a:srgbClr val="1F4E79"/>
                </a:solidFill>
                <a:latin typeface="Arial"/>
                <a:cs typeface="Arial"/>
              </a:rPr>
              <a:t>ч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ит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ь		п</a:t>
            </a:r>
            <a:r>
              <a:rPr sz="2400" b="1" spc="-40" dirty="0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зитив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ную		д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на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мику 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с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sz="2400" b="1" spc="55" dirty="0">
                <a:solidFill>
                  <a:srgbClr val="1F4E79"/>
                </a:solidFill>
                <a:latin typeface="Arial"/>
                <a:cs typeface="Arial"/>
              </a:rPr>
              <a:t>т</a:t>
            </a:r>
            <a:r>
              <a:rPr sz="2400" b="1" spc="-30" dirty="0">
                <a:solidFill>
                  <a:srgbClr val="1F4E79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а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ци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и	в	</a:t>
            </a:r>
            <a:r>
              <a:rPr sz="2400" b="1" spc="-65" dirty="0">
                <a:solidFill>
                  <a:srgbClr val="1F4E79"/>
                </a:solidFill>
                <a:latin typeface="Arial"/>
                <a:cs typeface="Arial"/>
              </a:rPr>
              <a:t>Р</a:t>
            </a:r>
            <a:r>
              <a:rPr sz="2400" b="1" spc="-35" dirty="0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сс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ии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,	</a:t>
            </a:r>
            <a:r>
              <a:rPr sz="2400" b="1" spc="-30" dirty="0">
                <a:solidFill>
                  <a:srgbClr val="1F4E79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бе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р</a:t>
            </a:r>
            <a:r>
              <a:rPr sz="2400" b="1" spc="-30" dirty="0">
                <a:solidFill>
                  <a:srgbClr val="1F4E79"/>
                </a:solidFill>
                <a:latin typeface="Arial"/>
                <a:cs typeface="Arial"/>
              </a:rPr>
              <a:t>е</a:t>
            </a:r>
            <a:r>
              <a:rPr sz="2400" b="1" spc="-35" dirty="0">
                <a:solidFill>
                  <a:srgbClr val="1F4E79"/>
                </a:solidFill>
                <a:latin typeface="Arial"/>
                <a:cs typeface="Arial"/>
              </a:rPr>
              <a:t>ж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ен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6738" y="4531868"/>
            <a:ext cx="2508885" cy="14579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45"/>
              </a:spcBef>
              <a:tabLst>
                <a:tab pos="859155" algn="l"/>
              </a:tabLst>
            </a:pPr>
            <a:r>
              <a:rPr sz="2400" b="1" spc="-15" dirty="0">
                <a:solidFill>
                  <a:srgbClr val="1F4E79"/>
                </a:solidFill>
                <a:latin typeface="Arial"/>
                <a:cs typeface="Arial"/>
              </a:rPr>
              <a:t>что	</a:t>
            </a:r>
            <a:r>
              <a:rPr sz="2400" b="1" spc="-20" dirty="0">
                <a:solidFill>
                  <a:srgbClr val="1F4E79"/>
                </a:solidFill>
                <a:latin typeface="Arial"/>
                <a:cs typeface="Arial"/>
              </a:rPr>
              <a:t>позволит </a:t>
            </a:r>
            <a:r>
              <a:rPr sz="2400" b="1" spc="-1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1F4E79"/>
                </a:solidFill>
                <a:latin typeface="Arial"/>
                <a:cs typeface="Arial"/>
              </a:rPr>
              <a:t>во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сп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ит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а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ел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ь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н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й  </a:t>
            </a:r>
            <a:r>
              <a:rPr sz="2400" b="1" spc="-15" dirty="0">
                <a:solidFill>
                  <a:srgbClr val="1F4E79"/>
                </a:solidFill>
                <a:latin typeface="Arial"/>
                <a:cs typeface="Arial"/>
              </a:rPr>
              <a:t>детства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3404" y="342900"/>
            <a:ext cx="6387465" cy="14916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3790"/>
              </a:lnSpc>
              <a:spcBef>
                <a:spcPts val="265"/>
              </a:spcBef>
            </a:pPr>
            <a:r>
              <a:rPr sz="3200" b="1" spc="-65" dirty="0">
                <a:latin typeface="Times New Roman"/>
                <a:cs typeface="Times New Roman"/>
              </a:rPr>
              <a:t>Условия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эффективной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реализации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Федерального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Закона</a:t>
            </a:r>
            <a:endParaRPr sz="3200">
              <a:latin typeface="Times New Roman"/>
              <a:cs typeface="Times New Roman"/>
            </a:endParaRPr>
          </a:p>
          <a:p>
            <a:pPr marL="102235" algn="ctr">
              <a:lnSpc>
                <a:spcPts val="3795"/>
              </a:lnSpc>
            </a:pPr>
            <a:r>
              <a:rPr sz="3200" b="1" spc="-25" dirty="0">
                <a:latin typeface="Times New Roman"/>
                <a:cs typeface="Times New Roman"/>
              </a:rPr>
              <a:t>от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31</a:t>
            </a:r>
            <a:r>
              <a:rPr sz="3200" b="1" spc="-17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июля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2020</a:t>
            </a:r>
            <a:r>
              <a:rPr sz="3200" b="1" spc="-170" dirty="0">
                <a:latin typeface="Times New Roman"/>
                <a:cs typeface="Times New Roman"/>
              </a:rPr>
              <a:t> </a:t>
            </a:r>
            <a:r>
              <a:rPr sz="3200" b="1" spc="-45" dirty="0">
                <a:latin typeface="Times New Roman"/>
                <a:cs typeface="Times New Roman"/>
              </a:rPr>
              <a:t>года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№</a:t>
            </a:r>
            <a:r>
              <a:rPr sz="3200" b="1" spc="-17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304-ФЗ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20718" y="1913636"/>
            <a:ext cx="8307705" cy="458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marR="257810" indent="258445">
              <a:lnSpc>
                <a:spcPct val="1217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2F5597"/>
                </a:solidFill>
                <a:latin typeface="Times New Roman"/>
                <a:cs typeface="Times New Roman"/>
              </a:rPr>
              <a:t>ОБНОВЛЕНИЕ</a:t>
            </a:r>
            <a:r>
              <a:rPr sz="2400" b="1" spc="-10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2F5597"/>
                </a:solidFill>
                <a:latin typeface="Times New Roman"/>
                <a:cs typeface="Times New Roman"/>
              </a:rPr>
              <a:t>ВОСПИТАТЕЛЬНОГО</a:t>
            </a:r>
            <a:r>
              <a:rPr sz="2400" b="1" spc="540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2F5597"/>
                </a:solidFill>
                <a:latin typeface="Times New Roman"/>
                <a:cs typeface="Times New Roman"/>
              </a:rPr>
              <a:t>ПРОЦЕССА </a:t>
            </a:r>
            <a:r>
              <a:rPr sz="2400" b="1" spc="-15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F5597"/>
                </a:solidFill>
                <a:latin typeface="Times New Roman"/>
                <a:cs typeface="Times New Roman"/>
              </a:rPr>
              <a:t>С</a:t>
            </a:r>
            <a:r>
              <a:rPr sz="2400" b="1" spc="-5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2F5597"/>
                </a:solidFill>
                <a:latin typeface="Times New Roman"/>
                <a:cs typeface="Times New Roman"/>
              </a:rPr>
              <a:t>УЧЕТОМ </a:t>
            </a:r>
            <a:r>
              <a:rPr sz="2400" b="1" spc="-5" dirty="0">
                <a:solidFill>
                  <a:srgbClr val="2F5597"/>
                </a:solidFill>
                <a:latin typeface="Times New Roman"/>
                <a:cs typeface="Times New Roman"/>
              </a:rPr>
              <a:t>СОВРЕМЕННЫХ ДОСТИЖЕНИЙ </a:t>
            </a:r>
            <a:r>
              <a:rPr sz="2400" b="1" spc="-45" dirty="0">
                <a:solidFill>
                  <a:srgbClr val="2F5597"/>
                </a:solidFill>
                <a:latin typeface="Times New Roman"/>
                <a:cs typeface="Times New Roman"/>
              </a:rPr>
              <a:t>НАУКИ</a:t>
            </a:r>
            <a:endParaRPr sz="2400">
              <a:latin typeface="Times New Roman"/>
              <a:cs typeface="Times New Roman"/>
            </a:endParaRPr>
          </a:p>
          <a:p>
            <a:pPr marL="782955">
              <a:lnSpc>
                <a:spcPct val="100000"/>
              </a:lnSpc>
              <a:spcBef>
                <a:spcPts val="525"/>
              </a:spcBef>
            </a:pPr>
            <a:r>
              <a:rPr sz="2400" b="1" spc="-5" dirty="0">
                <a:solidFill>
                  <a:srgbClr val="2F5597"/>
                </a:solidFill>
                <a:latin typeface="Times New Roman"/>
                <a:cs typeface="Times New Roman"/>
              </a:rPr>
              <a:t>НА</a:t>
            </a:r>
            <a:r>
              <a:rPr sz="2400" b="1" spc="-10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F5597"/>
                </a:solidFill>
                <a:latin typeface="Times New Roman"/>
                <a:cs typeface="Times New Roman"/>
              </a:rPr>
              <a:t>ОСНОВЕ</a:t>
            </a:r>
            <a:r>
              <a:rPr sz="2400" b="1" spc="-15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F5597"/>
                </a:solidFill>
                <a:latin typeface="Times New Roman"/>
                <a:cs typeface="Times New Roman"/>
              </a:rPr>
              <a:t>ОТЕЧЕСТВЕННЫХ</a:t>
            </a:r>
            <a:r>
              <a:rPr sz="2400" b="1" spc="-10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2F5597"/>
                </a:solidFill>
                <a:latin typeface="Times New Roman"/>
                <a:cs typeface="Times New Roman"/>
              </a:rPr>
              <a:t>ТРАДИЦИЙ</a:t>
            </a:r>
            <a:endParaRPr sz="2400">
              <a:latin typeface="Times New Roman"/>
              <a:cs typeface="Times New Roman"/>
            </a:endParaRPr>
          </a:p>
          <a:p>
            <a:pPr marL="12700" marR="5080" indent="355600" algn="just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а)</a:t>
            </a:r>
            <a:r>
              <a:rPr sz="2000" b="1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Arial"/>
                <a:cs typeface="Arial"/>
              </a:rPr>
              <a:t>подготовка</a:t>
            </a:r>
            <a:r>
              <a:rPr sz="2000" b="1" spc="5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кадров,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позволяющая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 педагогам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осознать 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 самоценность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Arial"/>
                <a:cs typeface="Arial"/>
              </a:rPr>
              <a:t>детства,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 детствосберегающую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функцию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 их 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воспитательной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 деятельности,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Arial"/>
                <a:cs typeface="Arial"/>
              </a:rPr>
              <a:t>освоить</a:t>
            </a:r>
            <a:r>
              <a:rPr sz="2000" b="1" spc="5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педагогические 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воспитательные </a:t>
            </a:r>
            <a:r>
              <a:rPr sz="2000" b="1" spc="-15" dirty="0">
                <a:solidFill>
                  <a:srgbClr val="1F4E79"/>
                </a:solidFill>
                <a:latin typeface="Arial"/>
                <a:cs typeface="Arial"/>
              </a:rPr>
              <a:t>технологии;</a:t>
            </a:r>
            <a:endParaRPr sz="2000">
              <a:latin typeface="Arial"/>
              <a:cs typeface="Arial"/>
            </a:endParaRPr>
          </a:p>
          <a:p>
            <a:pPr marL="12700" marR="5080" indent="355600" algn="just">
              <a:lnSpc>
                <a:spcPct val="100000"/>
              </a:lnSpc>
            </a:pP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б)</a:t>
            </a:r>
            <a:r>
              <a:rPr sz="2000" b="1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развитие</a:t>
            </a:r>
            <a:r>
              <a:rPr sz="2000" b="1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нормативного,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программно-методического 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обеспечения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воспитательной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 деятельности</a:t>
            </a:r>
            <a:r>
              <a:rPr sz="2000" b="1" spc="55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F4E79"/>
                </a:solidFill>
                <a:latin typeface="Arial"/>
                <a:cs typeface="Arial"/>
              </a:rPr>
              <a:t>во</a:t>
            </a:r>
            <a:r>
              <a:rPr sz="2000" b="1" spc="-1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F4E79"/>
                </a:solidFill>
                <a:latin typeface="Arial"/>
                <a:cs typeface="Arial"/>
              </a:rPr>
              <a:t>всех </a:t>
            </a:r>
            <a:r>
              <a:rPr sz="2000" b="1" spc="-54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образовательных</a:t>
            </a:r>
            <a:r>
              <a:rPr sz="2000" b="1" spc="-1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организациях;</a:t>
            </a:r>
            <a:endParaRPr sz="2000">
              <a:latin typeface="Arial"/>
              <a:cs typeface="Arial"/>
            </a:endParaRPr>
          </a:p>
          <a:p>
            <a:pPr marL="12700" marR="5715" indent="355600" algn="just">
              <a:lnSpc>
                <a:spcPct val="100000"/>
              </a:lnSpc>
            </a:pP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в)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 развитие</a:t>
            </a:r>
            <a:r>
              <a:rPr sz="2000" b="1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Arial"/>
                <a:cs typeface="Arial"/>
              </a:rPr>
              <a:t>межведомственного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 взаимодействия,</a:t>
            </a:r>
            <a:r>
              <a:rPr sz="2000" b="1" spc="-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F4E79"/>
                </a:solidFill>
                <a:latin typeface="Arial"/>
                <a:cs typeface="Arial"/>
              </a:rPr>
              <a:t>которое </a:t>
            </a:r>
            <a:r>
              <a:rPr sz="2000" b="1" spc="-15" dirty="0">
                <a:solidFill>
                  <a:srgbClr val="1F4E79"/>
                </a:solidFill>
                <a:latin typeface="Arial"/>
                <a:cs typeface="Arial"/>
              </a:rPr>
              <a:t> обеспечивало 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бы 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формирование воспитательного пространства </a:t>
            </a:r>
            <a:r>
              <a:rPr sz="2000" b="1" spc="-54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4E79"/>
                </a:solidFill>
                <a:latin typeface="Arial"/>
                <a:cs typeface="Arial"/>
              </a:rPr>
              <a:t>в</a:t>
            </a:r>
            <a:r>
              <a:rPr sz="2000" b="1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Arial"/>
                <a:cs typeface="Arial"/>
              </a:rPr>
              <a:t>современном социуме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958" y="170232"/>
            <a:ext cx="2048127" cy="12880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26738" y="1168838"/>
            <a:ext cx="8343265" cy="157734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45"/>
              </a:spcBef>
            </a:pPr>
            <a:r>
              <a:rPr sz="2950" i="1" spc="-120" dirty="0">
                <a:solidFill>
                  <a:srgbClr val="0000CC"/>
                </a:solidFill>
                <a:latin typeface="Arial Black"/>
                <a:cs typeface="Arial Black"/>
              </a:rPr>
              <a:t>Наша</a:t>
            </a:r>
            <a:r>
              <a:rPr sz="2950" i="1" spc="-114" dirty="0">
                <a:solidFill>
                  <a:srgbClr val="0000CC"/>
                </a:solidFill>
                <a:latin typeface="Arial Black"/>
                <a:cs typeface="Arial Black"/>
              </a:rPr>
              <a:t> школа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950" i="1" spc="-114" dirty="0">
                <a:solidFill>
                  <a:srgbClr val="0000CC"/>
                </a:solidFill>
                <a:latin typeface="Arial Black"/>
                <a:cs typeface="Arial Black"/>
              </a:rPr>
              <a:t>должна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950" i="1" spc="-105" dirty="0">
                <a:solidFill>
                  <a:srgbClr val="0000CC"/>
                </a:solidFill>
                <a:latin typeface="Arial Black"/>
                <a:cs typeface="Arial Black"/>
              </a:rPr>
              <a:t>быть </a:t>
            </a:r>
            <a:r>
              <a:rPr sz="2950" i="1" spc="-100" dirty="0">
                <a:solidFill>
                  <a:srgbClr val="0000CC"/>
                </a:solidFill>
                <a:latin typeface="Arial Black"/>
                <a:cs typeface="Arial Black"/>
              </a:rPr>
              <a:t>открыта 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для </a:t>
            </a:r>
            <a:r>
              <a:rPr sz="2950" i="1" spc="-10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950" i="1" spc="-100" dirty="0">
                <a:solidFill>
                  <a:srgbClr val="0000CC"/>
                </a:solidFill>
                <a:latin typeface="Arial Black"/>
                <a:cs typeface="Arial Black"/>
              </a:rPr>
              <a:t>всего</a:t>
            </a:r>
            <a:r>
              <a:rPr sz="2950" i="1" spc="1664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950" i="1" spc="-95" dirty="0">
                <a:solidFill>
                  <a:srgbClr val="0000CC"/>
                </a:solidFill>
                <a:latin typeface="Arial Black"/>
                <a:cs typeface="Arial Black"/>
              </a:rPr>
              <a:t>нового,</a:t>
            </a:r>
            <a:r>
              <a:rPr sz="2950" i="1" spc="168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950" i="1" spc="-114" dirty="0">
                <a:solidFill>
                  <a:srgbClr val="0000CC"/>
                </a:solidFill>
                <a:latin typeface="Arial Black"/>
                <a:cs typeface="Arial Black"/>
              </a:rPr>
              <a:t>должна</a:t>
            </a:r>
            <a:r>
              <a:rPr sz="2950" i="1" spc="750" dirty="0">
                <a:solidFill>
                  <a:srgbClr val="0000CC"/>
                </a:solidFill>
                <a:latin typeface="Arial Black"/>
                <a:cs typeface="Arial Black"/>
              </a:rPr>
              <a:t>  </a:t>
            </a:r>
            <a:r>
              <a:rPr sz="2950" i="1" spc="-100" dirty="0">
                <a:solidFill>
                  <a:srgbClr val="0000CC"/>
                </a:solidFill>
                <a:latin typeface="Arial Black"/>
                <a:cs typeface="Arial Black"/>
              </a:rPr>
              <a:t>идти</a:t>
            </a:r>
            <a:r>
              <a:rPr sz="2950" i="1" spc="167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950" i="1" spc="-95" dirty="0">
                <a:solidFill>
                  <a:srgbClr val="0000CC"/>
                </a:solidFill>
                <a:latin typeface="Arial Black"/>
                <a:cs typeface="Arial Black"/>
              </a:rPr>
              <a:t>в</a:t>
            </a:r>
            <a:r>
              <a:rPr sz="2950" i="1" spc="168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950" i="1" spc="-95" dirty="0">
                <a:solidFill>
                  <a:srgbClr val="0000CC"/>
                </a:solidFill>
                <a:latin typeface="Arial Black"/>
                <a:cs typeface="Arial Black"/>
              </a:rPr>
              <a:t>ногу </a:t>
            </a:r>
            <a:r>
              <a:rPr sz="2950" i="1" spc="-9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950" i="1" spc="-105" dirty="0">
                <a:solidFill>
                  <a:srgbClr val="0000CC"/>
                </a:solidFill>
                <a:latin typeface="Arial Black"/>
                <a:cs typeface="Arial Black"/>
              </a:rPr>
              <a:t>со</a:t>
            </a:r>
            <a:r>
              <a:rPr sz="2950" i="1" spc="18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950" i="1" spc="-114" dirty="0">
                <a:solidFill>
                  <a:srgbClr val="0000CC"/>
                </a:solidFill>
                <a:latin typeface="Arial Black"/>
                <a:cs typeface="Arial Black"/>
              </a:rPr>
              <a:t>временем</a:t>
            </a:r>
            <a:r>
              <a:rPr sz="2950" i="1" spc="20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и</a:t>
            </a:r>
            <a:r>
              <a:rPr sz="2950" i="1" spc="19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при</a:t>
            </a:r>
            <a:r>
              <a:rPr sz="2950" i="1" spc="19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950" i="1" spc="-105" dirty="0">
                <a:solidFill>
                  <a:srgbClr val="0000CC"/>
                </a:solidFill>
                <a:latin typeface="Arial Black"/>
                <a:cs typeface="Arial Black"/>
              </a:rPr>
              <a:t>этом</a:t>
            </a:r>
            <a:r>
              <a:rPr sz="2950" i="1" spc="204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950" i="1" spc="-100" dirty="0">
                <a:solidFill>
                  <a:srgbClr val="0000CC"/>
                </a:solidFill>
                <a:latin typeface="Arial Black"/>
                <a:cs typeface="Arial Black"/>
              </a:rPr>
              <a:t>сохранять</a:t>
            </a:r>
            <a:r>
              <a:rPr sz="2950" i="1" spc="19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950" i="1" spc="-105" dirty="0">
                <a:solidFill>
                  <a:srgbClr val="0000CC"/>
                </a:solidFill>
                <a:latin typeface="Arial Black"/>
                <a:cs typeface="Arial Black"/>
              </a:rPr>
              <a:t>свое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6738" y="2778597"/>
            <a:ext cx="6165850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52470" algn="l"/>
                <a:tab pos="5209540" algn="l"/>
              </a:tabLst>
            </a:pPr>
            <a:r>
              <a:rPr sz="2950" i="1" spc="-100" dirty="0">
                <a:solidFill>
                  <a:srgbClr val="0000CC"/>
                </a:solidFill>
                <a:latin typeface="Arial Black"/>
                <a:cs typeface="Arial Black"/>
              </a:rPr>
              <a:t>ун</a:t>
            </a:r>
            <a:r>
              <a:rPr sz="2950" i="1" spc="-114" dirty="0">
                <a:solidFill>
                  <a:srgbClr val="0000CC"/>
                </a:solidFill>
                <a:latin typeface="Arial Black"/>
                <a:cs typeface="Arial Black"/>
              </a:rPr>
              <a:t>и</a:t>
            </a:r>
            <a:r>
              <a:rPr sz="2950" i="1" spc="-100" dirty="0">
                <a:solidFill>
                  <a:srgbClr val="0000CC"/>
                </a:solidFill>
                <a:latin typeface="Arial Black"/>
                <a:cs typeface="Arial Black"/>
              </a:rPr>
              <a:t>к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ально</a:t>
            </a:r>
            <a:r>
              <a:rPr sz="2950" i="1" spc="-105" dirty="0">
                <a:solidFill>
                  <a:srgbClr val="0000CC"/>
                </a:solidFill>
                <a:latin typeface="Arial Black"/>
                <a:cs typeface="Arial Black"/>
              </a:rPr>
              <a:t>е</a:t>
            </a:r>
            <a:r>
              <a:rPr sz="2950" i="1" dirty="0">
                <a:solidFill>
                  <a:srgbClr val="0000CC"/>
                </a:solidFill>
                <a:latin typeface="Arial Black"/>
                <a:cs typeface="Arial Black"/>
              </a:rPr>
              <a:t>	</a:t>
            </a:r>
            <a:r>
              <a:rPr sz="2950" i="1" spc="-114" dirty="0">
                <a:solidFill>
                  <a:srgbClr val="0000CC"/>
                </a:solidFill>
                <a:latin typeface="Arial Black"/>
                <a:cs typeface="Arial Black"/>
              </a:rPr>
              <a:t>ли</a:t>
            </a:r>
            <a:r>
              <a:rPr sz="2950" i="1" spc="-100" dirty="0">
                <a:solidFill>
                  <a:srgbClr val="0000CC"/>
                </a:solidFill>
                <a:latin typeface="Arial Black"/>
                <a:cs typeface="Arial Black"/>
              </a:rPr>
              <a:t>ц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о</a:t>
            </a:r>
            <a:r>
              <a:rPr sz="2950" i="1" spc="-50" dirty="0">
                <a:solidFill>
                  <a:srgbClr val="0000CC"/>
                </a:solidFill>
                <a:latin typeface="Arial Black"/>
                <a:cs typeface="Arial Black"/>
              </a:rPr>
              <a:t>,</a:t>
            </a:r>
            <a:r>
              <a:rPr sz="2950" i="1" dirty="0">
                <a:solidFill>
                  <a:srgbClr val="0000CC"/>
                </a:solidFill>
                <a:latin typeface="Arial Black"/>
                <a:cs typeface="Arial Black"/>
              </a:rPr>
              <a:t>	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с</a:t>
            </a:r>
            <a:r>
              <a:rPr sz="2950" i="1" spc="-95" dirty="0">
                <a:solidFill>
                  <a:srgbClr val="0000CC"/>
                </a:solidFill>
                <a:latin typeface="Arial Black"/>
                <a:cs typeface="Arial Black"/>
              </a:rPr>
              <a:t>в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ои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70451" y="2711126"/>
            <a:ext cx="1499235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7320">
              <a:lnSpc>
                <a:spcPct val="115300"/>
              </a:lnSpc>
              <a:spcBef>
                <a:spcPts val="95"/>
              </a:spcBef>
            </a:pPr>
            <a:r>
              <a:rPr sz="2950" i="1" spc="-100" dirty="0">
                <a:solidFill>
                  <a:srgbClr val="0000CC"/>
                </a:solidFill>
                <a:latin typeface="Arial Black"/>
                <a:cs typeface="Arial Black"/>
              </a:rPr>
              <a:t>к</a:t>
            </a:r>
            <a:r>
              <a:rPr sz="2950" i="1" spc="-114" dirty="0">
                <a:solidFill>
                  <a:srgbClr val="0000CC"/>
                </a:solidFill>
                <a:latin typeface="Arial Black"/>
                <a:cs typeface="Arial Black"/>
              </a:rPr>
              <a:t>ор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н</a:t>
            </a:r>
            <a:r>
              <a:rPr sz="2950" i="1" spc="-114" dirty="0">
                <a:solidFill>
                  <a:srgbClr val="0000CC"/>
                </a:solidFill>
                <a:latin typeface="Arial Black"/>
                <a:cs typeface="Arial Black"/>
              </a:rPr>
              <a:t>и</a:t>
            </a:r>
            <a:r>
              <a:rPr sz="2950" i="1" spc="-65" dirty="0">
                <a:solidFill>
                  <a:srgbClr val="0000CC"/>
                </a:solidFill>
                <a:latin typeface="Arial Black"/>
                <a:cs typeface="Arial Black"/>
              </a:rPr>
              <a:t>,  в</a:t>
            </a:r>
            <a:r>
              <a:rPr sz="2950" i="1" spc="-114" dirty="0">
                <a:solidFill>
                  <a:srgbClr val="0000CC"/>
                </a:solidFill>
                <a:latin typeface="Arial Black"/>
                <a:cs typeface="Arial Black"/>
              </a:rPr>
              <a:t>е</a:t>
            </a:r>
            <a:r>
              <a:rPr sz="2950" i="1" spc="-100" dirty="0">
                <a:solidFill>
                  <a:srgbClr val="0000CC"/>
                </a:solidFill>
                <a:latin typeface="Arial Black"/>
                <a:cs typeface="Arial Black"/>
              </a:rPr>
              <a:t>к</a:t>
            </a:r>
            <a:r>
              <a:rPr sz="2950" i="1" spc="-114" dirty="0">
                <a:solidFill>
                  <a:srgbClr val="0000CC"/>
                </a:solidFill>
                <a:latin typeface="Arial Black"/>
                <a:cs typeface="Arial Black"/>
              </a:rPr>
              <a:t>а</a:t>
            </a:r>
            <a:r>
              <a:rPr sz="2950" i="1" spc="-125" dirty="0">
                <a:solidFill>
                  <a:srgbClr val="0000CC"/>
                </a:solidFill>
                <a:latin typeface="Arial Black"/>
                <a:cs typeface="Arial Black"/>
              </a:rPr>
              <a:t>м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и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6738" y="3238430"/>
            <a:ext cx="8343265" cy="104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  <a:tabLst>
                <a:tab pos="1340485" algn="l"/>
                <a:tab pos="3631565" algn="l"/>
                <a:tab pos="4265930" algn="l"/>
                <a:tab pos="4295775" algn="l"/>
                <a:tab pos="6784340" algn="l"/>
              </a:tabLst>
            </a:pPr>
            <a:r>
              <a:rPr sz="2950" i="1" spc="-90" dirty="0">
                <a:solidFill>
                  <a:srgbClr val="0000CC"/>
                </a:solidFill>
                <a:latin typeface="Arial Black"/>
                <a:cs typeface="Arial Black"/>
              </a:rPr>
              <a:t>те	</a:t>
            </a:r>
            <a:r>
              <a:rPr sz="2950" i="1" spc="-100" dirty="0">
                <a:solidFill>
                  <a:srgbClr val="0000CC"/>
                </a:solidFill>
                <a:latin typeface="Arial Black"/>
                <a:cs typeface="Arial Black"/>
              </a:rPr>
              <a:t>ценности,		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которые </a:t>
            </a:r>
            <a:r>
              <a:rPr sz="2950" i="1" spc="-105" dirty="0">
                <a:solidFill>
                  <a:srgbClr val="0000CC"/>
                </a:solidFill>
                <a:latin typeface="Arial Black"/>
                <a:cs typeface="Arial Black"/>
              </a:rPr>
              <a:t> з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а</a:t>
            </a:r>
            <a:r>
              <a:rPr sz="2950" i="1" spc="-100" dirty="0">
                <a:solidFill>
                  <a:srgbClr val="0000CC"/>
                </a:solidFill>
                <a:latin typeface="Arial Black"/>
                <a:cs typeface="Arial Black"/>
              </a:rPr>
              <a:t>к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лад</a:t>
            </a:r>
            <a:r>
              <a:rPr sz="2950" i="1" spc="-114" dirty="0">
                <a:solidFill>
                  <a:srgbClr val="0000CC"/>
                </a:solidFill>
                <a:latin typeface="Arial Black"/>
                <a:cs typeface="Arial Black"/>
              </a:rPr>
              <a:t>ыв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алис</a:t>
            </a:r>
            <a:r>
              <a:rPr sz="2950" i="1" spc="-95" dirty="0">
                <a:solidFill>
                  <a:srgbClr val="0000CC"/>
                </a:solidFill>
                <a:latin typeface="Arial Black"/>
                <a:cs typeface="Arial Black"/>
              </a:rPr>
              <a:t>ь</a:t>
            </a:r>
            <a:r>
              <a:rPr sz="2950" i="1" dirty="0">
                <a:solidFill>
                  <a:srgbClr val="0000CC"/>
                </a:solidFill>
                <a:latin typeface="Arial Black"/>
                <a:cs typeface="Arial Black"/>
              </a:rPr>
              <a:t>	</a:t>
            </a:r>
            <a:r>
              <a:rPr sz="2950" i="1" spc="-95" dirty="0">
                <a:solidFill>
                  <a:srgbClr val="0000CC"/>
                </a:solidFill>
                <a:latin typeface="Arial Black"/>
                <a:cs typeface="Arial Black"/>
              </a:rPr>
              <a:t>в</a:t>
            </a:r>
            <a:r>
              <a:rPr sz="2950" i="1" dirty="0">
                <a:solidFill>
                  <a:srgbClr val="0000CC"/>
                </a:solidFill>
                <a:latin typeface="Arial Black"/>
                <a:cs typeface="Arial Black"/>
              </a:rPr>
              <a:t>		</a:t>
            </a:r>
            <a:r>
              <a:rPr sz="2950" i="1" spc="-114" dirty="0">
                <a:solidFill>
                  <a:srgbClr val="0000CC"/>
                </a:solidFill>
                <a:latin typeface="Arial Black"/>
                <a:cs typeface="Arial Black"/>
              </a:rPr>
              <a:t>общес</a:t>
            </a:r>
            <a:r>
              <a:rPr sz="2950" i="1" spc="-85" dirty="0">
                <a:solidFill>
                  <a:srgbClr val="0000CC"/>
                </a:solidFill>
                <a:latin typeface="Arial Black"/>
                <a:cs typeface="Arial Black"/>
              </a:rPr>
              <a:t>тв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е</a:t>
            </a:r>
            <a:r>
              <a:rPr sz="2950" i="1" spc="-50" dirty="0">
                <a:solidFill>
                  <a:srgbClr val="0000CC"/>
                </a:solidFill>
                <a:latin typeface="Arial Black"/>
                <a:cs typeface="Arial Black"/>
              </a:rPr>
              <a:t>,</a:t>
            </a:r>
            <a:r>
              <a:rPr sz="2950" i="1" dirty="0">
                <a:solidFill>
                  <a:srgbClr val="0000CC"/>
                </a:solidFill>
                <a:latin typeface="Arial Black"/>
                <a:cs typeface="Arial Black"/>
              </a:rPr>
              <a:t>	</a:t>
            </a:r>
            <a:r>
              <a:rPr sz="2950" i="1" spc="-105" dirty="0">
                <a:solidFill>
                  <a:srgbClr val="0000CC"/>
                </a:solidFill>
                <a:latin typeface="Arial Black"/>
                <a:cs typeface="Arial Black"/>
              </a:rPr>
              <a:t>д</a:t>
            </a:r>
            <a:r>
              <a:rPr sz="2950" i="1" spc="-114" dirty="0">
                <a:solidFill>
                  <a:srgbClr val="0000CC"/>
                </a:solidFill>
                <a:latin typeface="Arial Black"/>
                <a:cs typeface="Arial Black"/>
              </a:rPr>
              <a:t>о</a:t>
            </a:r>
            <a:r>
              <a:rPr sz="2950" i="1" spc="-130" dirty="0">
                <a:solidFill>
                  <a:srgbClr val="0000CC"/>
                </a:solidFill>
                <a:latin typeface="Arial Black"/>
                <a:cs typeface="Arial Black"/>
              </a:rPr>
              <a:t>лж</a:t>
            </a:r>
            <a:r>
              <a:rPr sz="2950" i="1" spc="-105" dirty="0">
                <a:solidFill>
                  <a:srgbClr val="0000CC"/>
                </a:solidFill>
                <a:latin typeface="Arial Black"/>
                <a:cs typeface="Arial Black"/>
              </a:rPr>
              <a:t>на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6738" y="4259510"/>
            <a:ext cx="8343265" cy="1723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  <a:tabLst>
                <a:tab pos="895350" algn="l"/>
                <a:tab pos="2644775" algn="l"/>
                <a:tab pos="4261485" algn="l"/>
                <a:tab pos="5144135" algn="l"/>
                <a:tab pos="5787390" algn="l"/>
              </a:tabLst>
            </a:pPr>
            <a:r>
              <a:rPr sz="2950" i="1" spc="-105" dirty="0">
                <a:solidFill>
                  <a:srgbClr val="0000CC"/>
                </a:solidFill>
                <a:latin typeface="Arial Black"/>
                <a:cs typeface="Arial Black"/>
              </a:rPr>
              <a:t>не	</a:t>
            </a:r>
            <a:r>
              <a:rPr sz="2950" i="1" spc="-80" dirty="0">
                <a:solidFill>
                  <a:srgbClr val="0000CC"/>
                </a:solidFill>
                <a:latin typeface="Arial Black"/>
                <a:cs typeface="Arial Black"/>
              </a:rPr>
              <a:t>т</a:t>
            </a:r>
            <a:r>
              <a:rPr sz="2950" i="1" spc="-114" dirty="0">
                <a:solidFill>
                  <a:srgbClr val="0000CC"/>
                </a:solidFill>
                <a:latin typeface="Arial Black"/>
                <a:cs typeface="Arial Black"/>
              </a:rPr>
              <a:t>ол</a:t>
            </a:r>
            <a:r>
              <a:rPr sz="2950" i="1" spc="-100" dirty="0">
                <a:solidFill>
                  <a:srgbClr val="0000CC"/>
                </a:solidFill>
                <a:latin typeface="Arial Black"/>
                <a:cs typeface="Arial Black"/>
              </a:rPr>
              <a:t>ько</a:t>
            </a:r>
            <a:r>
              <a:rPr sz="2950" i="1" dirty="0">
                <a:solidFill>
                  <a:srgbClr val="0000CC"/>
                </a:solidFill>
                <a:latin typeface="Arial Black"/>
                <a:cs typeface="Arial Black"/>
              </a:rPr>
              <a:t>	</a:t>
            </a:r>
            <a:r>
              <a:rPr sz="2950" i="1" spc="-95" dirty="0">
                <a:solidFill>
                  <a:srgbClr val="0000CC"/>
                </a:solidFill>
                <a:latin typeface="Arial Black"/>
                <a:cs typeface="Arial Black"/>
              </a:rPr>
              <a:t>у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чи</a:t>
            </a:r>
            <a:r>
              <a:rPr sz="2950" i="1" spc="-80" dirty="0">
                <a:solidFill>
                  <a:srgbClr val="0000CC"/>
                </a:solidFill>
                <a:latin typeface="Arial Black"/>
                <a:cs typeface="Arial Black"/>
              </a:rPr>
              <a:t>т</a:t>
            </a:r>
            <a:r>
              <a:rPr sz="2950" i="1" spc="-100" dirty="0">
                <a:solidFill>
                  <a:srgbClr val="0000CC"/>
                </a:solidFill>
                <a:latin typeface="Arial Black"/>
                <a:cs typeface="Arial Black"/>
              </a:rPr>
              <a:t>ь</a:t>
            </a:r>
            <a:r>
              <a:rPr sz="2950" i="1" spc="-50" dirty="0">
                <a:solidFill>
                  <a:srgbClr val="0000CC"/>
                </a:solidFill>
                <a:latin typeface="Arial Black"/>
                <a:cs typeface="Arial Black"/>
              </a:rPr>
              <a:t>,</a:t>
            </a:r>
            <a:r>
              <a:rPr sz="2950" i="1" dirty="0">
                <a:solidFill>
                  <a:srgbClr val="0000CC"/>
                </a:solidFill>
                <a:latin typeface="Arial Black"/>
                <a:cs typeface="Arial Black"/>
              </a:rPr>
              <a:t>	</a:t>
            </a:r>
            <a:r>
              <a:rPr sz="2950" i="1" spc="-105" dirty="0">
                <a:solidFill>
                  <a:srgbClr val="0000CC"/>
                </a:solidFill>
                <a:latin typeface="Arial Black"/>
                <a:cs typeface="Arial Black"/>
              </a:rPr>
              <a:t>но</a:t>
            </a:r>
            <a:r>
              <a:rPr sz="2950" i="1" dirty="0">
                <a:solidFill>
                  <a:srgbClr val="0000CC"/>
                </a:solidFill>
                <a:latin typeface="Arial Black"/>
                <a:cs typeface="Arial Black"/>
              </a:rPr>
              <a:t>	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и</a:t>
            </a:r>
            <a:r>
              <a:rPr sz="2950" i="1" dirty="0">
                <a:solidFill>
                  <a:srgbClr val="0000CC"/>
                </a:solidFill>
                <a:latin typeface="Arial Black"/>
                <a:cs typeface="Arial Black"/>
              </a:rPr>
              <a:t>	</a:t>
            </a:r>
            <a:r>
              <a:rPr sz="2950" i="1" spc="-95" dirty="0">
                <a:solidFill>
                  <a:srgbClr val="0000CC"/>
                </a:solidFill>
                <a:latin typeface="Arial Black"/>
                <a:cs typeface="Arial Black"/>
              </a:rPr>
              <a:t>в</a:t>
            </a:r>
            <a:r>
              <a:rPr sz="2950" i="1" spc="-114" dirty="0">
                <a:solidFill>
                  <a:srgbClr val="0000CC"/>
                </a:solidFill>
                <a:latin typeface="Arial Black"/>
                <a:cs typeface="Arial Black"/>
              </a:rPr>
              <a:t>оспи</a:t>
            </a:r>
            <a:r>
              <a:rPr sz="2950" i="1" spc="-80" dirty="0">
                <a:solidFill>
                  <a:srgbClr val="0000CC"/>
                </a:solidFill>
                <a:latin typeface="Arial Black"/>
                <a:cs typeface="Arial Black"/>
              </a:rPr>
              <a:t>т</a:t>
            </a:r>
            <a:r>
              <a:rPr sz="2950" i="1" spc="-135" dirty="0">
                <a:solidFill>
                  <a:srgbClr val="0000CC"/>
                </a:solidFill>
                <a:latin typeface="Arial Black"/>
                <a:cs typeface="Arial Black"/>
              </a:rPr>
              <a:t>ы</a:t>
            </a:r>
            <a:r>
              <a:rPr sz="2950" i="1" spc="-95" dirty="0">
                <a:solidFill>
                  <a:srgbClr val="0000CC"/>
                </a:solidFill>
                <a:latin typeface="Arial Black"/>
                <a:cs typeface="Arial Black"/>
              </a:rPr>
              <a:t>в</a:t>
            </a:r>
            <a:r>
              <a:rPr sz="2950" i="1" spc="-114" dirty="0">
                <a:solidFill>
                  <a:srgbClr val="0000CC"/>
                </a:solidFill>
                <a:latin typeface="Arial Black"/>
                <a:cs typeface="Arial Black"/>
              </a:rPr>
              <a:t>а</a:t>
            </a:r>
            <a:r>
              <a:rPr sz="2950" i="1" spc="-70" dirty="0">
                <a:solidFill>
                  <a:srgbClr val="0000CC"/>
                </a:solidFill>
                <a:latin typeface="Arial Black"/>
                <a:cs typeface="Arial Black"/>
              </a:rPr>
              <a:t>ть  </a:t>
            </a:r>
            <a:r>
              <a:rPr sz="2950" i="1" spc="-105" dirty="0">
                <a:solidFill>
                  <a:srgbClr val="0000CC"/>
                </a:solidFill>
                <a:latin typeface="Arial Black"/>
                <a:cs typeface="Arial Black"/>
              </a:rPr>
              <a:t>человека</a:t>
            </a:r>
            <a:r>
              <a:rPr sz="2950" i="1" spc="-55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950" i="1" spc="-110" dirty="0">
                <a:solidFill>
                  <a:srgbClr val="0000CC"/>
                </a:solidFill>
                <a:latin typeface="Arial Black"/>
                <a:cs typeface="Arial Black"/>
              </a:rPr>
              <a:t>и</a:t>
            </a:r>
            <a:r>
              <a:rPr sz="2950" i="1" spc="-5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2950" i="1" spc="-105" dirty="0">
                <a:solidFill>
                  <a:srgbClr val="0000CC"/>
                </a:solidFill>
                <a:latin typeface="Arial Black"/>
                <a:cs typeface="Arial Black"/>
              </a:rPr>
              <a:t>гражданина.</a:t>
            </a:r>
            <a:endParaRPr sz="2950">
              <a:latin typeface="Arial Black"/>
              <a:cs typeface="Arial Black"/>
            </a:endParaRPr>
          </a:p>
          <a:p>
            <a:pPr marR="5715" algn="r">
              <a:lnSpc>
                <a:spcPct val="100000"/>
              </a:lnSpc>
              <a:spcBef>
                <a:spcPts val="1860"/>
              </a:spcBef>
            </a:pPr>
            <a:r>
              <a:rPr sz="2950" i="1" spc="-85" dirty="0">
                <a:solidFill>
                  <a:srgbClr val="0000CC"/>
                </a:solidFill>
                <a:latin typeface="Arial Black"/>
                <a:cs typeface="Arial Black"/>
              </a:rPr>
              <a:t>В.В. </a:t>
            </a:r>
            <a:r>
              <a:rPr sz="2950" i="1" spc="-105" dirty="0">
                <a:solidFill>
                  <a:srgbClr val="0000CC"/>
                </a:solidFill>
                <a:latin typeface="Arial Black"/>
                <a:cs typeface="Arial Black"/>
              </a:rPr>
              <a:t>Путин</a:t>
            </a:r>
            <a:endParaRPr sz="29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7166" y="2523150"/>
            <a:ext cx="6351905" cy="669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00" i="1" spc="-145" dirty="0">
                <a:solidFill>
                  <a:srgbClr val="0000CC"/>
                </a:solidFill>
                <a:latin typeface="Arial Black"/>
                <a:cs typeface="Arial Black"/>
              </a:rPr>
              <a:t>Спасибо</a:t>
            </a:r>
            <a:r>
              <a:rPr sz="4200" i="1" spc="-11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4200" i="1" spc="-140" dirty="0">
                <a:solidFill>
                  <a:srgbClr val="0000CC"/>
                </a:solidFill>
                <a:latin typeface="Arial Black"/>
                <a:cs typeface="Arial Black"/>
              </a:rPr>
              <a:t>за</a:t>
            </a:r>
            <a:r>
              <a:rPr sz="4200" i="1" spc="-11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4200" i="1" spc="-145" dirty="0">
                <a:solidFill>
                  <a:srgbClr val="0000CC"/>
                </a:solidFill>
                <a:latin typeface="Arial Black"/>
                <a:cs typeface="Arial Black"/>
              </a:rPr>
              <a:t>внимание</a:t>
            </a:r>
            <a:endParaRPr sz="4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8630" y="586739"/>
            <a:ext cx="7776209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latin typeface="Times New Roman"/>
                <a:cs typeface="Times New Roman"/>
              </a:rPr>
              <a:t>Федеральный</a:t>
            </a:r>
            <a:r>
              <a:rPr sz="4400" b="1" spc="-20" dirty="0">
                <a:latin typeface="Times New Roman"/>
                <a:cs typeface="Times New Roman"/>
              </a:rPr>
              <a:t> </a:t>
            </a:r>
            <a:r>
              <a:rPr sz="4400" b="1" spc="-15" dirty="0">
                <a:latin typeface="Times New Roman"/>
                <a:cs typeface="Times New Roman"/>
              </a:rPr>
              <a:t>закон</a:t>
            </a:r>
            <a:endParaRPr sz="4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5279390" algn="l"/>
              </a:tabLst>
            </a:pPr>
            <a:r>
              <a:rPr sz="4400" b="1" spc="-60" dirty="0">
                <a:latin typeface="Times New Roman"/>
                <a:cs typeface="Times New Roman"/>
              </a:rPr>
              <a:t>о</a:t>
            </a:r>
            <a:r>
              <a:rPr sz="4400" b="1" dirty="0">
                <a:latin typeface="Times New Roman"/>
                <a:cs typeface="Times New Roman"/>
              </a:rPr>
              <a:t>т 31</a:t>
            </a:r>
            <a:r>
              <a:rPr sz="4400" b="1" spc="-22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и</a:t>
            </a:r>
            <a:r>
              <a:rPr sz="4400" b="1" spc="-110" dirty="0">
                <a:latin typeface="Times New Roman"/>
                <a:cs typeface="Times New Roman"/>
              </a:rPr>
              <a:t>ю</a:t>
            </a:r>
            <a:r>
              <a:rPr sz="4400" b="1" spc="-10" dirty="0">
                <a:latin typeface="Times New Roman"/>
                <a:cs typeface="Times New Roman"/>
              </a:rPr>
              <a:t>л</a:t>
            </a:r>
            <a:r>
              <a:rPr sz="4400" b="1" dirty="0">
                <a:latin typeface="Times New Roman"/>
                <a:cs typeface="Times New Roman"/>
              </a:rPr>
              <a:t>я</a:t>
            </a:r>
            <a:r>
              <a:rPr sz="4400" b="1" spc="-1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2020</a:t>
            </a:r>
            <a:r>
              <a:rPr sz="4400" b="1" spc="-229" dirty="0">
                <a:latin typeface="Times New Roman"/>
                <a:cs typeface="Times New Roman"/>
              </a:rPr>
              <a:t> </a:t>
            </a:r>
            <a:r>
              <a:rPr sz="4400" b="1" spc="-110" dirty="0">
                <a:latin typeface="Times New Roman"/>
                <a:cs typeface="Times New Roman"/>
              </a:rPr>
              <a:t>г</a:t>
            </a:r>
            <a:r>
              <a:rPr sz="4400" b="1" spc="-130" dirty="0">
                <a:latin typeface="Times New Roman"/>
                <a:cs typeface="Times New Roman"/>
              </a:rPr>
              <a:t>о</a:t>
            </a:r>
            <a:r>
              <a:rPr sz="4400" b="1" spc="-5" dirty="0">
                <a:latin typeface="Times New Roman"/>
                <a:cs typeface="Times New Roman"/>
              </a:rPr>
              <a:t>д</a:t>
            </a:r>
            <a:r>
              <a:rPr sz="4400" b="1" dirty="0">
                <a:latin typeface="Times New Roman"/>
                <a:cs typeface="Times New Roman"/>
              </a:rPr>
              <a:t>а	№</a:t>
            </a:r>
            <a:r>
              <a:rPr sz="4400" b="1" spc="-22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304</a:t>
            </a:r>
            <a:r>
              <a:rPr sz="4400" b="1" spc="-5" dirty="0">
                <a:latin typeface="Times New Roman"/>
                <a:cs typeface="Times New Roman"/>
              </a:rPr>
              <a:t>-ФЗ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8127" y="2643123"/>
            <a:ext cx="8198484" cy="3003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45565" marR="1338580" algn="ctr">
              <a:lnSpc>
                <a:spcPct val="99600"/>
              </a:lnSpc>
              <a:spcBef>
                <a:spcPts val="110"/>
              </a:spcBef>
            </a:pPr>
            <a:r>
              <a:rPr sz="2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Проблемы </a:t>
            </a:r>
            <a:r>
              <a:rPr sz="2800" b="1" dirty="0">
                <a:solidFill>
                  <a:srgbClr val="1F4E79"/>
                </a:solidFill>
                <a:latin typeface="Times New Roman"/>
                <a:cs typeface="Times New Roman"/>
              </a:rPr>
              <a:t>и </a:t>
            </a:r>
            <a:r>
              <a:rPr sz="28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задачи </a:t>
            </a:r>
            <a:r>
              <a:rPr sz="2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практической </a:t>
            </a:r>
            <a:r>
              <a:rPr sz="2800" b="1" spc="-6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реализации </a:t>
            </a:r>
            <a:r>
              <a:rPr sz="28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Федерального </a:t>
            </a:r>
            <a:r>
              <a:rPr sz="2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закона </a:t>
            </a:r>
            <a:r>
              <a:rPr sz="2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от</a:t>
            </a:r>
            <a:r>
              <a:rPr sz="28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4E79"/>
                </a:solidFill>
                <a:latin typeface="Times New Roman"/>
                <a:cs typeface="Times New Roman"/>
              </a:rPr>
              <a:t>31</a:t>
            </a:r>
            <a:r>
              <a:rPr sz="2800" b="1" spc="-1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июля</a:t>
            </a:r>
            <a:r>
              <a:rPr sz="2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4E79"/>
                </a:solidFill>
                <a:latin typeface="Times New Roman"/>
                <a:cs typeface="Times New Roman"/>
              </a:rPr>
              <a:t>2020</a:t>
            </a:r>
            <a:r>
              <a:rPr sz="2800" b="1" spc="-1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года</a:t>
            </a:r>
            <a:r>
              <a:rPr sz="2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4E79"/>
                </a:solidFill>
                <a:latin typeface="Times New Roman"/>
                <a:cs typeface="Times New Roman"/>
              </a:rPr>
              <a:t>№</a:t>
            </a:r>
            <a:r>
              <a:rPr sz="2800" b="1" spc="-1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304-ФЗ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ts val="3325"/>
              </a:lnSpc>
              <a:spcBef>
                <a:spcPts val="50"/>
              </a:spcBef>
            </a:pPr>
            <a:r>
              <a:rPr sz="2800" b="1" dirty="0">
                <a:solidFill>
                  <a:srgbClr val="1F4E79"/>
                </a:solidFill>
                <a:latin typeface="Times New Roman"/>
                <a:cs typeface="Times New Roman"/>
              </a:rPr>
              <a:t>«О</a:t>
            </a:r>
            <a:r>
              <a:rPr sz="28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4E79"/>
                </a:solidFill>
                <a:latin typeface="Times New Roman"/>
                <a:cs typeface="Times New Roman"/>
              </a:rPr>
              <a:t>внесении</a:t>
            </a:r>
            <a:r>
              <a:rPr sz="28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изменений</a:t>
            </a:r>
            <a:r>
              <a:rPr sz="28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Федеральный</a:t>
            </a:r>
            <a:r>
              <a:rPr sz="28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закон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ts val="3325"/>
              </a:lnSpc>
            </a:pPr>
            <a:r>
              <a:rPr sz="2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«Об</a:t>
            </a:r>
            <a:r>
              <a:rPr sz="2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образовании</a:t>
            </a:r>
            <a:r>
              <a:rPr sz="28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Российской </a:t>
            </a:r>
            <a:r>
              <a:rPr sz="2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Федерации»</a:t>
            </a:r>
            <a:endParaRPr sz="2800">
              <a:latin typeface="Times New Roman"/>
              <a:cs typeface="Times New Roman"/>
            </a:endParaRPr>
          </a:p>
          <a:p>
            <a:pPr marL="12700" marR="5080" algn="ctr">
              <a:lnSpc>
                <a:spcPts val="3290"/>
              </a:lnSpc>
              <a:spcBef>
                <a:spcPts val="215"/>
              </a:spcBef>
              <a:tabLst>
                <a:tab pos="6614159" algn="l"/>
              </a:tabLst>
            </a:pPr>
            <a:r>
              <a:rPr sz="2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по</a:t>
            </a:r>
            <a:r>
              <a:rPr sz="2800" b="1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F4E79"/>
                </a:solidFill>
                <a:latin typeface="Times New Roman"/>
                <a:cs typeface="Times New Roman"/>
              </a:rPr>
              <a:t>вопросам</a:t>
            </a:r>
            <a:r>
              <a:rPr sz="2800" b="1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воспитания</a:t>
            </a:r>
            <a:r>
              <a:rPr sz="28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обучающихся»	</a:t>
            </a:r>
            <a:r>
              <a:rPr sz="2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на</a:t>
            </a:r>
            <a:r>
              <a:rPr sz="2800" b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уровне </a:t>
            </a:r>
            <a:r>
              <a:rPr sz="2800" b="1" spc="-6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дошкольного</a:t>
            </a:r>
            <a:r>
              <a:rPr sz="2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образования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958" y="170232"/>
            <a:ext cx="2048127" cy="12880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26738" y="304800"/>
            <a:ext cx="8649335" cy="3058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marR="1484630" algn="ctr">
              <a:lnSpc>
                <a:spcPct val="99700"/>
              </a:lnSpc>
              <a:spcBef>
                <a:spcPts val="105"/>
              </a:spcBef>
            </a:pP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53437" y="3763264"/>
            <a:ext cx="2713963" cy="607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Законопроект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г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19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sz="1900" b="1" spc="-120" dirty="0">
                <a:solidFill>
                  <a:srgbClr val="1F4E79"/>
                </a:solidFill>
                <a:latin typeface="Times New Roman"/>
                <a:cs typeface="Times New Roman"/>
              </a:rPr>
              <a:t>у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да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р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т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нн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ой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7390" y="3763264"/>
            <a:ext cx="2941955" cy="607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3679" marR="5080" indent="-221615">
              <a:lnSpc>
                <a:spcPct val="101099"/>
              </a:lnSpc>
              <a:spcBef>
                <a:spcPts val="75"/>
              </a:spcBef>
              <a:tabLst>
                <a:tab pos="1384300" algn="l"/>
                <a:tab pos="1623695" algn="l"/>
                <a:tab pos="2073275" algn="l"/>
              </a:tabLst>
            </a:pP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является	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логическим 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п</a:t>
            </a:r>
            <a:r>
              <a:rPr sz="1900" b="1" spc="-30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л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т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ик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и		в	о</a:t>
            </a:r>
            <a:r>
              <a:rPr sz="19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б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л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а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ти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96122" y="3763264"/>
            <a:ext cx="3680460" cy="607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00" marR="5080" indent="-178435">
              <a:lnSpc>
                <a:spcPct val="101099"/>
              </a:lnSpc>
              <a:spcBef>
                <a:spcPts val="75"/>
              </a:spcBef>
              <a:tabLst>
                <a:tab pos="1857375" algn="l"/>
                <a:tab pos="1988820" algn="l"/>
                <a:tab pos="2513965" algn="l"/>
                <a:tab pos="3406140" algn="l"/>
              </a:tabLst>
            </a:pP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пр</a:t>
            </a:r>
            <a:r>
              <a:rPr sz="19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д</a:t>
            </a:r>
            <a:r>
              <a:rPr sz="19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л</a:t>
            </a:r>
            <a:r>
              <a:rPr sz="1900" b="1" spc="-30" dirty="0">
                <a:solidFill>
                  <a:srgbClr val="1F4E79"/>
                </a:solidFill>
                <a:latin typeface="Times New Roman"/>
                <a:cs typeface="Times New Roman"/>
              </a:rPr>
              <a:t>ж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ни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м		и	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р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а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зв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т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м  </a:t>
            </a:r>
            <a:r>
              <a:rPr sz="19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пи</a:t>
            </a:r>
            <a:r>
              <a:rPr sz="1900" b="1" spc="25" dirty="0">
                <a:solidFill>
                  <a:srgbClr val="1F4E79"/>
                </a:solidFill>
                <a:latin typeface="Times New Roman"/>
                <a:cs typeface="Times New Roman"/>
              </a:rPr>
              <a:t>т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а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ни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я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,	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з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а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кр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п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ля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т	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на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6738" y="4345432"/>
            <a:ext cx="8649335" cy="20434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715" algn="just">
              <a:lnSpc>
                <a:spcPct val="101099"/>
              </a:lnSpc>
              <a:spcBef>
                <a:spcPts val="75"/>
              </a:spcBef>
            </a:pPr>
            <a:r>
              <a:rPr sz="19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законодательном 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уровне механизмы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организации воспитания в 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Федеральном 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Законе.</a:t>
            </a:r>
            <a:endParaRPr sz="1900" dirty="0">
              <a:latin typeface="Times New Roman"/>
              <a:cs typeface="Times New Roman"/>
            </a:endParaRPr>
          </a:p>
          <a:p>
            <a:pPr marL="374650" algn="just">
              <a:lnSpc>
                <a:spcPts val="2210"/>
              </a:lnSpc>
            </a:pP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1900" b="1" spc="9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статье</a:t>
            </a:r>
            <a:r>
              <a:rPr sz="1900" b="1" spc="9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№   671</a:t>
            </a:r>
            <a:r>
              <a:rPr sz="1900" b="1" spc="944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Конституции</a:t>
            </a:r>
            <a:r>
              <a:rPr sz="1900" b="1" spc="9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РФ</a:t>
            </a:r>
            <a:r>
              <a:rPr sz="1900" b="1" spc="9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говорится</a:t>
            </a:r>
            <a:r>
              <a:rPr sz="1900" b="1" spc="9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1900" b="1" spc="944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ценности</a:t>
            </a:r>
            <a:r>
              <a:rPr sz="1900" b="1" spc="9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детства</a:t>
            </a:r>
            <a:r>
              <a:rPr sz="1900" b="1" spc="944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endParaRPr sz="19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300"/>
              </a:lnSpc>
              <a:spcBef>
                <a:spcPts val="40"/>
              </a:spcBef>
            </a:pPr>
            <a:r>
              <a:rPr sz="19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необходимости 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создания </a:t>
            </a:r>
            <a:r>
              <a:rPr sz="19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условий 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для всестороннего </a:t>
            </a:r>
            <a:r>
              <a:rPr sz="19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духовного, 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нравственного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 и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интеллектуального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развития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детей,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 воспитания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них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патриотизма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и 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гражданственности, уважения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к памяти 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защитников Отечества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и старшему 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поколению.</a:t>
            </a:r>
            <a:endParaRPr sz="1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5707" y="256539"/>
            <a:ext cx="70942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5" dirty="0">
                <a:latin typeface="Times New Roman"/>
                <a:cs typeface="Times New Roman"/>
              </a:rPr>
              <a:t>Новеллы</a:t>
            </a:r>
            <a:r>
              <a:rPr sz="4000" b="1" spc="-30" dirty="0">
                <a:latin typeface="Times New Roman"/>
                <a:cs typeface="Times New Roman"/>
              </a:rPr>
              <a:t> </a:t>
            </a:r>
            <a:r>
              <a:rPr sz="4000" b="1" spc="-15" dirty="0">
                <a:latin typeface="Times New Roman"/>
                <a:cs typeface="Times New Roman"/>
              </a:rPr>
              <a:t>федерального</a:t>
            </a:r>
            <a:r>
              <a:rPr sz="4000" b="1" spc="-30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закона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19687" y="1019555"/>
            <a:ext cx="8444230" cy="520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spc="780" dirty="0">
                <a:solidFill>
                  <a:srgbClr val="1F4E79"/>
                </a:solidFill>
                <a:latin typeface="Arial"/>
                <a:cs typeface="Arial"/>
              </a:rPr>
              <a:t>v</a:t>
            </a:r>
            <a:r>
              <a:rPr sz="2000" spc="118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В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статье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2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расширено</a:t>
            </a:r>
            <a:r>
              <a:rPr sz="20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понятие «воспитание»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780" dirty="0">
                <a:solidFill>
                  <a:srgbClr val="1F4E79"/>
                </a:solidFill>
                <a:latin typeface="Arial"/>
                <a:cs typeface="Arial"/>
              </a:rPr>
              <a:t>v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0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пункте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9</a:t>
            </a:r>
            <a:r>
              <a:rPr sz="20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статьи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2</a:t>
            </a:r>
            <a:r>
              <a:rPr sz="20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дополнено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определение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программы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780" dirty="0">
                <a:solidFill>
                  <a:srgbClr val="1F4E79"/>
                </a:solidFill>
                <a:latin typeface="Arial"/>
                <a:cs typeface="Arial"/>
              </a:rPr>
              <a:t>v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В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пункте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10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статьи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2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дополнена учебно-методическая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документация,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которая</a:t>
            </a:r>
            <a:r>
              <a:rPr sz="20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1F4E79"/>
                </a:solidFill>
                <a:latin typeface="Times New Roman"/>
                <a:cs typeface="Times New Roman"/>
              </a:rPr>
              <a:t>входит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в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примерную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образовательную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программу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780" dirty="0">
                <a:solidFill>
                  <a:srgbClr val="1F4E79"/>
                </a:solidFill>
                <a:latin typeface="Arial"/>
                <a:cs typeface="Arial"/>
              </a:rPr>
              <a:t>v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0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статье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12</a:t>
            </a:r>
            <a:r>
              <a:rPr sz="20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появился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новый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пункт: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«9.1.</a:t>
            </a:r>
            <a:r>
              <a:rPr sz="20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Примерные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основные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общеобразовательные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программы,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примерные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образовательные </a:t>
            </a:r>
            <a:r>
              <a:rPr sz="2000" b="1" spc="-484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программы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среднего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образования,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примерные </a:t>
            </a:r>
            <a:r>
              <a:rPr sz="2000" b="1" spc="-484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программы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высшего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образования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(программы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бакалавриата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и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программы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специалитета) </a:t>
            </a:r>
            <a:r>
              <a:rPr sz="20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включают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в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себя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примерную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рабочую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программу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воспитания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и</a:t>
            </a:r>
            <a:r>
              <a:rPr sz="20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примерный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календарный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план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воспитательной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работы»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780" dirty="0">
                <a:solidFill>
                  <a:srgbClr val="1F4E79"/>
                </a:solidFill>
                <a:latin typeface="Arial"/>
                <a:cs typeface="Arial"/>
              </a:rPr>
              <a:t>v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Советы </a:t>
            </a:r>
            <a:r>
              <a:rPr sz="20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обучающихся, советы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родителей (законных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представителей)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несовершеннолетних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обучающихся,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наделены</a:t>
            </a:r>
            <a:r>
              <a:rPr sz="2000" b="1" spc="4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правом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принимать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участие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в</a:t>
            </a:r>
            <a:r>
              <a:rPr sz="20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разработке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рабочих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программ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воспитания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и</a:t>
            </a:r>
            <a:r>
              <a:rPr sz="20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календарных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планов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воспитательной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работы,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учитывать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мнение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перечисленных </a:t>
            </a:r>
            <a:r>
              <a:rPr sz="2000" b="1" spc="-484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органов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при принятии локальных </a:t>
            </a:r>
            <a:r>
              <a:rPr sz="20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нормативных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актов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6738" y="190500"/>
            <a:ext cx="65900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Times New Roman"/>
                <a:cs typeface="Times New Roman"/>
              </a:rPr>
              <a:t>Вопросы</a:t>
            </a:r>
            <a:r>
              <a:rPr sz="4400" b="1" spc="-30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для</a:t>
            </a:r>
            <a:r>
              <a:rPr sz="4400" b="1" spc="-35" dirty="0">
                <a:latin typeface="Times New Roman"/>
                <a:cs typeface="Times New Roman"/>
              </a:rPr>
              <a:t> </a:t>
            </a:r>
            <a:r>
              <a:rPr sz="4400" b="1" spc="-15" dirty="0">
                <a:latin typeface="Times New Roman"/>
                <a:cs typeface="Times New Roman"/>
              </a:rPr>
              <a:t>обсуждения: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35562" y="1143000"/>
            <a:ext cx="11074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за</a:t>
            </a:r>
            <a:r>
              <a:rPr sz="23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к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он</a:t>
            </a:r>
            <a:r>
              <a:rPr sz="2300" b="1" spc="-45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м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6738" y="1143000"/>
            <a:ext cx="7284084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720">
              <a:lnSpc>
                <a:spcPts val="2735"/>
              </a:lnSpc>
              <a:spcBef>
                <a:spcPts val="100"/>
              </a:spcBef>
              <a:tabLst>
                <a:tab pos="1123950" algn="l"/>
                <a:tab pos="2682875" algn="l"/>
                <a:tab pos="5391785" algn="l"/>
              </a:tabLst>
            </a:pP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1.	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Развитие	</a:t>
            </a:r>
            <a:r>
              <a:rPr sz="23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предусмотренных	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Федеральным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  <a:tabLst>
                <a:tab pos="849630" algn="l"/>
                <a:tab pos="2830195" algn="l"/>
                <a:tab pos="3305810" algn="l"/>
              </a:tabLst>
            </a:pP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«Об	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образовании	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в	</a:t>
            </a:r>
            <a:r>
              <a:rPr sz="23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Российской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0459" y="1487423"/>
            <a:ext cx="163957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Федерации»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92320" y="1487423"/>
            <a:ext cx="1650364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механизмов,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6738" y="1840991"/>
            <a:ext cx="8716645" cy="4185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715" algn="just">
              <a:lnSpc>
                <a:spcPct val="99600"/>
              </a:lnSpc>
              <a:spcBef>
                <a:spcPts val="110"/>
              </a:spcBef>
            </a:pP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обеспечивающих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реализацию</a:t>
            </a:r>
            <a:r>
              <a:rPr sz="23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воспитания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как</a:t>
            </a:r>
            <a:r>
              <a:rPr sz="2300" b="1" spc="5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неотъемлемую </a:t>
            </a:r>
            <a:r>
              <a:rPr sz="2300" b="1" spc="-5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составляющую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процесса 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образования,</a:t>
            </a:r>
            <a:r>
              <a:rPr sz="2300" b="1" spc="5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связанную</a:t>
            </a:r>
            <a:r>
              <a:rPr sz="2300" b="1" spc="5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sz="2300" b="1" spc="5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обучением, </a:t>
            </a:r>
            <a:r>
              <a:rPr sz="2300" b="1" spc="-5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одновременно,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как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самостоятельную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деятельность</a:t>
            </a:r>
            <a:r>
              <a:rPr sz="22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 marR="5080" indent="541655" algn="just">
              <a:lnSpc>
                <a:spcPct val="99100"/>
              </a:lnSpc>
              <a:spcBef>
                <a:spcPts val="1270"/>
              </a:spcBef>
              <a:buAutoNum type="arabicPeriod" startAt="2"/>
              <a:tabLst>
                <a:tab pos="1010919" algn="l"/>
              </a:tabLst>
            </a:pPr>
            <a:r>
              <a:rPr sz="23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Обновление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содержания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воспитания,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внедрение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новых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форм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3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методов</a:t>
            </a:r>
            <a:r>
              <a:rPr sz="23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воспитательной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работы,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развитие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механизмов </a:t>
            </a:r>
            <a:r>
              <a:rPr sz="2300" b="1" spc="-5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обобщения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и 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распространения лучших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педагогических 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практик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воспитания.</a:t>
            </a:r>
            <a:endParaRPr sz="2300">
              <a:latin typeface="Times New Roman"/>
              <a:cs typeface="Times New Roman"/>
            </a:endParaRPr>
          </a:p>
          <a:p>
            <a:pPr marL="12700" marR="5080" indent="541655" algn="just">
              <a:lnSpc>
                <a:spcPct val="100299"/>
              </a:lnSpc>
              <a:spcBef>
                <a:spcPts val="1220"/>
              </a:spcBef>
              <a:buAutoNum type="arabicPeriod" startAt="2"/>
              <a:tabLst>
                <a:tab pos="1227455" algn="l"/>
              </a:tabLst>
            </a:pP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Развитие</a:t>
            </a:r>
            <a:r>
              <a:rPr sz="2300" b="1" spc="850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вариативности</a:t>
            </a:r>
            <a:r>
              <a:rPr sz="2300" b="1" spc="835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воспитательных</a:t>
            </a:r>
            <a:r>
              <a:rPr sz="2300" b="1" spc="8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8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систем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 и</a:t>
            </a:r>
            <a:r>
              <a:rPr sz="23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технологий,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нацеленных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на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формирование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индивидуальной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траектории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развития личности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ребёнка,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sz="23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учётом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его </a:t>
            </a:r>
            <a:r>
              <a:rPr sz="23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потребностей,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интересов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3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способностей.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6359" y="282955"/>
            <a:ext cx="5055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Times New Roman"/>
                <a:cs typeface="Times New Roman"/>
              </a:rPr>
              <a:t>ФГОС</a:t>
            </a:r>
            <a:r>
              <a:rPr sz="3600" b="1" spc="-3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ДО</a:t>
            </a:r>
            <a:r>
              <a:rPr sz="3600" b="1" spc="-3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и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воспитание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9677" y="1108964"/>
            <a:ext cx="6238240" cy="84581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  <a:buAutoNum type="arabicPeriod"/>
              <a:tabLst>
                <a:tab pos="367665" algn="l"/>
                <a:tab pos="368300" algn="l"/>
                <a:tab pos="2015489" algn="l"/>
                <a:tab pos="2344420" algn="l"/>
                <a:tab pos="3687445" algn="l"/>
                <a:tab pos="4569460" algn="l"/>
                <a:tab pos="4898390" algn="l"/>
              </a:tabLst>
            </a:pPr>
            <a:r>
              <a:rPr sz="1800" b="1" spc="-95" dirty="0">
                <a:solidFill>
                  <a:srgbClr val="1F4E79"/>
                </a:solidFill>
                <a:latin typeface="Times New Roman"/>
                <a:cs typeface="Times New Roman"/>
              </a:rPr>
              <a:t>К</a:t>
            </a:r>
            <a:r>
              <a:rPr sz="18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м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пле</a:t>
            </a:r>
            <a:r>
              <a:rPr sz="1800" b="1" spc="-45" dirty="0">
                <a:solidFill>
                  <a:srgbClr val="1F4E79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сн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ы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й	и	систе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м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н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ы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й	п</a:t>
            </a:r>
            <a:r>
              <a:rPr sz="1800" b="1" spc="-55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д</a:t>
            </a:r>
            <a:r>
              <a:rPr sz="1800" b="1" spc="-70" dirty="0">
                <a:solidFill>
                  <a:srgbClr val="1F4E79"/>
                </a:solidFill>
                <a:latin typeface="Times New Roman"/>
                <a:cs typeface="Times New Roman"/>
              </a:rPr>
              <a:t>х</a:t>
            </a:r>
            <a:r>
              <a:rPr sz="1800" b="1" spc="-55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д	к	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оспи</a:t>
            </a:r>
            <a:r>
              <a:rPr sz="1800" b="1" spc="25" dirty="0">
                <a:solidFill>
                  <a:srgbClr val="1F4E79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ани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ю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,  и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обучению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ребенка.</a:t>
            </a:r>
            <a:endParaRPr sz="1800">
              <a:latin typeface="Times New Roman"/>
              <a:cs typeface="Times New Roman"/>
            </a:endParaRPr>
          </a:p>
          <a:p>
            <a:pPr marL="368300" indent="-355600">
              <a:lnSpc>
                <a:spcPts val="2110"/>
              </a:lnSpc>
              <a:buAutoNum type="arabicPeriod"/>
              <a:tabLst>
                <a:tab pos="367665" algn="l"/>
                <a:tab pos="368300" algn="l"/>
                <a:tab pos="1663700" algn="l"/>
                <a:tab pos="3126740" algn="l"/>
                <a:tab pos="4812030" algn="l"/>
              </a:tabLst>
            </a:pP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Единство	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принципов	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обеспечивает	интеграцию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39683" y="1108964"/>
            <a:ext cx="1033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развитию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02917" y="1654555"/>
            <a:ext cx="1069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п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оц</a:t>
            </a:r>
            <a:r>
              <a:rPr sz="1800" b="1" spc="20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сс</a:t>
            </a:r>
            <a:r>
              <a:rPr sz="1800" b="1" spc="-45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9677" y="1934971"/>
            <a:ext cx="7444105" cy="27628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75"/>
              </a:spcBef>
            </a:pP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воспитания,</a:t>
            </a:r>
            <a:r>
              <a:rPr sz="18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развития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 и</a:t>
            </a:r>
            <a:r>
              <a:rPr sz="18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обучения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уникальной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ведущей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 детской </a:t>
            </a:r>
            <a:r>
              <a:rPr sz="18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деятельности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–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игре.</a:t>
            </a:r>
            <a:endParaRPr sz="1800">
              <a:latin typeface="Times New Roman"/>
              <a:cs typeface="Times New Roman"/>
            </a:endParaRPr>
          </a:p>
          <a:p>
            <a:pPr marL="368300" indent="-355600" algn="just">
              <a:lnSpc>
                <a:spcPts val="2110"/>
              </a:lnSpc>
              <a:buAutoNum type="arabicPeriod" startAt="3"/>
              <a:tabLst>
                <a:tab pos="368300" algn="l"/>
              </a:tabLst>
            </a:pP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Построение  </a:t>
            </a:r>
            <a:r>
              <a:rPr sz="1800" b="1" spc="254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целостного</a:t>
            </a:r>
            <a:r>
              <a:rPr sz="1800" b="1" spc="11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образовательного</a:t>
            </a:r>
            <a:r>
              <a:rPr sz="1800" b="1" spc="11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процесса  </a:t>
            </a:r>
            <a:r>
              <a:rPr sz="1800" b="1" spc="2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на  </a:t>
            </a:r>
            <a:r>
              <a:rPr sz="1800" b="1" spc="2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основе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5"/>
              </a:spcBef>
            </a:pP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духовно-нравственных</a:t>
            </a:r>
            <a:r>
              <a:rPr sz="1800" b="1" spc="8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и    </a:t>
            </a:r>
            <a:r>
              <a:rPr sz="18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социокультурных</a:t>
            </a:r>
            <a:r>
              <a:rPr sz="1800" b="1" spc="420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ценностей,   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принятых </a:t>
            </a:r>
            <a:r>
              <a:rPr sz="1800" b="1" spc="-434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обществе</a:t>
            </a:r>
            <a:r>
              <a:rPr sz="18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правил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 и</a:t>
            </a:r>
            <a:r>
              <a:rPr sz="18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норм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поведения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интересах</a:t>
            </a:r>
            <a:r>
              <a:rPr sz="18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человека,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семьи, </a:t>
            </a:r>
            <a:r>
              <a:rPr sz="1800" b="1" spc="-434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общества.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8900"/>
              </a:lnSpc>
              <a:spcBef>
                <a:spcPts val="45"/>
              </a:spcBef>
              <a:buAutoNum type="arabicPeriod" startAt="4"/>
              <a:tabLst>
                <a:tab pos="368300" algn="l"/>
              </a:tabLst>
            </a:pP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Формирование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общей</a:t>
            </a:r>
            <a:r>
              <a:rPr sz="18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культуры</a:t>
            </a:r>
            <a:r>
              <a:rPr sz="18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личности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детей,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 в</a:t>
            </a:r>
            <a:r>
              <a:rPr sz="18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том</a:t>
            </a:r>
            <a:r>
              <a:rPr sz="18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числе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 ценностей</a:t>
            </a:r>
            <a:r>
              <a:rPr sz="18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здорового</a:t>
            </a:r>
            <a:r>
              <a:rPr sz="18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образа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жизни,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развития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 их</a:t>
            </a:r>
            <a:r>
              <a:rPr sz="18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социальных, </a:t>
            </a:r>
            <a:r>
              <a:rPr sz="18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нравственных, эстетических,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интеллектуальных,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физических </a:t>
            </a:r>
            <a:r>
              <a:rPr sz="18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качеств,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инициативности,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самостоятельности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ответственности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ребёнка.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9677" y="4678171"/>
            <a:ext cx="4556760" cy="84581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  <a:tabLst>
                <a:tab pos="367665" algn="l"/>
              </a:tabLst>
            </a:pP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5.	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Формирования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социокультурной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среды. </a:t>
            </a:r>
            <a:r>
              <a:rPr sz="1800" b="1" spc="-434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6.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10"/>
              </a:lnSpc>
            </a:pP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8292" y="4955540"/>
            <a:ext cx="135128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6985">
              <a:lnSpc>
                <a:spcPts val="2110"/>
              </a:lnSpc>
              <a:spcBef>
                <a:spcPts val="210"/>
              </a:spcBef>
            </a:pP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18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б</a:t>
            </a:r>
            <a:r>
              <a:rPr sz="1800" b="1" spc="20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сп</a:t>
            </a:r>
            <a:r>
              <a:rPr sz="1800" b="1" spc="-45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ч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ение 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повышения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9742" y="4955540"/>
            <a:ext cx="307340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317500">
              <a:lnSpc>
                <a:spcPts val="2110"/>
              </a:lnSpc>
              <a:spcBef>
                <a:spcPts val="210"/>
              </a:spcBef>
              <a:tabLst>
                <a:tab pos="1907539" algn="l"/>
              </a:tabLst>
            </a:pP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пси</a:t>
            </a:r>
            <a:r>
              <a:rPr sz="1800" b="1" spc="-70" dirty="0">
                <a:solidFill>
                  <a:srgbClr val="1F4E79"/>
                </a:solidFill>
                <a:latin typeface="Times New Roman"/>
                <a:cs typeface="Times New Roman"/>
              </a:rPr>
              <a:t>х</a:t>
            </a:r>
            <a:r>
              <a:rPr sz="18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ло</a:t>
            </a:r>
            <a:r>
              <a:rPr sz="18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г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о-п</a:t>
            </a:r>
            <a:r>
              <a:rPr sz="18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да</a:t>
            </a:r>
            <a:r>
              <a:rPr sz="18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г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г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ч</a:t>
            </a:r>
            <a:r>
              <a:rPr sz="1800" b="1" spc="20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sz="18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ой 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компетентности	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родителей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0488" y="4955540"/>
            <a:ext cx="146558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310515">
              <a:lnSpc>
                <a:spcPts val="2110"/>
              </a:lnSpc>
              <a:spcBef>
                <a:spcPts val="210"/>
              </a:spcBef>
              <a:tabLst>
                <a:tab pos="353060" algn="l"/>
              </a:tabLst>
            </a:pP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п</a:t>
            </a:r>
            <a:r>
              <a:rPr sz="1800" b="1" spc="-55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дде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рж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ки  в	вопросах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90485" y="4955540"/>
            <a:ext cx="98298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373380">
              <a:lnSpc>
                <a:spcPts val="2110"/>
              </a:lnSpc>
              <a:spcBef>
                <a:spcPts val="210"/>
              </a:spcBef>
            </a:pPr>
            <a:r>
              <a:rPr sz="1800" b="1" spc="20" dirty="0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мь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е 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азвития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9677" y="5488940"/>
            <a:ext cx="1566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1800" b="1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образования.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551305" marR="5080" indent="56134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solidFill>
                  <a:srgbClr val="000099"/>
                </a:solidFill>
              </a:rPr>
              <a:t>СОДЕРЖАТЕЛЬНЫЙ РАЗДЕЛ </a:t>
            </a:r>
            <a:r>
              <a:rPr sz="1800" dirty="0">
                <a:solidFill>
                  <a:srgbClr val="000099"/>
                </a:solidFill>
              </a:rPr>
              <a:t> </a:t>
            </a:r>
            <a:r>
              <a:rPr sz="1800" spc="-5" dirty="0">
                <a:solidFill>
                  <a:srgbClr val="000099"/>
                </a:solidFill>
              </a:rPr>
              <a:t>РАБОЧЕЙ</a:t>
            </a:r>
            <a:r>
              <a:rPr sz="1800" spc="-45" dirty="0">
                <a:solidFill>
                  <a:srgbClr val="000099"/>
                </a:solidFill>
              </a:rPr>
              <a:t> </a:t>
            </a:r>
            <a:r>
              <a:rPr sz="1800" spc="-5" dirty="0">
                <a:solidFill>
                  <a:srgbClr val="000099"/>
                </a:solidFill>
              </a:rPr>
              <a:t>ПРОГРАММЫ</a:t>
            </a:r>
            <a:r>
              <a:rPr sz="1800" spc="-40" dirty="0">
                <a:solidFill>
                  <a:srgbClr val="000099"/>
                </a:solidFill>
              </a:rPr>
              <a:t> </a:t>
            </a:r>
            <a:r>
              <a:rPr sz="1800" spc="-5" dirty="0">
                <a:solidFill>
                  <a:srgbClr val="000099"/>
                </a:solidFill>
              </a:rPr>
              <a:t>ВОСПИТАНИЯ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3188143" y="883411"/>
            <a:ext cx="8339455" cy="54991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01394" marR="995044" algn="ctr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Основные направления содержания воспитания </a:t>
            </a:r>
            <a:r>
              <a:rPr sz="1800" spc="-59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(совместной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деятельности детей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и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взрослых)</a:t>
            </a:r>
            <a:endParaRPr sz="1800">
              <a:latin typeface="Arial Black"/>
              <a:cs typeface="Arial Black"/>
            </a:endParaRPr>
          </a:p>
          <a:p>
            <a:pPr marL="316865" indent="-283845">
              <a:lnSpc>
                <a:spcPct val="100000"/>
              </a:lnSpc>
              <a:spcBef>
                <a:spcPts val="1730"/>
              </a:spcBef>
              <a:buClr>
                <a:srgbClr val="3891A7"/>
              </a:buClr>
              <a:buSzPct val="77777"/>
              <a:buFont typeface="Wingdings 2"/>
              <a:buChar char=""/>
              <a:tabLst>
                <a:tab pos="316865" algn="l"/>
                <a:tab pos="317500" algn="l"/>
              </a:tabLst>
            </a:pPr>
            <a:r>
              <a:rPr sz="1800" b="1" spc="-20" dirty="0">
                <a:solidFill>
                  <a:srgbClr val="1F4E79"/>
                </a:solidFill>
                <a:latin typeface="Calibri"/>
                <a:cs typeface="Calibri"/>
              </a:rPr>
              <a:t>Гражданское</a:t>
            </a:r>
            <a:r>
              <a:rPr sz="1800" b="1" spc="7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1800" b="1" spc="7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патриотическое</a:t>
            </a:r>
            <a:r>
              <a:rPr sz="1800" b="1" spc="7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воспитание</a:t>
            </a:r>
            <a:r>
              <a:rPr sz="1800" b="1" spc="-5" dirty="0">
                <a:solidFill>
                  <a:srgbClr val="1F4E79"/>
                </a:solidFill>
                <a:latin typeface="Gill Sans MT"/>
                <a:cs typeface="Gill Sans MT"/>
              </a:rPr>
              <a:t>;</a:t>
            </a:r>
            <a:endParaRPr sz="1800">
              <a:latin typeface="Gill Sans MT"/>
              <a:cs typeface="Gill Sans MT"/>
            </a:endParaRPr>
          </a:p>
          <a:p>
            <a:pPr marL="316865" indent="-283845">
              <a:lnSpc>
                <a:spcPct val="100000"/>
              </a:lnSpc>
              <a:spcBef>
                <a:spcPts val="645"/>
              </a:spcBef>
              <a:buClr>
                <a:srgbClr val="3891A7"/>
              </a:buClr>
              <a:buSzPct val="77777"/>
              <a:buFont typeface="Wingdings 2"/>
              <a:buChar char=""/>
              <a:tabLst>
                <a:tab pos="316865" algn="l"/>
                <a:tab pos="317500" algn="l"/>
              </a:tabLst>
            </a:pP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Духовно</a:t>
            </a:r>
            <a:r>
              <a:rPr sz="1800" b="1" spc="-10" dirty="0">
                <a:solidFill>
                  <a:srgbClr val="1F4E79"/>
                </a:solidFill>
                <a:latin typeface="Gill Sans MT"/>
                <a:cs typeface="Gill Sans MT"/>
              </a:rPr>
              <a:t>-</a:t>
            </a: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нравственное</a:t>
            </a:r>
            <a:r>
              <a:rPr sz="1800" b="1" spc="7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развитие</a:t>
            </a:r>
            <a:r>
              <a:rPr sz="1800" b="1" spc="-10" dirty="0">
                <a:solidFill>
                  <a:srgbClr val="1F4E79"/>
                </a:solidFill>
                <a:latin typeface="Gill Sans MT"/>
                <a:cs typeface="Gill Sans MT"/>
              </a:rPr>
              <a:t>;</a:t>
            </a:r>
            <a:endParaRPr sz="1800">
              <a:latin typeface="Gill Sans MT"/>
              <a:cs typeface="Gill Sans MT"/>
            </a:endParaRPr>
          </a:p>
          <a:p>
            <a:pPr marL="316865" indent="-283845">
              <a:lnSpc>
                <a:spcPct val="100000"/>
              </a:lnSpc>
              <a:spcBef>
                <a:spcPts val="625"/>
              </a:spcBef>
              <a:buClr>
                <a:srgbClr val="3891A7"/>
              </a:buClr>
              <a:buSzPct val="77777"/>
              <a:buFont typeface="Wingdings 2"/>
              <a:buChar char=""/>
              <a:tabLst>
                <a:tab pos="316865" algn="l"/>
                <a:tab pos="317500" algn="l"/>
              </a:tabLst>
            </a:pP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Приобщение</a:t>
            </a:r>
            <a:r>
              <a:rPr sz="1800" b="1" spc="8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F4E79"/>
                </a:solidFill>
                <a:latin typeface="Calibri"/>
                <a:cs typeface="Calibri"/>
              </a:rPr>
              <a:t>детей</a:t>
            </a:r>
            <a:r>
              <a:rPr sz="1800" b="1" spc="8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к</a:t>
            </a:r>
            <a:r>
              <a:rPr sz="1800" b="1" spc="8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F4E79"/>
                </a:solidFill>
                <a:latin typeface="Calibri"/>
                <a:cs typeface="Calibri"/>
              </a:rPr>
              <a:t>культурному</a:t>
            </a:r>
            <a:r>
              <a:rPr sz="1800" b="1" spc="8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наследию</a:t>
            </a:r>
            <a:r>
              <a:rPr sz="1800" b="1" spc="-10" dirty="0">
                <a:solidFill>
                  <a:srgbClr val="1F4E79"/>
                </a:solidFill>
                <a:latin typeface="Gill Sans MT"/>
                <a:cs typeface="Gill Sans MT"/>
              </a:rPr>
              <a:t>;</a:t>
            </a:r>
            <a:endParaRPr sz="1800">
              <a:latin typeface="Gill Sans MT"/>
              <a:cs typeface="Gill Sans MT"/>
            </a:endParaRPr>
          </a:p>
          <a:p>
            <a:pPr marL="316865" indent="-283845">
              <a:lnSpc>
                <a:spcPct val="100000"/>
              </a:lnSpc>
              <a:spcBef>
                <a:spcPts val="555"/>
              </a:spcBef>
              <a:buClr>
                <a:srgbClr val="3891A7"/>
              </a:buClr>
              <a:buSzPct val="77777"/>
              <a:buFont typeface="Wingdings 2"/>
              <a:buChar char=""/>
              <a:tabLst>
                <a:tab pos="316865" algn="l"/>
                <a:tab pos="317500" algn="l"/>
              </a:tabLst>
            </a:pP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Физическое</a:t>
            </a:r>
            <a:r>
              <a:rPr sz="1800" b="1" spc="7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развитие</a:t>
            </a:r>
            <a:r>
              <a:rPr sz="1800" b="1" spc="7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1800" b="1" spc="7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F4E79"/>
                </a:solidFill>
                <a:latin typeface="Calibri"/>
                <a:cs typeface="Calibri"/>
              </a:rPr>
              <a:t>культура</a:t>
            </a:r>
            <a:r>
              <a:rPr sz="1800" b="1" spc="7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здоровья</a:t>
            </a:r>
            <a:r>
              <a:rPr sz="1800" b="1" spc="-10" dirty="0">
                <a:solidFill>
                  <a:srgbClr val="1F4E79"/>
                </a:solidFill>
                <a:latin typeface="Gill Sans MT"/>
                <a:cs typeface="Gill Sans MT"/>
              </a:rPr>
              <a:t>;</a:t>
            </a:r>
            <a:endParaRPr sz="1800">
              <a:latin typeface="Gill Sans MT"/>
              <a:cs typeface="Gill Sans MT"/>
            </a:endParaRPr>
          </a:p>
          <a:p>
            <a:pPr marL="316865" indent="-283845">
              <a:lnSpc>
                <a:spcPct val="100000"/>
              </a:lnSpc>
              <a:spcBef>
                <a:spcPts val="645"/>
              </a:spcBef>
              <a:buClr>
                <a:srgbClr val="3891A7"/>
              </a:buClr>
              <a:buSzPct val="77777"/>
              <a:buFont typeface="Wingdings 2"/>
              <a:buChar char=""/>
              <a:tabLst>
                <a:tab pos="316865" algn="l"/>
                <a:tab pos="317500" algn="l"/>
              </a:tabLst>
            </a:pPr>
            <a:r>
              <a:rPr sz="1800" b="1" spc="-35" dirty="0">
                <a:solidFill>
                  <a:srgbClr val="1F4E79"/>
                </a:solidFill>
                <a:latin typeface="Calibri"/>
                <a:cs typeface="Calibri"/>
              </a:rPr>
              <a:t>Трудовое</a:t>
            </a:r>
            <a:r>
              <a:rPr sz="1800" b="1" spc="7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воспитание</a:t>
            </a:r>
            <a:r>
              <a:rPr sz="1800" b="1" spc="7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1800" b="1" spc="8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профессиональное</a:t>
            </a:r>
            <a:r>
              <a:rPr sz="1800" b="1" spc="7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самоопределение</a:t>
            </a:r>
            <a:r>
              <a:rPr sz="1800" b="1" spc="-10" dirty="0">
                <a:solidFill>
                  <a:srgbClr val="1F4E79"/>
                </a:solidFill>
                <a:latin typeface="Gill Sans MT"/>
                <a:cs typeface="Gill Sans MT"/>
              </a:rPr>
              <a:t>;</a:t>
            </a:r>
            <a:endParaRPr sz="1800">
              <a:latin typeface="Gill Sans MT"/>
              <a:cs typeface="Gill Sans MT"/>
            </a:endParaRPr>
          </a:p>
          <a:p>
            <a:pPr marL="316865" indent="-283845">
              <a:lnSpc>
                <a:spcPct val="100000"/>
              </a:lnSpc>
              <a:spcBef>
                <a:spcPts val="530"/>
              </a:spcBef>
              <a:buClr>
                <a:srgbClr val="3891A7"/>
              </a:buClr>
              <a:buSzPct val="77777"/>
              <a:buFont typeface="Wingdings 2"/>
              <a:buChar char=""/>
              <a:tabLst>
                <a:tab pos="316865" algn="l"/>
                <a:tab pos="317500" algn="l"/>
              </a:tabLst>
            </a:pPr>
            <a:r>
              <a:rPr sz="1800" b="1" spc="-15" dirty="0">
                <a:solidFill>
                  <a:srgbClr val="1F4E79"/>
                </a:solidFill>
                <a:latin typeface="Calibri"/>
                <a:cs typeface="Calibri"/>
              </a:rPr>
              <a:t>Экологическое</a:t>
            </a:r>
            <a:r>
              <a:rPr sz="1800" b="1" spc="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воспитание</a:t>
            </a:r>
            <a:endParaRPr sz="1800">
              <a:latin typeface="Calibri"/>
              <a:cs typeface="Calibri"/>
            </a:endParaRPr>
          </a:p>
          <a:p>
            <a:pPr marL="396875" marR="390525" algn="ctr">
              <a:lnSpc>
                <a:spcPct val="100000"/>
              </a:lnSpc>
              <a:spcBef>
                <a:spcPts val="1839"/>
              </a:spcBef>
              <a:tabLst>
                <a:tab pos="5285105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ВАЖНО</a:t>
            </a:r>
            <a:r>
              <a:rPr sz="2000" b="1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в</a:t>
            </a:r>
            <a:r>
              <a:rPr sz="2000" b="1" spc="10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B0F0"/>
                </a:solidFill>
                <a:latin typeface="Calibri"/>
                <a:cs typeface="Calibri"/>
              </a:rPr>
              <a:t>каждом</a:t>
            </a:r>
            <a:r>
              <a:rPr sz="2000" b="1" spc="10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направлении</a:t>
            </a:r>
            <a:r>
              <a:rPr sz="2000" b="1" spc="10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постоянно	</a:t>
            </a:r>
            <a:r>
              <a:rPr sz="2000" b="1" spc="-15" dirty="0">
                <a:solidFill>
                  <a:srgbClr val="00B0F0"/>
                </a:solidFill>
                <a:latin typeface="Calibri"/>
                <a:cs typeface="Calibri"/>
              </a:rPr>
              <a:t>определять</a:t>
            </a:r>
            <a:r>
              <a:rPr sz="2000" b="1" spc="5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актуальные </a:t>
            </a:r>
            <a:r>
              <a:rPr sz="2000" b="1" spc="-434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задач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и</a:t>
            </a:r>
            <a:r>
              <a:rPr sz="2000" b="1" spc="9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и</a:t>
            </a:r>
            <a:r>
              <a:rPr sz="2000" b="1" spc="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B0F0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е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мы</a:t>
            </a:r>
            <a:r>
              <a:rPr sz="2000" b="1" dirty="0">
                <a:solidFill>
                  <a:srgbClr val="00B0F0"/>
                </a:solidFill>
                <a:latin typeface="Gill Sans MT"/>
                <a:cs typeface="Gill Sans MT"/>
              </a:rPr>
              <a:t>,</a:t>
            </a:r>
            <a:r>
              <a:rPr sz="2000" b="1" spc="-215" dirty="0">
                <a:solidFill>
                  <a:srgbClr val="00B0F0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со</a:t>
            </a:r>
            <a:r>
              <a:rPr sz="2000" b="1" spc="-20" dirty="0">
                <a:solidFill>
                  <a:srgbClr val="00B0F0"/>
                </a:solidFill>
                <a:latin typeface="Calibri"/>
                <a:cs typeface="Calibri"/>
              </a:rPr>
              <a:t>з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дав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т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ь</a:t>
            </a:r>
            <a:r>
              <a:rPr sz="2000" b="1" spc="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п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р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ос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т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р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анс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т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в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о</a:t>
            </a:r>
            <a:r>
              <a:rPr sz="2000" b="1" spc="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B0F0"/>
                </a:solidFill>
                <a:latin typeface="Calibri"/>
                <a:cs typeface="Calibri"/>
              </a:rPr>
              <a:t>д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е</a:t>
            </a:r>
            <a:r>
              <a:rPr sz="2000" b="1" spc="-20" dirty="0">
                <a:solidFill>
                  <a:srgbClr val="00B0F0"/>
                </a:solidFill>
                <a:latin typeface="Calibri"/>
                <a:cs typeface="Calibri"/>
              </a:rPr>
              <a:t>т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с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ки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х</a:t>
            </a:r>
            <a:r>
              <a:rPr sz="2000" b="1" spc="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ини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ц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ат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ив</a:t>
            </a:r>
            <a:r>
              <a:rPr sz="2000" b="1" dirty="0">
                <a:solidFill>
                  <a:srgbClr val="00B0F0"/>
                </a:solidFill>
                <a:latin typeface="Gill Sans MT"/>
                <a:cs typeface="Gill Sans MT"/>
              </a:rPr>
              <a:t>, 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актуализировать</a:t>
            </a:r>
            <a:r>
              <a:rPr sz="2000" b="1" spc="8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новые</a:t>
            </a:r>
            <a:r>
              <a:rPr sz="2000" b="1" spc="1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направления</a:t>
            </a:r>
            <a:r>
              <a:rPr sz="2000" b="1" spc="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воспитания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tabLst>
                <a:tab pos="4275455" algn="l"/>
              </a:tabLst>
            </a:pPr>
            <a:r>
              <a:rPr sz="2000" b="1" dirty="0">
                <a:solidFill>
                  <a:srgbClr val="00B0F0"/>
                </a:solidFill>
                <a:latin typeface="Gill Sans MT"/>
                <a:cs typeface="Gill Sans MT"/>
              </a:rPr>
              <a:t>(</a:t>
            </a:r>
            <a:r>
              <a:rPr sz="2000" b="1" spc="-30" dirty="0">
                <a:solidFill>
                  <a:srgbClr val="00B0F0"/>
                </a:solidFill>
                <a:latin typeface="Calibri"/>
                <a:cs typeface="Calibri"/>
              </a:rPr>
              <a:t>к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ак</a:t>
            </a:r>
            <a:r>
              <a:rPr sz="2000" b="1" dirty="0">
                <a:solidFill>
                  <a:srgbClr val="00B0F0"/>
                </a:solidFill>
                <a:latin typeface="Gill Sans MT"/>
                <a:cs typeface="Gill Sans MT"/>
              </a:rPr>
              <a:t>,</a:t>
            </a:r>
            <a:r>
              <a:rPr sz="2000" b="1" spc="-215" dirty="0">
                <a:solidFill>
                  <a:srgbClr val="00B0F0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на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п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р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им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ер</a:t>
            </a:r>
            <a:r>
              <a:rPr sz="2000" b="1" dirty="0">
                <a:solidFill>
                  <a:srgbClr val="00B0F0"/>
                </a:solidFill>
                <a:latin typeface="Gill Sans MT"/>
                <a:cs typeface="Gill Sans MT"/>
              </a:rPr>
              <a:t>,</a:t>
            </a:r>
            <a:r>
              <a:rPr sz="2000" b="1" spc="-215" dirty="0">
                <a:solidFill>
                  <a:srgbClr val="00B0F0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вос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п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итани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е</a:t>
            </a:r>
            <a:r>
              <a:rPr sz="2000" b="1" spc="1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инфо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р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ма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ц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ионно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й</a:t>
            </a:r>
            <a:r>
              <a:rPr sz="2000" b="1" spc="9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к</a:t>
            </a:r>
            <a:r>
              <a:rPr sz="2000" b="1" spc="-70" dirty="0">
                <a:solidFill>
                  <a:srgbClr val="00B0F0"/>
                </a:solidFill>
                <a:latin typeface="Calibri"/>
                <a:cs typeface="Calibri"/>
              </a:rPr>
              <a:t>у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л</a:t>
            </a:r>
            <a:r>
              <a:rPr sz="2000" b="1" spc="-70" dirty="0">
                <a:solidFill>
                  <a:srgbClr val="00B0F0"/>
                </a:solidFill>
                <a:latin typeface="Calibri"/>
                <a:cs typeface="Calibri"/>
              </a:rPr>
              <a:t>ь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т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уры</a:t>
            </a:r>
            <a:r>
              <a:rPr sz="2000" b="1" spc="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и</a:t>
            </a:r>
            <a:r>
              <a:rPr sz="2000" b="1" spc="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д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р</a:t>
            </a:r>
            <a:r>
              <a:rPr sz="2000" b="1" spc="-10" dirty="0">
                <a:solidFill>
                  <a:srgbClr val="00B0F0"/>
                </a:solidFill>
                <a:latin typeface="Gill Sans MT"/>
                <a:cs typeface="Gill Sans MT"/>
              </a:rPr>
              <a:t>.</a:t>
            </a:r>
            <a:r>
              <a:rPr sz="2000" b="1" dirty="0">
                <a:solidFill>
                  <a:srgbClr val="00B0F0"/>
                </a:solidFill>
                <a:latin typeface="Gill Sans MT"/>
                <a:cs typeface="Gill Sans MT"/>
              </a:rPr>
              <a:t>),</a:t>
            </a:r>
            <a:r>
              <a:rPr sz="2000" b="1" spc="-215" dirty="0">
                <a:solidFill>
                  <a:srgbClr val="00B0F0"/>
                </a:solidFill>
                <a:latin typeface="Gill Sans MT"/>
                <a:cs typeface="Gill Sans MT"/>
              </a:rPr>
              <a:t> </a:t>
            </a:r>
            <a:r>
              <a:rPr sz="2000" b="1" spc="-15" dirty="0">
                <a:solidFill>
                  <a:srgbClr val="00B0F0"/>
                </a:solidFill>
                <a:latin typeface="Calibri"/>
                <a:cs typeface="Calibri"/>
              </a:rPr>
              <a:t>о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т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р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аб</a:t>
            </a:r>
            <a:r>
              <a:rPr sz="2000" b="1" spc="-15" dirty="0">
                <a:solidFill>
                  <a:srgbClr val="00B0F0"/>
                </a:solidFill>
                <a:latin typeface="Calibri"/>
                <a:cs typeface="Calibri"/>
              </a:rPr>
              <a:t>о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тат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ь 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механизмы</a:t>
            </a:r>
            <a:r>
              <a:rPr sz="2000" b="1" spc="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B0F0"/>
                </a:solidFill>
                <a:latin typeface="Calibri"/>
                <a:cs typeface="Calibri"/>
              </a:rPr>
              <a:t>моделирования</a:t>
            </a:r>
            <a:r>
              <a:rPr sz="2000" b="1" spc="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реализации</a:t>
            </a:r>
            <a:r>
              <a:rPr sz="2000" b="1" spc="9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направлений</a:t>
            </a:r>
            <a:r>
              <a:rPr sz="2000" b="1" spc="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воспитания</a:t>
            </a:r>
            <a:r>
              <a:rPr sz="2000" b="1" spc="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в </a:t>
            </a:r>
            <a:r>
              <a:rPr sz="2000" b="1" spc="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фо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р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м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е</a:t>
            </a:r>
            <a:r>
              <a:rPr sz="2000" b="1" spc="1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дли</a:t>
            </a:r>
            <a:r>
              <a:rPr sz="2000" b="1" spc="-20" dirty="0">
                <a:solidFill>
                  <a:srgbClr val="00B0F0"/>
                </a:solidFill>
                <a:latin typeface="Calibri"/>
                <a:cs typeface="Calibri"/>
              </a:rPr>
              <a:t>т</a:t>
            </a:r>
            <a:r>
              <a:rPr sz="2000" b="1" spc="-30" dirty="0">
                <a:solidFill>
                  <a:srgbClr val="00B0F0"/>
                </a:solidFill>
                <a:latin typeface="Calibri"/>
                <a:cs typeface="Calibri"/>
              </a:rPr>
              <a:t>е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ль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н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й</a:t>
            </a:r>
            <a:r>
              <a:rPr sz="2000" b="1" spc="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гры</a:t>
            </a:r>
            <a:r>
              <a:rPr sz="2000" b="1" dirty="0">
                <a:solidFill>
                  <a:srgbClr val="00B0F0"/>
                </a:solidFill>
                <a:latin typeface="Gill Sans MT"/>
                <a:cs typeface="Gill Sans MT"/>
              </a:rPr>
              <a:t>,</a:t>
            </a:r>
            <a:r>
              <a:rPr sz="2000" b="1" spc="-215" dirty="0">
                <a:solidFill>
                  <a:srgbClr val="00B0F0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сис</a:t>
            </a:r>
            <a:r>
              <a:rPr sz="2000" b="1" spc="-25" dirty="0">
                <a:solidFill>
                  <a:srgbClr val="00B0F0"/>
                </a:solidFill>
                <a:latin typeface="Calibri"/>
                <a:cs typeface="Calibri"/>
              </a:rPr>
              <a:t>т</a:t>
            </a:r>
            <a:r>
              <a:rPr sz="2000" b="1" spc="-15" dirty="0">
                <a:solidFill>
                  <a:srgbClr val="00B0F0"/>
                </a:solidFill>
                <a:latin typeface="Calibri"/>
                <a:cs typeface="Calibri"/>
              </a:rPr>
              <a:t>е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м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ы</a:t>
            </a:r>
            <a:r>
              <a:rPr sz="2000" b="1" spc="1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п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р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е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к</a:t>
            </a:r>
            <a:r>
              <a:rPr sz="2000" b="1" spc="-25" dirty="0">
                <a:solidFill>
                  <a:srgbClr val="00B0F0"/>
                </a:solidFill>
                <a:latin typeface="Calibri"/>
                <a:cs typeface="Calibri"/>
              </a:rPr>
              <a:t>т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в</a:t>
            </a:r>
            <a:r>
              <a:rPr sz="2000" b="1" spc="9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и</a:t>
            </a:r>
            <a:r>
              <a:rPr sz="2000" b="1" spc="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0B0F0"/>
                </a:solidFill>
                <a:latin typeface="Gill Sans MT"/>
                <a:cs typeface="Gill Sans MT"/>
              </a:rPr>
              <a:t>.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д</a:t>
            </a:r>
            <a:r>
              <a:rPr sz="2000" b="1" spc="-10" dirty="0">
                <a:solidFill>
                  <a:srgbClr val="00B0F0"/>
                </a:solidFill>
                <a:latin typeface="Gill Sans MT"/>
                <a:cs typeface="Gill Sans MT"/>
              </a:rPr>
              <a:t>.</a:t>
            </a:r>
            <a:r>
              <a:rPr sz="2000" b="1" dirty="0">
                <a:solidFill>
                  <a:srgbClr val="00B0F0"/>
                </a:solidFill>
                <a:latin typeface="Gill Sans MT"/>
                <a:cs typeface="Gill Sans MT"/>
              </a:rPr>
              <a:t>,</a:t>
            </a:r>
            <a:r>
              <a:rPr sz="2000" b="1" spc="-215" dirty="0">
                <a:solidFill>
                  <a:srgbClr val="00B0F0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ак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т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у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ализи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р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ов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ат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ь  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системообразующие</a:t>
            </a:r>
            <a:r>
              <a:rPr sz="2000" b="1" spc="1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направления</a:t>
            </a:r>
            <a:r>
              <a:rPr sz="2000" b="1" spc="1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F0"/>
                </a:solidFill>
                <a:latin typeface="Calibri"/>
                <a:cs typeface="Calibri"/>
              </a:rPr>
              <a:t>и</a:t>
            </a:r>
            <a:r>
              <a:rPr sz="2000" b="1" spc="1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F0"/>
                </a:solidFill>
                <a:latin typeface="Calibri"/>
                <a:cs typeface="Calibri"/>
              </a:rPr>
              <a:t>темы</a:t>
            </a:r>
            <a:r>
              <a:rPr sz="2000" b="1" spc="-10" dirty="0">
                <a:solidFill>
                  <a:srgbClr val="00B0F0"/>
                </a:solidFill>
                <a:latin typeface="Gill Sans MT"/>
                <a:cs typeface="Gill Sans MT"/>
              </a:rPr>
              <a:t>,</a:t>
            </a:r>
            <a:r>
              <a:rPr sz="2000" b="1" spc="-215" dirty="0">
                <a:solidFill>
                  <a:srgbClr val="00B0F0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обеспечить</a:t>
            </a:r>
            <a:r>
              <a:rPr sz="2000" b="1" spc="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динамичность</a:t>
            </a:r>
            <a:r>
              <a:rPr sz="2000" b="1" spc="-5" dirty="0">
                <a:solidFill>
                  <a:srgbClr val="00B0F0"/>
                </a:solidFill>
                <a:latin typeface="Gill Sans MT"/>
                <a:cs typeface="Gill Sans MT"/>
              </a:rPr>
              <a:t>, </a:t>
            </a:r>
            <a:r>
              <a:rPr sz="2000" b="1" dirty="0">
                <a:solidFill>
                  <a:srgbClr val="00B0F0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мобильность</a:t>
            </a:r>
            <a:r>
              <a:rPr sz="2000" b="1" spc="-5" dirty="0">
                <a:solidFill>
                  <a:srgbClr val="00B0F0"/>
                </a:solidFill>
                <a:latin typeface="Gill Sans MT"/>
                <a:cs typeface="Gill Sans MT"/>
              </a:rPr>
              <a:t>,</a:t>
            </a:r>
            <a:r>
              <a:rPr sz="2000" b="1" spc="-210" dirty="0">
                <a:solidFill>
                  <a:srgbClr val="00B0F0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адаптивность</a:t>
            </a:r>
            <a:r>
              <a:rPr sz="2000" b="1" spc="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B0F0"/>
                </a:solidFill>
                <a:latin typeface="Calibri"/>
                <a:cs typeface="Calibri"/>
              </a:rPr>
              <a:t>моделей	</a:t>
            </a:r>
            <a:r>
              <a:rPr sz="2000" b="1" spc="-15" dirty="0">
                <a:solidFill>
                  <a:srgbClr val="00B0F0"/>
                </a:solidFill>
                <a:latin typeface="Calibri"/>
                <a:cs typeface="Calibri"/>
              </a:rPr>
              <a:t>содержания</a:t>
            </a:r>
            <a:r>
              <a:rPr sz="2000" b="1" spc="9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alibri"/>
                <a:cs typeface="Calibri"/>
              </a:rPr>
              <a:t>воспитания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958" y="170232"/>
            <a:ext cx="2048127" cy="12880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74413" y="1218691"/>
            <a:ext cx="1709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Содержание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87185" y="1218691"/>
            <a:ext cx="1365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н</a:t>
            </a:r>
            <a:r>
              <a:rPr sz="24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вных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6613" y="1218691"/>
            <a:ext cx="2411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обра</a:t>
            </a:r>
            <a:r>
              <a:rPr sz="24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з</a:t>
            </a:r>
            <a:r>
              <a:rPr sz="24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400" b="1" spc="-65" dirty="0">
                <a:solidFill>
                  <a:srgbClr val="1F4E79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те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л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ь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ных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6738" y="1584452"/>
            <a:ext cx="6647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9945" algn="l"/>
                <a:tab pos="4789805" algn="l"/>
              </a:tabLst>
            </a:pP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д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ш</a:t>
            </a:r>
            <a:r>
              <a:rPr sz="2400" b="1" spc="-30" dirty="0">
                <a:solidFill>
                  <a:srgbClr val="1F4E79"/>
                </a:solidFill>
                <a:latin typeface="Times New Roman"/>
                <a:cs typeface="Times New Roman"/>
              </a:rPr>
              <a:t>к</a:t>
            </a:r>
            <a:r>
              <a:rPr sz="24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л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ь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ных	обра</a:t>
            </a:r>
            <a:r>
              <a:rPr sz="24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з</a:t>
            </a:r>
            <a:r>
              <a:rPr sz="24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400" b="1" spc="-65" dirty="0">
                <a:solidFill>
                  <a:srgbClr val="1F4E79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те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л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ь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ных	ор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а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з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а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ц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ий,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52239" y="1218691"/>
            <a:ext cx="1620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971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про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рамм  н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ез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ави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400" b="1" spc="-30" dirty="0">
                <a:solidFill>
                  <a:srgbClr val="1F4E79"/>
                </a:solidFill>
                <a:latin typeface="Times New Roman"/>
                <a:cs typeface="Times New Roman"/>
              </a:rPr>
              <a:t>м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6738" y="1941067"/>
            <a:ext cx="8546465" cy="18637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80"/>
              </a:spcBef>
            </a:pPr>
            <a:r>
              <a:rPr sz="24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от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того,</a:t>
            </a:r>
            <a:r>
              <a:rPr sz="24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какая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из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комплексных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парциальных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программ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лежат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ее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основе,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уже</a:t>
            </a:r>
            <a:r>
              <a:rPr sz="24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 сегодня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полной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мере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отвечает 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требованиям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законодательства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нормативно-правового </a:t>
            </a:r>
            <a:r>
              <a:rPr sz="2400" b="1" spc="-5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регулирования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в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части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организации 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процесса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и 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содержания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воспитания.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74413" y="4138676"/>
            <a:ext cx="3799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5630" algn="l"/>
                <a:tab pos="1657985" algn="l"/>
                <a:tab pos="3634104" algn="l"/>
              </a:tabLst>
            </a:pP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В	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Д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О	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пи</a:t>
            </a:r>
            <a:r>
              <a:rPr sz="2400" b="1" spc="25" dirty="0">
                <a:solidFill>
                  <a:srgbClr val="1F4E79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а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ие	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28329" y="4138676"/>
            <a:ext cx="279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1690" algn="l"/>
              </a:tabLst>
            </a:pP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это	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неотъемлемая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76913" y="4138676"/>
            <a:ext cx="795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ч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ст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6738" y="4507483"/>
            <a:ext cx="41103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1300" algn="l"/>
              </a:tabLst>
            </a:pP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обра</a:t>
            </a:r>
            <a:r>
              <a:rPr sz="24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з</a:t>
            </a:r>
            <a:r>
              <a:rPr sz="24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400" b="1" spc="-65" dirty="0">
                <a:solidFill>
                  <a:srgbClr val="1F4E79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те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л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ь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но</a:t>
            </a:r>
            <a:r>
              <a:rPr sz="2400" b="1" spc="-65" dirty="0">
                <a:solidFill>
                  <a:srgbClr val="1F4E79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о	про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ц</a:t>
            </a:r>
            <a:r>
              <a:rPr sz="2400" b="1" spc="25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sz="2400" b="1" spc="25" dirty="0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а,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49196" y="4507483"/>
            <a:ext cx="1101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5" dirty="0">
                <a:solidFill>
                  <a:srgbClr val="1F4E79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лавное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62197" y="4507483"/>
            <a:ext cx="1096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solidFill>
                  <a:srgbClr val="1F4E79"/>
                </a:solidFill>
                <a:latin typeface="Times New Roman"/>
                <a:cs typeface="Times New Roman"/>
              </a:rPr>
              <a:t>у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л</a:t>
            </a:r>
            <a:r>
              <a:rPr sz="24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87054" y="4507483"/>
            <a:ext cx="398526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682875">
              <a:lnSpc>
                <a:spcPct val="100800"/>
              </a:lnSpc>
              <a:spcBef>
                <a:spcPts val="75"/>
              </a:spcBef>
              <a:tabLst>
                <a:tab pos="851535" algn="l"/>
                <a:tab pos="1555115" algn="l"/>
                <a:tab pos="2529205" algn="l"/>
              </a:tabLst>
            </a:pP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ра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з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ви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ия  на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д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о	</a:t>
            </a:r>
            <a:r>
              <a:rPr sz="24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ак	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ч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ст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ь	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сте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мной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6738" y="4876292"/>
            <a:ext cx="43821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04290" algn="l"/>
                <a:tab pos="1684655" algn="l"/>
                <a:tab pos="3950970" algn="l"/>
              </a:tabLst>
            </a:pP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р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24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б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н</a:t>
            </a:r>
            <a:r>
              <a:rPr sz="24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а	и	ра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сс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м</a:t>
            </a:r>
            <a:r>
              <a:rPr sz="2400" b="1" spc="-65" dirty="0">
                <a:solidFill>
                  <a:srgbClr val="1F4E79"/>
                </a:solidFill>
                <a:latin typeface="Times New Roman"/>
                <a:cs typeface="Times New Roman"/>
              </a:rPr>
              <a:t>а</a:t>
            </a:r>
            <a:r>
              <a:rPr sz="2400" b="1" spc="25" dirty="0">
                <a:solidFill>
                  <a:srgbClr val="1F4E79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рив</a:t>
            </a:r>
            <a:r>
              <a:rPr sz="2400" b="1" spc="-65" dirty="0">
                <a:solidFill>
                  <a:srgbClr val="1F4E79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ь	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2400" b="1" spc="-65" dirty="0">
                <a:solidFill>
                  <a:srgbClr val="1F4E79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о  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педагогической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деятельности.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75"/>
              </a:spcBef>
            </a:pPr>
            <a:r>
              <a:rPr spc="-5" dirty="0"/>
              <a:t>«СТРАТЕГИЯ РАЗВИТИЯ ВОСПИТАНИЯ </a:t>
            </a:r>
            <a:r>
              <a:rPr spc="-790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spc="-5" dirty="0"/>
              <a:t>РОССИЙСКОЙ ФЕДЕРАЦИИ</a:t>
            </a: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НА</a:t>
            </a:r>
            <a:r>
              <a:rPr spc="-20" dirty="0"/>
              <a:t> </a:t>
            </a:r>
            <a:r>
              <a:rPr dirty="0"/>
              <a:t>ПЕРИОД</a:t>
            </a:r>
            <a:r>
              <a:rPr spc="-15" dirty="0"/>
              <a:t> </a:t>
            </a:r>
            <a:r>
              <a:rPr dirty="0"/>
              <a:t>ДО</a:t>
            </a:r>
            <a:r>
              <a:rPr spc="-15" dirty="0"/>
              <a:t> </a:t>
            </a:r>
            <a:r>
              <a:rPr spc="-5" dirty="0"/>
              <a:t>2025</a:t>
            </a:r>
            <a:r>
              <a:rPr spc="-20" dirty="0"/>
              <a:t> </a:t>
            </a:r>
            <a:r>
              <a:rPr spc="-5" dirty="0"/>
              <a:t>ГОДА»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0" y="2548467"/>
            <a:ext cx="9059545" cy="4030345"/>
          </a:xfrm>
          <a:custGeom>
            <a:avLst/>
            <a:gdLst/>
            <a:ahLst/>
            <a:cxnLst/>
            <a:rect l="l" t="t" r="r" b="b"/>
            <a:pathLst>
              <a:path w="9059545" h="4030345">
                <a:moveTo>
                  <a:pt x="0" y="0"/>
                </a:moveTo>
                <a:lnTo>
                  <a:pt x="9059087" y="0"/>
                </a:lnTo>
                <a:lnTo>
                  <a:pt x="9059087" y="4030133"/>
                </a:lnTo>
                <a:lnTo>
                  <a:pt x="0" y="403013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59593" y="1467611"/>
            <a:ext cx="8836025" cy="4464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1525" marR="2386965" indent="-1905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7E3F00"/>
                </a:solidFill>
                <a:latin typeface="Arial Black"/>
                <a:cs typeface="Arial Black"/>
              </a:rPr>
              <a:t>утверждена распоряжением </a:t>
            </a:r>
            <a:r>
              <a:rPr sz="2000" dirty="0">
                <a:solidFill>
                  <a:srgbClr val="7E3F00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7E3F00"/>
                </a:solidFill>
                <a:latin typeface="Arial Black"/>
                <a:cs typeface="Arial Black"/>
              </a:rPr>
              <a:t>Правительства </a:t>
            </a:r>
            <a:r>
              <a:rPr sz="2000" dirty="0">
                <a:solidFill>
                  <a:srgbClr val="7E3F00"/>
                </a:solidFill>
                <a:latin typeface="Arial Black"/>
                <a:cs typeface="Arial Black"/>
              </a:rPr>
              <a:t>Российской </a:t>
            </a:r>
            <a:r>
              <a:rPr sz="2000" spc="-5" dirty="0">
                <a:solidFill>
                  <a:srgbClr val="7E3F00"/>
                </a:solidFill>
                <a:latin typeface="Arial Black"/>
                <a:cs typeface="Arial Black"/>
              </a:rPr>
              <a:t>Федерации </a:t>
            </a:r>
            <a:r>
              <a:rPr sz="2000" spc="-655" dirty="0">
                <a:solidFill>
                  <a:srgbClr val="7E3F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E3F00"/>
                </a:solidFill>
                <a:latin typeface="Arial Black"/>
                <a:cs typeface="Arial Black"/>
              </a:rPr>
              <a:t>от</a:t>
            </a:r>
            <a:r>
              <a:rPr sz="2000" spc="-15" dirty="0">
                <a:solidFill>
                  <a:srgbClr val="7E3F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E3F00"/>
                </a:solidFill>
                <a:latin typeface="Arial Black"/>
                <a:cs typeface="Arial Black"/>
              </a:rPr>
              <a:t>29</a:t>
            </a:r>
            <a:r>
              <a:rPr sz="2000" spc="-10" dirty="0">
                <a:solidFill>
                  <a:srgbClr val="7E3F00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7E3F00"/>
                </a:solidFill>
                <a:latin typeface="Arial Black"/>
                <a:cs typeface="Arial Black"/>
              </a:rPr>
              <a:t>мая </a:t>
            </a:r>
            <a:r>
              <a:rPr sz="2000" dirty="0">
                <a:solidFill>
                  <a:srgbClr val="7E3F00"/>
                </a:solidFill>
                <a:latin typeface="Arial Black"/>
                <a:cs typeface="Arial Black"/>
              </a:rPr>
              <a:t>2015</a:t>
            </a:r>
            <a:r>
              <a:rPr sz="2000" spc="-10" dirty="0">
                <a:solidFill>
                  <a:srgbClr val="7E3F00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7E3F00"/>
                </a:solidFill>
                <a:latin typeface="Arial Black"/>
                <a:cs typeface="Arial Black"/>
              </a:rPr>
              <a:t>г.</a:t>
            </a:r>
            <a:r>
              <a:rPr sz="2000" spc="-10" dirty="0">
                <a:solidFill>
                  <a:srgbClr val="7E3F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E3F00"/>
                </a:solidFill>
                <a:latin typeface="Arial Black"/>
                <a:cs typeface="Arial Black"/>
              </a:rPr>
              <a:t>N</a:t>
            </a:r>
            <a:r>
              <a:rPr sz="2000" spc="-15" dirty="0">
                <a:solidFill>
                  <a:srgbClr val="7E3F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E3F00"/>
                </a:solidFill>
                <a:latin typeface="Arial Black"/>
                <a:cs typeface="Arial Black"/>
              </a:rPr>
              <a:t>996-р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2800">
              <a:latin typeface="Arial Black"/>
              <a:cs typeface="Arial Black"/>
            </a:endParaRPr>
          </a:p>
          <a:p>
            <a:pPr marL="285115" marR="277495" algn="ctr">
              <a:lnSpc>
                <a:spcPts val="2400"/>
              </a:lnSpc>
              <a:spcBef>
                <a:spcPts val="2200"/>
              </a:spcBef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цель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стратегии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-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определение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приоритетов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государственной </a:t>
            </a:r>
            <a:r>
              <a:rPr sz="2400" b="1" spc="-5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политики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в 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области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воспитания и социализации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детей,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основных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направлений</a:t>
            </a:r>
            <a:endParaRPr sz="2400">
              <a:latin typeface="Times New Roman"/>
              <a:cs typeface="Times New Roman"/>
            </a:endParaRPr>
          </a:p>
          <a:p>
            <a:pPr marL="12700" marR="5080" algn="ctr">
              <a:lnSpc>
                <a:spcPts val="2400"/>
              </a:lnSpc>
            </a:pP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и </a:t>
            </a:r>
            <a:r>
              <a:rPr sz="24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механизмов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развития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институтов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воспитания, 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формирования </a:t>
            </a:r>
            <a:r>
              <a:rPr sz="2400" b="1" spc="-5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общественно-государственной</a:t>
            </a:r>
            <a:r>
              <a:rPr sz="2400" b="1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системы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воспитания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детей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в 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Российской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Федерации,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учитывающих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интересы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детей,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актуальные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потребности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современного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российского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общества и </a:t>
            </a:r>
            <a:r>
              <a:rPr sz="2400" b="1" spc="-5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государства,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глобальные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вызовы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и </a:t>
            </a:r>
            <a:r>
              <a:rPr sz="24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условия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развития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страны в </a:t>
            </a:r>
            <a:r>
              <a:rPr sz="24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мировом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сообществе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851</Words>
  <Application>Microsoft Office PowerPoint</Application>
  <PresentationFormat>Широкоэкранный</PresentationFormat>
  <Paragraphs>116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Wingdings 2</vt:lpstr>
      <vt:lpstr>Calibri</vt:lpstr>
      <vt:lpstr>Times New Roman</vt:lpstr>
      <vt:lpstr>Arial Black</vt:lpstr>
      <vt:lpstr>Gill Sans MT</vt:lpstr>
      <vt:lpstr>Office Theme</vt:lpstr>
      <vt:lpstr>VI ВСЕРОССИЙСКИЙ СЪЕЗД РАБОТНИКОВ  ДОШКОЛЬНОГО ОБРАЗОВАНИЯ</vt:lpstr>
      <vt:lpstr>Федеральный закон от 31 июля 2020 года № 304-ФЗ</vt:lpstr>
      <vt:lpstr>Презентация PowerPoint</vt:lpstr>
      <vt:lpstr>Новеллы федерального закона</vt:lpstr>
      <vt:lpstr>Вопросы для обсуждения:</vt:lpstr>
      <vt:lpstr>ФГОС ДО и воспитание</vt:lpstr>
      <vt:lpstr>СОДЕРЖАТЕЛЬНЫЙ РАЗДЕЛ  РАБОЧЕЙ ПРОГРАММЫ ВОСПИТАНИЯ</vt:lpstr>
      <vt:lpstr>Презентация PowerPoint</vt:lpstr>
      <vt:lpstr>«СТРАТЕГИЯ РАЗВИТИЯ ВОСПИТАНИЯ  В РОССИЙСКОЙ ФЕДЕРАЦИИ НА ПЕРИОД ДО 2025 ГОДА»</vt:lpstr>
      <vt:lpstr>ПРИОРИТЕТЫ  ГОСУДАРСТВЕННОЙ ПОЛИТИКИ  В ОБЛАСТИ ВОСПИТАНИЯ</vt:lpstr>
      <vt:lpstr>Презентация PowerPoint</vt:lpstr>
      <vt:lpstr>В ближайшей перспективе  необходимо</vt:lpstr>
      <vt:lpstr>Условия эффективной реализации  Федерального Закона от 31 июля 2020 года № 304-ФЗ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ВСЕРОССИЙСКИЙ СЪЕЗД РАБОТНИКОВ  ДОШКОЛЬНОГО ОБРАЗОВАНИЯ</dc:title>
  <cp:lastModifiedBy>Ефремова Евгения Сергеевна</cp:lastModifiedBy>
  <cp:revision>1</cp:revision>
  <dcterms:created xsi:type="dcterms:W3CDTF">2021-04-11T20:52:05Z</dcterms:created>
  <dcterms:modified xsi:type="dcterms:W3CDTF">2021-04-12T06:44:11Z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2020-11-18T00:00:00Z</vt:filetime>
  </property>
  <property fmtid="{D5CDD505-2E9C-101B-9397-08002B2CF9AE}" pid="3" name="LastSaved">
    <vt:filetime>2021-04-11T00:00:00Z</vt:filetime>
  </property>
</Properties>
</file>