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sldIdLst>
    <p:sldId id="268" r:id="rId2"/>
    <p:sldId id="270" r:id="rId3"/>
    <p:sldId id="272" r:id="rId4"/>
    <p:sldId id="267" r:id="rId5"/>
    <p:sldId id="258" r:id="rId6"/>
    <p:sldId id="259" r:id="rId7"/>
    <p:sldId id="274" r:id="rId8"/>
    <p:sldId id="261" r:id="rId9"/>
    <p:sldId id="269" r:id="rId10"/>
    <p:sldId id="275" r:id="rId11"/>
    <p:sldId id="281" r:id="rId12"/>
    <p:sldId id="276" r:id="rId13"/>
    <p:sldId id="283" r:id="rId14"/>
    <p:sldId id="277" r:id="rId15"/>
    <p:sldId id="278" r:id="rId16"/>
    <p:sldId id="260" r:id="rId17"/>
    <p:sldId id="282" r:id="rId18"/>
    <p:sldId id="279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106DC-D962-4F05-AF2B-6E18D5F19541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90BCBB-B0B1-4FD9-8EAF-F860D044D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0128E-6E04-428D-B06A-386DBF51CC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C3D2-E01C-419C-BCD2-2E2452830283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3B1F-8512-4898-9C03-BCCAB537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07F3-E262-46DA-A0C2-77AE11D0F6D2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9F23-517A-4E4A-A304-242E97306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71B1-E636-42C7-B633-529CD0A1FFA9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0DB0-0D59-401A-B364-EE285048D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87C6-5A52-4378-8565-F0FA8C95A460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7485-FBBA-4ECD-91EB-D09820013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605F-64B3-4AFA-9233-625189F677E4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8821-7BE3-48D8-A698-85037A2C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002A-AF5B-4199-BF44-9C85608278BE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0742-CEF9-4181-B1A3-FA5F3BC87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00A0-427F-46EC-B22F-827CC827B73E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C460-B605-4F4B-BF2D-AE42DB757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F909-A6ED-45C7-94F5-0650F5C5E14C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044F-0468-4143-A151-D3D6BDFB2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52DD-CD0F-46EF-8AF2-5CD0570C8F60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A9A0-FDD7-4831-9E3E-3C6BA703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3BBA-8C83-4D5F-A734-61F65B4C3DB6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C115-4504-43F9-B0A7-C3CBF71D0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CA8F-92C4-4130-8A9C-5B1504221D65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35E9-BBBE-47E5-B488-7F236F5C3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B14-46E4-4AAD-86FE-A997FFB84289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EE47-7208-4498-89F3-ED9B6CD6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7E6F2-36A7-4952-A927-034AFD8C4034}" type="datetimeFigureOut">
              <a:rPr lang="ru-RU"/>
              <a:pPr>
                <a:defRPr/>
              </a:pPr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3A044-E1E7-4660-B345-010E1DCCD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azilya.isakova.62@mail.ru" TargetMode="External"/><Relationship Id="rId2" Type="http://schemas.openxmlformats.org/officeDocument/2006/relationships/hyperlink" Target="mailto:svetlo2@list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hyperlink" Target="http://&#1074;&#1087;-&#1089;&#1074;&#1077;&#1090;&#1083;&#1103;&#1095;&#1086;&#1082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555625" y="115888"/>
            <a:ext cx="8062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0066"/>
                </a:solidFill>
              </a:rPr>
              <a:t>Муниципальное казенное дошкольное образовательное учреждение детский сад комбинированного вида № 2 «Светлячок»</a:t>
            </a:r>
          </a:p>
          <a:p>
            <a:pPr algn="ctr"/>
            <a:r>
              <a:rPr lang="ru-RU" b="1">
                <a:solidFill>
                  <a:srgbClr val="660066"/>
                </a:solidFill>
              </a:rPr>
              <a:t> г.Вятские Поляны, Кировская область</a:t>
            </a:r>
            <a:endParaRPr lang="ru-RU">
              <a:solidFill>
                <a:srgbClr val="660066"/>
              </a:solidFill>
            </a:endParaRPr>
          </a:p>
        </p:txBody>
      </p:sp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900113" y="1460500"/>
            <a:ext cx="7272337" cy="1355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ПРОЕКТ «ВОЛШЕБНЫЕ НОЖНИЦЫ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5553075" y="5365750"/>
            <a:ext cx="33115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0080"/>
                </a:solidFill>
              </a:rPr>
              <a:t>Воспитатели: Хакимуллина А.Н.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800080"/>
                </a:solidFill>
              </a:rPr>
              <a:t>                        Исакова Р.Т.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6418263" y="6092825"/>
            <a:ext cx="2447925" cy="50323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800080"/>
                </a:solidFill>
              </a:rPr>
              <a:t>Долгосрочный проект.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3970338" y="2816225"/>
            <a:ext cx="4895850" cy="151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800080"/>
                </a:solidFill>
              </a:rPr>
              <a:t>«</a:t>
            </a:r>
            <a:r>
              <a:rPr lang="ru-RU" sz="1200" b="1">
                <a:solidFill>
                  <a:srgbClr val="800080"/>
                </a:solidFill>
              </a:rPr>
              <a:t>Истоки способностей и дарования детей – </a:t>
            </a:r>
          </a:p>
          <a:p>
            <a:pPr algn="ctr" eaLnBrk="0" hangingPunct="0"/>
            <a:r>
              <a:rPr lang="ru-RU" sz="1200" b="1">
                <a:solidFill>
                  <a:srgbClr val="800080"/>
                </a:solidFill>
              </a:rPr>
              <a:t>на кончиках пальцев. От пальцев, образно говоря, </a:t>
            </a:r>
          </a:p>
          <a:p>
            <a:pPr algn="ctr" eaLnBrk="0" hangingPunct="0"/>
            <a:r>
              <a:rPr lang="ru-RU" sz="1200" b="1">
                <a:solidFill>
                  <a:srgbClr val="800080"/>
                </a:solidFill>
              </a:rPr>
              <a:t>идут тончайшие нити – ручейки, которые питают</a:t>
            </a:r>
          </a:p>
          <a:p>
            <a:pPr algn="ctr" eaLnBrk="0" hangingPunct="0"/>
            <a:r>
              <a:rPr lang="ru-RU" sz="1200" b="1">
                <a:solidFill>
                  <a:srgbClr val="800080"/>
                </a:solidFill>
              </a:rPr>
              <a:t> источник творческой мысли. Другими словами, </a:t>
            </a:r>
          </a:p>
          <a:p>
            <a:pPr algn="ctr" eaLnBrk="0" hangingPunct="0"/>
            <a:r>
              <a:rPr lang="ru-RU" sz="1200" b="1">
                <a:solidFill>
                  <a:srgbClr val="800080"/>
                </a:solidFill>
              </a:rPr>
              <a:t>чем больше мастерства в детской руке, тем умнее ребёнок»</a:t>
            </a:r>
          </a:p>
          <a:p>
            <a:pPr algn="ctr" eaLnBrk="0" hangingPunct="0"/>
            <a:r>
              <a:rPr lang="ru-RU" sz="1200"/>
              <a:t>                                                                    </a:t>
            </a:r>
            <a:r>
              <a:rPr lang="ru-RU" sz="1200" b="1">
                <a:solidFill>
                  <a:srgbClr val="800080"/>
                </a:solidFill>
              </a:rPr>
              <a:t>В.А.Сухомлинский</a:t>
            </a:r>
            <a:r>
              <a:rPr lang="ru-RU" b="1">
                <a:solidFill>
                  <a:srgbClr val="800080"/>
                </a:solidFill>
              </a:rPr>
              <a:t> </a:t>
            </a:r>
          </a:p>
        </p:txBody>
      </p:sp>
      <p:pic>
        <p:nvPicPr>
          <p:cNvPr id="15366" name="Picture 14" descr="im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42856"/>
            <a:ext cx="3384872" cy="216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79388" y="115888"/>
            <a:ext cx="8856662" cy="6626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200" b="1">
                <a:solidFill>
                  <a:schemeClr val="folHlink"/>
                </a:solidFill>
              </a:rPr>
              <a:t>Социально коммуникативное развитие</a:t>
            </a:r>
            <a:r>
              <a:rPr lang="ru-RU" sz="1200">
                <a:solidFill>
                  <a:schemeClr val="folHlink"/>
                </a:solidFill>
              </a:rPr>
              <a:t>: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Беседа «Безопасность при работе с ножницами», 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Сюжетно-ролевые игры: «Парикмахерская», «Ателье» , «Больница», «Салон красоты», 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Дидактические игры. (Картотека)</a:t>
            </a:r>
            <a:endParaRPr 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sz="1200" b="1">
                <a:solidFill>
                  <a:schemeClr val="folHlink"/>
                </a:solidFill>
              </a:rPr>
              <a:t>Познавательное  развитие</a:t>
            </a:r>
            <a:r>
              <a:rPr lang="ru-RU" sz="1200">
                <a:solidFill>
                  <a:schemeClr val="folHlink"/>
                </a:solidFill>
              </a:rPr>
              <a:t>: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Безопасность: Просмотр мультфильма «Аркадий Паровозов спешит на помощь» (серия о ножницах)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Презентация: «История возникновения ножниц»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Экскурсии «В библиотеку».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Просматривание иллюстрации.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Памятка для детей по работе с ножницами.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Беседы: «Что такое ножницы», «В каких профессиях используется ножницы?», «Для чего нужны ножницы?»,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 «Ножницы: польза или опасность?»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Ситуативная беседа: «Как правильно пользоваться ножницами?».(техника безопасности при 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работе с ножницами)</a:t>
            </a:r>
            <a:endParaRPr 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sz="1200" b="1">
                <a:solidFill>
                  <a:schemeClr val="folHlink"/>
                </a:solidFill>
              </a:rPr>
              <a:t>Речевое развитие:</a:t>
            </a:r>
            <a:endParaRPr lang="ru-RU" sz="1200">
              <a:solidFill>
                <a:schemeClr val="folHlink"/>
              </a:solidFill>
            </a:endParaRP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Художественная литература: «Жили были ножницы» Н.Я. Мельникова, 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«Садовые ножницы» А, Барто, «Любопытные ножницы» Чиликина Е.А., «Чик-чик ножницами»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Стихи про ножницы. (Картотека)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Загадки. (Картотека)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Пальчиковые игры (Картотека)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Разучивание пословиц и поговорок о ножницах. (Картотека)</a:t>
            </a:r>
          </a:p>
          <a:p>
            <a:pPr eaLnBrk="0" hangingPunct="0"/>
            <a:r>
              <a:rPr lang="ru-RU" sz="1200" b="1">
                <a:solidFill>
                  <a:schemeClr val="folHlink"/>
                </a:solidFill>
              </a:rPr>
              <a:t>Художественно эстетическое развитие</a:t>
            </a:r>
            <a:r>
              <a:rPr lang="ru-RU" sz="1200">
                <a:solidFill>
                  <a:schemeClr val="folHlink"/>
                </a:solidFill>
              </a:rPr>
              <a:t>:.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Игра: «Что получиться?», «Обведи и вырежи», «Вырежи по контуру»(по трафаретам)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Лепка:  «Вот такие ножницы!»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Аппликация:  «Волшебные ножницы»  (поделки)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Индивидуальная работа по обучению вырезывания.</a:t>
            </a:r>
          </a:p>
          <a:p>
            <a:pPr eaLnBrk="0" hangingPunct="0"/>
            <a:r>
              <a:rPr lang="ru-RU" sz="1200" b="1">
                <a:solidFill>
                  <a:schemeClr val="folHlink"/>
                </a:solidFill>
              </a:rPr>
              <a:t>Физическое развитие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Физкультминутки (Картотека)</a:t>
            </a:r>
          </a:p>
          <a:p>
            <a:pPr eaLnBrk="0" hangingPunct="0"/>
            <a:r>
              <a:rPr lang="ru-RU" sz="1200">
                <a:solidFill>
                  <a:schemeClr val="folHlink"/>
                </a:solidFill>
              </a:rPr>
              <a:t>Гимнастика для глаз (Картотека)</a:t>
            </a:r>
          </a:p>
          <a:p>
            <a:pPr eaLnBrk="0" hangingPunct="0"/>
            <a:endParaRPr lang="ru-RU" sz="12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1" name="Group 45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51525"/>
        </p:xfrm>
        <a:graphic>
          <a:graphicData uri="http://schemas.openxmlformats.org/drawingml/2006/table">
            <a:tbl>
              <a:tblPr/>
              <a:tblGrid>
                <a:gridCol w="3276600"/>
                <a:gridCol w="947738"/>
                <a:gridCol w="1530350"/>
                <a:gridCol w="2474912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 мероприятия этапы реализации проекта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Ответственные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37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Заключительный этап: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Выставка «Волшебные  ручки»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Буклеты, консультации для пед.коллектива,конспект НОД- средняя и подготовительная группа.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Выступление на педагогическом совете коллектива ДОУ с презентацией проекта.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Участие в городских, российских конкурсах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Итоговое мероприятие 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 мини-книжки «Волшебные ножницы».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Педагогическая диагностика.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Выставка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Коллективных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работ  детей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Презентация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 пед.\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коллектива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Положительная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динамика 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мелкой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моторики  у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Воспитатели, дети , родители.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179388" y="404813"/>
            <a:ext cx="8569325" cy="33829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/>
              <a:t>                                           </a:t>
            </a:r>
            <a:r>
              <a:rPr lang="ru-RU" b="1">
                <a:solidFill>
                  <a:schemeClr val="folHlink"/>
                </a:solidFill>
              </a:rPr>
              <a:t>Работа с родителями </a:t>
            </a:r>
            <a:endParaRPr lang="ru-RU">
              <a:solidFill>
                <a:schemeClr val="folHlink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solidFill>
                  <a:schemeClr val="folHlink"/>
                </a:solidFill>
              </a:rPr>
              <a:t>Памятка: «Выбираем безопасные ножницы»(левая, правая рука)</a:t>
            </a:r>
          </a:p>
          <a:p>
            <a:pPr eaLnBrk="0" hangingPunct="0">
              <a:buFontTx/>
              <a:buChar char="•"/>
            </a:pPr>
            <a:r>
              <a:rPr lang="ru-RU" sz="1400">
                <a:solidFill>
                  <a:schemeClr val="folHlink"/>
                </a:solidFill>
              </a:rPr>
              <a:t>Познакомить с проектом «Волшебные ножницы»</a:t>
            </a:r>
          </a:p>
          <a:p>
            <a:pPr eaLnBrk="0" hangingPunct="0">
              <a:buFontTx/>
              <a:buChar char="•"/>
            </a:pPr>
            <a:r>
              <a:rPr lang="ru-RU" sz="1400">
                <a:solidFill>
                  <a:schemeClr val="folHlink"/>
                </a:solidFill>
              </a:rPr>
              <a:t>Индивидуальные беседы :«Зачем детям рисовать?», «Как привить ребёнку любовь к творчеству?»</a:t>
            </a:r>
          </a:p>
          <a:p>
            <a:pPr eaLnBrk="0" hangingPunct="0"/>
            <a:r>
              <a:rPr lang="ru-RU" sz="1400">
                <a:solidFill>
                  <a:schemeClr val="folHlink"/>
                </a:solidFill>
              </a:rPr>
              <a:t> «Ножницы – безопасная опасность»; </a:t>
            </a:r>
          </a:p>
          <a:p>
            <a:pPr eaLnBrk="0" hangingPunct="0">
              <a:buFontTx/>
              <a:buChar char="•"/>
            </a:pPr>
            <a:r>
              <a:rPr lang="ru-RU" sz="1400">
                <a:solidFill>
                  <a:schemeClr val="folHlink"/>
                </a:solidFill>
              </a:rPr>
              <a:t>Привлечение родителей к организации выставки «Такие разные ножницы»;</a:t>
            </a:r>
          </a:p>
          <a:p>
            <a:pPr eaLnBrk="0" hangingPunct="0">
              <a:buFontTx/>
              <a:buChar char="•"/>
            </a:pPr>
            <a:r>
              <a:rPr lang="ru-RU" sz="1400">
                <a:solidFill>
                  <a:schemeClr val="folHlink"/>
                </a:solidFill>
              </a:rPr>
              <a:t>Привлечение родителей к созданию альбома детских рисунков «Волшебные ножницы»;</a:t>
            </a:r>
          </a:p>
          <a:p>
            <a:pPr eaLnBrk="0" hangingPunct="0">
              <a:buFontTx/>
              <a:buChar char="•"/>
            </a:pPr>
            <a:r>
              <a:rPr lang="ru-RU" sz="1400">
                <a:solidFill>
                  <a:schemeClr val="folHlink"/>
                </a:solidFill>
              </a:rPr>
              <a:t>Тематические консультации:  «Художественно-эстетическое воспитание детей в семье»,</a:t>
            </a:r>
          </a:p>
          <a:p>
            <a:pPr eaLnBrk="0" hangingPunct="0"/>
            <a:r>
              <a:rPr lang="ru-RU" sz="1400">
                <a:solidFill>
                  <a:schemeClr val="folHlink"/>
                </a:solidFill>
              </a:rPr>
              <a:t>«Как развивать в ребёнке творческие способности?».</a:t>
            </a:r>
          </a:p>
        </p:txBody>
      </p:sp>
      <p:pic>
        <p:nvPicPr>
          <p:cNvPr id="27651" name="Picture 3" descr="IMG-20210228-WA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933825"/>
            <a:ext cx="1903413" cy="253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IMG-20210228-WA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005263"/>
            <a:ext cx="1870075" cy="249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IMG-20210227-WA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933825"/>
            <a:ext cx="189865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G_20210226_144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2266950" cy="213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IMG-20210228-WA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573463"/>
            <a:ext cx="2609850" cy="246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IMG-20210228-WA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04813"/>
            <a:ext cx="1941512" cy="221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 descr="IMG-20210228-WA0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573463"/>
            <a:ext cx="20891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1" name="Picture 11" descr="IMG-20210228-WA0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73463"/>
            <a:ext cx="2519363" cy="246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2" name="Picture 12" descr="IMG_20210224_1627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04813"/>
            <a:ext cx="225107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323850" y="260350"/>
            <a:ext cx="4608513" cy="2305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chemeClr val="folHlink"/>
                </a:solidFill>
              </a:rPr>
              <a:t>Ресурсы: имеющие:</a:t>
            </a:r>
            <a:r>
              <a:rPr lang="ru-RU" altLang="ko-KR">
                <a:solidFill>
                  <a:schemeClr val="folHlink"/>
                </a:solidFill>
              </a:rPr>
              <a:t> Групповая комната, </a:t>
            </a:r>
          </a:p>
          <a:p>
            <a:pPr algn="ctr" eaLnBrk="0" hangingPunct="0"/>
            <a:r>
              <a:rPr lang="ru-RU" altLang="ko-KR">
                <a:solidFill>
                  <a:schemeClr val="folHlink"/>
                </a:solidFill>
              </a:rPr>
              <a:t>столы стулья, ножницы, бумага, клей, </a:t>
            </a:r>
          </a:p>
          <a:p>
            <a:pPr algn="ctr" eaLnBrk="0" hangingPunct="0"/>
            <a:r>
              <a:rPr lang="ru-RU" altLang="ko-KR">
                <a:solidFill>
                  <a:schemeClr val="folHlink"/>
                </a:solidFill>
              </a:rPr>
              <a:t>ноутбук, учебно-методическая литература,</a:t>
            </a:r>
          </a:p>
          <a:p>
            <a:pPr algn="ctr" eaLnBrk="0" hangingPunct="0"/>
            <a:r>
              <a:rPr lang="ru-RU" altLang="ko-KR">
                <a:solidFill>
                  <a:schemeClr val="folHlink"/>
                </a:solidFill>
              </a:rPr>
              <a:t> образцы аппликаций, шаблоны, </a:t>
            </a:r>
          </a:p>
          <a:p>
            <a:pPr algn="ctr" eaLnBrk="0" hangingPunct="0"/>
            <a:r>
              <a:rPr lang="ru-RU" altLang="ko-KR">
                <a:solidFill>
                  <a:schemeClr val="folHlink"/>
                </a:solidFill>
              </a:rPr>
              <a:t>трафареты и т.д </a:t>
            </a:r>
            <a:endParaRPr lang="ru-RU">
              <a:solidFill>
                <a:schemeClr val="folHlink"/>
              </a:solidFill>
            </a:endParaRPr>
          </a:p>
        </p:txBody>
      </p:sp>
      <p:pic>
        <p:nvPicPr>
          <p:cNvPr id="29698" name="Picture 7" descr="detsad-1095719-1575518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9450"/>
            <a:ext cx="1495425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13" descr="155870885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88913"/>
            <a:ext cx="16287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14" descr="uchimsya-vyrezat-nozhniczami-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2755900"/>
            <a:ext cx="145732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15" descr="uchimsya-vyrezat-nozhniczami-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63" y="2744788"/>
            <a:ext cx="1465262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16" descr="шаблоны для обучения вырезанию дете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0863" y="2733675"/>
            <a:ext cx="14478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17" descr="detskaya-applikatsiya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8538" y="4997450"/>
            <a:ext cx="158432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18" descr="uchimsya-vyrezat-nozhniczami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9175" y="2733675"/>
            <a:ext cx="1406525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5" name="Picture 21" descr="uchimsya-vyrezat-nozhniczami-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5024438"/>
            <a:ext cx="3311525" cy="146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6" name="Picture 11" descr="8165cc82468d37072094ddae673547d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27900" y="5024438"/>
            <a:ext cx="1423988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539750" y="476250"/>
            <a:ext cx="8208963" cy="25209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Методическое и дидактическое обеспечение: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1. И.А. Лыкова «Изобразительная деятельность в детском саду»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2. А.Н. Малышева, Н.В. Ермолаева « Аппликация в детском саду»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3. Объёмная аппликация»(Санкт-Петербург «Детство пресс-2002»)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4. Д.Н. Колдина « Лепка и аппликация с детьми 6-7 лет»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5. Самоделки из бумаги 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6. Д.Н. Колдина «Аппликация с детьми 5-6 лет»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7. Швайко Г.С.» Изобразительная деятельность в детском саду»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8. Казакова Т.Г «Развивать творчество у дошкольников»</a:t>
            </a:r>
          </a:p>
        </p:txBody>
      </p:sp>
      <p:pic>
        <p:nvPicPr>
          <p:cNvPr id="29699" name="Picture 3" descr="IMG_20210226_150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57563"/>
            <a:ext cx="2808288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IMG_20210226_151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13" y="3354884"/>
            <a:ext cx="2774950" cy="307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9"/>
          <p:cNvSpPr>
            <a:spLocks noChangeArrowheads="1"/>
          </p:cNvSpPr>
          <p:nvPr/>
        </p:nvSpPr>
        <p:spPr bwMode="auto">
          <a:xfrm>
            <a:off x="250825" y="1052513"/>
            <a:ext cx="8569325" cy="25923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endParaRPr lang="ru-RU" sz="1400"/>
          </a:p>
        </p:txBody>
      </p:sp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250825" y="1125538"/>
            <a:ext cx="8569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/>
              <a:t>  </a:t>
            </a:r>
            <a:r>
              <a:rPr lang="ru-RU">
                <a:solidFill>
                  <a:srgbClr val="800080"/>
                </a:solidFill>
              </a:rPr>
              <a:t>Прогнозируемый результат оказался достигнутым. Кисти рук приобрели подвижность, гибкость, скованность движений стало меньше, формировался интерес к изобразительной деятельности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800080"/>
                </a:solidFill>
              </a:rPr>
              <a:t> Пополнилась развивающая среда группы: литературой,</a:t>
            </a:r>
          </a:p>
          <a:p>
            <a:pPr eaLnBrk="0" hangingPunct="0"/>
            <a:r>
              <a:rPr lang="ru-RU">
                <a:solidFill>
                  <a:srgbClr val="800080"/>
                </a:solidFill>
              </a:rPr>
              <a:t> настольно-дидактическими материалами, атрибутами для сюжетно-ролевых игр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800080"/>
                </a:solidFill>
              </a:rPr>
              <a:t> Повышен уровень связи между детским садом и семьей в вопросах совершенствования навыков работы с ножницами</a:t>
            </a:r>
          </a:p>
        </p:txBody>
      </p:sp>
      <p:sp>
        <p:nvSpPr>
          <p:cNvPr id="30723" name="Rectangle 13"/>
          <p:cNvSpPr>
            <a:spLocks noChangeArrowheads="1"/>
          </p:cNvSpPr>
          <p:nvPr/>
        </p:nvSpPr>
        <p:spPr bwMode="auto">
          <a:xfrm>
            <a:off x="2916238" y="404813"/>
            <a:ext cx="3455987" cy="3619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b="1" i="1">
              <a:solidFill>
                <a:srgbClr val="FF66FF"/>
              </a:solidFill>
            </a:endParaRPr>
          </a:p>
          <a:p>
            <a:pPr algn="ctr" eaLnBrk="0" hangingPunct="0"/>
            <a:endParaRPr lang="ru-RU" b="1" i="1">
              <a:solidFill>
                <a:srgbClr val="FF66FF"/>
              </a:solidFill>
            </a:endParaRPr>
          </a:p>
          <a:p>
            <a:pPr algn="ctr" eaLnBrk="0" hangingPunct="0"/>
            <a:r>
              <a:rPr lang="ru-RU" sz="2000" b="1">
                <a:solidFill>
                  <a:srgbClr val="800080"/>
                </a:solidFill>
              </a:rPr>
              <a:t>Результаты проекта:</a:t>
            </a:r>
          </a:p>
          <a:p>
            <a:pPr algn="ctr" eaLnBrk="0" hangingPunct="0"/>
            <a:endParaRPr lang="ru-RU" sz="2000"/>
          </a:p>
          <a:p>
            <a:pPr algn="ctr" eaLnBrk="0" hangingPunct="0"/>
            <a:endParaRPr lang="ru-RU" sz="2000"/>
          </a:p>
        </p:txBody>
      </p:sp>
      <p:pic>
        <p:nvPicPr>
          <p:cNvPr id="30724" name="Picture 5" descr="IMG_20201218_0856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933825"/>
            <a:ext cx="2016125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6" descr="IMG_20201218_093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005263"/>
            <a:ext cx="2160588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8" descr="IMG-20210228-WA0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040188"/>
            <a:ext cx="1858962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G-20210228-WA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1871663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3" name="Picture 9" descr="IMG-20210228-WA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5175"/>
            <a:ext cx="17589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IMG_20201130_0736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213100"/>
            <a:ext cx="2451100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5" name="Picture 11" descr="IMG_20210226_1545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213100"/>
            <a:ext cx="4178300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9" name="Picture 15" descr="IMG-20210228-WA00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836613"/>
            <a:ext cx="2192337" cy="2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60" name="Picture 7" descr="IMG_20201130_0736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5084763"/>
            <a:ext cx="1944688" cy="151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411413" y="188913"/>
            <a:ext cx="3960812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folHlink"/>
                </a:solidFill>
              </a:rPr>
              <a:t>Волшебные ножницы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684213" y="908050"/>
            <a:ext cx="7559675" cy="3279775"/>
          </a:xfrm>
          <a:prstGeom prst="rect">
            <a:avLst/>
          </a:prstGeom>
          <a:solidFill>
            <a:schemeClr val="bg2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chemeClr val="folHlink"/>
                </a:solidFill>
              </a:rPr>
              <a:t>Приложение 1 «Правила работы с ножницами»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2   Презентация «Волшебные ножницы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3   Изготовление дидактического материала:  </a:t>
            </a:r>
          </a:p>
          <a:p>
            <a:r>
              <a:rPr lang="ru-RU" sz="1600" b="1">
                <a:solidFill>
                  <a:schemeClr val="folHlink"/>
                </a:solidFill>
              </a:rPr>
              <a:t>«Загадки  про ножницы», стихи про ножницы, пальчиковые игры про ножницы, пословицы, поговорки.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4 Сказки про ножницы.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5 Занятия (средняя, подготовительная группа)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6  Дидактические игры.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7 Буклеты педагогам, родителям.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8 Семинар  педагогам.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9  Рекомендации родителям по работе </a:t>
            </a:r>
          </a:p>
          <a:p>
            <a:r>
              <a:rPr lang="ru-RU" sz="1600" b="1">
                <a:solidFill>
                  <a:schemeClr val="folHlink"/>
                </a:solidFill>
              </a:rPr>
              <a:t>с ножницами детей дошкольного возраста.</a:t>
            </a:r>
          </a:p>
          <a:p>
            <a:r>
              <a:rPr lang="ru-RU" sz="1600" b="1">
                <a:solidFill>
                  <a:schemeClr val="folHlink"/>
                </a:solidFill>
              </a:rPr>
              <a:t>Приложение 10 Шаблоны для вырезывания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8208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0066"/>
                </a:solidFill>
              </a:rPr>
              <a:t>Муниципальное казенное дошкольное образовательное учреждение детский сад комбинированного вида № 2 «Светлячок»</a:t>
            </a:r>
          </a:p>
          <a:p>
            <a:pPr algn="ctr"/>
            <a:r>
              <a:rPr lang="ru-RU" b="1">
                <a:solidFill>
                  <a:srgbClr val="660066"/>
                </a:solidFill>
              </a:rPr>
              <a:t>г.Вятские Поляны, Кировская область </a:t>
            </a:r>
            <a:endParaRPr lang="ru-RU">
              <a:solidFill>
                <a:srgbClr val="660066"/>
              </a:solidFill>
            </a:endParaRPr>
          </a:p>
          <a:p>
            <a:endParaRPr lang="ru-RU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63563" y="2173288"/>
            <a:ext cx="7224712" cy="2262187"/>
          </a:xfrm>
          <a:prstGeom prst="rect">
            <a:avLst/>
          </a:prstGeom>
          <a:solidFill>
            <a:schemeClr val="bg2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b="1" dirty="0">
                <a:solidFill>
                  <a:srgbClr val="660066"/>
                </a:solidFill>
                <a:latin typeface="+mn-lt"/>
                <a:cs typeface="+mn-cs"/>
              </a:rPr>
              <a:t>Юридический адрес:  </a:t>
            </a:r>
            <a:r>
              <a:rPr lang="ru-RU" altLang="ru-RU" dirty="0">
                <a:solidFill>
                  <a:srgbClr val="660066"/>
                </a:solidFill>
                <a:latin typeface="+mn-lt"/>
                <a:cs typeface="+mn-cs"/>
              </a:rPr>
              <a:t>Кировская область, г. Вятские Поляны, ул. Пароходная д. 9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660066"/>
                </a:solidFill>
                <a:latin typeface="+mn-lt"/>
                <a:cs typeface="+mn-cs"/>
              </a:rPr>
              <a:t>телефон:</a:t>
            </a:r>
            <a:r>
              <a:rPr lang="ru-RU" dirty="0">
                <a:solidFill>
                  <a:srgbClr val="660066"/>
                </a:solidFill>
                <a:latin typeface="+mn-lt"/>
                <a:cs typeface="+mn-cs"/>
              </a:rPr>
              <a:t> 8 (83334) 6 – 29 – 95 , 6 – 28 – 08 </a:t>
            </a:r>
            <a:endParaRPr lang="en-US" dirty="0">
              <a:solidFill>
                <a:srgbClr val="660066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  <a:r>
              <a:rPr lang="en-US" altLang="ru-RU" b="1" dirty="0">
                <a:solidFill>
                  <a:srgbClr val="660066"/>
                </a:solidFill>
                <a:latin typeface="+mn-lt"/>
                <a:cs typeface="+mn-cs"/>
              </a:rPr>
              <a:t>E-mail</a:t>
            </a:r>
            <a:r>
              <a:rPr lang="ru-RU" altLang="ru-RU" b="1" dirty="0">
                <a:solidFill>
                  <a:srgbClr val="660066"/>
                </a:solidFill>
                <a:latin typeface="+mn-lt"/>
                <a:cs typeface="+mn-cs"/>
              </a:rPr>
              <a:t> ДОО</a:t>
            </a:r>
            <a:r>
              <a:rPr lang="en-US" altLang="ru-RU" b="1" dirty="0">
                <a:solidFill>
                  <a:srgbClr val="660066"/>
                </a:solidFill>
                <a:latin typeface="+mn-lt"/>
                <a:cs typeface="+mn-cs"/>
              </a:rPr>
              <a:t>:</a:t>
            </a:r>
            <a:r>
              <a:rPr lang="ru-RU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rgbClr val="660066"/>
                </a:solidFill>
                <a:latin typeface="+mn-lt"/>
                <a:cs typeface="+mn-cs"/>
                <a:hlinkClick r:id="rId2"/>
              </a:rPr>
              <a:t>svetlo2@list.ru</a:t>
            </a:r>
            <a:endParaRPr lang="ru-RU" dirty="0">
              <a:solidFill>
                <a:srgbClr val="660066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b="1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  <a:r>
              <a:rPr lang="en-US" altLang="ru-RU" b="1" dirty="0">
                <a:solidFill>
                  <a:srgbClr val="660066"/>
                </a:solidFill>
                <a:latin typeface="+mn-lt"/>
                <a:cs typeface="+mn-cs"/>
              </a:rPr>
              <a:t>E-mail</a:t>
            </a:r>
            <a:r>
              <a:rPr lang="ru-RU" altLang="ru-RU" b="1" dirty="0">
                <a:solidFill>
                  <a:srgbClr val="660066"/>
                </a:solidFill>
                <a:latin typeface="+mn-lt"/>
                <a:cs typeface="+mn-cs"/>
              </a:rPr>
              <a:t>: </a:t>
            </a:r>
            <a:r>
              <a:rPr lang="ru-RU" b="1" dirty="0">
                <a:solidFill>
                  <a:schemeClr val="dk1"/>
                </a:solidFill>
                <a:latin typeface="+mn-lt"/>
                <a:cs typeface="+mn-cs"/>
                <a:hlinkClick r:id="rId3"/>
              </a:rPr>
              <a:t>razilya.isakova.62@mail.ru</a:t>
            </a:r>
            <a:endParaRPr lang="ru-RU" dirty="0">
              <a:solidFill>
                <a:srgbClr val="660066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altLang="ru-RU" b="1" dirty="0">
                <a:solidFill>
                  <a:srgbClr val="660066"/>
                </a:solidFill>
                <a:latin typeface="+mn-lt"/>
                <a:cs typeface="+mn-cs"/>
              </a:rPr>
              <a:t> Официальный сайт:</a:t>
            </a:r>
            <a:r>
              <a:rPr lang="en-US" altLang="ru-RU" b="1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  <a:r>
              <a:rPr lang="en-US" altLang="ru-RU" dirty="0">
                <a:solidFill>
                  <a:srgbClr val="660066"/>
                </a:solidFill>
                <a:latin typeface="+mn-lt"/>
                <a:cs typeface="+mn-cs"/>
                <a:hlinkClick r:id="rId4"/>
              </a:rPr>
              <a:t>http://</a:t>
            </a:r>
            <a:r>
              <a:rPr lang="ru-RU" altLang="ru-RU" dirty="0" err="1">
                <a:solidFill>
                  <a:srgbClr val="660066"/>
                </a:solidFill>
                <a:latin typeface="+mn-lt"/>
                <a:cs typeface="+mn-cs"/>
                <a:hlinkClick r:id="rId4"/>
              </a:rPr>
              <a:t>вп-светлячок.рф</a:t>
            </a:r>
            <a:r>
              <a:rPr lang="en-US" altLang="ru-RU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  <a:r>
              <a:rPr lang="ru-RU" altLang="ru-RU" dirty="0">
                <a:solidFill>
                  <a:srgbClr val="660066"/>
                </a:solidFill>
                <a:latin typeface="+mn-lt"/>
                <a:cs typeface="+mn-cs"/>
              </a:rPr>
              <a:t> </a:t>
            </a:r>
          </a:p>
          <a:p>
            <a:pPr marL="342900" indent="-342900">
              <a:defRPr/>
            </a:pPr>
            <a:endParaRPr lang="ru-RU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33795" name="Picture 2" descr="C:\Users\Наташа\Desktop\эмблема_светлячки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4797152"/>
            <a:ext cx="17938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13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69850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>
              <a:ln w="9525">
                <a:noFill/>
                <a:round/>
                <a:headEnd/>
                <a:tailEnd/>
              </a:ln>
              <a:solidFill>
                <a:srgbClr val="CC99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86" name="Picture 22" descr="TB1nHuiLpXXXXajXXXXXXXXXXXX_!!0-item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04813"/>
            <a:ext cx="2736850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1" name="Picture 24" descr="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7194">
            <a:off x="5003800" y="3284538"/>
            <a:ext cx="3227388" cy="220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26" descr="f650d12cba1bf7e92d7f9d5f22c559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565400"/>
            <a:ext cx="3024187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23850" y="188913"/>
            <a:ext cx="5256213" cy="2016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/>
              <a:t> </a:t>
            </a:r>
            <a:r>
              <a:rPr lang="ru-RU" sz="1600">
                <a:solidFill>
                  <a:schemeClr val="folHlink"/>
                </a:solidFill>
              </a:rPr>
              <a:t>Ножницы - отличный тренажер, </a:t>
            </a:r>
          </a:p>
          <a:p>
            <a:pPr algn="ctr" eaLnBrk="0" hangingPunct="0"/>
            <a:r>
              <a:rPr lang="ru-RU" sz="1600">
                <a:solidFill>
                  <a:schemeClr val="folHlink"/>
                </a:solidFill>
              </a:rPr>
              <a:t>который развивает мелкую моторику,</a:t>
            </a:r>
          </a:p>
          <a:p>
            <a:pPr algn="ctr" eaLnBrk="0" hangingPunct="0"/>
            <a:r>
              <a:rPr lang="ru-RU" sz="1600">
                <a:solidFill>
                  <a:schemeClr val="folHlink"/>
                </a:solidFill>
              </a:rPr>
              <a:t> внимательность, мышление. </a:t>
            </a:r>
          </a:p>
          <a:p>
            <a:pPr algn="ctr" eaLnBrk="0" hangingPunct="0"/>
            <a:r>
              <a:rPr lang="ru-RU" sz="1600">
                <a:solidFill>
                  <a:schemeClr val="folHlink"/>
                </a:solidFill>
              </a:rPr>
              <a:t>Благодаря работе с ножницами, ребенок </a:t>
            </a:r>
          </a:p>
          <a:p>
            <a:pPr algn="ctr" eaLnBrk="0" hangingPunct="0"/>
            <a:r>
              <a:rPr lang="ru-RU" sz="1600">
                <a:solidFill>
                  <a:schemeClr val="folHlink"/>
                </a:solidFill>
              </a:rPr>
              <a:t>привыкает соблюдать правила безопасности, </a:t>
            </a:r>
          </a:p>
          <a:p>
            <a:pPr algn="ctr" eaLnBrk="0" hangingPunct="0"/>
            <a:r>
              <a:rPr lang="ru-RU" sz="1600">
                <a:solidFill>
                  <a:schemeClr val="folHlink"/>
                </a:solidFill>
              </a:rPr>
              <a:t>длительное время сидеть за столом и </a:t>
            </a:r>
          </a:p>
          <a:p>
            <a:pPr algn="ctr" eaLnBrk="0" hangingPunct="0"/>
            <a:r>
              <a:rPr lang="ru-RU" sz="1600">
                <a:solidFill>
                  <a:schemeClr val="folHlink"/>
                </a:solidFill>
              </a:rPr>
              <a:t>выполнять разные задания. </a:t>
            </a:r>
          </a:p>
        </p:txBody>
      </p:sp>
      <p:pic>
        <p:nvPicPr>
          <p:cNvPr id="17414" name="Picture 9" descr="istock_000037454964_large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797425"/>
            <a:ext cx="2628900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ChangeArrowheads="1"/>
          </p:cNvSpPr>
          <p:nvPr/>
        </p:nvSpPr>
        <p:spPr bwMode="auto">
          <a:xfrm>
            <a:off x="900113" y="1412875"/>
            <a:ext cx="6696075" cy="45370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Уровень развития мелкой моторики рук 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один из показателей интеллектуальной готовности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детей к школе и именно в этой области дошкольники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 испытывают серьезные трудности. Поэтому работа 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по развитию мелкой моторики рук является 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очень важной и актуальной. 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Существует много способов  развития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 мелкой моторики рук. Но одним из эффективных</a:t>
            </a: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 способов является вырезывание ножницами.</a:t>
            </a:r>
          </a:p>
        </p:txBody>
      </p:sp>
      <p:pic>
        <p:nvPicPr>
          <p:cNvPr id="18434" name="Picture 11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22275"/>
            <a:ext cx="1692275" cy="169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12" descr="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16383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13" descr="V3wvkMHFg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013176"/>
            <a:ext cx="2076649" cy="155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9" descr="istock_000037454964_large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3516" y="4926013"/>
            <a:ext cx="2244584" cy="164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2339975" y="333375"/>
            <a:ext cx="4176713" cy="574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solidFill>
                  <a:srgbClr val="800080"/>
                </a:solidFill>
              </a:rPr>
              <a:t>Актуальност</a:t>
            </a:r>
            <a:r>
              <a:rPr lang="ru-RU" sz="2000">
                <a:solidFill>
                  <a:srgbClr val="800080"/>
                </a:solidFill>
              </a:rPr>
              <a:t>ь</a:t>
            </a:r>
            <a:r>
              <a:rPr lang="ru-RU" sz="2000" b="1">
                <a:solidFill>
                  <a:srgbClr val="800080"/>
                </a:solidFill>
              </a:rPr>
              <a:t>:</a:t>
            </a:r>
            <a:r>
              <a:rPr lang="ru-RU" sz="2000">
                <a:solidFill>
                  <a:srgbClr val="800080"/>
                </a:solidFill>
              </a:rPr>
              <a:t> </a:t>
            </a:r>
          </a:p>
        </p:txBody>
      </p:sp>
      <p:pic>
        <p:nvPicPr>
          <p:cNvPr id="18440" name="Picture 8" descr="IMG_20210226_1522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2781300"/>
            <a:ext cx="1519237" cy="1655763"/>
          </a:xfrm>
          <a:prstGeom prst="rect">
            <a:avLst/>
          </a:prstGeom>
          <a:noFill/>
        </p:spPr>
      </p:pic>
      <p:pic>
        <p:nvPicPr>
          <p:cNvPr id="18441" name="Picture 9" descr="IMG_20210226_1522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708275"/>
            <a:ext cx="1160462" cy="1585913"/>
          </a:xfrm>
          <a:prstGeom prst="rect">
            <a:avLst/>
          </a:prstGeom>
          <a:noFill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4941888"/>
            <a:ext cx="15843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HTB1T4SyU3HqK1RjSZFgq6y7JXX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084763"/>
            <a:ext cx="1584325" cy="158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8" descr="TB1wbcLPXXXXXbsXXXXYXGcGpXX_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013325"/>
            <a:ext cx="1635125" cy="163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941888"/>
            <a:ext cx="1687512" cy="168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250825" y="1052513"/>
            <a:ext cx="8713788" cy="36004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ru-RU" sz="1400"/>
              <a:t>        </a:t>
            </a:r>
            <a:r>
              <a:rPr lang="ru-RU" sz="1400">
                <a:solidFill>
                  <a:schemeClr val="folHlink"/>
                </a:solidFill>
              </a:rPr>
              <a:t>В последние годы в нашей стране отмечается тенденции на увеличении количество детей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 с отклонением в развитии речи. Проблема исправлении речи является актуальной.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       Уровень развития речи  находиться в прямой зависимости от степени развития мелкой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моторики руки.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Чем лучше развиты движения пальцев, тем выше уровень развития речи. Хорошо развивает мелкую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 моторику - работа с ножницами- вырезание.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        Для достижения желаемого результата возникла необходимость сделать работу по развитию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мелкой моторики и координации движений пальцев рук регулярной, используя игровые приёмы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в различных видах  деятельности и режимных моментах.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         Диагностика показала, что дети не умеют держать ножницы и пользоваться ими, так как  дома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родители  боятся доверять малышам  опасный предмет. Следовательно, их необходимо обучить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этому навыку,  объяснить  правила работы с ножницами , развивать гибкость кисти, и учить, 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чтоб ребёнок умел контролировать свои движения и управлять ими. </a:t>
            </a:r>
          </a:p>
          <a:p>
            <a:pPr algn="just" eaLnBrk="0" hangingPunct="0"/>
            <a:r>
              <a:rPr lang="ru-RU" sz="1400">
                <a:solidFill>
                  <a:schemeClr val="folHlink"/>
                </a:solidFill>
              </a:rPr>
              <a:t>Обратить большое внимание на детей –работающих левой рукой.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2339975" y="260350"/>
            <a:ext cx="4176713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/>
              <a:t> </a:t>
            </a:r>
            <a:r>
              <a:rPr lang="ru-RU" sz="2000" b="1">
                <a:solidFill>
                  <a:srgbClr val="800080"/>
                </a:solidFill>
              </a:rPr>
              <a:t>Проблема: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444500" y="460375"/>
            <a:ext cx="8351838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800080"/>
                </a:solidFill>
              </a:rPr>
              <a:t>  </a:t>
            </a:r>
            <a:r>
              <a:rPr lang="ru-RU" sz="2000" b="1">
                <a:solidFill>
                  <a:srgbClr val="800080"/>
                </a:solidFill>
              </a:rPr>
              <a:t>Цель проекта: </a:t>
            </a:r>
            <a:r>
              <a:rPr lang="ru-RU">
                <a:solidFill>
                  <a:srgbClr val="800080"/>
                </a:solidFill>
              </a:rPr>
              <a:t>Формирование навыков у детей работы с ножницами. </a:t>
            </a:r>
          </a:p>
        </p:txBody>
      </p:sp>
      <p:pic>
        <p:nvPicPr>
          <p:cNvPr id="20482" name="Picture 6" descr="IMG_20201208_094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89063"/>
            <a:ext cx="3421062" cy="24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7" descr="IMG_20201218_1037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1389063"/>
            <a:ext cx="3384550" cy="24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5" descr="IMG_20210224_1628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076700"/>
            <a:ext cx="2001837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8" descr="IMG_20201208_0923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75" y="4076700"/>
            <a:ext cx="1943100" cy="249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8"/>
          <p:cNvSpPr txBox="1">
            <a:spLocks noChangeArrowheads="1"/>
          </p:cNvSpPr>
          <p:nvPr/>
        </p:nvSpPr>
        <p:spPr bwMode="auto">
          <a:xfrm>
            <a:off x="1116013" y="148431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187450" y="260350"/>
            <a:ext cx="6985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solidFill>
                  <a:srgbClr val="800080"/>
                </a:solidFill>
              </a:rPr>
              <a:t>Задачи проекта</a:t>
            </a:r>
            <a:r>
              <a:rPr lang="ru-RU" sz="20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68313" y="1268413"/>
            <a:ext cx="7920037" cy="2447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/>
              <a:t>    </a:t>
            </a:r>
            <a:r>
              <a:rPr lang="ru-RU" sz="1600">
                <a:solidFill>
                  <a:schemeClr val="folHlink"/>
                </a:solidFill>
              </a:rPr>
              <a:t>1.  Учить детей действовать ножницами, правильно держать их, </a:t>
            </a:r>
          </a:p>
          <a:p>
            <a:pPr eaLnBrk="0" hangingPunct="0"/>
            <a:r>
              <a:rPr lang="ru-RU" sz="1600">
                <a:solidFill>
                  <a:schemeClr val="folHlink"/>
                </a:solidFill>
              </a:rPr>
              <a:t>         сжимать и разжимать кольца, отрезать полоски от бумаги, </a:t>
            </a:r>
          </a:p>
          <a:p>
            <a:pPr eaLnBrk="0" hangingPunct="0"/>
            <a:r>
              <a:rPr lang="ru-RU" sz="1600">
                <a:solidFill>
                  <a:schemeClr val="folHlink"/>
                </a:solidFill>
              </a:rPr>
              <a:t>         дать представления о различных навыках вырезания: прямых, косых, </a:t>
            </a:r>
          </a:p>
          <a:p>
            <a:pPr eaLnBrk="0" hangingPunct="0"/>
            <a:r>
              <a:rPr lang="ru-RU" sz="1600">
                <a:solidFill>
                  <a:schemeClr val="folHlink"/>
                </a:solidFill>
              </a:rPr>
              <a:t>         дугообразных линий.</a:t>
            </a:r>
          </a:p>
          <a:p>
            <a:pPr eaLnBrk="0" hangingPunct="0"/>
            <a:r>
              <a:rPr lang="ru-RU" sz="1600">
                <a:solidFill>
                  <a:schemeClr val="folHlink"/>
                </a:solidFill>
              </a:rPr>
              <a:t>     2. Познакомить детей с правилами безопасности при работе с ножницами</a:t>
            </a:r>
          </a:p>
          <a:p>
            <a:pPr eaLnBrk="0" hangingPunct="0"/>
            <a:r>
              <a:rPr lang="ru-RU" sz="1600">
                <a:solidFill>
                  <a:schemeClr val="folHlink"/>
                </a:solidFill>
              </a:rPr>
              <a:t>     3. Способствовать активному участию каждого ребенка в работе с ножницами.</a:t>
            </a: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2160587" cy="161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76700"/>
            <a:ext cx="2044700" cy="173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508500"/>
            <a:ext cx="2154238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Объект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5013325"/>
            <a:ext cx="1908175" cy="143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79388" y="188913"/>
            <a:ext cx="4392612" cy="2159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chemeClr val="folHlink"/>
                </a:solidFill>
              </a:rPr>
              <a:t>Организация образовательного процесса.</a:t>
            </a:r>
            <a:endParaRPr lang="ru-RU" sz="1400">
              <a:solidFill>
                <a:schemeClr val="folHlink"/>
              </a:solidFill>
            </a:endParaRP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Периодичность: 3 раз в неделю.</a:t>
            </a: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Режимный момент: утром,  вечером.</a:t>
            </a: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Длительность: 15 мин.</a:t>
            </a: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Количество детей: 10 чел.</a:t>
            </a: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Форма организации:  индивидуальная, в парах</a:t>
            </a:r>
            <a:r>
              <a:rPr lang="ru-RU" sz="1400"/>
              <a:t>.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292725" y="549275"/>
            <a:ext cx="3168650" cy="1871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chemeClr val="folHlink"/>
                </a:solidFill>
              </a:rPr>
              <a:t>Ожидаемые результаты проекта.</a:t>
            </a:r>
            <a:endParaRPr lang="ru-RU" sz="1400">
              <a:solidFill>
                <a:schemeClr val="folHlink"/>
              </a:solidFill>
            </a:endParaRP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Знание правил безопасности </a:t>
            </a: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при работе с ножницами.</a:t>
            </a:r>
          </a:p>
          <a:p>
            <a:pPr algn="ctr" eaLnBrk="0" hangingPunct="0"/>
            <a:r>
              <a:rPr lang="ru-RU" sz="1400">
                <a:solidFill>
                  <a:schemeClr val="folHlink"/>
                </a:solidFill>
              </a:rPr>
              <a:t> Умение работать с ножницами</a:t>
            </a:r>
            <a:r>
              <a:rPr lang="ru-RU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39750" y="2852738"/>
            <a:ext cx="5903913" cy="1800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chemeClr val="folHlink"/>
                </a:solidFill>
              </a:rPr>
              <a:t>Продукт проекта.</a:t>
            </a:r>
            <a:endParaRPr lang="ru-RU">
              <a:solidFill>
                <a:schemeClr val="folHlink"/>
              </a:solidFill>
            </a:endParaRPr>
          </a:p>
          <a:p>
            <a:pPr algn="ctr" eaLnBrk="0" hangingPunct="0"/>
            <a:r>
              <a:rPr lang="ru-RU">
                <a:solidFill>
                  <a:schemeClr val="folHlink"/>
                </a:solidFill>
              </a:rPr>
              <a:t>Создание  мини-книжки «Волшебные ножницы»</a:t>
            </a:r>
          </a:p>
        </p:txBody>
      </p:sp>
      <p:pic>
        <p:nvPicPr>
          <p:cNvPr id="23556" name="Picture 4" descr="i?id=ba1614cc65f05447d02c7879ebe22ffb&amp;ref=rim&amp;n=33&amp;w=225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941888"/>
            <a:ext cx="2076450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6" descr="IMG_20201218_1037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941888"/>
            <a:ext cx="2281237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Picture 7" descr="IMG_20210226_1655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781300"/>
            <a:ext cx="2087563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4400" y="115888"/>
            <a:ext cx="5689600" cy="792162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66FF"/>
                </a:solidFill>
                <a:latin typeface="Arial" charset="0"/>
                <a:cs typeface="Times New Roman" pitchFamily="18" charset="0"/>
              </a:rPr>
              <a:t>Рабочий план реализации проекта</a:t>
            </a:r>
          </a:p>
        </p:txBody>
      </p:sp>
      <p:graphicFrame>
        <p:nvGraphicFramePr>
          <p:cNvPr id="23572" name="Group 20"/>
          <p:cNvGraphicFramePr>
            <a:graphicFrameLocks noGrp="1"/>
          </p:cNvGraphicFramePr>
          <p:nvPr/>
        </p:nvGraphicFramePr>
        <p:xfrm>
          <a:off x="179388" y="1125538"/>
          <a:ext cx="8785225" cy="4037648"/>
        </p:xfrm>
        <a:graphic>
          <a:graphicData uri="http://schemas.openxmlformats.org/drawingml/2006/table">
            <a:tbl>
              <a:tblPr/>
              <a:tblGrid>
                <a:gridCol w="3951287"/>
                <a:gridCol w="1089025"/>
                <a:gridCol w="2016125"/>
                <a:gridCol w="172878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Основные мероприятия этапы реализации проекта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сроки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1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Подготовительный этап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:- изучение теоретических вопросов проблемы: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рассмотреть объект – ножницы из каких частей состоит.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рассмотреть иллюстрации о видах ножниц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педагогическая диагностика детей;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подбор методической и художественной литературы, игр, иллюстраций по данной теме.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привлечение родителей к педагогическому сотрудничеству.(Консультация «Учим ребёнка работать с ножницами»)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предметно развивающей среды..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Аналитическая записка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Создание проектной группы.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Консультации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родителям.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Воспитатели, родители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5" name="Group 19"/>
          <p:cNvGraphicFramePr>
            <a:graphicFrameLocks noGrp="1"/>
          </p:cNvGraphicFramePr>
          <p:nvPr/>
        </p:nvGraphicFramePr>
        <p:xfrm>
          <a:off x="611188" y="692150"/>
          <a:ext cx="7848600" cy="5547360"/>
        </p:xfrm>
        <a:graphic>
          <a:graphicData uri="http://schemas.openxmlformats.org/drawingml/2006/table">
            <a:tbl>
              <a:tblPr/>
              <a:tblGrid>
                <a:gridCol w="3314700"/>
                <a:gridCol w="1236662"/>
                <a:gridCol w="1631950"/>
                <a:gridCol w="16652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Основные мероприятия этапы реализации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Ответствен-ные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2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Основной этап: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внедрение в образовательный процесс эффективных методов и приёмов для расширения знаний с целью совершенствования навыков работы с ножницами у детей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использование модели трёх вопросов :Что мы знаем? Что хотим узнать? Как мы  это сделаем?;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комплексного планирования.(отбор интересных и доступных детям тем сюжетов);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внедрение в образовательный процесс эффективных методов и приёмов для расширения знаний с целью совершенствования навыков работы с ножницами;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использование интегрированного развития.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Обеспеченность работы необходимыми материалами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Периодичность: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 раз в неделю.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Режимный момент: утром,  вечером.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Длительность: 15 мин.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детей: 10 чел.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организации: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индивидуальная,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парах.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Родительский комитет, родители,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воспитатели, дети.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1446</Words>
  <Application>Microsoft Office PowerPoint</Application>
  <PresentationFormat>Экран (4:3)</PresentationFormat>
  <Paragraphs>206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Рабочий план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user_c35a</dc:creator>
  <cp:lastModifiedBy>User</cp:lastModifiedBy>
  <cp:revision>131</cp:revision>
  <dcterms:created xsi:type="dcterms:W3CDTF">2015-11-10T05:19:18Z</dcterms:created>
  <dcterms:modified xsi:type="dcterms:W3CDTF">2021-03-05T07:40:49Z</dcterms:modified>
</cp:coreProperties>
</file>