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6" r:id="rId4"/>
    <p:sldId id="297" r:id="rId5"/>
    <p:sldId id="259" r:id="rId6"/>
    <p:sldId id="317" r:id="rId7"/>
    <p:sldId id="264" r:id="rId8"/>
    <p:sldId id="266" r:id="rId9"/>
    <p:sldId id="302" r:id="rId10"/>
    <p:sldId id="304" r:id="rId11"/>
    <p:sldId id="301" r:id="rId12"/>
    <p:sldId id="305" r:id="rId13"/>
    <p:sldId id="309" r:id="rId14"/>
    <p:sldId id="310" r:id="rId15"/>
    <p:sldId id="314" r:id="rId16"/>
    <p:sldId id="315" r:id="rId17"/>
    <p:sldId id="318" r:id="rId18"/>
    <p:sldId id="277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8E1"/>
    <a:srgbClr val="F1FCFE"/>
    <a:srgbClr val="DBF6FE"/>
    <a:srgbClr val="6BC5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837" y="1644206"/>
            <a:ext cx="8287265" cy="322435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/>
            </a:r>
            <a:br>
              <a:rPr lang="ru-RU" sz="4800" b="1" smtClean="0">
                <a:solidFill>
                  <a:srgbClr val="C00000"/>
                </a:solidFill>
              </a:rPr>
            </a:br>
            <a:r>
              <a:rPr lang="ru-RU" sz="4800" b="1" smtClean="0">
                <a:solidFill>
                  <a:srgbClr val="C00000"/>
                </a:solidFill>
              </a:rPr>
              <a:t>Формирование </a:t>
            </a:r>
            <a:r>
              <a:rPr lang="ru-RU" sz="4800" b="1" dirty="0" smtClean="0">
                <a:solidFill>
                  <a:srgbClr val="C00000"/>
                </a:solidFill>
              </a:rPr>
              <a:t>математических представлений у детей старшего дошкольного возраста с помощью палочек Кюизенера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>
                <a:solidFill>
                  <a:srgbClr val="C00000"/>
                </a:solidFill>
                <a:cs typeface="Times New Roman" pitchFamily="18" charset="0"/>
              </a:rPr>
              <a:t>  </a:t>
            </a:r>
            <a:endParaRPr lang="en-US" sz="4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9404" y="4031806"/>
            <a:ext cx="4992624" cy="16557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6886" y="4813994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Подготовила  воспитатель МКДОУ детский сад «Улыбка» г.Сосновка Селезнева Альбина Фархуллаевна</a:t>
            </a:r>
            <a:endParaRPr lang="ru-RU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233" y="757882"/>
            <a:ext cx="89627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1 блок  Знакомство с палочками Кюизенера</a:t>
            </a:r>
          </a:p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           Работа в команде</a:t>
            </a:r>
            <a:r>
              <a:rPr lang="en-US" dirty="0" smtClean="0"/>
              <a:t> </a:t>
            </a: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r>
              <a:rPr lang="ru-RU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</a:t>
            </a:r>
          </a:p>
        </p:txBody>
      </p:sp>
      <p:pic>
        <p:nvPicPr>
          <p:cNvPr id="11" name="Рисунок 10" descr="C:\Users\Evgeniy\Desktop\Новая папка (3)\20190621_0949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20" y="1515762"/>
            <a:ext cx="7512906" cy="4975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507" y="733169"/>
            <a:ext cx="864149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2 блок  Сенсорные эталоны</a:t>
            </a:r>
          </a:p>
          <a:p>
            <a:r>
              <a:rPr lang="ru-RU" dirty="0" smtClean="0"/>
              <a:t>Цель: формировать представление о цвете, размере. Знакомить с понятиями «высокий - низкий», «широкий – узкий», «длинный – короткий».</a:t>
            </a:r>
          </a:p>
          <a:p>
            <a:endParaRPr lang="ru-RU" sz="20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:\Users\Evgeniy\Desktop\Новая папка (4)проект\20190626_0743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29435" y="1923774"/>
            <a:ext cx="2397208" cy="228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529383" y="2380735"/>
            <a:ext cx="1260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«Лестница широкая и узкая»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4389" y="1729947"/>
            <a:ext cx="2397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Игровое упражнение 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«Моделируем квадрат,  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прямоугольник»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C:\Users\Evgeniy\Desktop\Новая папка (3)\20190625_1528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71966" y="4394896"/>
            <a:ext cx="2248926" cy="2207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805881" y="4660104"/>
            <a:ext cx="2207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Игровое упражнение «Составь поезд от самой короткой до самой длинной палочки»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9643" y="4176583"/>
            <a:ext cx="500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«Пирамидка и лесенка» </a:t>
            </a:r>
            <a:endParaRPr lang="ru-RU" dirty="0"/>
          </a:p>
        </p:txBody>
      </p:sp>
      <p:pic>
        <p:nvPicPr>
          <p:cNvPr id="15" name="Рисунок 14" descr="C:\Users\Evgeniy\Desktop\20190826_0827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39" y="1835698"/>
            <a:ext cx="2216411" cy="2406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C:\Users\Evgeniy\Desktop\20190826_0831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928" y="4570442"/>
            <a:ext cx="2543023" cy="212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507" y="733169"/>
            <a:ext cx="864149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3 блок  Количественные представления</a:t>
            </a:r>
          </a:p>
          <a:p>
            <a:r>
              <a:rPr lang="ru-RU" sz="1600" dirty="0" smtClean="0"/>
              <a:t>Цель: Закрепить названия цветов, и  числовое обозначение палочек до 10. </a:t>
            </a:r>
            <a:endParaRPr lang="ru-RU" sz="16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56558" y="3682315"/>
            <a:ext cx="417325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Игровое упражнение «Как разговаривают числа»</a:t>
            </a:r>
          </a:p>
          <a:p>
            <a:r>
              <a:rPr lang="ru-RU" sz="1600" dirty="0" smtClean="0"/>
              <a:t>Цель:   Учить детей оперировать числовыми значениями цветных палочек.                                                                                               На практике познакомить детей с понятиями «больше», «меньше», </a:t>
            </a:r>
          </a:p>
          <a:p>
            <a:r>
              <a:rPr lang="ru-RU" sz="1600" dirty="0" smtClean="0"/>
              <a:t> со знаками</a:t>
            </a:r>
            <a:r>
              <a:rPr lang="ru-RU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1" y="1441623"/>
            <a:ext cx="7636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Игровое упражнение  «Путешествие на поезде»</a:t>
            </a:r>
          </a:p>
          <a:p>
            <a:r>
              <a:rPr lang="ru-RU" sz="1600" dirty="0" smtClean="0"/>
              <a:t>Цель: Учить детей отбирать полоски нужного цвета и числового значения по словесному указанию взрослого.  </a:t>
            </a:r>
          </a:p>
          <a:p>
            <a:r>
              <a:rPr lang="ru-RU" sz="1600" dirty="0" smtClean="0"/>
              <a:t> Закреплять у детей понятия «который по счёту».</a:t>
            </a:r>
            <a:endParaRPr lang="ru-RU" sz="1600" dirty="0"/>
          </a:p>
        </p:txBody>
      </p:sp>
      <p:pic>
        <p:nvPicPr>
          <p:cNvPr id="12" name="Рисунок 11" descr="C:\Users\Evgeniy\Desktop\20190708_1752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6192" y="2047293"/>
            <a:ext cx="3592524" cy="1526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Evgeniy\Desktop\20190821_165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270899" y="5208267"/>
            <a:ext cx="1647571" cy="131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Evgeniy\Desktop\Новая папка (3)\20190625_1554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251" y="3833769"/>
            <a:ext cx="3974358" cy="265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36605" y="2634143"/>
            <a:ext cx="4242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«Найди дом для палочки»</a:t>
            </a:r>
          </a:p>
          <a:p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Цель: Совершенствовать умение детей соотносить цветные числа с цифрами.</a:t>
            </a:r>
            <a:r>
              <a:rPr lang="ru-RU" sz="1600" dirty="0" smtClean="0"/>
              <a:t> Закреплять понятие: «какая  по счёту».</a:t>
            </a:r>
            <a:r>
              <a:rPr lang="ru-RU" sz="16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507" y="733169"/>
            <a:ext cx="864149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4 блок Состав чисел</a:t>
            </a:r>
          </a:p>
          <a:p>
            <a:r>
              <a:rPr lang="ru-RU" sz="1600" dirty="0" smtClean="0"/>
              <a:t>Цель: Формировать представления о составе числа, числовой прямой.</a:t>
            </a:r>
          </a:p>
          <a:p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7223" y="3122141"/>
            <a:ext cx="7562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Игровое упражнение</a:t>
            </a:r>
            <a:r>
              <a:rPr lang="ru-RU" sz="1600" b="1" dirty="0" smtClean="0">
                <a:solidFill>
                  <a:schemeClr val="accent6"/>
                </a:solidFill>
              </a:rPr>
              <a:t>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«По порядку становись»</a:t>
            </a:r>
          </a:p>
          <a:p>
            <a:r>
              <a:rPr lang="ru-RU" sz="1400" dirty="0" smtClean="0"/>
              <a:t>Цель:  </a:t>
            </a:r>
            <a:r>
              <a:rPr lang="ru-RU" sz="1400" dirty="0" smtClean="0">
                <a:cs typeface="Times New Roman" pitchFamily="18" charset="0"/>
              </a:rPr>
              <a:t>У</a:t>
            </a:r>
            <a:r>
              <a:rPr lang="ru-RU" sz="1400" dirty="0" smtClean="0">
                <a:ea typeface="Times New Roman" pitchFamily="18" charset="0"/>
                <a:cs typeface="Times New Roman" pitchFamily="18" charset="0"/>
              </a:rPr>
              <a:t>пражнять в прямом и обратном счете</a:t>
            </a:r>
            <a:r>
              <a:rPr lang="ru-RU" sz="1400" dirty="0" smtClean="0"/>
              <a:t>; увеличивать ,</a:t>
            </a:r>
          </a:p>
          <a:p>
            <a:r>
              <a:rPr lang="ru-RU" sz="1400" dirty="0" smtClean="0"/>
              <a:t> уменьшать числа в пределах  10 на 1, учить называть соседей числа. 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0130" y="1548714"/>
            <a:ext cx="4654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Игровое упражнение «Дома в городе чисел»</a:t>
            </a:r>
          </a:p>
          <a:p>
            <a:r>
              <a:rPr lang="ru-RU" sz="1400" dirty="0" smtClean="0"/>
              <a:t>Цель: Учить детей составлять число из единиц и двух меньших чисел. </a:t>
            </a:r>
          </a:p>
          <a:p>
            <a:r>
              <a:rPr lang="ru-RU" sz="1400" dirty="0" smtClean="0"/>
              <a:t>Формировать у детей навык </a:t>
            </a:r>
          </a:p>
          <a:p>
            <a:r>
              <a:rPr lang="ru-RU" sz="1400" dirty="0" smtClean="0"/>
              <a:t>самоконтроля и самооценки.</a:t>
            </a:r>
            <a:endParaRPr lang="ru-RU" sz="1400" dirty="0"/>
          </a:p>
        </p:txBody>
      </p:sp>
      <p:pic>
        <p:nvPicPr>
          <p:cNvPr id="7" name="Рисунок 6" descr="C:\Users\Evgeniy\Desktop\Новая папка (3)\20190621_0917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784" y="4036539"/>
            <a:ext cx="3336325" cy="2380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Evgeniy\Desktop\Новая папка (4)проект\20190626_0916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812" y="4033475"/>
            <a:ext cx="3348648" cy="235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Evgeniy\Desktop\20190823_1908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7972" y="1427719"/>
            <a:ext cx="3484135" cy="2073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507" y="733169"/>
            <a:ext cx="86414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5 блок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Математические действия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r>
              <a:rPr lang="ru-RU" sz="1600" dirty="0" smtClean="0"/>
              <a:t>Цель: Формировать представления о сложении и вычитании чисел в пределах 10 на основе зрительно воспринимаемой информации. </a:t>
            </a:r>
            <a:endParaRPr lang="ru-RU" sz="1600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0302" y="1705233"/>
            <a:ext cx="6820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Игровое упражнение «Палочки можно складывать»</a:t>
            </a:r>
          </a:p>
          <a:p>
            <a:r>
              <a:rPr lang="ru-RU" sz="1600" dirty="0" smtClean="0"/>
              <a:t>Цель: Учить детей находить палочки, по сумме равные двум данным.</a:t>
            </a:r>
          </a:p>
        </p:txBody>
      </p:sp>
      <p:pic>
        <p:nvPicPr>
          <p:cNvPr id="7" name="Рисунок 6" descr="C:\Users\Evgeniy\Desktop\фото детей\20190826_090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501" y="2421554"/>
            <a:ext cx="6258503" cy="416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507" y="733169"/>
            <a:ext cx="864149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6 блок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Измерение предметов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r>
              <a:rPr lang="ru-RU" sz="1600" dirty="0" smtClean="0"/>
              <a:t>Цель: Формировать представление об измерении длины предметов с помощью мерки (палочки).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32" y="1705233"/>
            <a:ext cx="8023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Игровое упражнение «Узнай длину ленты» </a:t>
            </a:r>
          </a:p>
          <a:p>
            <a:r>
              <a:rPr lang="ru-RU" sz="1600" dirty="0" smtClean="0"/>
              <a:t>Цель: Учить детей находить связь между длиной предмета, размером мерки и результатом измерения.</a:t>
            </a:r>
          </a:p>
        </p:txBody>
      </p:sp>
      <p:pic>
        <p:nvPicPr>
          <p:cNvPr id="7" name="Рисунок 6" descr="C:\Users\Evgeniy\Desktop\20190625_1523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196" y="2627871"/>
            <a:ext cx="5974534" cy="392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2507" y="733169"/>
            <a:ext cx="8641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7 блок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Развиваем логику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r>
              <a:rPr lang="ru-RU" sz="1600" dirty="0" smtClean="0"/>
              <a:t>Цель: Развивать логическое мышление</a:t>
            </a:r>
            <a:endParaRPr lang="ru-RU" sz="20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Evgeniy\Desktop\20190623_1255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85" y="1401198"/>
            <a:ext cx="3407963" cy="59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827373" y="1054444"/>
            <a:ext cx="35752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Игровое упражнение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«Поезд»</a:t>
            </a:r>
          </a:p>
          <a:p>
            <a:r>
              <a:rPr lang="ru-RU" sz="1600" dirty="0" smtClean="0"/>
              <a:t>Цель: Учить решать логические задачи на основе зрительно воспринимаемой информации, учить понимать предложенную задачу. 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«Делаем забор» </a:t>
            </a:r>
          </a:p>
          <a:p>
            <a:r>
              <a:rPr lang="ru-RU" sz="1600" dirty="0" smtClean="0"/>
              <a:t>Цель: Учить строить в соответствии с заданным алгоритмом. Упражнять в счете.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1935" y="2150077"/>
            <a:ext cx="3731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Расставить палочки так, чтобы белая была между желтой и голубой, а рядом с голубой была красная.</a:t>
            </a:r>
          </a:p>
        </p:txBody>
      </p:sp>
      <p:pic>
        <p:nvPicPr>
          <p:cNvPr id="12" name="Рисунок 11" descr="C:\Users\Evgeniy\Desktop\Новая папка (3)\20190625_1537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853" y="3286897"/>
            <a:ext cx="3776962" cy="271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Evgeniy\Desktop\1_NtEOP4p7k-5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3114" y="4341342"/>
            <a:ext cx="2685592" cy="163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901514" y="3599936"/>
            <a:ext cx="3921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Использование  дидактического пособия  Кростики «Посудная лавка»</a:t>
            </a:r>
          </a:p>
        </p:txBody>
      </p:sp>
      <p:pic>
        <p:nvPicPr>
          <p:cNvPr id="16" name="Рисунок 15" descr="https://corvet-igra.ru/wp-content/uploads/2018/04/P11201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4430" y="4366054"/>
            <a:ext cx="1225093" cy="1698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03360"/>
              </p:ext>
            </p:extLst>
          </p:nvPr>
        </p:nvGraphicFramePr>
        <p:xfrm>
          <a:off x="243840" y="1506582"/>
          <a:ext cx="8604069" cy="4860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4883">
                  <a:extLst>
                    <a:ext uri="{9D8B030D-6E8A-4147-A177-3AD203B41FA5}">
                      <a16:colId xmlns="" xmlns:a16="http://schemas.microsoft.com/office/drawing/2014/main" val="1821674116"/>
                    </a:ext>
                  </a:extLst>
                </a:gridCol>
                <a:gridCol w="819042">
                  <a:extLst>
                    <a:ext uri="{9D8B030D-6E8A-4147-A177-3AD203B41FA5}">
                      <a16:colId xmlns="" xmlns:a16="http://schemas.microsoft.com/office/drawing/2014/main" val="1119766969"/>
                    </a:ext>
                  </a:extLst>
                </a:gridCol>
                <a:gridCol w="790144">
                  <a:extLst>
                    <a:ext uri="{9D8B030D-6E8A-4147-A177-3AD203B41FA5}">
                      <a16:colId xmlns="" xmlns:a16="http://schemas.microsoft.com/office/drawing/2014/main" val="3855608692"/>
                    </a:ext>
                  </a:extLst>
                </a:gridCol>
              </a:tblGrid>
              <a:tr h="650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</a:rPr>
                        <a:t>Формирование элементарных математических представлений</a:t>
                      </a:r>
                      <a:endParaRPr lang="ru-RU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Начало 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Конец 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4886436"/>
                  </a:ext>
                </a:extLst>
              </a:tr>
              <a:tr h="661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Может считать и отсчитывать в пределах до 10 (прямой и обратный счёт, отвечать на вопрос «сколько всего?»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 dirty="0">
                          <a:effectLst/>
                        </a:rPr>
                        <a:t>35%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>
                          <a:effectLst/>
                        </a:rPr>
                        <a:t>80%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8314982"/>
                  </a:ext>
                </a:extLst>
              </a:tr>
              <a:tr h="5369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Правильно пользуется количественными и порядковыми числительными в пределах  10, отвечает на вопросы: сколько? который по счёту?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 dirty="0">
                          <a:effectLst/>
                        </a:rPr>
                        <a:t>25%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25360354"/>
                  </a:ext>
                </a:extLst>
              </a:tr>
              <a:tr h="594728">
                <a:tc>
                  <a:txBody>
                    <a:bodyPr/>
                    <a:lstStyle/>
                    <a:p>
                      <a:pPr>
                        <a:spcAft>
                          <a:spcPts val="1255"/>
                        </a:spcAft>
                      </a:pPr>
                      <a:r>
                        <a:rPr lang="ru-RU" sz="1600" dirty="0">
                          <a:effectLst/>
                        </a:rPr>
                        <a:t>Уравнивает неравные группы предметов двумя способами (удаление и добавление)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 dirty="0">
                          <a:effectLst/>
                        </a:rPr>
                        <a:t>30%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>
                          <a:effectLst/>
                        </a:rPr>
                        <a:t>70%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01615209"/>
                  </a:ext>
                </a:extLst>
              </a:tr>
              <a:tr h="5369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Сравнивает предметы по длине, ширине, толщине, высоте; проверяет точность путём наложения и приложения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 dirty="0">
                          <a:effectLst/>
                        </a:rPr>
                        <a:t>35%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>
                          <a:effectLst/>
                        </a:rPr>
                        <a:t>55%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84828797"/>
                  </a:ext>
                </a:extLst>
              </a:tr>
              <a:tr h="5369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Размещает предметы различной величины в порядке возрастания, убывания их длины, ширины, высоты, толщины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 dirty="0">
                          <a:effectLst/>
                        </a:rPr>
                        <a:t>25%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>
                          <a:effectLst/>
                        </a:rPr>
                        <a:t>60%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1259807"/>
                  </a:ext>
                </a:extLst>
              </a:tr>
              <a:tr h="8053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Знает некоторые характерные особенности геометрических фигур (количество сторон, углов, равенство и неравенство сторон) и соотношение их с предметами ближайшего окружения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 dirty="0">
                          <a:effectLst/>
                        </a:rPr>
                        <a:t>30%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 dirty="0">
                          <a:effectLst/>
                        </a:rPr>
                        <a:t>65%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9191298"/>
                  </a:ext>
                </a:extLst>
              </a:tr>
              <a:tr h="5369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Знает состав числа из меньших чисел (до 5) по программе Л.Г. </a:t>
                      </a:r>
                      <a:r>
                        <a:rPr lang="ru-RU" sz="1600" dirty="0" err="1">
                          <a:effectLst/>
                        </a:rPr>
                        <a:t>Петерсон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>
                          <a:effectLst/>
                        </a:rPr>
                        <a:t>10%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55"/>
                        </a:spcAft>
                      </a:pPr>
                      <a:r>
                        <a:rPr lang="ru-RU" sz="1600" dirty="0">
                          <a:effectLst/>
                        </a:rPr>
                        <a:t>70%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5984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47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 Участие во всероссийских конкурсах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3" descr="C:\Users\Evgeniy\Desktop\624986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751" y="1318056"/>
            <a:ext cx="7283422" cy="500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9497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 Непосредственно-образовательная деятельность </a:t>
            </a:r>
            <a:r>
              <a:rPr lang="ru-RU" sz="2800" b="1" dirty="0" smtClean="0">
                <a:solidFill>
                  <a:srgbClr val="C00000"/>
                </a:solidFill>
              </a:rPr>
              <a:t>«Путешествие в страну математики»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8" y="1598655"/>
            <a:ext cx="8368937" cy="470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591313"/>
            <a:ext cx="7552944" cy="89620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Актуальность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216" y="1664042"/>
            <a:ext cx="7933038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Эффективное  развитие  интеллектуальных  способностей    	детей дошкольного  возраста - одна  из  актуальных проблем 	современности.   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Дошкольники с развитым интеллектом быстрее запоминают материал, более уверены в  своих силах,  легче  адаптируются  в новой обстановке, лучше подготовлены к школе.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Интеллектуальное развитие дошкольника можно осуществить на основе игровой деятельности, в процессе которой у ребенка формируются психические процессы, математические представления, приобретается опыт общения со сверстниками.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854" y="453082"/>
            <a:ext cx="6892496" cy="12356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Литература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897" y="1466335"/>
            <a:ext cx="830374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1600" dirty="0" smtClean="0"/>
              <a:t>     Примерная основная общеобразовательная программа дошкольного образования  «Истоки»  Л.А. Парамонова, Т.И. Алиева, А Н. Давидчук.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 smtClean="0"/>
              <a:t>    «Раз –ступенька, два – ступенька»  </a:t>
            </a:r>
            <a:r>
              <a:rPr lang="ru-RU" sz="1600" dirty="0" err="1" smtClean="0"/>
              <a:t>Петерсон</a:t>
            </a:r>
            <a:r>
              <a:rPr lang="ru-RU" sz="1600" dirty="0" smtClean="0"/>
              <a:t> Л.Г., Холина Н.П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 smtClean="0"/>
              <a:t>     Карта индивидуального развития ребёнка (педагогическая диагностика: практический материал для педагогов дошкольных групп)   Арасланова Е.В.,  Ефремова Е.С., Севастьянова И.Н</a:t>
            </a:r>
          </a:p>
          <a:p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Л.Д. Комарова Как работать с палочками     Кюизенера?.- игры и упражнения по обучению математике       детей 5-7 лет.- Москва,2008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sz="1600" dirty="0" smtClean="0"/>
              <a:t>Б.Б. </a:t>
            </a:r>
            <a:r>
              <a:rPr lang="ru-RU" sz="1600" dirty="0" err="1" smtClean="0"/>
              <a:t>Финкельштейн</a:t>
            </a:r>
            <a:r>
              <a:rPr lang="ru-RU" sz="1600" dirty="0" smtClean="0"/>
              <a:t>  методическое пособие к палочкам Кюизенера «На золотом крыльце».                                                                                                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1600" dirty="0" smtClean="0"/>
              <a:t>В. П. Новикова, Л. И. Тихонова «Развивающие и игры с палочками Кюизенера», Москва Мозаика-Синтез, 2010г. 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 smtClean="0"/>
              <a:t>    Посудная лавка. Кростики. Игры с цветными палочками Кюизенера.                                       Для детей 5-8 лет</a:t>
            </a:r>
          </a:p>
          <a:p>
            <a:pPr lvl="1"/>
            <a:endParaRPr lang="ru-RU" sz="1600" dirty="0" smtClean="0"/>
          </a:p>
          <a:p>
            <a:pPr lvl="1"/>
            <a:endParaRPr lang="ru-RU" sz="1600" dirty="0" smtClean="0"/>
          </a:p>
          <a:p>
            <a:r>
              <a:rPr lang="ru-RU" sz="1600" dirty="0" smtClean="0"/>
              <a:t>          </a:t>
            </a:r>
          </a:p>
          <a:p>
            <a:endParaRPr lang="ru-RU" sz="1600" dirty="0" smtClean="0"/>
          </a:p>
          <a:p>
            <a:pPr lvl="1"/>
            <a:endParaRPr lang="ru-RU" sz="1600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856735"/>
            <a:ext cx="7552944" cy="12603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Бельгийский  учитель  начальной  школы   Джордж Кюизинер  (1891-1976) разработал  универсальный  дидактический  материал  для  развития </a:t>
            </a:r>
            <a:br>
              <a:rPr lang="ru-RU" sz="1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 у детей  математических способностей. </a:t>
            </a:r>
            <a:br>
              <a:rPr lang="ru-RU" sz="1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В 1952  году  он  опубликовал  книгу  "Числа и цвета", посвященную  своему пособию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5589" y="2310087"/>
            <a:ext cx="742229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C:\Documents and Settings\Татьяна\Рабочий стол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03" y="2167281"/>
            <a:ext cx="37941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676" y="2551837"/>
            <a:ext cx="40694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Палочки Кюизенера – это счетные палочки, которые еще называют «числа в цвете», цветными палочками, цветными числами, цветными линеечками. </a:t>
            </a: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Для детей 3-7 лет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Палочки   Кюизенера</a:t>
            </a:r>
            <a:endParaRPr lang="ru-RU" sz="4000" b="1" dirty="0"/>
          </a:p>
        </p:txBody>
      </p:sp>
      <p:pic>
        <p:nvPicPr>
          <p:cNvPr id="1028" name="Picture 4" descr="C:\Users\Evgeniy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29" y="1776549"/>
            <a:ext cx="4093785" cy="3780599"/>
          </a:xfrm>
          <a:prstGeom prst="rect">
            <a:avLst/>
          </a:prstGeom>
          <a:noFill/>
        </p:spPr>
      </p:pic>
      <p:pic>
        <p:nvPicPr>
          <p:cNvPr id="1030" name="Picture 6" descr="C:\Users\Evgeniy\Desktop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9140" y="1621634"/>
            <a:ext cx="3972504" cy="427981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62465" y="5832389"/>
            <a:ext cx="5309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«Семейство белых» - целое число, входит  в состав любого числа</a:t>
            </a:r>
          </a:p>
          <a:p>
            <a:r>
              <a:rPr lang="ru-RU" sz="1400" b="1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«Семейство чёрных» – отдельное семейство </a:t>
            </a:r>
            <a:endParaRPr lang="ru-RU" sz="1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5" y="831612"/>
            <a:ext cx="4493623" cy="3492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Цель: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634" y="1542193"/>
            <a:ext cx="83515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Формирование математических представлений у детей старшего дошкольного возраста посредством использования палочек Кюизенера.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9750" y="2457559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Задачи: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589" y="3042334"/>
            <a:ext cx="732390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Изучить теоретические основы использования дидактического средства «Палочки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Кюизенера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» в условиях ДОУ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Разработать систему работы, направленную на формирование математических представлений у старших дошкольников посредством использования дидактического пособия «Палочки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Кюизенера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Создать условия для развития логического мышления дошкольников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     Родительское  собрание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C:\Users\Albina\Desktop\фото к семинару\117NIKON\116NIKON\DSCN5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19" y="1257067"/>
            <a:ext cx="3152504" cy="269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22" y="4066902"/>
            <a:ext cx="4528155" cy="272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54" y="1264932"/>
            <a:ext cx="4568227" cy="268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</a:t>
            </a:r>
            <a:r>
              <a:rPr lang="ru-RU" sz="4000" b="1" dirty="0" smtClean="0">
                <a:solidFill>
                  <a:srgbClr val="C00000"/>
                </a:solidFill>
              </a:rPr>
              <a:t>Дидактический  материал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ÐÐ°ÑÑÐ¸Ð½ÐºÐ¸ Ð¿Ð¾ Ð·Ð°Ð¿ÑÐ¾ÑÑ ÐºÐ°ÑÑÐ¸Ð½ÐºÐ° Ð¿Ð°Ð»Ð¾ÑÐºÐ¸ ÐºÑÐ¸Ð·ÐµÐ½ÐµÑ  Ð½Ð° Ð·Ð»Ð°ÑÐ¾Ð¼ ÐºÑÑÐ»ÑÑ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46" y="1894703"/>
            <a:ext cx="27717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Evgeniy\Desktop\0322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4266" y="1880080"/>
            <a:ext cx="2448697" cy="174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https://cdn1.ozone.ru/multimedia/10148355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6201" y="1861753"/>
            <a:ext cx="2768857" cy="380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https://avatars.mds.yandex.net/get-mpic/1336510/img_id8142250601851538160.jpeg/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7515" y="3794454"/>
            <a:ext cx="2117124" cy="282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Работа с палочками Кюизенера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233" y="1186250"/>
            <a:ext cx="89627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1 блок  Знакомство с палочками Кюизенера</a:t>
            </a:r>
          </a:p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Цель:  </a:t>
            </a:r>
            <a:r>
              <a:rPr lang="en-US" dirty="0" err="1" smtClean="0"/>
              <a:t>разви</a:t>
            </a:r>
            <a:r>
              <a:rPr lang="ru-RU" dirty="0" smtClean="0"/>
              <a:t>вать</a:t>
            </a:r>
            <a:r>
              <a:rPr lang="en-US" dirty="0" smtClean="0"/>
              <a:t> мелк</a:t>
            </a:r>
            <a:r>
              <a:rPr lang="ru-RU" dirty="0" err="1" smtClean="0"/>
              <a:t>ую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err="1" smtClean="0"/>
              <a:t>моторик</a:t>
            </a:r>
            <a:r>
              <a:rPr lang="ru-RU" dirty="0" smtClean="0"/>
              <a:t>у</a:t>
            </a:r>
            <a:r>
              <a:rPr lang="en-US" dirty="0" smtClean="0"/>
              <a:t> рук,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пространственно</a:t>
            </a:r>
            <a:r>
              <a:rPr lang="ru-RU" dirty="0" smtClean="0"/>
              <a:t>е</a:t>
            </a:r>
            <a:r>
              <a:rPr lang="en-US" dirty="0" smtClean="0"/>
              <a:t>  </a:t>
            </a:r>
            <a:r>
              <a:rPr lang="en-US" dirty="0" err="1" smtClean="0"/>
              <a:t>мышлени</a:t>
            </a:r>
            <a:r>
              <a:rPr lang="ru-RU" dirty="0" smtClean="0"/>
              <a:t>е</a:t>
            </a:r>
            <a:r>
              <a:rPr lang="en-US" dirty="0" smtClean="0"/>
              <a:t> и </a:t>
            </a:r>
            <a:r>
              <a:rPr lang="en-US" dirty="0" err="1" smtClean="0"/>
              <a:t>творческо</a:t>
            </a:r>
            <a:r>
              <a:rPr lang="ru-RU" dirty="0" smtClean="0"/>
              <a:t>е</a:t>
            </a:r>
            <a:r>
              <a:rPr lang="en-US" dirty="0" smtClean="0"/>
              <a:t> </a:t>
            </a:r>
            <a:r>
              <a:rPr lang="en-US" dirty="0" err="1" smtClean="0"/>
              <a:t>воображени</a:t>
            </a:r>
            <a:r>
              <a:rPr lang="ru-RU" dirty="0" smtClean="0"/>
              <a:t>е</a:t>
            </a:r>
            <a:r>
              <a:rPr lang="en-US" dirty="0" smtClean="0"/>
              <a:t>, </a:t>
            </a:r>
            <a:r>
              <a:rPr lang="en-US" dirty="0" err="1" smtClean="0"/>
              <a:t>умени</a:t>
            </a:r>
            <a:r>
              <a:rPr lang="ru-RU" dirty="0" smtClean="0"/>
              <a:t>е</a:t>
            </a:r>
            <a:r>
              <a:rPr lang="en-US" dirty="0" smtClean="0"/>
              <a:t> сравнивать, анализировать, сопоставлять</a:t>
            </a:r>
            <a:r>
              <a:rPr lang="ru-RU" dirty="0" smtClean="0"/>
              <a:t>.</a:t>
            </a:r>
            <a:endParaRPr lang="ru-RU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r>
              <a:rPr lang="ru-RU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</a:t>
            </a:r>
          </a:p>
        </p:txBody>
      </p:sp>
      <p:pic>
        <p:nvPicPr>
          <p:cNvPr id="17" name="Рисунок 16" descr="C:\Users\Evgeniy\Desktop\Новая папка (3)\20190621_0949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846" y="2190831"/>
            <a:ext cx="2842631" cy="205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Evgeniy\Desktop\Новая папка (3)\20190621_095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477" y="2199504"/>
            <a:ext cx="2811290" cy="2026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1641" y="4506099"/>
            <a:ext cx="2817601" cy="2034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Содержимое 3" descr="C:\Users\Ewwgen\Desktop\фото\DSCN0165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412" y="4513937"/>
            <a:ext cx="2833588" cy="205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C:\Users\Evgeniy\Desktop\Новая папка (3)\20190621_0948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9278" y="2196895"/>
            <a:ext cx="2796104" cy="204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C:\Users\Evgeniy\Desktop\20190621_0957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1652" y="4495446"/>
            <a:ext cx="2853160" cy="205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1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233" y="757882"/>
            <a:ext cx="89627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1 блок  Знакомство с палочками Кюизенера</a:t>
            </a:r>
          </a:p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Конструирование по образцам </a:t>
            </a:r>
            <a:r>
              <a:rPr lang="en-US" dirty="0" smtClean="0"/>
              <a:t>дидактического</a:t>
            </a:r>
            <a:r>
              <a:rPr lang="ru-RU" dirty="0" smtClean="0"/>
              <a:t> </a:t>
            </a:r>
            <a:r>
              <a:rPr lang="en-US" dirty="0" smtClean="0"/>
              <a:t> материала  «На золотом крыльце». </a:t>
            </a: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  <a:p>
            <a:r>
              <a:rPr lang="ru-RU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</a:t>
            </a:r>
          </a:p>
        </p:txBody>
      </p:sp>
      <p:pic>
        <p:nvPicPr>
          <p:cNvPr id="10" name="Рисунок 9" descr="C:\Users\Ewwgen\Desktop\Новая папка\IMG_20151113_080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" y="4118918"/>
            <a:ext cx="2817633" cy="200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Evgeniy\Desktop\Новая папка (3)\20190621_0924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1488" y="4120606"/>
            <a:ext cx="2831562" cy="200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C:\Users\Evgeniy\Desktop\Новая папка (3)\20190621_0928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4479" y="1713441"/>
            <a:ext cx="2858568" cy="208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Users\Evgeniy\Desktop\Новая папка (3)\20190621_0929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3263" y="1721708"/>
            <a:ext cx="2823645" cy="2067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C:\Users\Evgeniy\Desktop\Новая папка (3)\20190621_0928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2724" y="4118919"/>
            <a:ext cx="2807710" cy="201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C:\Users\Evgeniy\Desktop\Новая папка (3)\20190621_09260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523" y="1731332"/>
            <a:ext cx="2785288" cy="205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1850</TotalTime>
  <Words>937</Words>
  <Application>Microsoft Office PowerPoint</Application>
  <PresentationFormat>Экран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 Формирование математических представлений у детей старшего дошкольного возраста с помощью палочек Кюизенера   </vt:lpstr>
      <vt:lpstr>              Актуальность</vt:lpstr>
      <vt:lpstr>Бельгийский  учитель  начальной  школы   Джордж Кюизинер  (1891-1976) разработал  универсальный  дидактический  материал  для  развития   у детей  математических способностей.  В 1952  году  он  опубликовал  книгу  "Числа и цвета", посвященную  своему пособию</vt:lpstr>
      <vt:lpstr>      Палочки   Кюизенера</vt:lpstr>
      <vt:lpstr>                  Цель:</vt:lpstr>
      <vt:lpstr>        Родительское  собрание</vt:lpstr>
      <vt:lpstr>      Дидактический  материал</vt:lpstr>
      <vt:lpstr>   Работа с палочками Кюизенера</vt:lpstr>
      <vt:lpstr>   </vt:lpstr>
      <vt:lpstr>   </vt:lpstr>
      <vt:lpstr>   </vt:lpstr>
      <vt:lpstr>   </vt:lpstr>
      <vt:lpstr>   </vt:lpstr>
      <vt:lpstr>   </vt:lpstr>
      <vt:lpstr>   </vt:lpstr>
      <vt:lpstr>   </vt:lpstr>
      <vt:lpstr>Слайд 17</vt:lpstr>
      <vt:lpstr>    Участие во всероссийских конкурсах</vt:lpstr>
      <vt:lpstr> Непосредственно-образовательная деятельность «Путешествие в страну математики» </vt:lpstr>
      <vt:lpstr>Литература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RePack by SPecialiST</cp:lastModifiedBy>
  <cp:revision>192</cp:revision>
  <dcterms:created xsi:type="dcterms:W3CDTF">2018-09-04T12:10:47Z</dcterms:created>
  <dcterms:modified xsi:type="dcterms:W3CDTF">2019-08-26T17:04:08Z</dcterms:modified>
</cp:coreProperties>
</file>