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FE2816-A172-48C8-85A5-CB80317F8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779" y="586853"/>
            <a:ext cx="8584441" cy="204965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5A384BA-CDC3-40EB-AB9F-48BAE63AA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779" y="2799165"/>
            <a:ext cx="8584441" cy="858436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AB4119-EDF2-48B0-80DA-05A79F69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629AB0-A7F8-4E52-A50F-140D7CA5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ADE253-697F-4BD4-80C3-1B7EA61A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78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199BD1-639F-4479-89D1-9D296FA9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DFEB231-C634-4364-887B-93267DDC7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DBEFE3-74C8-4755-9221-372A8B3D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E81DAE-4F17-481E-BC18-A078D761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692AFB-D563-4846-8CFA-D9AFBF6A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93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B6AE50B-6B48-4AD4-B4DE-E70B38930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6212F7-C2D1-496D-811C-3F28DC203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11D261-1B98-4A99-8C1E-9127E859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C25D25-0DC6-4069-B1B9-A5403E02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3615F0-7EB6-4C6D-9CC0-D295E76B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985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BF1A79-1134-40BE-8371-C5A32922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5213EB-3C03-48C5-8EF0-2811A0ED1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879E8E-FE46-4F25-9588-6A101DA0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97C6AD-AE70-4931-B932-67DB7DA1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815EAD-1426-476F-B868-81DEA8E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387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8C8DDA-00CE-4CC5-AA93-04EEC1370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5" y="1378423"/>
            <a:ext cx="8802805" cy="14091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C4C9BB1-7E22-43AD-88A8-0D4D34488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124" y="2980532"/>
            <a:ext cx="8802805" cy="595181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DEA8B4-829E-4ECD-90F8-5ED89A72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B48393-E055-4076-95B5-569973D4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0029F1-E954-4E80-8837-D7B0CA69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56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73E418-4B55-4AE5-A73A-239B715A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BCB36A-8E27-45D1-AEEC-C3F65AFB8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0D27A5F-FEFE-44F4-BBCC-C36798FC0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E94798-1584-4CBC-B0A0-19425B24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C2ED98-F228-4068-AFB8-C952DC70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948BB1-704A-41B5-B5A5-663235ED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711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C18DF-289D-4E73-B349-5D30B201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E87E73-51A6-4610-87E4-A9FF42995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B295C1B-4D23-466F-AF85-122E2A8CE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7D8148E-3A6D-49DF-8A3B-55AA319D2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0BE5DC4-2E2C-4839-8B47-D0534314F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36169C9-4B8E-4B0D-AA03-D46B0847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EE91CCD-D8F5-4116-B18A-EEFA6B3E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A74C7C2-99E1-4D9B-BBB9-8DCBAFB0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69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E4D5C0-C6D7-4FFC-8F7E-F1204105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5D91D84-62B5-4EB2-A66A-8D18CF7A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82004AE-54A0-4BD1-8DB4-B7DF87FF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CD90D85-2B15-408C-BCAD-20C72D2B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06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C1A38EC-6F28-4110-8CA5-C17C7E73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2F8EAD7-35DB-4D56-AA8D-DACEA4A7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F35D2D8-00DD-4DDF-9D70-2C9E71C3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68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73ADE8-B499-4C10-B4FC-A3959BD8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CD387E-81AE-4825-BAD4-E22DE0706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98CE6B-AF79-435D-B6F1-5A0BC14E1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8C61896-0219-40B0-B782-438A6C17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A5ED6C-AA83-4ADE-865A-401D8E5B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9B5D36-7F23-4DBF-A4DC-4173742F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16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89FF0D-686D-4DCB-828C-4404C3FE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10E4780-B42B-481A-9778-950BD729E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CA3643-2F79-4DCD-9C8A-A192B47BE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868789-819F-471F-B9DA-74953FC9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E73BAD2-4036-45AA-8D91-D9B30A28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13431A1-AAD2-49E2-81CD-54F612E9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9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62FE1A-A705-40FD-BA5A-2C1D940B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1BFB815-3777-4111-AEF8-4F23FE77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E02496-F537-487A-93F3-FB0FBD2BB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F458-6A3E-4B0B-AF47-FB9313319433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520163-D995-46A7-AD7D-92A01BBAD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CC0ABF-3968-43A5-AF74-F55359EB5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38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959200"/>
          </a:solidFill>
          <a:latin typeface="Intro " panose="02000000000000000000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serosolymp.rudn.ru/" TargetMode="External"/><Relationship Id="rId2" Type="http://schemas.openxmlformats.org/officeDocument/2006/relationships/hyperlink" Target="http://www.rosolymp.ru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483DC-FE5F-40E2-BF98-9004B9D0B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Анализ регионального этапа олимпиады по немецкому языку. Рекомендации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1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19</a:t>
            </a:r>
            <a:r>
              <a:rPr lang="ru-RU" sz="31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en-US" sz="31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03</a:t>
            </a:r>
            <a:r>
              <a:rPr lang="ru-RU" sz="31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en-US" sz="31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2021</a:t>
            </a:r>
            <a:endParaRPr lang="ru-RU" sz="31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F93EE9-506F-4E4B-8C27-A2001EA24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779" y="3278776"/>
            <a:ext cx="8694404" cy="1959429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ea typeface="Batang" pitchFamily="18" charset="-127"/>
              </a:rPr>
              <a:t>Головань И.В.- </a:t>
            </a:r>
          </a:p>
          <a:p>
            <a:pPr algn="r"/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>учитель немецкого языка </a:t>
            </a:r>
          </a:p>
          <a:p>
            <a:pPr algn="r"/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>МБОУ ЛГ г. Кирова, </a:t>
            </a:r>
            <a:r>
              <a:rPr lang="ru-RU" b="1" dirty="0" err="1" smtClean="0">
                <a:latin typeface="Bookman Old Style" pitchFamily="18" charset="0"/>
                <a:ea typeface="Batang" pitchFamily="18" charset="-127"/>
              </a:rPr>
              <a:t>к.п.н</a:t>
            </a:r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>, </a:t>
            </a:r>
          </a:p>
          <a:p>
            <a:pPr algn="r"/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>председатель жюри РЭ ВОШ по НЯ</a:t>
            </a:r>
            <a:endParaRPr lang="ru-RU" b="1" dirty="0">
              <a:latin typeface="Bookman Old Style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2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Для составителей заданий для школьного этапа олимпиады по НЯ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Необходимо следовать рекомендациям центральной предметной методической комиссии, придерживаться, по возможности, формата заданий, но не забывать о том, что все задания для всех возрастных групп выдержать в полном объеме не удастся, поскольку олимпиада займет, в этом случае, очень много времени. </a:t>
            </a:r>
          </a:p>
          <a:p>
            <a:r>
              <a:rPr lang="ru-RU" sz="2400" dirty="0" smtClean="0">
                <a:latin typeface="Bookman Old Style" pitchFamily="18" charset="0"/>
              </a:rPr>
              <a:t>Победителей школьного этапа необходимо ознакомить с заданиями муниципального этапа.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Составление заданий для муниципального этапа ВОШ по 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На муниципальном этапе для учащихся 5-6 классов задание по чтению состоит из 1 части, где участники определяют соответствие или несоответствие какого-либо высказывания фразе в тексте, а также установление того, упоминается ли в тексте данная информация вообще. </a:t>
            </a:r>
          </a:p>
          <a:p>
            <a:r>
              <a:rPr lang="ru-RU" dirty="0" smtClean="0">
                <a:latin typeface="Bookman Old Style" pitchFamily="18" charset="0"/>
              </a:rPr>
              <a:t>В 7-8, 9-11 классах задание по чтению соответствует требованиям регионального этапа.</a:t>
            </a:r>
          </a:p>
          <a:p>
            <a:r>
              <a:rPr lang="ru-RU" dirty="0" smtClean="0">
                <a:latin typeface="Bookman Old Style" pitchFamily="18" charset="0"/>
              </a:rPr>
              <a:t>Задание по </a:t>
            </a:r>
            <a:r>
              <a:rPr lang="ru-RU" dirty="0" err="1" smtClean="0">
                <a:latin typeface="Bookman Old Style" pitchFamily="18" charset="0"/>
              </a:rPr>
              <a:t>аудированию</a:t>
            </a:r>
            <a:r>
              <a:rPr lang="ru-RU" dirty="0" smtClean="0">
                <a:latin typeface="Bookman Old Style" pitchFamily="18" charset="0"/>
              </a:rPr>
              <a:t> муниципального этапа во всех возрастных группах соответствует требованиям регионального этапа. Оно отличается только количеством вариантов ответов во второй части задания.</a:t>
            </a:r>
          </a:p>
          <a:p>
            <a:r>
              <a:rPr lang="ru-RU" dirty="0" smtClean="0">
                <a:latin typeface="Bookman Old Style" pitchFamily="18" charset="0"/>
              </a:rPr>
              <a:t>Задание по лексике и грамматике  муниципального этапа во всех возрастных группах соответствует требованиям регионального этапа. Соотношение между двумя частями задания составляет 10/10. В целом предлагается заполнить 20 пропусков в оригинальном тексте.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Контроль продуктивных видов речевой деятельности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Bookman Old Style" pitchFamily="18" charset="0"/>
              </a:rPr>
              <a:t>В 5-6-х и 7-8 классах участникам олимпиады предлагается рассказать монолог по определенному плану с опорой на картинку. </a:t>
            </a:r>
          </a:p>
          <a:p>
            <a:r>
              <a:rPr lang="ru-RU" sz="2400" dirty="0" smtClean="0">
                <a:latin typeface="Bookman Old Style" pitchFamily="18" charset="0"/>
              </a:rPr>
              <a:t>В 9-11-х классах задания по устной речи нет. Но есть задание по </a:t>
            </a:r>
            <a:r>
              <a:rPr lang="ru-RU" sz="2400" dirty="0" err="1" smtClean="0">
                <a:latin typeface="Bookman Old Style" pitchFamily="18" charset="0"/>
              </a:rPr>
              <a:t>креативному</a:t>
            </a:r>
            <a:r>
              <a:rPr lang="ru-RU" sz="2400" dirty="0" smtClean="0">
                <a:latin typeface="Bookman Old Style" pitchFamily="18" charset="0"/>
              </a:rPr>
              <a:t> письму, которое полностью соответствует формату регионального этапа.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Лингвострановедение</a:t>
            </a:r>
            <a:r>
              <a:rPr lang="ru-RU" sz="2400" dirty="0" smtClean="0">
                <a:latin typeface="Bookman Old Style" pitchFamily="18" charset="0"/>
              </a:rPr>
              <a:t> на муниципальном этапе есть только для учащихся 9-11 классов.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Региональный этап ВОШ по НЯ в 2020-2021гг.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Количество учащихся 9 класса -, 10 – 4, 11 – 7.</a:t>
            </a:r>
          </a:p>
          <a:p>
            <a:r>
              <a:rPr lang="ru-RU" sz="2800" dirty="0" smtClean="0">
                <a:latin typeface="Bookman Old Style" pitchFamily="18" charset="0"/>
              </a:rPr>
              <a:t>Самым трудным является задание по лексике и грамматике.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Региональный этап ВОШ по НЯ в 2020-2021гг.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Олимпиада по НЯ была в этом учебном году не сложная, темы заданий соответствовали программным требованиям по ИЯ. </a:t>
            </a:r>
          </a:p>
          <a:p>
            <a:r>
              <a:rPr lang="ru-RU" dirty="0" err="1" smtClean="0">
                <a:latin typeface="Bookman Old Style" pitchFamily="18" charset="0"/>
              </a:rPr>
              <a:t>Аудирование</a:t>
            </a:r>
            <a:r>
              <a:rPr lang="ru-RU" dirty="0" smtClean="0">
                <a:latin typeface="Bookman Old Style" pitchFamily="18" charset="0"/>
              </a:rPr>
              <a:t> представляло собой монолог о музыке, а не интервью, как обычно. </a:t>
            </a:r>
          </a:p>
          <a:p>
            <a:r>
              <a:rPr lang="ru-RU" dirty="0" smtClean="0">
                <a:latin typeface="Bookman Old Style" pitchFamily="18" charset="0"/>
              </a:rPr>
              <a:t>Чтение - текст про электронное обучение в немецких школах. Лексика текста понятна, процент незнакомых слов имеется, но он не критичен. Единственное, что вызывает затруднения у участников, это объем текста. </a:t>
            </a:r>
          </a:p>
          <a:p>
            <a:r>
              <a:rPr lang="ru-RU" dirty="0" smtClean="0">
                <a:latin typeface="Bookman Old Style" pitchFamily="18" charset="0"/>
              </a:rPr>
              <a:t>Тест по </a:t>
            </a:r>
            <a:r>
              <a:rPr lang="ru-RU" dirty="0" err="1" smtClean="0">
                <a:latin typeface="Bookman Old Style" pitchFamily="18" charset="0"/>
              </a:rPr>
              <a:t>лингвострановедению</a:t>
            </a:r>
            <a:r>
              <a:rPr lang="ru-RU" dirty="0" smtClean="0">
                <a:latin typeface="Bookman Old Style" pitchFamily="18" charset="0"/>
              </a:rPr>
              <a:t> оказался легче, чем на муниципальном этапе, т.к. содержал вопросы по творчеству и жизнедеятельности Бетховена, а вторая часть относилась к жизни и деятельности Роберта Коха.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Региональный этап ВОШ по НЯ в 2020-2021гг.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В этом учебном году темой устного тура было «Каждый должен заботиться об охране климата и окружающей среды».</a:t>
            </a:r>
          </a:p>
          <a:p>
            <a:r>
              <a:rPr lang="ru-RU" dirty="0" err="1" smtClean="0">
                <a:latin typeface="Bookman Old Style" pitchFamily="18" charset="0"/>
              </a:rPr>
              <a:t>Креативное</a:t>
            </a:r>
            <a:r>
              <a:rPr lang="ru-RU" dirty="0" smtClean="0">
                <a:latin typeface="Bookman Old Style" pitchFamily="18" charset="0"/>
              </a:rPr>
              <a:t> письмо также является одним из самых сложных заданий наряду с ЛГ – заданием. </a:t>
            </a:r>
          </a:p>
          <a:p>
            <a:r>
              <a:rPr lang="ru-RU" dirty="0" smtClean="0">
                <a:latin typeface="Bookman Old Style" pitchFamily="18" charset="0"/>
              </a:rPr>
              <a:t>Типичные ошибки при написании </a:t>
            </a:r>
            <a:r>
              <a:rPr lang="ru-RU" dirty="0" err="1" smtClean="0">
                <a:latin typeface="Bookman Old Style" pitchFamily="18" charset="0"/>
              </a:rPr>
              <a:t>креативного</a:t>
            </a:r>
            <a:r>
              <a:rPr lang="ru-RU" dirty="0" smtClean="0">
                <a:latin typeface="Bookman Old Style" pitchFamily="18" charset="0"/>
              </a:rPr>
              <a:t> письма: несогласование времен, употребление английских слов вместо их немецких эквивалентов, повторы лексики, управление глаголов, склонение прилагательных в качестве определения к существительному, невнимательное прочтение начала и конца истории, несогласование всех частей истории.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Рекомендации по подготовке учащихся к олимпиаде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Bookman Old Style" pitchFamily="18" charset="0"/>
              </a:rPr>
              <a:t>Раннее выявление учащихся, имеющих интерес к изучению ИЯ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Подготовка учащихся к олимпиаде в течение всего учебного процесса: дополнительные задания, разбор олимпиадных заданий прошлых учебных лет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Составление учителем тестов по грамматике в формате олимпиады и разбор их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Написание сочинений в формате олимпиады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Погружение в тему по страноведению вместе с учащимися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atin typeface="Bookman Old Style" pitchFamily="18" charset="0"/>
                <a:hlinkClick r:id="rId2"/>
              </a:rPr>
              <a:t/>
            </a:r>
            <a:br>
              <a:rPr lang="ru-RU" u="sng" dirty="0" smtClean="0">
                <a:latin typeface="Bookman Old Style" pitchFamily="18" charset="0"/>
                <a:hlinkClick r:id="rId2"/>
              </a:rPr>
            </a:br>
            <a:r>
              <a:rPr lang="ru-RU" u="sng" dirty="0" smtClean="0">
                <a:latin typeface="Bookman Old Style" pitchFamily="18" charset="0"/>
                <a:hlinkClick r:id="rId2"/>
              </a:rPr>
              <a:t/>
            </a:r>
            <a:br>
              <a:rPr lang="ru-RU" u="sng" dirty="0" smtClean="0">
                <a:latin typeface="Bookman Old Style" pitchFamily="18" charset="0"/>
                <a:hlinkClick r:id="rId2"/>
              </a:rPr>
            </a:br>
            <a:r>
              <a:rPr lang="ru-RU" sz="4400" u="sng" dirty="0" smtClean="0">
                <a:latin typeface="Bookman Old Style" pitchFamily="18" charset="0"/>
                <a:hlinkClick r:id="rId2"/>
              </a:rPr>
              <a:t>http://www.rosolymp.ru/</a:t>
            </a:r>
            <a:r>
              <a:rPr lang="ru-RU" sz="4400" dirty="0" smtClean="0">
                <a:latin typeface="Bookman Old Style" pitchFamily="18" charset="0"/>
              </a:rPr>
              <a:t>или </a:t>
            </a:r>
            <a:r>
              <a:rPr lang="ru-RU" sz="4400" u="sng" dirty="0" smtClean="0">
                <a:latin typeface="Bookman Old Style" pitchFamily="18" charset="0"/>
                <a:hlinkClick r:id="rId3"/>
              </a:rPr>
              <a:t>http://vserosolymp.rudn.ru/</a:t>
            </a:r>
            <a:r>
              <a:rPr lang="ru-RU" sz="4400" dirty="0" smtClean="0">
                <a:latin typeface="Bookman Old Style" pitchFamily="18" charset="0"/>
              </a:rPr>
              <a:t> </a:t>
            </a:r>
            <a:endParaRPr lang="ru-RU" sz="4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2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Школьный и муниципальный этапы олимпиады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5-6, 7-8, 9-11 классы</a:t>
            </a:r>
          </a:p>
          <a:p>
            <a:r>
              <a:rPr lang="ru-RU" sz="4000" dirty="0" smtClean="0">
                <a:latin typeface="Bookman Old Style" pitchFamily="18" charset="0"/>
                <a:ea typeface="Batang" pitchFamily="18" charset="-127"/>
              </a:rPr>
              <a:t>каждый комплект должен включать все виды заданий Олимпиады</a:t>
            </a:r>
            <a:endParaRPr lang="ru-RU" sz="4000" dirty="0">
              <a:latin typeface="Bookman Old Style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«Чтение/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Leseverstehen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» 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Задание по чтению включает две части. </a:t>
            </a:r>
          </a:p>
          <a:p>
            <a:r>
              <a:rPr lang="ru-RU" dirty="0" smtClean="0">
                <a:latin typeface="Bookman Old Style" pitchFamily="18" charset="0"/>
              </a:rPr>
              <a:t>В первой части предложен оригинальный текст о проблемах школьников в немецкоязычных странах и 12 вопросов, предполагающих поиск соответствия или несоответствия какого-либо высказывания фразе в тексте, а также установление того, упоминается ли в тексте данная информация вообще. </a:t>
            </a:r>
          </a:p>
          <a:p>
            <a:r>
              <a:rPr lang="ru-RU" dirty="0" smtClean="0">
                <a:latin typeface="Bookman Old Style" pitchFamily="18" charset="0"/>
              </a:rPr>
              <a:t>Вторая часть предполагает поиск подходящего продолжения для 8 предложений, составляющих в совокупности связный текст. Первое предложение уже снабжено правильным ответом (оно нумеруется как нулевое).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Аудирование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/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Hörverstehen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» 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Задание по </a:t>
            </a:r>
            <a:r>
              <a:rPr lang="ru-RU" dirty="0" err="1" smtClean="0">
                <a:latin typeface="Bookman Old Style" pitchFamily="18" charset="0"/>
              </a:rPr>
              <a:t>аудированию</a:t>
            </a:r>
            <a:r>
              <a:rPr lang="ru-RU" dirty="0" smtClean="0">
                <a:latin typeface="Bookman Old Style" pitchFamily="18" charset="0"/>
              </a:rPr>
              <a:t> «</a:t>
            </a:r>
            <a:r>
              <a:rPr lang="ru-RU" dirty="0" err="1" smtClean="0">
                <a:latin typeface="Bookman Old Style" pitchFamily="18" charset="0"/>
              </a:rPr>
              <a:t>Аудирование</a:t>
            </a:r>
            <a:r>
              <a:rPr lang="ru-RU" dirty="0" smtClean="0">
                <a:latin typeface="Bookman Old Style" pitchFamily="18" charset="0"/>
              </a:rPr>
              <a:t>/</a:t>
            </a:r>
            <a:r>
              <a:rPr lang="ru-RU" dirty="0" err="1" smtClean="0">
                <a:latin typeface="Bookman Old Style" pitchFamily="18" charset="0"/>
              </a:rPr>
              <a:t>Hörverstehen</a:t>
            </a:r>
            <a:r>
              <a:rPr lang="ru-RU" dirty="0" smtClean="0">
                <a:latin typeface="Bookman Old Style" pitchFamily="18" charset="0"/>
              </a:rPr>
              <a:t>» обычно включает две части: в первой участникам олимпиады предлагаются 7 высказываний относительно содержания </a:t>
            </a:r>
            <a:r>
              <a:rPr lang="ru-RU" dirty="0" err="1" smtClean="0">
                <a:latin typeface="Bookman Old Style" pitchFamily="18" charset="0"/>
              </a:rPr>
              <a:t>аудиотекста</a:t>
            </a:r>
            <a:r>
              <a:rPr lang="ru-RU" dirty="0" smtClean="0">
                <a:latin typeface="Bookman Old Style" pitchFamily="18" charset="0"/>
              </a:rPr>
              <a:t>. Задача учащихся - выбрать верный ответ из предлагаемых </a:t>
            </a:r>
            <a:r>
              <a:rPr lang="ru-RU" dirty="0" err="1" smtClean="0">
                <a:latin typeface="Bookman Old Style" pitchFamily="18" charset="0"/>
              </a:rPr>
              <a:t>трѐх </a:t>
            </a:r>
            <a:r>
              <a:rPr lang="ru-RU" dirty="0" smtClean="0">
                <a:latin typeface="Bookman Old Style" pitchFamily="18" charset="0"/>
              </a:rPr>
              <a:t>вариантов: верно, неверно, не упоминается в тексте. </a:t>
            </a:r>
          </a:p>
          <a:p>
            <a:r>
              <a:rPr lang="ru-RU" dirty="0" smtClean="0">
                <a:latin typeface="Bookman Old Style" pitchFamily="18" charset="0"/>
              </a:rPr>
              <a:t>Во второй части предлагаются 8 вопросов с тремя /четырьмя вариантами ответа к ним по содержанию </a:t>
            </a:r>
            <a:r>
              <a:rPr lang="ru-RU" dirty="0" err="1" smtClean="0">
                <a:latin typeface="Bookman Old Style" pitchFamily="18" charset="0"/>
              </a:rPr>
              <a:t>аудиотекста</a:t>
            </a:r>
            <a:r>
              <a:rPr lang="ru-RU" dirty="0" smtClean="0">
                <a:latin typeface="Bookman Old Style" pitchFamily="18" charset="0"/>
              </a:rPr>
              <a:t>. Задача испытуемых выбрать один верный вариант, отражающий содержание исходного </a:t>
            </a:r>
            <a:r>
              <a:rPr lang="ru-RU" dirty="0" err="1" smtClean="0">
                <a:latin typeface="Bookman Old Style" pitchFamily="18" charset="0"/>
              </a:rPr>
              <a:t>аудиотекста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«Лексико-грамматический тест/ 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Lexisch-grammatische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Aufgabe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» 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Формат этого задания предполагает два этапа работы с текстом задания: на первом этапе участникам предлагается выбрать из списка вариантов одну лексему для каждого пропуска, обозначенного цифрами 1–12 (в списке задается избыточное количество вариантов). </a:t>
            </a:r>
          </a:p>
          <a:p>
            <a:r>
              <a:rPr lang="ru-RU" dirty="0" smtClean="0">
                <a:latin typeface="Bookman Old Style" pitchFamily="18" charset="0"/>
              </a:rPr>
              <a:t>На втором этапе нужно вставить по смыслу грамматический элемент (союз, глагол в правильной форме, предлог, артикль и т.п.), в пробелы, обозначенные буквами от A до </a:t>
            </a:r>
            <a:r>
              <a:rPr lang="de-DE" dirty="0" smtClean="0">
                <a:latin typeface="Bookman Old Style" pitchFamily="18" charset="0"/>
              </a:rPr>
              <a:t>I</a:t>
            </a:r>
            <a:r>
              <a:rPr lang="ru-RU" dirty="0" smtClean="0">
                <a:latin typeface="Bookman Old Style" pitchFamily="18" charset="0"/>
              </a:rPr>
              <a:t>, однако варианты для данного этапа уже не предлагаются, а должны быть найдены участниками самостоятельно. </a:t>
            </a:r>
          </a:p>
          <a:p>
            <a:r>
              <a:rPr lang="ru-RU" dirty="0" smtClean="0">
                <a:latin typeface="Bookman Old Style" pitchFamily="18" charset="0"/>
              </a:rPr>
              <a:t>Соотношение между двумя частями задания предметно-методические комиссии устанавливают самостоятельно, к примеру, 10/10.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«Письмо/</a:t>
            </a:r>
            <a:r>
              <a:rPr lang="ru-RU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Schreiben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» 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Традиционно это задание выглядит как необычная, оригинальная история, в которой опущена середина. </a:t>
            </a:r>
          </a:p>
          <a:p>
            <a:r>
              <a:rPr lang="ru-RU" dirty="0" smtClean="0">
                <a:latin typeface="Bookman Old Style" pitchFamily="18" charset="0"/>
              </a:rPr>
              <a:t>Минимальный объем сочинения на школьном этапе – 200 слов, на муниципальном и региональном 300 слов. </a:t>
            </a:r>
          </a:p>
          <a:p>
            <a:r>
              <a:rPr lang="ru-RU" dirty="0" smtClean="0">
                <a:latin typeface="Bookman Old Style" pitchFamily="18" charset="0"/>
              </a:rPr>
              <a:t>Это задание может быть оценено максимально в 20 баллов. </a:t>
            </a:r>
          </a:p>
          <a:p>
            <a:r>
              <a:rPr lang="ru-RU" dirty="0" smtClean="0">
                <a:latin typeface="Bookman Old Style" pitchFamily="18" charset="0"/>
              </a:rPr>
              <a:t>Время выполнения задания – 60 минут.</a:t>
            </a:r>
          </a:p>
          <a:p>
            <a:r>
              <a:rPr lang="ru-RU" dirty="0" smtClean="0">
                <a:latin typeface="Bookman Old Style" pitchFamily="18" charset="0"/>
              </a:rPr>
              <a:t>Критериями оценивания </a:t>
            </a:r>
            <a:r>
              <a:rPr lang="ru-RU" dirty="0" err="1" smtClean="0">
                <a:latin typeface="Bookman Old Style" pitchFamily="18" charset="0"/>
              </a:rPr>
              <a:t>креативного</a:t>
            </a:r>
            <a:r>
              <a:rPr lang="ru-RU" dirty="0" smtClean="0">
                <a:latin typeface="Bookman Old Style" pitchFamily="18" charset="0"/>
              </a:rPr>
              <a:t> письма являются содержание, композиция, лексика, грамматика, орфография и пунктуация.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Landeskunde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Лингвострановедческая викторина (</a:t>
            </a:r>
            <a:r>
              <a:rPr lang="ru-RU" sz="3200" dirty="0" err="1" smtClean="0">
                <a:latin typeface="Bookman Old Style" pitchFamily="18" charset="0"/>
              </a:rPr>
              <a:t>Landeskunde</a:t>
            </a:r>
            <a:r>
              <a:rPr lang="ru-RU" sz="3200" dirty="0" smtClean="0">
                <a:latin typeface="Bookman Old Style" pitchFamily="18" charset="0"/>
              </a:rPr>
              <a:t>) предусматривает выбор одного из 3 вариантов ответов на 20 вопросов. </a:t>
            </a:r>
          </a:p>
          <a:p>
            <a:r>
              <a:rPr lang="ru-RU" sz="3200" dirty="0" smtClean="0">
                <a:latin typeface="Bookman Old Style" pitchFamily="18" charset="0"/>
              </a:rPr>
              <a:t>Это задание может быть оценено максимально в 20 баллов. </a:t>
            </a:r>
            <a:endParaRPr lang="ru-RU" sz="3200" dirty="0" smtClean="0">
              <a:latin typeface="Bookman Old Style" pitchFamily="18" charset="0"/>
            </a:endParaRPr>
          </a:p>
          <a:p>
            <a:r>
              <a:rPr lang="ru-RU" sz="3200" dirty="0" smtClean="0">
                <a:latin typeface="Bookman Old Style" pitchFamily="18" charset="0"/>
              </a:rPr>
              <a:t>Тема заранее объявляется центральной предметной комиссией.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Устный тур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Группа располагает 60 мин. для подготовки ток-шоу, ролевой игры, дискуссии, театральной постановки по предложенной теме.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Участникам </a:t>
            </a:r>
            <a:r>
              <a:rPr lang="ru-RU" dirty="0" smtClean="0">
                <a:latin typeface="Bookman Old Style" pitchFamily="18" charset="0"/>
              </a:rPr>
              <a:t>объясняется задание и указывается на следующие важные моменты: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презентация ток-шоу длится не более 10-12 минут, но не менее 8 минут;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члены группы могут выступать в предлагаемых в задании ролях или подобрать для себя другие роли; роль модератора нельзя заменить на другую;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решение о распределении ролей принимается всеми участниками группы;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все члены группы должны высказаться приблизительно в равном объеме;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оценивается как индивидуальный, так и групповой 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9CA67426-43D7-4ECC-863C-AF16EBBB2DCE}" vid="{C93118E7-E83A-48B1-8426-6950EB11F5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60</TotalTime>
  <Words>1036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</vt:lpstr>
      <vt:lpstr>Анализ регионального этапа олимпиады по немецкому языку. Рекомендации. 19.03.2021</vt:lpstr>
      <vt:lpstr>  http://www.rosolymp.ru/или http://vserosolymp.rudn.ru/ </vt:lpstr>
      <vt:lpstr>Школьный и муниципальный этапы олимпиады </vt:lpstr>
      <vt:lpstr>«Чтение/Leseverstehen» </vt:lpstr>
      <vt:lpstr>«Аудирование/Hörverstehen» </vt:lpstr>
      <vt:lpstr>«Лексико-грамматический тест/ Lexisch-grammatische Aufgabe» </vt:lpstr>
      <vt:lpstr>«Письмо/Schreiben» </vt:lpstr>
      <vt:lpstr>Landeskunde</vt:lpstr>
      <vt:lpstr>Устный тур</vt:lpstr>
      <vt:lpstr>Для составителей заданий для школьного этапа олимпиады по НЯ</vt:lpstr>
      <vt:lpstr>Составление заданий для муниципального этапа ВОШ по НЯ </vt:lpstr>
      <vt:lpstr>Контроль продуктивных видов речевой деятельности</vt:lpstr>
      <vt:lpstr>Региональный этап ВОШ по НЯ в 2020-2021гг.</vt:lpstr>
      <vt:lpstr>Региональный этап ВОШ по НЯ в 2020-2021гг.</vt:lpstr>
      <vt:lpstr>Региональный этап ВОШ по НЯ в 2020-2021гг.</vt:lpstr>
      <vt:lpstr>Рекомендации по подготовке учащихся к олимпиаде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деловой</dc:title>
  <dc:creator>Марина</dc:creator>
  <cp:lastModifiedBy>teacher</cp:lastModifiedBy>
  <cp:revision>38</cp:revision>
  <dcterms:created xsi:type="dcterms:W3CDTF">2019-07-28T09:59:28Z</dcterms:created>
  <dcterms:modified xsi:type="dcterms:W3CDTF">2021-03-23T09:45:27Z</dcterms:modified>
</cp:coreProperties>
</file>