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299" r:id="rId5"/>
    <p:sldId id="300" r:id="rId6"/>
    <p:sldId id="301" r:id="rId7"/>
    <p:sldId id="302" r:id="rId8"/>
    <p:sldId id="259" r:id="rId9"/>
    <p:sldId id="263" r:id="rId10"/>
    <p:sldId id="266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5" r:id="rId34"/>
    <p:sldId id="294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7248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Проблемы и перспективы подготовки к ЕГЭ по </a:t>
            </a:r>
            <a:r>
              <a:rPr lang="ru-RU" smtClean="0">
                <a:solidFill>
                  <a:srgbClr val="FF0000"/>
                </a:solidFill>
              </a:rPr>
              <a:t>истории 2021 </a:t>
            </a:r>
            <a:r>
              <a:rPr lang="ru-RU" dirty="0" smtClean="0">
                <a:solidFill>
                  <a:srgbClr val="FF0000"/>
                </a:solidFill>
              </a:rPr>
              <a:t>г: </a:t>
            </a:r>
            <a:r>
              <a:rPr lang="ru-RU" dirty="0" smtClean="0">
                <a:solidFill>
                  <a:srgbClr val="FF0000"/>
                </a:solidFill>
              </a:rPr>
              <a:t>основные тенденции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Крицкая</a:t>
            </a:r>
            <a:r>
              <a:rPr lang="ru-RU" dirty="0" smtClean="0"/>
              <a:t> НФ, </a:t>
            </a:r>
            <a:r>
              <a:rPr lang="ru-RU" dirty="0" err="1" smtClean="0"/>
              <a:t>кпн</a:t>
            </a:r>
            <a:r>
              <a:rPr lang="ru-RU" dirty="0" smtClean="0"/>
              <a:t>, председатель ПК </a:t>
            </a:r>
          </a:p>
          <a:p>
            <a:r>
              <a:rPr lang="ru-RU" dirty="0" smtClean="0"/>
              <a:t>по истории Кировской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0" y="1196752"/>
            <a:ext cx="8461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Ошибка.</a:t>
            </a:r>
          </a:p>
          <a:p>
            <a:endParaRPr lang="ru-RU" sz="1600" dirty="0" smtClean="0"/>
          </a:p>
          <a:p>
            <a:r>
              <a:rPr lang="ru-RU" sz="1600" dirty="0" smtClean="0"/>
              <a:t>Ответ (в опровержение): </a:t>
            </a:r>
          </a:p>
          <a:p>
            <a:endParaRPr lang="ru-RU" sz="1600" dirty="0" smtClean="0"/>
          </a:p>
          <a:p>
            <a:r>
              <a:rPr lang="ru-RU" sz="1600" i="1" dirty="0" smtClean="0">
                <a:latin typeface="Segoe Script" pitchFamily="66" charset="0"/>
                <a:ea typeface="Times New Roman" pitchFamily="18" charset="0"/>
                <a:cs typeface="Arial" pitchFamily="34" charset="0"/>
              </a:rPr>
              <a:t>Появилась социальная группа нэпманов, что препятствовало социально-экономическому развитию Советского государства после окончания Гражданской войны.</a:t>
            </a:r>
          </a:p>
          <a:p>
            <a:endParaRPr lang="ru-RU" sz="1600" i="1" dirty="0" smtClean="0"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Правильно.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i="1" dirty="0" smtClean="0">
                <a:latin typeface="Segoe Script" pitchFamily="66" charset="0"/>
                <a:ea typeface="Times New Roman" pitchFamily="18" charset="0"/>
                <a:cs typeface="Arial" pitchFamily="34" charset="0"/>
              </a:rPr>
              <a:t>С введением нэпа появилась социальная группа нэпманов, которая «не вписывалась» в представления большевиков о будущем коммунистическом обществе. Представители этой группы ущемлялись в правах (например, были  лишены избирательных прав), всячески притеснялись, что способствовало развитию социальной напряжённости.</a:t>
            </a:r>
          </a:p>
          <a:p>
            <a:pPr algn="just"/>
            <a:endParaRPr lang="ru-RU" sz="1600" i="1" dirty="0" smtClean="0">
              <a:latin typeface="Segoe Script" pitchFamily="66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1600" dirty="0" smtClean="0"/>
              <a:t>Дано объяснение связи факта с аргументируемой точкой зрения.</a:t>
            </a:r>
          </a:p>
          <a:p>
            <a:pPr algn="just"/>
            <a:endParaRPr lang="ru-RU" sz="16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 в задании 24</a:t>
            </a:r>
            <a:endParaRPr lang="ru-RU" altLang="ru-RU" sz="28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altLang="ru-RU" sz="32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КИМ 2021: </a:t>
            </a:r>
            <a:r>
              <a:rPr lang="ru-RU" altLang="ru-RU" sz="32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задание 25</a:t>
            </a:r>
            <a:br>
              <a:rPr lang="ru-RU" altLang="ru-RU" sz="32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оцениванию (модель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9" y="1071550"/>
            <a:ext cx="5929313" cy="566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85926"/>
          <a:ext cx="8501122" cy="1219200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857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случае, когда исторические события (явления, процессы) не указаны или все указанные исторические события (явления, процессы) не относятся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 выбранному процессу, ответ оценивается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(по каждому из критериев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К1–К6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выставляется 0 баллов).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429000"/>
          <a:ext cx="8429684" cy="1828800"/>
        </p:xfrm>
        <a:graphic>
          <a:graphicData uri="http://schemas.openxmlformats.org/drawingml/2006/table">
            <a:tbl>
              <a:tblPr/>
              <a:tblGrid>
                <a:gridCol w="571504"/>
                <a:gridCol w="6858048"/>
                <a:gridCol w="100013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Критерии оценивания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Указание событий (явлений, процессов)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указаны два события (явления, процесса)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указано одно событие (явление, процесс)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События (явления, процессы) не указаны или указаны неверно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643050"/>
          <a:ext cx="8715436" cy="4242301"/>
        </p:xfrm>
        <a:graphic>
          <a:graphicData uri="http://schemas.openxmlformats.org/drawingml/2006/table">
            <a:tbl>
              <a:tblPr/>
              <a:tblGrid>
                <a:gridCol w="682077"/>
                <a:gridCol w="7482098"/>
                <a:gridCol w="551261"/>
              </a:tblGrid>
              <a:tr h="265869">
                <a:tc rowSpan="4"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К2</a:t>
                      </a:r>
                    </a:p>
                  </a:txBody>
                  <a:tcPr marL="28486" marR="28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Исторические личности и их роли в указанных событиях (явлениях, процессах)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названы две исторические личности; правильно охарактеризована роль каждой из этих личностей с указанием их конкретных действий, в значительной степени повлиявших на ход и (или) результат названных событий (явлений, процессов) в рамках выбранного процесса</a:t>
                      </a: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названы одна-две исторические личности; правильно охарактеризована роль только одной личности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указанием её конкретных действий (или конкретного действия), в значительной степени повлиявших на ход и (или) результат названных событий (явлений, процессов) в рамках выбранного процесса</a:t>
                      </a: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названы одна-две исторические личности; роль каждой из них в указанных событиях (явлениях, процессах) в рамках выбранного процесса не охарактеризована /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охарактеризована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неправильно. </a:t>
                      </a:r>
                    </a:p>
                    <a:p>
                      <a:pPr marL="36000"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ИЛИ</a:t>
                      </a:r>
                    </a:p>
                    <a:p>
                      <a:pPr marL="36000"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названы одна-две исторические личности; при характеристике роли каждой из них в указанных событиях (явлениях, процессах),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относящихся к выбранному процессу,</a:t>
                      </a: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 приведены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рассуждения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общего характера без указания их конкретных действий, в значительной степени повлиявших на ход и (или) результат названных событий (явлений, процессов).</a:t>
                      </a:r>
                    </a:p>
                    <a:p>
                      <a:pPr marL="36000"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Исторические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личности названы неверно. </a:t>
                      </a:r>
                    </a:p>
                    <a:p>
                      <a:pPr marL="36000"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Исторические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личности не названы</a:t>
                      </a: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8486" marR="2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225689"/>
            <a:ext cx="87849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критерию К2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оценивается указание исторических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личностей, деятельность которых связана с указанными в сочинении событиями (явлениями, процессами), произошедшими в рамках выбранного процесса,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характеристика роли этих личностей в названных событиях (явлениях, процессах).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ролью исторической личности следует понимать её конкретные действия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(см. текст задания, выделенный курсивом в рамке), в значительной степени повлиявшие на ход и (или) результат указанных событий (процессов, явлений).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Конкретные действия – осмысленные волевые усилия, которые всегда носят единичный характер и выражаются в непосредственном проявлении личной активности историческим деятелем. Причем, под действиями в истории мы понимаем именно социальные действия, а не биологические процессы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Поэтому, например, конкретными действиями будут являться: «Н.С. Хрущёв выступил на XX съезде КПСС», «И.В. Сталин издал приказ № 227», «Александр Матросов закрыл амбразуру вражеского дзота грудью», «Н. Гастелло направил свой самолет на вражескую танковую колонну», «Александр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издал (подписал) указ о вольных хлебопашцах». Кроме того,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конкретные действия указывают формулировки, в которых идёт речь о создании конкретных произведений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например: «митрополит Илларион написал "Слово о законе и благодати"», «А.И. Солженицын написал повесть "Один день Ивана Денисовича"», «М.М. Сперанский написал "Введение к уложению государственных законов"», «Ползунов разработал первый в России проект парового двигателя»  и т.п. Но не содержат указания на конкретные действия следующие формулировки: «Г.К. Жуков командовал фронтом», «П.И. Багратион командовал армией», «А.Н. Косыгин руководил проведением реформ», «Л.И. Брежнев  руководил страной», «хан Батый установил ордынское владычество» и т.п., так как это процессы, состоящие из множества конкретных действий, охватывающих самые разные сферы, а в этих формулировках эти конкретные действия не указаны.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88251"/>
          <a:ext cx="8572559" cy="5010386"/>
        </p:xfrm>
        <a:graphic>
          <a:graphicData uri="http://schemas.openxmlformats.org/drawingml/2006/table">
            <a:tbl>
              <a:tblPr/>
              <a:tblGrid>
                <a:gridCol w="714380"/>
                <a:gridCol w="7315958"/>
                <a:gridCol w="542221"/>
              </a:tblGrid>
              <a:tr h="1225033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К3</a:t>
                      </a:r>
                    </a:p>
                  </a:txBody>
                  <a:tcPr marL="65627" marR="6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связи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По данному критерию не засчитываются причинно-следственные связи, названные при указании роли личности и засчитанные по критерию К2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указаны две причинно-следственные связи, характеризующие причины возникновения событий (явлений, процессов) в рамках выбранного процесса</a:t>
                      </a: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указана одна причинно-следственная связь, характеризующая причину возникновения событий (явлений, процессов) в рамках выбранного процесса </a:t>
                      </a: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связи указаны неверно / не указаны</a:t>
                      </a: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5627" marR="6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1500172"/>
            <a:ext cx="88583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критерию К3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оценивается указание в сочинении причинно-следственных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связей, характеризующих причины возникновения событий (явлений, процессов) в рамках выбранного процесса.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причинно-следственной связью следует понимать связь между историческими событиями (процессами, явлениями), при которой одно событие (процесс, явление), называемое причиной, при наличии определенных исторических условий порождает другое событие (процесс, явление), называемое следствием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Например, в рамках процесса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«Борьба Древнерусского государства с кочевниками» может быть указана причина появления печенегов на территории Руси: «Святослав Игоревич разгромил Хазарский каганат, чем открыл путь печенегам в степные районы западнее Волги. Это стало причиной набегов печенегов на Русь».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 Хотя, в задании сказано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причинах возникновения событий (явлений, процессов) в рамках выбранного процесса, но они могут быть выражены и через слово «последствие»: последствием разгрома Хазарского каганата князем Святославом Игоревичем стало проникновение печенегов в причерноморские степи и их набеги на Русь» (указана причина проникновения печенегов в причерноморские степи и их набегов на Русь).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1686560"/>
          <a:ext cx="8715437" cy="4023360"/>
        </p:xfrm>
        <a:graphic>
          <a:graphicData uri="http://schemas.openxmlformats.org/drawingml/2006/table">
            <a:tbl>
              <a:tblPr/>
              <a:tblGrid>
                <a:gridCol w="500068"/>
                <a:gridCol w="7664110"/>
                <a:gridCol w="551259"/>
              </a:tblGrid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 (последствие) выбранного процесса для истории России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Указано значение (последствие) выбранного процесса для истории России с опорой на исторические факты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(последствие) выбранного процесса для истории России сформулировано в общей форме или на уровне обыденных представлений, без привлечения исторических фактов.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(последствие) выбранного процесса для истории России не указано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428736"/>
            <a:ext cx="878497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критерию К4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оценивается указание </a:t>
            </a: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значения (последствия) выбранного процесса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для истории России. Если выпускник указывает значение процесса, то он может написать </a:t>
            </a: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обобщенный вывод о  важности процесса для истории России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Но необходимо опираться на факты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Например, значение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процесса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«Борьба Древнерусского государства с кочевниками» может быть указано так: «кочевники совершали набеги на южные районы Древнерусского государства, в том числе на его столицу – Киев, что способствовало упадку Киева, оттоку населения в Северо-Восточную Русь и, как следствие, началу политической раздробленности Руси».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выпускник указывает </a:t>
            </a: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последствие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процесса для истории России, то </a:t>
            </a: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необходимо выйти за верхнюю границу этого процесса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Например, последствие процесса «внешняя политика России в 1689–1725 гг.».  Можно сформулировать так: 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успешная внешняя политика данного периода позволила России закрепиться на Балтийском море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присоединив территории, которые ранее принадлежали Швеции. Но успехи России способствовали формированию реваншистских настроений в Швеции, стремлению правящих кругов этой страны вернуть потерянные территории, что станет причиной русско-шведской войны 1741 – 1743 гг.».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1)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4"/>
          <a:ext cx="8572559" cy="4876800"/>
        </p:xfrm>
        <a:graphic>
          <a:graphicData uri="http://schemas.openxmlformats.org/drawingml/2006/table">
            <a:tbl>
              <a:tblPr/>
              <a:tblGrid>
                <a:gridCol w="571504"/>
                <a:gridCol w="7458834"/>
                <a:gridCol w="542221"/>
              </a:tblGrid>
              <a:tr h="648511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Наличие фактических ошибок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1, 2 или 3 балла по критерию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К5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может быть выставлено только в случае, если по критериям К1–К4 выставлено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сумме не менее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5баллов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историческом сочинении отсутствуют фактические ошибки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Допущена одна фактическая ошибка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Допущены две фактические ошибки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Допущены три или более фактические ошибки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1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Форма изложения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1 балл по критерию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К6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может быть выставлен только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случае, если по критериям К1–К4 выставлено в сумме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менее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Ответ представлен в виде исторического сочинения (последовательное, связное изложение материала)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Ответ представлен в виде отдельных отрывочных положений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 </a:t>
                      </a:r>
                      <a:endParaRPr lang="ru-RU" sz="2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479" marR="3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ru-RU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ВПР </a:t>
            </a:r>
            <a:r>
              <a:rPr lang="ru-RU" dirty="0" smtClean="0"/>
              <a:t>: при переходе на ФГОС является обязательным элементом внешнего контроля качества образования. Модели ВПР не меняются в 2021-22 гг.</a:t>
            </a:r>
          </a:p>
          <a:p>
            <a:r>
              <a:rPr lang="ru-RU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ОГЭ:  </a:t>
            </a:r>
            <a:r>
              <a:rPr lang="ru-RU" dirty="0" smtClean="0">
                <a:solidFill>
                  <a:srgbClr val="BBE0E3">
                    <a:lumMod val="25000"/>
                  </a:srgbClr>
                </a:solidFill>
                <a:cs typeface="Arial" pitchFamily="34" charset="0"/>
              </a:rPr>
              <a:t>перспективная модель ОГЭ внедряется с 2018 года. Изменений в 2022 году в ОГЭ по истории не будет</a:t>
            </a:r>
            <a:r>
              <a:rPr lang="ru-RU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  <a:p>
            <a:pPr lvl="0"/>
            <a:r>
              <a:rPr lang="ru-RU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ЕГЭ: перспективная модель/ ЕГЭ 2021</a:t>
            </a:r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28596" y="428604"/>
            <a:ext cx="8363272" cy="734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Перспективы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 ОГЭ 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 ЕГЭ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89099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 fontScale="90000"/>
          </a:bodyPr>
          <a:lstStyle/>
          <a:p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КИМ 2021: задание 25 </a:t>
            </a: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оцениванию (модель 2)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00174"/>
          <a:ext cx="8429684" cy="1219200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случае, когда исторические события (явления, процессы) не указаны или во всех указанных исторических событиях (явлениях, процессах) не участвовал выбранный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исторический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деятель, ответ оценивается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(по каждому из критериев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К1–К6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выставляется 0 баллов).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143248"/>
          <a:ext cx="8501121" cy="2194560"/>
        </p:xfrm>
        <a:graphic>
          <a:graphicData uri="http://schemas.openxmlformats.org/drawingml/2006/table">
            <a:tbl>
              <a:tblPr/>
              <a:tblGrid>
                <a:gridCol w="697362"/>
                <a:gridCol w="6732190"/>
                <a:gridCol w="1071569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Критерии оценивания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Указание событий (явлений, процессов)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указаны два события (явления, процесса), в которых участвовал выбранный исторический деятель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указано одно событие (явление, процесс), в котором участвовал выбранный исторический деятель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События (явления, процессы), в которых участвовал выбранный исторический деятель, не указаны или указаны неверно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2)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2)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57298"/>
          <a:ext cx="8643995" cy="4267200"/>
        </p:xfrm>
        <a:graphic>
          <a:graphicData uri="http://schemas.openxmlformats.org/drawingml/2006/table">
            <a:tbl>
              <a:tblPr/>
              <a:tblGrid>
                <a:gridCol w="357190"/>
                <a:gridCol w="7740067"/>
                <a:gridCol w="546738"/>
              </a:tblGrid>
              <a:tr h="20597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К2</a:t>
                      </a:r>
                    </a:p>
                  </a:txBody>
                  <a:tcPr marL="22069" marR="22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Историческая личность, роли личностей в указанных событиях (явлениях, процессах)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69" marR="22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069" marR="22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названа историческая личность, чья деятельность связана с событиями (явлениями, процессами), в которых участвовала выбранная историческая личность; правильно охарактеризована роль каждой из этих личностей с указанием их конкретных действий, в значительной степени повлиявших на ход и (или) результат названных событий (явлений, процессов) </a:t>
                      </a:r>
                    </a:p>
                  </a:txBody>
                  <a:tcPr marL="22069" marR="22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069" marR="22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названа историческая личность, чья деятельность связана с событиями (явлениями, процессами), в которых участвовала выбранная историческая личность; правильно охарактеризована роль только одной личности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указанием её конкретных действий (или конкретного действия), в значительной степени повлиявших на ход и (или) результат названных событий (явлений, процессов) </a:t>
                      </a:r>
                    </a:p>
                  </a:txBody>
                  <a:tcPr marL="22069" marR="22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069" marR="22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2)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02" y="1500174"/>
            <a:ext cx="86439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критерию К2 оценивается указание исторической личности, чья деятельность связана с событиями (явлениями, процессами), в которых участвовала выбранная историческая личность; характеристика роли каждой из этих личностей с указанием их конкретных действий, в значительной степени повлиявших на ход и (или) результат названных событий (явлений, процессов). Например, при выборе Ярослава Мудрого, можно указать его роль в процессе формирования законодательства Древнерусского государства: «принял Русскую Правду, чем внес свой вклад в формирование законодательства Древнеруссского государства». В этом же процессе участвовал Владимир Мономах, роль которого можно отразить следующим образом: «Владимир Мономах издал Устав Владимира Всеволодовича, чем также внес свой вклад в процесс формирования законодательства Древнеруссского государства».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928802"/>
          <a:ext cx="8786873" cy="3911935"/>
        </p:xfrm>
        <a:graphic>
          <a:graphicData uri="http://schemas.openxmlformats.org/drawingml/2006/table">
            <a:tbl>
              <a:tblPr/>
              <a:tblGrid>
                <a:gridCol w="500066"/>
                <a:gridCol w="7731030"/>
                <a:gridCol w="555777"/>
              </a:tblGrid>
              <a:tr h="70435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К3</a:t>
                      </a:r>
                    </a:p>
                  </a:txBody>
                  <a:tcPr marL="37733" marR="3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связи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 данному критерию не засчитываются причинно-следственные связи, названные при указании роли личности и засчитанные по критерию К2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указаны две причинно-следственные связи, характеризующие причины событий (явлений, процессов), которые происходили в период жизни исторических личностей (указанной в задании и (или) названной участником экзамена)</a:t>
                      </a: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 указана одна причинно-следственная связь, характеризующая причину события (явления, процесса), которое произошло в период жизни исторических личностей (указанной в задании и (или) названной участником экзамена)</a:t>
                      </a: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связи, характеризующие причины событий (явлений, процессов), которые происходили в период жизни исторических личностей (указанной в задании и (или) названной участником экзамена), указаны неверно / не указаны</a:t>
                      </a: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7733" marR="3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2)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071546"/>
          <a:ext cx="8572561" cy="5181600"/>
        </p:xfrm>
        <a:graphic>
          <a:graphicData uri="http://schemas.openxmlformats.org/drawingml/2006/table">
            <a:tbl>
              <a:tblPr/>
              <a:tblGrid>
                <a:gridCol w="642942"/>
                <a:gridCol w="7387398"/>
                <a:gridCol w="542221"/>
              </a:tblGrid>
              <a:tr h="82500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К4</a:t>
                      </a:r>
                    </a:p>
                  </a:txBody>
                  <a:tcPr marL="46892" marR="46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Указание влияния событий (явлений, процессов), в которых участвовал выбранный исторический деятель, на дальнейшую историю России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Указано влияние любого события (явления, процесса), 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котором участвовал выбранный исторический деятель, на дальнейшую историю России с опорой на события (явления, процессы), произошедшие после его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смерти *****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(окончания политической деятельности)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Влияние события (явления, процесса), в котором участвовал выбранный исторический деятель, на события (явления, процессы), произошедшие после его смерти, сформулировано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общей форме или на уровне обыденных представлений, без привлечения исторических фактов и (или) мнений историков.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Влияние события (явления, процесса), в котором участвовал выбранный исторический деятель, на дальнейшую историю России не указано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2)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428736"/>
            <a:ext cx="85725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критерию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К4 оценивается указание влияния событий (явлений, процессов), в которых участвовал выбранный исторический деятель, на дальнейшую историю России. Используя знание исторических фактов и (или) мнений историков, необходимо указать влияние любого из указанных событий (явлений, процессов), в которых участвовал выбранный исторический деятель, на события (явления, процессы), произошедшие после его смерти. В данном случае важно, чтобы событие, о влиянии на которое напишет экзаменуемый, произошло именно после смерти выбранного исторического деятеля. </a:t>
            </a:r>
            <a:r>
              <a:rPr lang="ru-RU" sz="2000" dirty="0" smtClean="0">
                <a:latin typeface="Times New Roman"/>
                <a:ea typeface="Calibri"/>
              </a:rPr>
              <a:t>Например, А.Д. Меншиков участвовал в учреждении Верховного тайного совета, который стал настолько влиятельным органом, что в 1730 г. его члены попытались ограничить власть вступавшей на престол Анны Иоанновны. В данном случае важно, что А.Д Меншиков умер в 1729 г. и «</a:t>
            </a:r>
            <a:r>
              <a:rPr lang="ru-RU" sz="2000" dirty="0" err="1" smtClean="0">
                <a:latin typeface="Times New Roman"/>
                <a:ea typeface="Calibri"/>
              </a:rPr>
              <a:t>затейка</a:t>
            </a:r>
            <a:r>
              <a:rPr lang="ru-RU" sz="2000" dirty="0" smtClean="0">
                <a:latin typeface="Times New Roman"/>
                <a:ea typeface="Calibri"/>
              </a:rPr>
              <a:t>» </a:t>
            </a:r>
            <a:r>
              <a:rPr lang="ru-RU" sz="2000" dirty="0" err="1" smtClean="0">
                <a:latin typeface="Times New Roman"/>
                <a:ea typeface="Calibri"/>
              </a:rPr>
              <a:t>верховников</a:t>
            </a:r>
            <a:r>
              <a:rPr lang="ru-RU" sz="2000" dirty="0" smtClean="0">
                <a:latin typeface="Times New Roman"/>
                <a:ea typeface="Calibri"/>
              </a:rPr>
              <a:t> состоялась уже после его смерти.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71546"/>
          <a:ext cx="8643999" cy="4876800"/>
        </p:xfrm>
        <a:graphic>
          <a:graphicData uri="http://schemas.openxmlformats.org/drawingml/2006/table">
            <a:tbl>
              <a:tblPr/>
              <a:tblGrid>
                <a:gridCol w="714380"/>
                <a:gridCol w="7382880"/>
                <a:gridCol w="546739"/>
              </a:tblGrid>
              <a:tr h="63089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Наличие фактических ошибок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1, 2 или 3 балла по критерию 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К5 </a:t>
                      </a: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может быть выставлено только в случае, если по критериям К1–К4 выставлено 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сумме не менее 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В историческом сочинении отсутствуют фактические ошибки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Допущена одна фактическая ошибка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Допущены две фактические ошибки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Допущены три или более фактические ошибки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Форма изложения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1 балл по критерию 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К6 </a:t>
                      </a: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может быть выставлен только 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случае, если по критериям К1–К4 выставлено в сумме 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менее 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2000" b="1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Ответ представлен в виде исторического сочинения (последовательное, связное изложение материала)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Ответ представлен в виде отдельных отрывочных положений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06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88" marR="3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Указания по оцениванию (модель 2)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8712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принимаются положения:</a:t>
            </a:r>
          </a:p>
          <a:p>
            <a:endParaRPr lang="ru-RU" dirty="0" smtClean="0"/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М.И. Кутузов командовал русской армией в ходе Отечественной войны 1812 г. и в этом состоит его роль в победе в данной войне.</a:t>
            </a:r>
          </a:p>
          <a:p>
            <a:endParaRPr lang="ru-RU" i="1" dirty="0" smtClean="0"/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Роль А.В. Суворова в победе в русско-турецкой войне 1787 – 1791 гг. в том, что он взял крепость Измаил, которая считалась неприступной.</a:t>
            </a:r>
          </a:p>
          <a:p>
            <a:endParaRPr lang="ru-RU" i="1" dirty="0" smtClean="0"/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Роль Александра Невского в отпоре завоевателям, совершившим в </a:t>
            </a:r>
            <a:r>
              <a:rPr lang="en-US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XIII</a:t>
            </a:r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 в. нашествие на русские земли с северо-запада, состоит в том, что он одержал победы в Невской битве и Ледовом побоище.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К2</a:t>
            </a:r>
            <a:endParaRPr lang="ru-RU" alt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Принимаются положения:</a:t>
            </a:r>
          </a:p>
          <a:p>
            <a:endParaRPr lang="ru-RU" dirty="0" smtClean="0"/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На военном совете в деревне Фили М.И. Кутузов произнес свои знаменитые слова: «с потерей Москвы еще не потеряна Россия, с потерею же армии Россия потеряна», после чего отдал приказ об оставлении Москвы, сыграв тем самым роль в сохранении русской армии, а значит, и в победе над неприятелем.</a:t>
            </a:r>
          </a:p>
          <a:p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Александр Невский расположил отряд ополченцев против головы рыцарской «свиньи», расположил за спиной ополченцев обоз, расположил конницу по флангам, в решающий момент битвы отдал приказ коннице вступить в бой. Каждое из этих действий Александра Невского сыграло определенную роль в общей победе русского войска в Ледовом побоище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К2</a:t>
            </a:r>
            <a:endParaRPr lang="ru-RU" alt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Перспективная модель определяет основные направления развития ЕГЭ: а) </a:t>
            </a:r>
            <a:r>
              <a:rPr lang="ru-RU" sz="2000" dirty="0" smtClean="0"/>
              <a:t>расширение спектра проверяемых умений (включение новых заданий, нацеленных на проверку умений работать с источниками информации разных типов, на проверку аналитических умений); б) включение в экзаменационную работу заданий на проверку знаний по всеобщей истории; в) преодоление нежелательных ситуаций, связанных с возможностью «натаскивания» на выполнение заданий ЕГЭ и отношением к подготовке к экзамену, только как к усвоению строго определенной информации по истории).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Задания прошли ряд апробаций, по их итогам внесены изменения.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Задания прошли общественно-педагогическое обсуждение.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Введение новых заданий будет осуществляться постепенно.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Часть заданий из действующей модели сохранится.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Перспективная модель ЕГЭ</a:t>
            </a:r>
            <a:endParaRPr lang="ru-RU" sz="3200" b="1" dirty="0">
              <a:solidFill>
                <a:srgbClr val="BBE0E3">
                  <a:lumMod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4482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К3. Ошибка. В сочинении присутствует слово «причина», но не указаны причинно-следственные связи.</a:t>
            </a:r>
          </a:p>
          <a:p>
            <a:endParaRPr lang="ru-RU" dirty="0" smtClean="0"/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Последствием </a:t>
            </a:r>
            <a:r>
              <a:rPr lang="ru-RU" i="1" dirty="0" err="1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Висло-Одерской</a:t>
            </a:r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 операции стало освобождение Варшавы от фашистов.</a:t>
            </a:r>
          </a:p>
          <a:p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Причиной самого крупного поражения немцев стала блестяще проведенная операция "Багратион" по освобождению Белоруссии.</a:t>
            </a:r>
          </a:p>
          <a:p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Причиной отмены крепостного права было осуществление крестьянской реформы Александра </a:t>
            </a:r>
            <a:r>
              <a:rPr lang="en-US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II/</a:t>
            </a:r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en-US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</a:t>
            </a:r>
            <a:endParaRPr lang="ru-RU" alt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340768"/>
            <a:ext cx="87129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Ошибка. Указание желания исторического деятеля произвести какое-либо действие в качестве причины этого действия.</a:t>
            </a:r>
          </a:p>
          <a:p>
            <a:endParaRPr lang="ru-RU" dirty="0" smtClean="0"/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Причиной издания указа и единонаследии стало желание Петра </a:t>
            </a:r>
            <a:r>
              <a:rPr lang="en-US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I </a:t>
            </a:r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так, чтобы имение наследовал только один сын.</a:t>
            </a:r>
          </a:p>
          <a:p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Причиной издания Жалованной грамоты дворянству было стремление Екатерины II закрепить дарованные дворянству ранее привилегии и установить новые.</a:t>
            </a:r>
          </a:p>
          <a:p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r>
              <a:rPr lang="ru-RU" dirty="0" smtClean="0"/>
              <a:t>Правильно:</a:t>
            </a:r>
          </a:p>
          <a:p>
            <a:endParaRPr lang="ru-RU" dirty="0" smtClean="0"/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Причиной </a:t>
            </a:r>
            <a:r>
              <a:rPr lang="ru-RU" i="1" dirty="0" err="1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Любечского</a:t>
            </a:r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  съезда было стремление князей прекратить усобицы.</a:t>
            </a:r>
          </a:p>
          <a:p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Причиной русско-турецкой войны было стремление России выйти к Черному морю и создать там военно-морской флот.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en-US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</a:t>
            </a:r>
            <a:endParaRPr lang="ru-RU" alt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К4</a:t>
            </a:r>
            <a:endParaRPr lang="ru-RU" alt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Ошибка в сочинении по историческим процессам. Указано значение без использования исторических фактов. 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Внешняя политика России в 1689 – 1725 гг. сделала Россию одной из сильнейших мировых держав.</a:t>
            </a:r>
          </a:p>
          <a:p>
            <a:pPr algn="just"/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pPr algn="just"/>
            <a:r>
              <a:rPr lang="ru-RU" dirty="0" smtClean="0"/>
              <a:t>Ошибка в сочинении по историческим процессам. В качестве значения указан факт, являющийся также одним из результатов внешней политики. Важность его не указана. </a:t>
            </a:r>
          </a:p>
          <a:p>
            <a:pPr algn="just"/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Значение внешней политики в 1689 – 1725 гг. состояло в том, что Россия получила надёжный выход к Балтийскому морю.</a:t>
            </a:r>
          </a:p>
          <a:p>
            <a:pPr algn="just"/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pPr algn="just"/>
            <a:r>
              <a:rPr lang="ru-RU" dirty="0" smtClean="0"/>
              <a:t>Правильно:</a:t>
            </a:r>
          </a:p>
          <a:p>
            <a:pPr algn="just"/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В ходе проведения внешней политики в 1689 – 1725 гг. Россия получила надёжный выход к Балтийскому морю, что способствовало развитию торговле и </a:t>
            </a:r>
            <a:r>
              <a:rPr lang="ru-RU" i="1" dirty="0" err="1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и</a:t>
            </a:r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 культурных связей с Европой.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К4</a:t>
            </a:r>
            <a:endParaRPr lang="ru-RU" alt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Ошибка в сочинении по историческим личностям. Указано влияние событий (процессов), в которых участвовал выбранный исторический деятель на период, когда этот исторический был жив и не отошел от активной деятельности.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Великая Отечественная война, в которой участвовал Г.К. Жуков, оказала значительное влияние на дальнейшую историю. СССР, сыгравший главную роль в разгроме фашистской германии стал мировой сверхдержавой, сформировал «социалистический лагерь», вступивший в идеологическое противостояние с развитыми капиталистическими странами. Сформировались два военных блока – НАТО и ОВД, началась «холодная война»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276872"/>
            <a:ext cx="84296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К4. Ошибка в сочинении по историческим личностям. Вместо указания влияния событий (явлений, процессов), в которых участвовал исторический деятель, на дальнейшую историю России с опорой на события (явления, процессы), произошедшие после его смерти, экзаменуемые пишут общий вывод, в котором обобщают все сказанное в сочинении.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Г.К. Жуков участвовал во многих процессах, связанных с военным делом. Во многом благодаря его полководческому таланту была одержана победа в Великой Отечественной войне.  Одержав победу в этой войне СССР стал одной из сильнейших держав в мире.</a:t>
            </a:r>
          </a:p>
          <a:p>
            <a:pPr algn="just"/>
            <a:endParaRPr lang="ru-RU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188640"/>
            <a:ext cx="7776864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К4</a:t>
            </a:r>
            <a:endParaRPr lang="ru-RU" altLang="ru-RU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282" y="1142984"/>
            <a:ext cx="871296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совсем правильные высказывания, не считаются фактическими ошибками.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«Мне кажется, что период образования Древнерусского государства – самый интересный. Ведь именно с этого периода начала появляться настоящая жизнь»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«В истории всё взаимосвязано».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«Горбачёв развалил СССР».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i="1" dirty="0" smtClean="0">
              <a:latin typeface="Segoe Script" pitchFamily="66" charset="0"/>
              <a:ea typeface="Times New Roman" pitchFamily="18" charset="0"/>
              <a:cs typeface="Mongolian Baiti" pitchFamily="66" charset="0"/>
            </a:endParaRP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«Сражение при Гангуте – величайшее сражение».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  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«Наполеон одержал победу в Бородинском сражении».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 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«Александр I постепенно перестал интересоваться политикой после Отечественной войны».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 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«В этот момент Екатерина II подумала, что надо издать Жалованную грамоту».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 </a:t>
            </a:r>
          </a:p>
          <a:p>
            <a:pPr algn="l" eaLnBrk="0" hangingPunct="0"/>
            <a:r>
              <a:rPr lang="ru-RU" sz="1500" i="1" dirty="0" smtClean="0">
                <a:latin typeface="Segoe Script" pitchFamily="66" charset="0"/>
                <a:ea typeface="Times New Roman" pitchFamily="18" charset="0"/>
                <a:cs typeface="Mongolian Baiti" pitchFamily="66" charset="0"/>
              </a:rPr>
              <a:t>«Ещё при жизни Елизавета Петровна задумалась о будущем наследнике престола».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88640"/>
            <a:ext cx="8358246" cy="100811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Типичные ошибки, допускаемые экзаменуемыми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К5</a:t>
            </a:r>
            <a:endParaRPr lang="ru-RU" alt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18000" y="3187065"/>
          <a:ext cx="508000" cy="483870"/>
        </p:xfrm>
        <a:graphic>
          <a:graphicData uri="http://schemas.openxmlformats.org/drawingml/2006/table">
            <a:tbl>
              <a:tblPr/>
              <a:tblGrid>
                <a:gridCol w="508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17 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</a:rPr>
                      </a:b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07950" marR="107950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5943600" cy="417195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2844" y="5643578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Укажите название войны, события которой изображены на марке стрелками. Используя изображение, приведите одно любое обоснование Вашего ответа.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Перспективная модель ЕГЭ</a:t>
            </a:r>
            <a:endParaRPr lang="ru-RU" sz="3200" b="1" dirty="0">
              <a:solidFill>
                <a:srgbClr val="BBE0E3">
                  <a:lumMod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2071678"/>
          <a:ext cx="5217323" cy="4225914"/>
        </p:xfrm>
        <a:graphic>
          <a:graphicData uri="http://schemas.openxmlformats.org/drawingml/2006/table">
            <a:tbl>
              <a:tblPr/>
              <a:tblGrid>
                <a:gridCol w="211051"/>
                <a:gridCol w="2349118"/>
                <a:gridCol w="120680"/>
                <a:gridCol w="199479"/>
                <a:gridCol w="2336995"/>
              </a:tblGrid>
              <a:tr h="1880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20" name="Рисунок 86" descr="Сталинская высо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71678"/>
            <a:ext cx="1485910" cy="1857388"/>
          </a:xfrm>
          <a:prstGeom prst="rect">
            <a:avLst/>
          </a:prstGeom>
          <a:noFill/>
        </p:spPr>
      </p:pic>
      <p:pic>
        <p:nvPicPr>
          <p:cNvPr id="34819" name="Рисунок 85" descr="Мавзо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2143140" cy="1621979"/>
          </a:xfrm>
          <a:prstGeom prst="rect">
            <a:avLst/>
          </a:prstGeom>
          <a:noFill/>
        </p:spPr>
      </p:pic>
      <p:pic>
        <p:nvPicPr>
          <p:cNvPr id="34818" name="Рисунок 88" descr="Казанский собор в С-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2"/>
            <a:ext cx="2286016" cy="1518568"/>
          </a:xfrm>
          <a:prstGeom prst="rect">
            <a:avLst/>
          </a:prstGeom>
          <a:noFill/>
        </p:spPr>
      </p:pic>
      <p:pic>
        <p:nvPicPr>
          <p:cNvPr id="34817" name="Рисунок 87" descr="Белый дом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29132"/>
            <a:ext cx="2286016" cy="1628924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42844" y="1238011"/>
            <a:ext cx="87868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из представленных ниже памятников архитектуры был создан в период жизни исторического деятеля, изображённого на марке? В ответе запишите цифру, которой обозначен этот памятник архитектуры. Назовите архитектора, по проекту которого создан данный памятник архитектуры.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Перспективная модель ЕГЭ</a:t>
            </a:r>
            <a:endParaRPr lang="ru-RU" sz="3200" b="1" dirty="0">
              <a:solidFill>
                <a:srgbClr val="BBE0E3">
                  <a:lumMod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Перспективная модель ЕГЭ</a:t>
            </a:r>
            <a:endParaRPr lang="ru-RU" sz="3200" b="1" dirty="0">
              <a:solidFill>
                <a:srgbClr val="BBE0E3">
                  <a:lumMod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0722" name="Рисунок 1" descr="ДЕМО_DrRusGosIX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4432702" cy="54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7348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Перспективная модель ЕГЭ</a:t>
            </a:r>
            <a:endParaRPr lang="ru-RU" sz="3200" b="1" dirty="0">
              <a:solidFill>
                <a:srgbClr val="BBE0E3">
                  <a:lumMod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Прочтите отрывок из сочинения историка о событиях, отражённых на схеме, и, используя схему, укажите название города, которое дважды пропущено в тексте.</a:t>
            </a:r>
          </a:p>
          <a:p>
            <a:pPr algn="just"/>
            <a:r>
              <a:rPr lang="ru-RU" dirty="0" smtClean="0"/>
              <a:t>«Князь взял столицу Хазарского каганата в дельте реки Волги. После этой победы он продолжил поход, так как у хазар было ещё несколько крупных городов. Князь повёл дружины по берегу Каспийского моря на юг, к старой столице Хазарского каганата — ____________. Это был крупный город, в котором правил монарх, имевший своё войско. Поход на этот город был скоротечен. Неприятельское войско было разгромлено и рассеяно по окрестным горам, ____________ заняли без боя. Дальше на юг киевский князь не пошёл».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Ответ: ____________________________.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КИМ 2021: задание  </a:t>
            </a:r>
            <a:r>
              <a:rPr lang="ru-RU" altLang="ru-RU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21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2385854"/>
            <a:ext cx="8229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Укажите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приглашения на российский престол иностранного правителя, названную в записках. На каких условиях согласно данному отрывку он приглашался на российский престол? Укажите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любые два условия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ответе избегайте цитирования избыточного текста,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содержащего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положений, которые должны быть приведены по условию задания.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задание 24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24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задание на анализ исторических версий и оценок фактов, процессов с привлечением знаний курса. В задании 24 представлена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дискуссионная точка зрения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какой-либо исторической проблеме. Выпускнику необходимо привести два аргумента, которыми можно подтвердить данную точку зрения, и два аргумента, которыми можно опровергнуть её.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критериев оценивания – 5 баллов за задание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2872</Words>
  <Application>Microsoft Office PowerPoint</Application>
  <PresentationFormat>Экран (4:3)</PresentationFormat>
  <Paragraphs>276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Проблемы и перспективы подготовки к ЕГЭ по истории 2021 г: основные тенденции</vt:lpstr>
      <vt:lpstr>Слайд 2</vt:lpstr>
      <vt:lpstr>Перспективная модель ЕГЭ</vt:lpstr>
      <vt:lpstr>Перспективная модель ЕГЭ</vt:lpstr>
      <vt:lpstr>Перспективная модель ЕГЭ</vt:lpstr>
      <vt:lpstr>Перспективная модель ЕГЭ</vt:lpstr>
      <vt:lpstr>Перспективная модель ЕГЭ</vt:lpstr>
      <vt:lpstr>КИМ 2021: задание  21</vt:lpstr>
      <vt:lpstr>задание 24</vt:lpstr>
      <vt:lpstr>Слайд 10</vt:lpstr>
      <vt:lpstr>КИМ 2021: задание 25 Указания по оцениванию (модель 1)</vt:lpstr>
      <vt:lpstr>Указания по оцениванию (модель 1)</vt:lpstr>
      <vt:lpstr>Указания по оцениванию (модель 1)</vt:lpstr>
      <vt:lpstr>Указания по оцениванию (модель 1)</vt:lpstr>
      <vt:lpstr>Указания по оцениванию (модель 1)</vt:lpstr>
      <vt:lpstr>Указания по оцениванию (модель 1)</vt:lpstr>
      <vt:lpstr>Указания по оцениванию (модель 1)</vt:lpstr>
      <vt:lpstr>Указания по оцениванию (модель 1)</vt:lpstr>
      <vt:lpstr>Указания по оцениванию (модель 1)</vt:lpstr>
      <vt:lpstr>КИМ 2021: задание 25  Указания по оцениванию (модель 2)</vt:lpstr>
      <vt:lpstr>Указания по оцениванию (модель 2)</vt:lpstr>
      <vt:lpstr>Указания по оцениванию (модель 2)</vt:lpstr>
      <vt:lpstr>Указания по оцениванию (модель 2)</vt:lpstr>
      <vt:lpstr>Указания по оцениванию (модель 2)</vt:lpstr>
      <vt:lpstr>Указания по оцениванию (модель 2)</vt:lpstr>
      <vt:lpstr>Указания по оцениванию (модель 2)</vt:lpstr>
      <vt:lpstr>Указания по оцениванию (модель 2)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экспертов ЕГЭ  по истории 2021 г</dc:title>
  <dc:creator>Пользователь</dc:creator>
  <cp:lastModifiedBy>Пользователь</cp:lastModifiedBy>
  <cp:revision>15</cp:revision>
  <dcterms:created xsi:type="dcterms:W3CDTF">2021-01-31T18:14:51Z</dcterms:created>
  <dcterms:modified xsi:type="dcterms:W3CDTF">2021-03-26T15:49:04Z</dcterms:modified>
</cp:coreProperties>
</file>