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89" r:id="rId13"/>
    <p:sldId id="267" r:id="rId14"/>
    <p:sldId id="268" r:id="rId15"/>
    <p:sldId id="269" r:id="rId16"/>
    <p:sldId id="275" r:id="rId17"/>
    <p:sldId id="295" r:id="rId18"/>
    <p:sldId id="270" r:id="rId19"/>
    <p:sldId id="271" r:id="rId20"/>
    <p:sldId id="272" r:id="rId21"/>
    <p:sldId id="273" r:id="rId22"/>
    <p:sldId id="274" r:id="rId23"/>
    <p:sldId id="294" r:id="rId24"/>
    <p:sldId id="276" r:id="rId25"/>
    <p:sldId id="291" r:id="rId26"/>
    <p:sldId id="290" r:id="rId27"/>
    <p:sldId id="277" r:id="rId28"/>
    <p:sldId id="278" r:id="rId29"/>
    <p:sldId id="279" r:id="rId30"/>
    <p:sldId id="296" r:id="rId31"/>
    <p:sldId id="280" r:id="rId32"/>
    <p:sldId id="293" r:id="rId33"/>
    <p:sldId id="281" r:id="rId34"/>
    <p:sldId id="282" r:id="rId35"/>
    <p:sldId id="283" r:id="rId36"/>
    <p:sldId id="284" r:id="rId37"/>
    <p:sldId id="285" r:id="rId38"/>
    <p:sldId id="292" r:id="rId39"/>
    <p:sldId id="288" r:id="rId40"/>
    <p:sldId id="297" r:id="rId41"/>
    <p:sldId id="298" r:id="rId42"/>
    <p:sldId id="299" r:id="rId43"/>
    <p:sldId id="300" r:id="rId44"/>
    <p:sldId id="286" r:id="rId45"/>
    <p:sldId id="287"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8D1BF3A-6406-4BE4-B37E-50F5957D4D5A}"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EE1BBF-8561-49B5-9088-7EB9A9C1D1D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D1BF3A-6406-4BE4-B37E-50F5957D4D5A}"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EE1BBF-8561-49B5-9088-7EB9A9C1D1D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D1BF3A-6406-4BE4-B37E-50F5957D4D5A}"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EE1BBF-8561-49B5-9088-7EB9A9C1D1D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D1BF3A-6406-4BE4-B37E-50F5957D4D5A}"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EE1BBF-8561-49B5-9088-7EB9A9C1D1D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D1BF3A-6406-4BE4-B37E-50F5957D4D5A}" type="datetimeFigureOut">
              <a:rPr lang="ru-RU" smtClean="0"/>
              <a:pPr/>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EE1BBF-8561-49B5-9088-7EB9A9C1D1D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8D1BF3A-6406-4BE4-B37E-50F5957D4D5A}" type="datetimeFigureOut">
              <a:rPr lang="ru-RU" smtClean="0"/>
              <a:pPr/>
              <a:t>14.04.2021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EE1BBF-8561-49B5-9088-7EB9A9C1D1D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8D1BF3A-6406-4BE4-B37E-50F5957D4D5A}" type="datetimeFigureOut">
              <a:rPr lang="ru-RU" smtClean="0"/>
              <a:pPr/>
              <a:t>14.04.2021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BEE1BBF-8561-49B5-9088-7EB9A9C1D1D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8D1BF3A-6406-4BE4-B37E-50F5957D4D5A}" type="datetimeFigureOut">
              <a:rPr lang="ru-RU" smtClean="0"/>
              <a:pPr/>
              <a:t>14.04.2021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BEE1BBF-8561-49B5-9088-7EB9A9C1D1D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D1BF3A-6406-4BE4-B37E-50F5957D4D5A}" type="datetimeFigureOut">
              <a:rPr lang="ru-RU" smtClean="0"/>
              <a:pPr/>
              <a:t>14.04.2021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BEE1BBF-8561-49B5-9088-7EB9A9C1D1D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D1BF3A-6406-4BE4-B37E-50F5957D4D5A}" type="datetimeFigureOut">
              <a:rPr lang="ru-RU" smtClean="0"/>
              <a:pPr/>
              <a:t>14.04.2021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EE1BBF-8561-49B5-9088-7EB9A9C1D1D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D1BF3A-6406-4BE4-B37E-50F5957D4D5A}" type="datetimeFigureOut">
              <a:rPr lang="ru-RU" smtClean="0"/>
              <a:pPr/>
              <a:t>14.04.2021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EE1BBF-8561-49B5-9088-7EB9A9C1D1D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1BF3A-6406-4BE4-B37E-50F5957D4D5A}" type="datetimeFigureOut">
              <a:rPr lang="ru-RU" smtClean="0"/>
              <a:pPr/>
              <a:t>14.04.2021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E1BBF-8561-49B5-9088-7EB9A9C1D1D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63888" y="476672"/>
            <a:ext cx="5580112" cy="2736304"/>
          </a:xfrm>
        </p:spPr>
        <p:txBody>
          <a:bodyPr>
            <a:normAutofit fontScale="90000"/>
          </a:bodyPr>
          <a:lstStyle/>
          <a:p>
            <a:r>
              <a:rPr lang="ru-RU" b="1" dirty="0" smtClean="0">
                <a:solidFill>
                  <a:schemeClr val="accent1">
                    <a:lumMod val="50000"/>
                  </a:schemeClr>
                </a:solidFill>
                <a:latin typeface="+mn-lt"/>
                <a:cs typeface="Arial" pitchFamily="34" charset="0"/>
              </a:rPr>
              <a:t>Приёмы организации структурных этапов урока </a:t>
            </a:r>
            <a:br>
              <a:rPr lang="ru-RU" b="1" dirty="0" smtClean="0">
                <a:solidFill>
                  <a:schemeClr val="accent1">
                    <a:lumMod val="50000"/>
                  </a:schemeClr>
                </a:solidFill>
                <a:latin typeface="+mn-lt"/>
                <a:cs typeface="Arial" pitchFamily="34" charset="0"/>
              </a:rPr>
            </a:br>
            <a:r>
              <a:rPr lang="ru-RU" b="1" dirty="0" smtClean="0">
                <a:solidFill>
                  <a:schemeClr val="accent1">
                    <a:lumMod val="50000"/>
                  </a:schemeClr>
                </a:solidFill>
                <a:latin typeface="+mn-lt"/>
                <a:cs typeface="Arial" pitchFamily="34" charset="0"/>
              </a:rPr>
              <a:t>русского родного языка</a:t>
            </a:r>
            <a:endParaRPr lang="ru-RU" b="1" dirty="0">
              <a:solidFill>
                <a:schemeClr val="accent1">
                  <a:lumMod val="50000"/>
                </a:schemeClr>
              </a:solidFill>
              <a:latin typeface="+mn-lt"/>
              <a:cs typeface="Arial" pitchFamily="34" charset="0"/>
            </a:endParaRPr>
          </a:p>
        </p:txBody>
      </p:sp>
      <p:sp>
        <p:nvSpPr>
          <p:cNvPr id="3" name="Подзаголовок 2"/>
          <p:cNvSpPr>
            <a:spLocks noGrp="1"/>
          </p:cNvSpPr>
          <p:nvPr>
            <p:ph type="subTitle" idx="1"/>
          </p:nvPr>
        </p:nvSpPr>
        <p:spPr>
          <a:xfrm>
            <a:off x="4788024" y="5661248"/>
            <a:ext cx="4168552" cy="766936"/>
          </a:xfrm>
        </p:spPr>
        <p:txBody>
          <a:bodyPr>
            <a:noAutofit/>
          </a:bodyPr>
          <a:lstStyle/>
          <a:p>
            <a:pPr algn="r"/>
            <a:r>
              <a:rPr lang="ru-RU" sz="2400" dirty="0" smtClean="0">
                <a:solidFill>
                  <a:schemeClr val="accent1">
                    <a:lumMod val="50000"/>
                  </a:schemeClr>
                </a:solidFill>
                <a:cs typeface="Arial" pitchFamily="34" charset="0"/>
              </a:rPr>
              <a:t>Юлия Андреевна Ушакова</a:t>
            </a:r>
          </a:p>
          <a:p>
            <a:pPr algn="r"/>
            <a:r>
              <a:rPr lang="ru-RU" sz="2400" dirty="0" smtClean="0">
                <a:solidFill>
                  <a:schemeClr val="accent1">
                    <a:lumMod val="50000"/>
                  </a:schemeClr>
                </a:solidFill>
                <a:cs typeface="Arial" pitchFamily="34" charset="0"/>
              </a:rPr>
              <a:t>МБОУ СОШ №16 г. Кирова</a:t>
            </a:r>
            <a:endParaRPr lang="ru-RU" sz="2400" dirty="0">
              <a:solidFill>
                <a:schemeClr val="accent1">
                  <a:lumMod val="50000"/>
                </a:schemeClr>
              </a:solidFill>
              <a:cs typeface="Arial" pitchFamily="34" charset="0"/>
            </a:endParaRPr>
          </a:p>
        </p:txBody>
      </p:sp>
      <p:pic>
        <p:nvPicPr>
          <p:cNvPr id="11267" name="Picture 3"/>
          <p:cNvPicPr>
            <a:picLocks noChangeAspect="1" noChangeArrowheads="1"/>
          </p:cNvPicPr>
          <p:nvPr/>
        </p:nvPicPr>
        <p:blipFill>
          <a:blip r:embed="rId2" cstate="print"/>
          <a:srcRect l="73528" t="34965" r="2257" b="11171"/>
          <a:stretch>
            <a:fillRect/>
          </a:stretch>
        </p:blipFill>
        <p:spPr bwMode="auto">
          <a:xfrm>
            <a:off x="323528" y="2060848"/>
            <a:ext cx="3240360" cy="450489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23528" y="1701970"/>
            <a:ext cx="846043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800" b="1" i="1" dirty="0"/>
              <a:t>Дети. </a:t>
            </a:r>
            <a:r>
              <a:rPr lang="ru-RU" sz="2800" dirty="0"/>
              <a:t>Это буква </a:t>
            </a:r>
            <a:r>
              <a:rPr lang="ru-RU" sz="2800" b="1" i="1" dirty="0" smtClean="0"/>
              <a:t>е</a:t>
            </a:r>
            <a:r>
              <a:rPr lang="ru-RU" sz="2800" dirty="0" smtClean="0"/>
              <a:t>.</a:t>
            </a:r>
          </a:p>
          <a:p>
            <a:endParaRPr lang="ru-RU" sz="2800" dirty="0"/>
          </a:p>
          <a:p>
            <a:r>
              <a:rPr lang="ru-RU" sz="2800" b="1" i="1" dirty="0"/>
              <a:t>Учитель.</a:t>
            </a:r>
            <a:r>
              <a:rPr lang="ru-RU" sz="2800" dirty="0"/>
              <a:t> Запишем. Прочитайте слово, которое у нас получилось, и сформулируйте тему </a:t>
            </a:r>
            <a:r>
              <a:rPr lang="ru-RU" sz="2800" dirty="0" smtClean="0"/>
              <a:t>урока. </a:t>
            </a:r>
          </a:p>
          <a:p>
            <a:endParaRPr lang="ru-RU" sz="2800" dirty="0"/>
          </a:p>
          <a:p>
            <a:r>
              <a:rPr lang="ru-RU" sz="2800" b="1" i="1" dirty="0"/>
              <a:t>Дети. </a:t>
            </a:r>
            <a:r>
              <a:rPr lang="ru-RU" sz="2800" dirty="0"/>
              <a:t>У нас получилось слово</a:t>
            </a:r>
            <a:r>
              <a:rPr lang="ru-RU" sz="2800" b="1" i="1" dirty="0"/>
              <a:t> УДАРЕНИЕ</a:t>
            </a:r>
            <a:r>
              <a:rPr lang="ru-RU" sz="2800" dirty="0"/>
              <a:t>, значит тема сегодняшнего урока </a:t>
            </a:r>
            <a:r>
              <a:rPr lang="ru-RU" sz="2800" b="1" i="1" dirty="0"/>
              <a:t>«Ударение»</a:t>
            </a:r>
            <a:r>
              <a:rPr lang="ru-RU" sz="2800" dirty="0"/>
              <a:t>.</a:t>
            </a:r>
          </a:p>
        </p:txBody>
      </p:sp>
      <p:sp>
        <p:nvSpPr>
          <p:cNvPr id="5" name="Заголовок 1"/>
          <p:cNvSpPr>
            <a:spLocks noGrp="1"/>
          </p:cNvSpPr>
          <p:nvPr>
            <p:ph type="title"/>
          </p:nvPr>
        </p:nvSpPr>
        <p:spPr>
          <a:xfrm>
            <a:off x="467544" y="404664"/>
            <a:ext cx="8229600" cy="706090"/>
          </a:xfrm>
        </p:spPr>
        <p:txBody>
          <a:bodyPr>
            <a:noAutofit/>
          </a:bodyPr>
          <a:lstStyle/>
          <a:p>
            <a:r>
              <a:rPr lang="ru-RU" sz="4000" b="1" dirty="0" smtClean="0">
                <a:solidFill>
                  <a:schemeClr val="accent1">
                    <a:lumMod val="50000"/>
                  </a:schemeClr>
                </a:solidFill>
              </a:rPr>
              <a:t>Формулирование </a:t>
            </a:r>
            <a:br>
              <a:rPr lang="ru-RU" sz="4000" b="1" dirty="0" smtClean="0">
                <a:solidFill>
                  <a:schemeClr val="accent1">
                    <a:lumMod val="50000"/>
                  </a:schemeClr>
                </a:solidFill>
              </a:rPr>
            </a:br>
            <a:r>
              <a:rPr lang="ru-RU" sz="4000" b="1" dirty="0" smtClean="0">
                <a:solidFill>
                  <a:schemeClr val="accent1">
                    <a:lumMod val="50000"/>
                  </a:schemeClr>
                </a:solidFill>
              </a:rPr>
              <a:t>темы и цели урока</a:t>
            </a:r>
            <a:endParaRPr lang="ru-RU" sz="4000" b="1" dirty="0">
              <a:solidFill>
                <a:schemeClr val="accent1">
                  <a:lumMod val="50000"/>
                </a:schemeClr>
              </a:solidFill>
            </a:endParaRPr>
          </a:p>
        </p:txBody>
      </p:sp>
      <p:sp>
        <p:nvSpPr>
          <p:cNvPr id="22529" name="Rectangle 1"/>
          <p:cNvSpPr>
            <a:spLocks noChangeArrowheads="1"/>
          </p:cNvSpPr>
          <p:nvPr/>
        </p:nvSpPr>
        <p:spPr bwMode="auto">
          <a:xfrm>
            <a:off x="251520" y="4869160"/>
            <a:ext cx="849694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0000"/>
                </a:solidFill>
                <a:effectLst/>
                <a:ea typeface="Calibri" pitchFamily="34" charset="0"/>
                <a:cs typeface="Times New Roman" pitchFamily="18" charset="0"/>
              </a:rPr>
              <a:t>Учитель. </a:t>
            </a:r>
            <a:r>
              <a:rPr kumimoji="0" lang="ru-RU" sz="2800" b="0" i="0" u="none" strike="noStrike" cap="none" normalizeH="0" baseline="0" dirty="0" smtClean="0">
                <a:ln>
                  <a:noFill/>
                </a:ln>
                <a:solidFill>
                  <a:srgbClr val="000000"/>
                </a:solidFill>
                <a:effectLst/>
                <a:ea typeface="Calibri" pitchFamily="34" charset="0"/>
                <a:cs typeface="Times New Roman" pitchFamily="18" charset="0"/>
              </a:rPr>
              <a:t>Верно. Откройте учебник, страница 49. Как записана тема?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1" i="1"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0000"/>
                </a:solidFill>
                <a:effectLst/>
                <a:ea typeface="Calibri" pitchFamily="34" charset="0"/>
                <a:cs typeface="Times New Roman" pitchFamily="18" charset="0"/>
              </a:rPr>
              <a:t>Дети.</a:t>
            </a:r>
            <a:r>
              <a:rPr kumimoji="0" lang="ru-RU" sz="2800" b="0" i="0" u="none" strike="noStrike" cap="none" normalizeH="0" baseline="0" dirty="0" smtClean="0">
                <a:ln>
                  <a:noFill/>
                </a:ln>
                <a:solidFill>
                  <a:srgbClr val="000000"/>
                </a:solidFill>
                <a:effectLst/>
                <a:ea typeface="Calibri" pitchFamily="34" charset="0"/>
                <a:cs typeface="Times New Roman" pitchFamily="18" charset="0"/>
              </a:rPr>
              <a:t> Тема записана так: </a:t>
            </a:r>
            <a:r>
              <a:rPr kumimoji="0" lang="ru-RU" sz="2800" b="1" i="1" u="none" strike="noStrike" cap="none" normalizeH="0" baseline="0" dirty="0" smtClean="0">
                <a:ln>
                  <a:noFill/>
                </a:ln>
                <a:solidFill>
                  <a:srgbClr val="000000"/>
                </a:solidFill>
                <a:effectLst/>
                <a:ea typeface="Calibri" pitchFamily="34" charset="0"/>
                <a:cs typeface="Times New Roman" pitchFamily="18" charset="0"/>
              </a:rPr>
              <a:t>«Где поставить ударение»</a:t>
            </a:r>
            <a:r>
              <a:rPr kumimoji="0" lang="ru-RU" sz="2800" b="0" i="0" u="none" strike="noStrike" cap="none" normalizeH="0" baseline="0" dirty="0" smtClean="0">
                <a:ln>
                  <a:noFill/>
                </a:ln>
                <a:solidFill>
                  <a:schemeClr val="tx1"/>
                </a:solidFill>
                <a:effectLst/>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23528" y="1412776"/>
            <a:ext cx="84604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800" b="1" i="1" dirty="0"/>
              <a:t>Учитель.</a:t>
            </a:r>
            <a:r>
              <a:rPr lang="ru-RU" sz="2800" dirty="0"/>
              <a:t> Послушайте стихотворение и скажите, что это за невидимка-молоток</a:t>
            </a:r>
            <a:r>
              <a:rPr lang="ru-RU" sz="2800" dirty="0" smtClean="0"/>
              <a:t>?</a:t>
            </a:r>
          </a:p>
          <a:p>
            <a:endParaRPr lang="ru-RU" sz="2800" dirty="0"/>
          </a:p>
          <a:p>
            <a:r>
              <a:rPr lang="ru-RU" sz="2800" dirty="0"/>
              <a:t>Ударный слог, ударный слог –</a:t>
            </a:r>
          </a:p>
          <a:p>
            <a:r>
              <a:rPr lang="ru-RU" sz="2800" dirty="0"/>
              <a:t>Он назван так недаром.</a:t>
            </a:r>
          </a:p>
          <a:p>
            <a:r>
              <a:rPr lang="ru-RU" sz="2800" dirty="0"/>
              <a:t>Эй, невидимка-молоток,</a:t>
            </a:r>
          </a:p>
          <a:p>
            <a:r>
              <a:rPr lang="ru-RU" sz="2800" dirty="0"/>
              <a:t>Отметь его ударом!</a:t>
            </a:r>
          </a:p>
          <a:p>
            <a:r>
              <a:rPr lang="ru-RU" sz="2800" dirty="0"/>
              <a:t>И молоток стучит, стучит,</a:t>
            </a:r>
          </a:p>
          <a:p>
            <a:r>
              <a:rPr lang="ru-RU" sz="2800" dirty="0"/>
              <a:t>И четко речь моя звучит! </a:t>
            </a:r>
            <a:endParaRPr lang="ru-RU" sz="2800" dirty="0" smtClean="0"/>
          </a:p>
          <a:p>
            <a:r>
              <a:rPr lang="ru-RU" sz="2800" dirty="0" smtClean="0"/>
              <a:t>(</a:t>
            </a:r>
            <a:r>
              <a:rPr lang="ru-RU" sz="2800" dirty="0"/>
              <a:t>Александр Александрович Шибаев</a:t>
            </a:r>
            <a:r>
              <a:rPr lang="ru-RU" sz="2800" dirty="0" smtClean="0"/>
              <a:t>)</a:t>
            </a:r>
          </a:p>
          <a:p>
            <a:endParaRPr lang="ru-RU" sz="2800" dirty="0"/>
          </a:p>
          <a:p>
            <a:r>
              <a:rPr lang="ru-RU" sz="2800" b="1" i="1" dirty="0"/>
              <a:t>Дети. </a:t>
            </a:r>
            <a:r>
              <a:rPr lang="ru-RU" sz="2800" dirty="0"/>
              <a:t>Это ударение.</a:t>
            </a:r>
          </a:p>
        </p:txBody>
      </p:sp>
      <p:sp>
        <p:nvSpPr>
          <p:cNvPr id="5" name="Заголовок 1"/>
          <p:cNvSpPr>
            <a:spLocks noGrp="1"/>
          </p:cNvSpPr>
          <p:nvPr>
            <p:ph type="title"/>
          </p:nvPr>
        </p:nvSpPr>
        <p:spPr>
          <a:xfrm>
            <a:off x="467544" y="404664"/>
            <a:ext cx="8229600" cy="706090"/>
          </a:xfrm>
        </p:spPr>
        <p:txBody>
          <a:bodyPr>
            <a:noAutofit/>
          </a:bodyPr>
          <a:lstStyle/>
          <a:p>
            <a:r>
              <a:rPr lang="ru-RU" sz="4000" b="1" dirty="0" smtClean="0">
                <a:solidFill>
                  <a:schemeClr val="accent1">
                    <a:lumMod val="50000"/>
                  </a:schemeClr>
                </a:solidFill>
              </a:rPr>
              <a:t>Формулирование </a:t>
            </a:r>
            <a:br>
              <a:rPr lang="ru-RU" sz="4000" b="1" dirty="0" smtClean="0">
                <a:solidFill>
                  <a:schemeClr val="accent1">
                    <a:lumMod val="50000"/>
                  </a:schemeClr>
                </a:solidFill>
              </a:rPr>
            </a:br>
            <a:r>
              <a:rPr lang="ru-RU" sz="4000" b="1" dirty="0" smtClean="0">
                <a:solidFill>
                  <a:schemeClr val="accent1">
                    <a:lumMod val="50000"/>
                  </a:schemeClr>
                </a:solidFill>
              </a:rPr>
              <a:t>темы и цели урока</a:t>
            </a:r>
            <a:endParaRPr lang="ru-RU" sz="4000" b="1" dirty="0">
              <a:solidFill>
                <a:schemeClr val="accent1">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435280" cy="1282154"/>
          </a:xfrm>
        </p:spPr>
        <p:txBody>
          <a:bodyPr>
            <a:normAutofit/>
          </a:bodyPr>
          <a:lstStyle/>
          <a:p>
            <a:pPr algn="l"/>
            <a:r>
              <a:rPr lang="ru-RU" sz="2800" b="1" i="1" dirty="0" smtClean="0"/>
              <a:t>Учитель.</a:t>
            </a:r>
            <a:r>
              <a:rPr lang="ru-RU" sz="2800" dirty="0" smtClean="0"/>
              <a:t> </a:t>
            </a:r>
            <a:r>
              <a:rPr lang="ru-RU" sz="2800" dirty="0" smtClean="0"/>
              <a:t>Определим тему урока. Рассмотрите </a:t>
            </a:r>
            <a:r>
              <a:rPr lang="ru-RU" sz="2800" dirty="0" smtClean="0"/>
              <a:t>таблицы, сформулируйте задание</a:t>
            </a:r>
            <a:endParaRPr lang="ru-RU" sz="2800" dirty="0"/>
          </a:p>
        </p:txBody>
      </p:sp>
      <p:pic>
        <p:nvPicPr>
          <p:cNvPr id="14" name="Picture 9"/>
          <p:cNvPicPr>
            <a:picLocks noChangeAspect="1" noChangeArrowheads="1"/>
          </p:cNvPicPr>
          <p:nvPr/>
        </p:nvPicPr>
        <p:blipFill>
          <a:blip r:embed="rId2" cstate="print"/>
          <a:srcRect l="32184" t="29295" r="15841" b="31016"/>
          <a:stretch>
            <a:fillRect/>
          </a:stretch>
        </p:blipFill>
        <p:spPr bwMode="auto">
          <a:xfrm>
            <a:off x="1331640" y="1628800"/>
            <a:ext cx="6336704" cy="3024336"/>
          </a:xfrm>
          <a:prstGeom prst="rect">
            <a:avLst/>
          </a:prstGeom>
          <a:noFill/>
          <a:ln w="9525">
            <a:noFill/>
            <a:miter lim="800000"/>
            <a:headEnd/>
            <a:tailEnd/>
          </a:ln>
        </p:spPr>
      </p:pic>
      <p:sp>
        <p:nvSpPr>
          <p:cNvPr id="15" name="Прямоугольник 14"/>
          <p:cNvSpPr/>
          <p:nvPr/>
        </p:nvSpPr>
        <p:spPr>
          <a:xfrm>
            <a:off x="539552" y="5013176"/>
            <a:ext cx="8136904" cy="1384995"/>
          </a:xfrm>
          <a:prstGeom prst="rect">
            <a:avLst/>
          </a:prstGeom>
        </p:spPr>
        <p:txBody>
          <a:bodyPr wrap="square">
            <a:spAutoFit/>
          </a:bodyPr>
          <a:lstStyle/>
          <a:p>
            <a:r>
              <a:rPr lang="ru-RU" sz="2800" b="1" i="1" dirty="0" smtClean="0">
                <a:cs typeface="Arial" pitchFamily="34" charset="0"/>
              </a:rPr>
              <a:t>Дети.</a:t>
            </a:r>
            <a:r>
              <a:rPr lang="ru-RU" sz="2800" dirty="0" smtClean="0">
                <a:cs typeface="Arial" pitchFamily="34" charset="0"/>
              </a:rPr>
              <a:t> В первой таблице записаны буквы. Надо прочитать слово, двигаясь по стрелкам. Это слово </a:t>
            </a:r>
            <a:r>
              <a:rPr lang="ru-RU" sz="2800" i="1" dirty="0" smtClean="0">
                <a:cs typeface="Arial" pitchFamily="34" charset="0"/>
              </a:rPr>
              <a:t>синонимы. </a:t>
            </a:r>
            <a:r>
              <a:rPr lang="ru-RU" sz="2800" dirty="0" smtClean="0">
                <a:cs typeface="Arial" pitchFamily="34" charset="0"/>
              </a:rPr>
              <a:t>Значит, тема урока «Синонимы»</a:t>
            </a:r>
            <a:endParaRPr lang="ru-RU" sz="2800" dirty="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412776"/>
            <a:ext cx="8711431" cy="39604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6000" b="1" dirty="0">
                <a:solidFill>
                  <a:schemeClr val="accent1">
                    <a:lumMod val="50000"/>
                  </a:schemeClr>
                </a:solidFill>
                <a:latin typeface="+mj-lt"/>
                <a:ea typeface="+mj-ea"/>
                <a:cs typeface="+mj-cs"/>
              </a:rPr>
              <a:t>3</a:t>
            </a:r>
            <a:r>
              <a:rPr kumimoji="0" lang="ru-RU" sz="6000" b="1" i="0" u="none" strike="noStrike" kern="1200" cap="none" spc="0" normalizeH="0" baseline="0" noProof="0" dirty="0" smtClean="0">
                <a:ln>
                  <a:noFill/>
                </a:ln>
                <a:solidFill>
                  <a:schemeClr val="accent1">
                    <a:lumMod val="50000"/>
                  </a:schemeClr>
                </a:solidFill>
                <a:effectLst/>
                <a:uLnTx/>
                <a:uFillTx/>
                <a:latin typeface="+mj-lt"/>
                <a:ea typeface="+mj-ea"/>
                <a:cs typeface="+mj-cs"/>
              </a:rPr>
              <a:t>. Актуализация знаний.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accent1">
                    <a:lumMod val="50000"/>
                  </a:schemeClr>
                </a:solidFill>
                <a:effectLst/>
                <a:uLnTx/>
                <a:uFillTx/>
                <a:latin typeface="+mj-lt"/>
                <a:ea typeface="+mj-ea"/>
                <a:cs typeface="+mj-cs"/>
              </a:rPr>
              <a:t>Словарная работа</a:t>
            </a:r>
            <a:endParaRPr kumimoji="0" lang="ru-RU" sz="6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51520" y="1340768"/>
            <a:ext cx="8496944"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zh-CN" sz="2400" b="1" i="1" u="none" strike="noStrike" cap="none" normalizeH="0" baseline="0" dirty="0" smtClean="0">
                <a:ln>
                  <a:noFill/>
                </a:ln>
                <a:solidFill>
                  <a:schemeClr val="tx1"/>
                </a:solidFill>
                <a:effectLst/>
                <a:ea typeface="SimSun"/>
                <a:cs typeface="Times New Roman" pitchFamily="18" charset="0"/>
              </a:rPr>
              <a:t>Учитель. </a:t>
            </a:r>
            <a:r>
              <a:rPr kumimoji="0" lang="ru-RU" altLang="zh-CN" sz="2400" u="none" strike="noStrike" cap="none" normalizeH="0" baseline="0" dirty="0" smtClean="0">
                <a:ln>
                  <a:noFill/>
                </a:ln>
                <a:solidFill>
                  <a:schemeClr val="tx1"/>
                </a:solidFill>
                <a:effectLst/>
                <a:ea typeface="SimSun"/>
                <a:cs typeface="Times New Roman" pitchFamily="18" charset="0"/>
              </a:rPr>
              <a:t>Как называется первый пункт в маршрутном листе?</a:t>
            </a:r>
            <a:r>
              <a:rPr kumimoji="0" lang="ru-RU" altLang="zh-CN" sz="2400" u="none" strike="noStrike" cap="none" normalizeH="0" dirty="0" smtClean="0">
                <a:ln>
                  <a:noFill/>
                </a:ln>
                <a:solidFill>
                  <a:schemeClr val="tx1"/>
                </a:solidFill>
                <a:effectLst/>
                <a:ea typeface="SimSun"/>
                <a:cs typeface="Times New Roman" pitchFamily="18" charset="0"/>
              </a:rPr>
              <a:t> Что нужно сделать?</a:t>
            </a:r>
            <a:endParaRPr kumimoji="0" lang="ru-RU" altLang="zh-CN" sz="2400" b="1" i="1" u="none" strike="noStrike" cap="none" normalizeH="0" baseline="0" dirty="0" smtClean="0">
              <a:ln>
                <a:noFill/>
              </a:ln>
              <a:solidFill>
                <a:schemeClr val="tx1"/>
              </a:solidFill>
              <a:effectLst/>
              <a:ea typeface="SimSun"/>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altLang="zh-CN" sz="2400" b="1" i="1" dirty="0">
              <a:ea typeface="SimSun"/>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zh-CN" sz="2400" b="1" i="1" u="none" strike="noStrike" cap="none" normalizeH="0" baseline="0" dirty="0" smtClean="0">
                <a:ln>
                  <a:noFill/>
                </a:ln>
                <a:solidFill>
                  <a:schemeClr val="tx1"/>
                </a:solidFill>
                <a:effectLst/>
                <a:ea typeface="SimSun"/>
                <a:cs typeface="Times New Roman" pitchFamily="18" charset="0"/>
              </a:rPr>
              <a:t>Дети. </a:t>
            </a:r>
            <a:r>
              <a:rPr kumimoji="0" lang="ru-RU" altLang="zh-CN" sz="2400" b="0" i="0" u="none" strike="noStrike" cap="none" normalizeH="0" baseline="0" dirty="0" smtClean="0">
                <a:ln>
                  <a:noFill/>
                </a:ln>
                <a:solidFill>
                  <a:schemeClr val="tx1"/>
                </a:solidFill>
                <a:effectLst/>
                <a:ea typeface="SimSun"/>
                <a:cs typeface="Times New Roman" pitchFamily="18" charset="0"/>
              </a:rPr>
              <a:t>Первый пункт называется «Площадь кроссвордов». Задание: подбери синонимы к словам, и ты узнаешь тему урока.</a:t>
            </a:r>
            <a:endParaRPr kumimoji="0" lang="ru-RU" altLang="zh-CN"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sz="2400" b="1" i="1" u="none" strike="noStrike" cap="none" normalizeH="0" baseline="0" dirty="0" smtClean="0">
              <a:ln>
                <a:noFill/>
              </a:ln>
              <a:solidFill>
                <a:schemeClr val="tx1"/>
              </a:solidFill>
              <a:effectLst/>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2400" b="1" i="1" u="none" strike="noStrike" cap="none" normalizeH="0" baseline="0" dirty="0" smtClean="0">
                <a:ln>
                  <a:noFill/>
                </a:ln>
                <a:solidFill>
                  <a:schemeClr val="tx1"/>
                </a:solidFill>
                <a:effectLst/>
                <a:ea typeface="SimSun"/>
                <a:cs typeface="Times New Roman" pitchFamily="18" charset="0"/>
              </a:rPr>
              <a:t>Учитель. </a:t>
            </a:r>
            <a:r>
              <a:rPr kumimoji="0" lang="ru-RU" altLang="zh-CN" sz="2400" b="0" i="0" u="none" strike="noStrike" cap="none" normalizeH="0" baseline="0" dirty="0" smtClean="0">
                <a:ln>
                  <a:noFill/>
                </a:ln>
                <a:solidFill>
                  <a:schemeClr val="tx1"/>
                </a:solidFill>
                <a:effectLst/>
                <a:ea typeface="SimSun"/>
                <a:cs typeface="Times New Roman" pitchFamily="18" charset="0"/>
              </a:rPr>
              <a:t>Вспомните, что такое синонимы</a:t>
            </a:r>
            <a:endParaRPr kumimoji="0" lang="ru-RU" altLang="zh-CN"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sz="1800" b="0" i="0" u="none" strike="noStrike" cap="none" normalizeH="0" baseline="0" dirty="0" smtClean="0">
              <a:ln>
                <a:noFill/>
              </a:ln>
              <a:solidFill>
                <a:schemeClr val="tx1"/>
              </a:solidFill>
              <a:effectLst/>
              <a:latin typeface="Arial" pitchFamily="34" charset="0"/>
            </a:endParaRPr>
          </a:p>
        </p:txBody>
      </p:sp>
      <p:sp>
        <p:nvSpPr>
          <p:cNvPr id="23555" name="Rectangle 3"/>
          <p:cNvSpPr>
            <a:spLocks noChangeArrowheads="1"/>
          </p:cNvSpPr>
          <p:nvPr/>
        </p:nvSpPr>
        <p:spPr bwMode="auto">
          <a:xfrm>
            <a:off x="251520" y="4653136"/>
            <a:ext cx="82809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zh-CN" sz="2400" b="1" i="1" u="none" strike="noStrike" cap="none" normalizeH="0" baseline="0" dirty="0" smtClean="0">
                <a:ln>
                  <a:noFill/>
                </a:ln>
                <a:solidFill>
                  <a:schemeClr val="tx1"/>
                </a:solidFill>
                <a:effectLst/>
                <a:ea typeface="SimSun"/>
                <a:cs typeface="Times New Roman" pitchFamily="18" charset="0"/>
              </a:rPr>
              <a:t>Дети. </a:t>
            </a:r>
            <a:r>
              <a:rPr kumimoji="0" lang="ru-RU" altLang="zh-CN" sz="2400" b="0" i="0" u="none" strike="noStrike" cap="none" normalizeH="0" baseline="0" dirty="0" smtClean="0">
                <a:ln>
                  <a:noFill/>
                </a:ln>
                <a:solidFill>
                  <a:schemeClr val="tx1"/>
                </a:solidFill>
                <a:effectLst/>
                <a:ea typeface="SimSun"/>
                <a:cs typeface="Times New Roman" pitchFamily="18" charset="0"/>
              </a:rPr>
              <a:t>Синонимы – это слова близкие по значению.</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zh-CN" sz="24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2400" b="0" i="0" u="none" strike="noStrike" cap="none" normalizeH="0" baseline="0" dirty="0" smtClean="0">
                <a:ln>
                  <a:noFill/>
                </a:ln>
                <a:solidFill>
                  <a:schemeClr val="tx1"/>
                </a:solidFill>
                <a:effectLst/>
                <a:ea typeface="Calibri" pitchFamily="34" charset="0"/>
                <a:cs typeface="Times New Roman" pitchFamily="18" charset="0"/>
              </a:rPr>
              <a:t>Дети подбирают синонимы и разгадывают кроссворд.</a:t>
            </a:r>
            <a:r>
              <a:rPr kumimoji="0" lang="ru-RU" altLang="zh-CN" sz="2400" b="0" i="0" u="none" strike="noStrike" cap="none" normalizeH="0" baseline="0" dirty="0" smtClean="0">
                <a:ln>
                  <a:noFill/>
                </a:ln>
                <a:solidFill>
                  <a:schemeClr val="tx1"/>
                </a:solidFill>
                <a:effectLst/>
              </a:rPr>
              <a:t> </a:t>
            </a:r>
          </a:p>
        </p:txBody>
      </p:sp>
      <p:sp>
        <p:nvSpPr>
          <p:cNvPr id="7" name="Заголовок 1"/>
          <p:cNvSpPr>
            <a:spLocks noGrp="1"/>
          </p:cNvSpPr>
          <p:nvPr>
            <p:ph type="title"/>
          </p:nvPr>
        </p:nvSpPr>
        <p:spPr/>
        <p:txBody>
          <a:bodyPr>
            <a:noAutofit/>
          </a:bodyPr>
          <a:lstStyle/>
          <a:p>
            <a:r>
              <a:rPr lang="ru-RU" sz="4000" b="1" dirty="0" smtClean="0">
                <a:solidFill>
                  <a:schemeClr val="accent1">
                    <a:lumMod val="50000"/>
                  </a:schemeClr>
                </a:solidFill>
              </a:rPr>
              <a:t>Актуализация знаний</a:t>
            </a:r>
            <a:endParaRPr lang="ru-RU" sz="4000" b="1" dirty="0">
              <a:solidFill>
                <a:schemeClr val="accent1">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51520" y="1916832"/>
            <a:ext cx="504056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800" b="1" i="1" dirty="0"/>
              <a:t>Кроссворд на карточке. </a:t>
            </a:r>
            <a:endParaRPr lang="ru-RU" sz="2800" dirty="0"/>
          </a:p>
          <a:p>
            <a:r>
              <a:rPr lang="ru-RU" sz="2800" dirty="0" smtClean="0"/>
              <a:t>Подбери </a:t>
            </a:r>
            <a:r>
              <a:rPr lang="ru-RU" sz="2800" dirty="0"/>
              <a:t>синонимы к словам:</a:t>
            </a:r>
          </a:p>
          <a:p>
            <a:r>
              <a:rPr lang="ru-RU" sz="2800" dirty="0"/>
              <a:t>1.алфавит-... </a:t>
            </a:r>
          </a:p>
          <a:p>
            <a:r>
              <a:rPr lang="ru-RU" sz="2800" dirty="0"/>
              <a:t>2.алый-...  </a:t>
            </a:r>
          </a:p>
          <a:p>
            <a:r>
              <a:rPr lang="ru-RU" sz="2800" dirty="0"/>
              <a:t>3.пламя-... </a:t>
            </a:r>
          </a:p>
          <a:p>
            <a:r>
              <a:rPr lang="ru-RU" sz="2800" dirty="0"/>
              <a:t>4.зябнет-... </a:t>
            </a:r>
          </a:p>
          <a:p>
            <a:r>
              <a:rPr lang="ru-RU" sz="2800" dirty="0"/>
              <a:t>5.мрак-... </a:t>
            </a:r>
            <a:endParaRPr kumimoji="0" lang="ru-RU" altLang="zh-CN" sz="1800" b="0" i="0" u="none" strike="noStrike" cap="none" normalizeH="0" baseline="0" dirty="0" smtClean="0">
              <a:ln>
                <a:noFill/>
              </a:ln>
              <a:solidFill>
                <a:schemeClr val="tx1"/>
              </a:solidFill>
              <a:effectLst/>
              <a:latin typeface="Arial" pitchFamily="34" charset="0"/>
            </a:endParaRPr>
          </a:p>
        </p:txBody>
      </p:sp>
      <p:sp>
        <p:nvSpPr>
          <p:cNvPr id="7" name="Заголовок 1"/>
          <p:cNvSpPr>
            <a:spLocks noGrp="1"/>
          </p:cNvSpPr>
          <p:nvPr>
            <p:ph type="title"/>
          </p:nvPr>
        </p:nvSpPr>
        <p:spPr>
          <a:xfrm>
            <a:off x="467544" y="0"/>
            <a:ext cx="8229600" cy="1143000"/>
          </a:xfrm>
        </p:spPr>
        <p:txBody>
          <a:bodyPr>
            <a:noAutofit/>
          </a:bodyPr>
          <a:lstStyle/>
          <a:p>
            <a:r>
              <a:rPr lang="ru-RU" sz="4000" b="1" dirty="0" smtClean="0">
                <a:solidFill>
                  <a:schemeClr val="accent1">
                    <a:lumMod val="50000"/>
                  </a:schemeClr>
                </a:solidFill>
              </a:rPr>
              <a:t>Актуализация знаний</a:t>
            </a:r>
            <a:endParaRPr lang="ru-RU" sz="4000" b="1" dirty="0">
              <a:solidFill>
                <a:schemeClr val="accent1">
                  <a:lumMod val="50000"/>
                </a:schemeClr>
              </a:solidFill>
            </a:endParaRPr>
          </a:p>
        </p:txBody>
      </p:sp>
      <p:pic>
        <p:nvPicPr>
          <p:cNvPr id="5" name="Рисунок 4"/>
          <p:cNvPicPr/>
          <p:nvPr/>
        </p:nvPicPr>
        <p:blipFill>
          <a:blip r:embed="rId2" cstate="print">
            <a:clrChange>
              <a:clrFrom>
                <a:srgbClr val="F0F0F0"/>
              </a:clrFrom>
              <a:clrTo>
                <a:srgbClr val="F0F0F0">
                  <a:alpha val="0"/>
                </a:srgbClr>
              </a:clrTo>
            </a:clrChange>
          </a:blip>
          <a:srcRect l="42330" t="43333" r="43239" b="33077"/>
          <a:stretch>
            <a:fillRect/>
          </a:stretch>
        </p:blipFill>
        <p:spPr bwMode="auto">
          <a:xfrm>
            <a:off x="5220072" y="1772816"/>
            <a:ext cx="3528392" cy="374441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67544" y="3789040"/>
          <a:ext cx="8352929" cy="2523744"/>
        </p:xfrm>
        <a:graphic>
          <a:graphicData uri="http://schemas.openxmlformats.org/drawingml/2006/table">
            <a:tbl>
              <a:tblPr/>
              <a:tblGrid>
                <a:gridCol w="2783803"/>
                <a:gridCol w="2784563"/>
                <a:gridCol w="2784563"/>
              </a:tblGrid>
              <a:tr h="214370">
                <a:tc>
                  <a:txBody>
                    <a:bodyPr/>
                    <a:lstStyle/>
                    <a:p>
                      <a:pPr algn="ctr">
                        <a:lnSpc>
                          <a:spcPct val="115000"/>
                        </a:lnSpc>
                        <a:spcAft>
                          <a:spcPts val="0"/>
                        </a:spcAft>
                      </a:pPr>
                      <a:r>
                        <a:rPr lang="ru-RU" sz="2400" dirty="0">
                          <a:solidFill>
                            <a:srgbClr val="000000"/>
                          </a:solidFill>
                          <a:latin typeface="+mn-lt"/>
                          <a:ea typeface="Calibri"/>
                          <a:cs typeface="Times New Roman"/>
                        </a:rPr>
                        <a:t>Задание №1</a:t>
                      </a:r>
                      <a:endParaRPr lang="ru-RU" sz="2400" dirty="0">
                        <a:latin typeface="+mn-lt"/>
                        <a:ea typeface="Calibri"/>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a:solidFill>
                            <a:srgbClr val="000000"/>
                          </a:solidFill>
                          <a:latin typeface="+mn-lt"/>
                          <a:ea typeface="Calibri"/>
                          <a:cs typeface="Times New Roman"/>
                        </a:rPr>
                        <a:t>Задание№2</a:t>
                      </a:r>
                      <a:endParaRPr lang="ru-RU" sz="2400">
                        <a:latin typeface="+mn-lt"/>
                        <a:ea typeface="Calibri"/>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dirty="0">
                          <a:solidFill>
                            <a:srgbClr val="000000"/>
                          </a:solidFill>
                          <a:latin typeface="+mn-lt"/>
                          <a:ea typeface="Times New Roman"/>
                          <a:cs typeface="Times New Roman"/>
                        </a:rPr>
                        <a:t>Задание№3</a:t>
                      </a:r>
                      <a:endParaRPr lang="ru-RU" sz="2400" dirty="0">
                        <a:latin typeface="+mn-lt"/>
                        <a:ea typeface="Calibri"/>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479">
                <a:tc>
                  <a:txBody>
                    <a:bodyPr/>
                    <a:lstStyle/>
                    <a:p>
                      <a:pPr>
                        <a:lnSpc>
                          <a:spcPct val="115000"/>
                        </a:lnSpc>
                        <a:spcAft>
                          <a:spcPts val="0"/>
                        </a:spcAft>
                      </a:pPr>
                      <a:r>
                        <a:rPr lang="ru-RU" sz="2400" dirty="0">
                          <a:solidFill>
                            <a:srgbClr val="000000"/>
                          </a:solidFill>
                          <a:latin typeface="+mn-lt"/>
                          <a:ea typeface="Calibri"/>
                          <a:cs typeface="Times New Roman"/>
                        </a:rPr>
                        <a:t>Если есть в тебе таланты,</a:t>
                      </a:r>
                      <a:endParaRPr lang="ru-RU" sz="2400" dirty="0">
                        <a:latin typeface="+mn-lt"/>
                        <a:ea typeface="Calibri"/>
                        <a:cs typeface="Times New Roman"/>
                      </a:endParaRPr>
                    </a:p>
                    <a:p>
                      <a:pPr>
                        <a:lnSpc>
                          <a:spcPct val="115000"/>
                        </a:lnSpc>
                        <a:spcAft>
                          <a:spcPts val="0"/>
                        </a:spcAft>
                      </a:pPr>
                      <a:r>
                        <a:rPr lang="ru-RU" sz="2400" dirty="0">
                          <a:solidFill>
                            <a:srgbClr val="000000"/>
                          </a:solidFill>
                          <a:latin typeface="+mn-lt"/>
                          <a:ea typeface="Calibri"/>
                          <a:cs typeface="Times New Roman"/>
                        </a:rPr>
                        <a:t>Завяжи на праздник банты!</a:t>
                      </a:r>
                      <a:endParaRPr lang="ru-RU" sz="2400" dirty="0">
                        <a:latin typeface="+mn-lt"/>
                        <a:ea typeface="Calibri"/>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solidFill>
                            <a:srgbClr val="000000"/>
                          </a:solidFill>
                          <a:latin typeface="+mn-lt"/>
                          <a:ea typeface="Calibri"/>
                          <a:cs typeface="Times New Roman"/>
                        </a:rPr>
                        <a:t>У младшей сестрички</a:t>
                      </a:r>
                      <a:endParaRPr lang="ru-RU" sz="2400" dirty="0">
                        <a:latin typeface="+mn-lt"/>
                        <a:ea typeface="Calibri"/>
                        <a:cs typeface="Times New Roman"/>
                      </a:endParaRPr>
                    </a:p>
                    <a:p>
                      <a:pPr>
                        <a:lnSpc>
                          <a:spcPct val="115000"/>
                        </a:lnSpc>
                        <a:spcAft>
                          <a:spcPts val="0"/>
                        </a:spcAft>
                      </a:pPr>
                      <a:r>
                        <a:rPr lang="ru-RU" sz="2400" dirty="0">
                          <a:solidFill>
                            <a:srgbClr val="000000"/>
                          </a:solidFill>
                          <a:latin typeface="+mn-lt"/>
                          <a:ea typeface="Calibri"/>
                          <a:cs typeface="Times New Roman"/>
                        </a:rPr>
                        <a:t>Пушистая чёлка,</a:t>
                      </a:r>
                      <a:endParaRPr lang="ru-RU" sz="2400" dirty="0">
                        <a:latin typeface="+mn-lt"/>
                        <a:ea typeface="Calibri"/>
                        <a:cs typeface="Times New Roman"/>
                      </a:endParaRPr>
                    </a:p>
                    <a:p>
                      <a:pPr>
                        <a:lnSpc>
                          <a:spcPct val="115000"/>
                        </a:lnSpc>
                        <a:spcAft>
                          <a:spcPts val="0"/>
                        </a:spcAft>
                      </a:pPr>
                      <a:r>
                        <a:rPr lang="ru-RU" sz="2400" dirty="0">
                          <a:solidFill>
                            <a:srgbClr val="000000"/>
                          </a:solidFill>
                          <a:latin typeface="+mn-lt"/>
                          <a:ea typeface="Calibri"/>
                          <a:cs typeface="Times New Roman"/>
                        </a:rPr>
                        <a:t>Две чудных косички</a:t>
                      </a:r>
                      <a:endParaRPr lang="ru-RU" sz="2400" dirty="0">
                        <a:latin typeface="+mn-lt"/>
                        <a:ea typeface="Calibri"/>
                        <a:cs typeface="Times New Roman"/>
                      </a:endParaRPr>
                    </a:p>
                    <a:p>
                      <a:pPr>
                        <a:lnSpc>
                          <a:spcPct val="115000"/>
                        </a:lnSpc>
                        <a:spcAft>
                          <a:spcPts val="0"/>
                        </a:spcAft>
                      </a:pPr>
                      <a:r>
                        <a:rPr lang="ru-RU" sz="2400" dirty="0">
                          <a:solidFill>
                            <a:srgbClr val="000000"/>
                          </a:solidFill>
                          <a:latin typeface="+mn-lt"/>
                          <a:ea typeface="Calibri"/>
                          <a:cs typeface="Times New Roman"/>
                        </a:rPr>
                        <a:t>И банты из шёлка.</a:t>
                      </a:r>
                      <a:endParaRPr lang="ru-RU" sz="2400" dirty="0">
                        <a:latin typeface="+mn-lt"/>
                        <a:ea typeface="Calibri"/>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solidFill>
                            <a:srgbClr val="000000"/>
                          </a:solidFill>
                          <a:latin typeface="+mn-lt"/>
                          <a:ea typeface="Times New Roman"/>
                          <a:cs typeface="Arial" pitchFamily="34" charset="0"/>
                        </a:rPr>
                        <a:t>На голове девочки красовались огромные белые банты.</a:t>
                      </a:r>
                      <a:endParaRPr lang="ru-RU" sz="2400" dirty="0">
                        <a:latin typeface="+mn-lt"/>
                        <a:ea typeface="Calibri"/>
                        <a:cs typeface="Arial" pitchFamily="34"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745" name="Rectangle 1"/>
          <p:cNvSpPr>
            <a:spLocks noChangeArrowheads="1"/>
          </p:cNvSpPr>
          <p:nvPr/>
        </p:nvSpPr>
        <p:spPr bwMode="auto">
          <a:xfrm>
            <a:off x="395536" y="1196752"/>
            <a:ext cx="8316416" cy="230832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ea typeface="Times New Roman" pitchFamily="18" charset="0"/>
                <a:cs typeface="Times New Roman" pitchFamily="18" charset="0"/>
              </a:rPr>
              <a:t>Перед вами лежат карточки, на которых вы увидите три задания со словом «</a:t>
            </a:r>
            <a:r>
              <a:rPr kumimoji="0" lang="ru-RU" sz="2400" b="0" i="0" u="none" strike="noStrike" cap="none" normalizeH="0" baseline="0" dirty="0" err="1" smtClean="0">
                <a:ln>
                  <a:noFill/>
                </a:ln>
                <a:solidFill>
                  <a:srgbClr val="000000"/>
                </a:solidFill>
                <a:effectLst/>
                <a:ea typeface="Times New Roman" pitchFamily="18" charset="0"/>
                <a:cs typeface="Times New Roman" pitchFamily="18" charset="0"/>
              </a:rPr>
              <a:t>ба́нты</a:t>
            </a:r>
            <a:r>
              <a:rPr kumimoji="0" lang="ru-RU" sz="2400" b="0" i="0" u="none" strike="noStrike" cap="none" normalizeH="0" baseline="0" dirty="0" smtClean="0">
                <a:ln>
                  <a:noFill/>
                </a:ln>
                <a:solidFill>
                  <a:srgbClr val="000000"/>
                </a:solidFill>
                <a:effectLst/>
                <a:ea typeface="Times New Roman" pitchFamily="18" charset="0"/>
                <a:cs typeface="Times New Roman" pitchFamily="18" charset="0"/>
              </a:rPr>
              <a:t>». Выберите для себя то задание, которое вы сможете выполнить. Первое задание самое лёгкое. Второе задание сложнее, а вот третье – самое сложное. </a:t>
            </a:r>
            <a:endParaRPr kumimoji="0" 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ea typeface="Times New Roman" pitchFamily="18" charset="0"/>
                <a:cs typeface="Times New Roman" pitchFamily="18" charset="0"/>
              </a:rPr>
              <a:t>Ваша задача – поставить в слове ударение. </a:t>
            </a:r>
            <a:endParaRPr kumimoji="0" lang="ru-RU" sz="2400" b="0" i="0" u="none" strike="noStrike" cap="none" normalizeH="0" baseline="0" dirty="0" smtClean="0">
              <a:ln>
                <a:noFill/>
              </a:ln>
              <a:solidFill>
                <a:schemeClr val="tx1"/>
              </a:solidFill>
              <a:effectLst/>
            </a:endParaRPr>
          </a:p>
        </p:txBody>
      </p:sp>
      <p:sp>
        <p:nvSpPr>
          <p:cNvPr id="6" name="Заголовок 1"/>
          <p:cNvSpPr>
            <a:spLocks noGrp="1"/>
          </p:cNvSpPr>
          <p:nvPr>
            <p:ph type="title"/>
          </p:nvPr>
        </p:nvSpPr>
        <p:spPr>
          <a:xfrm>
            <a:off x="467544" y="0"/>
            <a:ext cx="8229600" cy="1143000"/>
          </a:xfrm>
        </p:spPr>
        <p:txBody>
          <a:bodyPr>
            <a:noAutofit/>
          </a:bodyPr>
          <a:lstStyle/>
          <a:p>
            <a:r>
              <a:rPr lang="ru-RU" sz="4000" b="1" dirty="0" smtClean="0">
                <a:solidFill>
                  <a:schemeClr val="accent1">
                    <a:lumMod val="50000"/>
                  </a:schemeClr>
                </a:solidFill>
              </a:rPr>
              <a:t>Актуализация знаний</a:t>
            </a:r>
            <a:endParaRPr lang="ru-RU" sz="4000" b="1" dirty="0">
              <a:solidFill>
                <a:schemeClr val="accent1">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96752"/>
            <a:ext cx="8229600" cy="5184576"/>
          </a:xfrm>
        </p:spPr>
        <p:txBody>
          <a:bodyPr>
            <a:noAutofit/>
          </a:bodyPr>
          <a:lstStyle/>
          <a:p>
            <a:pPr algn="l"/>
            <a:r>
              <a:rPr lang="ru-RU" sz="3600" b="1" i="1" dirty="0" smtClean="0"/>
              <a:t>Учитель.</a:t>
            </a:r>
            <a:r>
              <a:rPr lang="ru-RU" sz="3600" dirty="0" smtClean="0"/>
              <a:t> Вспомним, что мы изучали на прошлом уроке. Работаем по рядам.</a:t>
            </a:r>
            <a:br>
              <a:rPr lang="ru-RU" sz="3600" dirty="0" smtClean="0"/>
            </a:br>
            <a:r>
              <a:rPr lang="ru-RU" sz="3600" dirty="0" smtClean="0"/>
              <a:t/>
            </a:r>
            <a:br>
              <a:rPr lang="ru-RU" sz="3600" dirty="0" smtClean="0"/>
            </a:br>
            <a:r>
              <a:rPr lang="ru-RU" sz="3600" dirty="0" smtClean="0"/>
              <a:t>У </a:t>
            </a:r>
            <a:r>
              <a:rPr lang="ru-RU" sz="3600" dirty="0" smtClean="0"/>
              <a:t>первого ряда задание называется </a:t>
            </a:r>
            <a:r>
              <a:rPr lang="ru-RU" sz="3600" dirty="0" smtClean="0"/>
              <a:t>игра </a:t>
            </a:r>
            <a:r>
              <a:rPr lang="ru-RU" sz="3600" dirty="0" smtClean="0"/>
              <a:t>«Кто быстрее». </a:t>
            </a:r>
            <a:r>
              <a:rPr lang="ru-RU" sz="3600" dirty="0" smtClean="0"/>
              <a:t/>
            </a:r>
            <a:br>
              <a:rPr lang="ru-RU" sz="3600" dirty="0" smtClean="0"/>
            </a:br>
            <a:r>
              <a:rPr lang="ru-RU" sz="3600" dirty="0" smtClean="0"/>
              <a:t>У </a:t>
            </a:r>
            <a:r>
              <a:rPr lang="ru-RU" sz="3600" dirty="0" smtClean="0"/>
              <a:t>второго ряда – </a:t>
            </a:r>
            <a:r>
              <a:rPr lang="ru-RU" sz="3600" dirty="0" smtClean="0"/>
              <a:t>викторина</a:t>
            </a:r>
            <a:r>
              <a:rPr lang="ru-RU" sz="3600" dirty="0" smtClean="0"/>
              <a:t>. </a:t>
            </a:r>
            <a:r>
              <a:rPr lang="ru-RU" sz="3600" dirty="0" smtClean="0"/>
              <a:t/>
            </a:r>
            <a:br>
              <a:rPr lang="ru-RU" sz="3600" dirty="0" smtClean="0"/>
            </a:br>
            <a:r>
              <a:rPr lang="ru-RU" sz="3600" dirty="0" smtClean="0"/>
              <a:t>А </a:t>
            </a:r>
            <a:r>
              <a:rPr lang="ru-RU" sz="3600" dirty="0" smtClean="0"/>
              <a:t>у третьего ряда будет задание «Собери слово». </a:t>
            </a:r>
            <a:r>
              <a:rPr lang="ru-RU" sz="3600" dirty="0" smtClean="0"/>
              <a:t/>
            </a:r>
            <a:br>
              <a:rPr lang="ru-RU" sz="3600" dirty="0" smtClean="0"/>
            </a:br>
            <a:r>
              <a:rPr lang="ru-RU" sz="3600" dirty="0" smtClean="0"/>
              <a:t>На </a:t>
            </a:r>
            <a:r>
              <a:rPr lang="ru-RU" sz="3600" dirty="0" smtClean="0"/>
              <a:t>выполнение заданий 3 минуты, приступаем.</a:t>
            </a:r>
            <a:endParaRPr lang="ru-RU" sz="3600" dirty="0"/>
          </a:p>
        </p:txBody>
      </p:sp>
      <p:sp>
        <p:nvSpPr>
          <p:cNvPr id="4" name="Заголовок 1"/>
          <p:cNvSpPr txBox="1">
            <a:spLocks/>
          </p:cNvSpPr>
          <p:nvPr/>
        </p:nvSpPr>
        <p:spPr>
          <a:xfrm>
            <a:off x="467544" y="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smtClean="0">
                <a:ln>
                  <a:noFill/>
                </a:ln>
                <a:solidFill>
                  <a:schemeClr val="accent1">
                    <a:lumMod val="50000"/>
                  </a:schemeClr>
                </a:solidFill>
                <a:effectLst/>
                <a:uLnTx/>
                <a:uFillTx/>
                <a:latin typeface="+mj-lt"/>
                <a:ea typeface="+mj-ea"/>
                <a:cs typeface="+mj-cs"/>
              </a:rPr>
              <a:t>Актуализация знаний</a:t>
            </a:r>
            <a:endParaRPr kumimoji="0" lang="ru-RU" sz="4000" b="1"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268760"/>
            <a:ext cx="8711431" cy="39604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6000" b="1" noProof="0" dirty="0" smtClean="0">
                <a:solidFill>
                  <a:schemeClr val="accent1">
                    <a:lumMod val="50000"/>
                  </a:schemeClr>
                </a:solidFill>
                <a:latin typeface="+mj-lt"/>
                <a:ea typeface="+mj-ea"/>
                <a:cs typeface="+mj-cs"/>
              </a:rPr>
              <a:t>4.</a:t>
            </a:r>
            <a:r>
              <a:rPr kumimoji="0" lang="ru-RU" sz="6000" b="1" i="0" u="none" strike="noStrike" kern="1200" cap="none" spc="0" normalizeH="0" baseline="0" noProof="0" dirty="0" smtClean="0">
                <a:ln>
                  <a:noFill/>
                </a:ln>
                <a:solidFill>
                  <a:schemeClr val="accent1">
                    <a:lumMod val="50000"/>
                  </a:schemeClr>
                </a:solidFill>
                <a:effectLst/>
                <a:uLnTx/>
                <a:uFillTx/>
                <a:latin typeface="+mj-lt"/>
                <a:ea typeface="+mj-ea"/>
                <a:cs typeface="+mj-cs"/>
              </a:rPr>
              <a:t> Изучение нового материала</a:t>
            </a:r>
            <a:endParaRPr kumimoji="0" lang="ru-RU" sz="6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39552" y="980728"/>
            <a:ext cx="8208912"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ea typeface="Calibri" pitchFamily="34" charset="0"/>
                <a:cs typeface="Times New Roman" pitchFamily="18" charset="0"/>
              </a:rPr>
              <a:t>Учитель.</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Откройте учебник на с.68. Возьмите в руки простой карандаш и при чтении отмечайте информацию</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Calibri" pitchFamily="34" charset="0"/>
                <a:cs typeface="Times New Roman" pitchFamily="18" charset="0"/>
              </a:rPr>
              <a:t>«+» - знаю, «?» - не знаю, «!» - интересно. </a:t>
            </a:r>
            <a:endParaRPr kumimoji="0" 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ea typeface="Calibri" pitchFamily="34" charset="0"/>
                <a:cs typeface="Times New Roman" pitchFamily="18" charset="0"/>
              </a:rPr>
              <a:t>Чтение текста учителем.</a:t>
            </a:r>
            <a:endParaRPr kumimoji="0" 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26625" name="Рисунок 7" descr="1"/>
          <p:cNvPicPr>
            <a:picLocks noChangeAspect="1" noChangeArrowheads="1"/>
          </p:cNvPicPr>
          <p:nvPr/>
        </p:nvPicPr>
        <p:blipFill>
          <a:blip r:embed="rId2" cstate="print"/>
          <a:srcRect l="3257" t="14526" b="4054"/>
          <a:stretch>
            <a:fillRect/>
          </a:stretch>
        </p:blipFill>
        <p:spPr bwMode="auto">
          <a:xfrm>
            <a:off x="2483768" y="2636912"/>
            <a:ext cx="4277097" cy="2796557"/>
          </a:xfrm>
          <a:prstGeom prst="rect">
            <a:avLst/>
          </a:prstGeom>
          <a:noFill/>
        </p:spPr>
      </p:pic>
      <p:sp>
        <p:nvSpPr>
          <p:cNvPr id="26627" name="Rectangle 3"/>
          <p:cNvSpPr>
            <a:spLocks noChangeArrowheads="1"/>
          </p:cNvSpPr>
          <p:nvPr/>
        </p:nvSpPr>
        <p:spPr bwMode="auto">
          <a:xfrm>
            <a:off x="611560" y="5661248"/>
            <a:ext cx="82089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Calibri" pitchFamily="34" charset="0"/>
                <a:cs typeface="Times New Roman" pitchFamily="18" charset="0"/>
              </a:rPr>
              <a:t>Какие интересные факты выделили для себя?</a:t>
            </a:r>
            <a:endParaRPr kumimoji="0" 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ea typeface="Calibri" pitchFamily="34" charset="0"/>
                <a:cs typeface="Times New Roman" pitchFamily="18" charset="0"/>
              </a:rPr>
              <a:t>Дети отвечают на поставленный вопрос (4-5 человек).</a:t>
            </a:r>
            <a:endParaRPr kumimoji="0" lang="ru-RU" sz="2400" b="0" i="0" u="none" strike="noStrike" cap="none" normalizeH="0" baseline="0" dirty="0" smtClean="0">
              <a:ln>
                <a:noFill/>
              </a:ln>
              <a:solidFill>
                <a:schemeClr val="tx1"/>
              </a:solidFill>
              <a:effectLst/>
            </a:endParaRPr>
          </a:p>
        </p:txBody>
      </p:sp>
      <p:sp>
        <p:nvSpPr>
          <p:cNvPr id="7" name="Заголовок 1"/>
          <p:cNvSpPr>
            <a:spLocks noGrp="1"/>
          </p:cNvSpPr>
          <p:nvPr>
            <p:ph type="title"/>
          </p:nvPr>
        </p:nvSpPr>
        <p:spPr>
          <a:xfrm>
            <a:off x="467544" y="0"/>
            <a:ext cx="8229600" cy="1143000"/>
          </a:xfrm>
        </p:spPr>
        <p:txBody>
          <a:bodyPr>
            <a:noAutofit/>
          </a:bodyPr>
          <a:lstStyle/>
          <a:p>
            <a:r>
              <a:rPr lang="ru-RU" sz="4000" b="1" dirty="0" smtClean="0">
                <a:solidFill>
                  <a:schemeClr val="accent1">
                    <a:lumMod val="50000"/>
                  </a:schemeClr>
                </a:solidFill>
              </a:rPr>
              <a:t>Изучение нового материала</a:t>
            </a:r>
            <a:endParaRPr lang="ru-RU" sz="4000" b="1" dirty="0">
              <a:solidFill>
                <a:schemeClr val="accent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6048672"/>
          </a:xfrm>
        </p:spPr>
        <p:txBody>
          <a:bodyPr>
            <a:normAutofit fontScale="90000"/>
          </a:bodyPr>
          <a:lstStyle/>
          <a:p>
            <a:pPr algn="l"/>
            <a:r>
              <a:rPr lang="ru-RU" sz="4000" b="1" dirty="0">
                <a:solidFill>
                  <a:schemeClr val="accent1">
                    <a:lumMod val="50000"/>
                  </a:schemeClr>
                </a:solidFill>
                <a:latin typeface="+mn-lt"/>
                <a:cs typeface="Arial" pitchFamily="34" charset="0"/>
              </a:rPr>
              <a:t>Структурные этапы </a:t>
            </a:r>
            <a:r>
              <a:rPr lang="ru-RU" sz="4000" b="1" u="sng" dirty="0">
                <a:solidFill>
                  <a:schemeClr val="accent1">
                    <a:lumMod val="50000"/>
                  </a:schemeClr>
                </a:solidFill>
                <a:latin typeface="+mn-lt"/>
                <a:cs typeface="Arial" pitchFamily="34" charset="0"/>
              </a:rPr>
              <a:t>урока </a:t>
            </a:r>
            <a:r>
              <a:rPr lang="ru-RU" sz="4000" b="1" u="sng" dirty="0" smtClean="0">
                <a:solidFill>
                  <a:schemeClr val="accent1">
                    <a:lumMod val="50000"/>
                  </a:schemeClr>
                </a:solidFill>
                <a:latin typeface="+mn-lt"/>
                <a:cs typeface="Arial" pitchFamily="34" charset="0"/>
              </a:rPr>
              <a:t>открытия </a:t>
            </a:r>
            <a:r>
              <a:rPr lang="ru-RU" sz="4000" b="1" u="sng" dirty="0">
                <a:solidFill>
                  <a:schemeClr val="accent1">
                    <a:lumMod val="50000"/>
                  </a:schemeClr>
                </a:solidFill>
                <a:latin typeface="+mn-lt"/>
                <a:cs typeface="Arial" pitchFamily="34" charset="0"/>
              </a:rPr>
              <a:t>новых знаний</a:t>
            </a:r>
            <a:r>
              <a:rPr lang="ru-RU" sz="4000" b="1" dirty="0">
                <a:solidFill>
                  <a:srgbClr val="0070C0"/>
                </a:solidFill>
                <a:latin typeface="+mn-lt"/>
                <a:cs typeface="Arial" pitchFamily="34" charset="0"/>
              </a:rPr>
              <a:t/>
            </a:r>
            <a:br>
              <a:rPr lang="ru-RU" sz="4000" b="1" dirty="0">
                <a:solidFill>
                  <a:srgbClr val="0070C0"/>
                </a:solidFill>
                <a:latin typeface="+mn-lt"/>
                <a:cs typeface="Arial" pitchFamily="34" charset="0"/>
              </a:rPr>
            </a:br>
            <a:r>
              <a:rPr lang="ru-RU" sz="3100" b="1" dirty="0">
                <a:latin typeface="+mn-lt"/>
                <a:cs typeface="Arial" pitchFamily="34" charset="0"/>
              </a:rPr>
              <a:t/>
            </a:r>
            <a:br>
              <a:rPr lang="ru-RU" sz="3100" b="1" dirty="0">
                <a:latin typeface="+mn-lt"/>
                <a:cs typeface="Arial" pitchFamily="34" charset="0"/>
              </a:rPr>
            </a:br>
            <a:r>
              <a:rPr lang="ru-RU" sz="3100" dirty="0">
                <a:latin typeface="+mn-lt"/>
                <a:cs typeface="Arial" pitchFamily="34" charset="0"/>
              </a:rPr>
              <a:t>1. Организационный </a:t>
            </a:r>
            <a:r>
              <a:rPr lang="ru-RU" sz="3100" dirty="0" smtClean="0">
                <a:latin typeface="+mn-lt"/>
                <a:cs typeface="Arial" pitchFamily="34" charset="0"/>
              </a:rPr>
              <a:t>момент.</a:t>
            </a:r>
            <a:r>
              <a:rPr lang="ru-RU" sz="3100" dirty="0">
                <a:latin typeface="+mn-lt"/>
                <a:cs typeface="Arial" pitchFamily="34" charset="0"/>
              </a:rPr>
              <a:t/>
            </a:r>
            <a:br>
              <a:rPr lang="ru-RU" sz="3100" dirty="0">
                <a:latin typeface="+mn-lt"/>
                <a:cs typeface="Arial" pitchFamily="34" charset="0"/>
              </a:rPr>
            </a:br>
            <a:r>
              <a:rPr lang="ru-RU" sz="3100" dirty="0">
                <a:latin typeface="+mn-lt"/>
                <a:cs typeface="Arial" pitchFamily="34" charset="0"/>
              </a:rPr>
              <a:t>2. </a:t>
            </a:r>
            <a:r>
              <a:rPr lang="ru-RU" sz="3100" dirty="0" smtClean="0">
                <a:latin typeface="+mn-lt"/>
                <a:cs typeface="Arial" pitchFamily="34" charset="0"/>
              </a:rPr>
              <a:t>Формулирование темы урока, постановка цели.</a:t>
            </a:r>
            <a:r>
              <a:rPr lang="ru-RU" sz="3100" dirty="0">
                <a:latin typeface="+mn-lt"/>
                <a:cs typeface="Arial" pitchFamily="34" charset="0"/>
              </a:rPr>
              <a:t/>
            </a:r>
            <a:br>
              <a:rPr lang="ru-RU" sz="3100" dirty="0">
                <a:latin typeface="+mn-lt"/>
                <a:cs typeface="Arial" pitchFamily="34" charset="0"/>
              </a:rPr>
            </a:br>
            <a:r>
              <a:rPr lang="ru-RU" sz="3100" dirty="0">
                <a:latin typeface="+mn-lt"/>
                <a:cs typeface="Arial" pitchFamily="34" charset="0"/>
              </a:rPr>
              <a:t>3. </a:t>
            </a:r>
            <a:r>
              <a:rPr lang="ru-RU" sz="3100" dirty="0" smtClean="0">
                <a:latin typeface="+mn-lt"/>
                <a:cs typeface="Arial" pitchFamily="34" charset="0"/>
              </a:rPr>
              <a:t>Актуализация знаний. Словарная работа.</a:t>
            </a:r>
            <a:r>
              <a:rPr lang="ru-RU" sz="3100" dirty="0">
                <a:latin typeface="+mn-lt"/>
                <a:cs typeface="Arial" pitchFamily="34" charset="0"/>
              </a:rPr>
              <a:t/>
            </a:r>
            <a:br>
              <a:rPr lang="ru-RU" sz="3100" dirty="0">
                <a:latin typeface="+mn-lt"/>
                <a:cs typeface="Arial" pitchFamily="34" charset="0"/>
              </a:rPr>
            </a:br>
            <a:r>
              <a:rPr lang="ru-RU" sz="3100" dirty="0">
                <a:latin typeface="+mn-lt"/>
                <a:cs typeface="Arial" pitchFamily="34" charset="0"/>
              </a:rPr>
              <a:t>4. </a:t>
            </a:r>
            <a:r>
              <a:rPr lang="ru-RU" sz="3100" dirty="0" smtClean="0">
                <a:latin typeface="+mn-lt"/>
                <a:cs typeface="Arial" pitchFamily="34" charset="0"/>
              </a:rPr>
              <a:t>Изучение нового материала.</a:t>
            </a:r>
            <a:r>
              <a:rPr lang="ru-RU" sz="3100" dirty="0">
                <a:latin typeface="+mn-lt"/>
                <a:cs typeface="Arial" pitchFamily="34" charset="0"/>
              </a:rPr>
              <a:t/>
            </a:r>
            <a:br>
              <a:rPr lang="ru-RU" sz="3100" dirty="0">
                <a:latin typeface="+mn-lt"/>
                <a:cs typeface="Arial" pitchFamily="34" charset="0"/>
              </a:rPr>
            </a:br>
            <a:r>
              <a:rPr lang="ru-RU" sz="3100" dirty="0">
                <a:latin typeface="+mn-lt"/>
                <a:cs typeface="Arial" pitchFamily="34" charset="0"/>
              </a:rPr>
              <a:t>5. </a:t>
            </a:r>
            <a:r>
              <a:rPr lang="ru-RU" sz="3100" dirty="0" smtClean="0">
                <a:latin typeface="+mn-lt"/>
                <a:cs typeface="Arial" pitchFamily="34" charset="0"/>
              </a:rPr>
              <a:t>Физкультминутка.</a:t>
            </a:r>
            <a:r>
              <a:rPr lang="ru-RU" sz="3100" dirty="0">
                <a:latin typeface="+mn-lt"/>
                <a:cs typeface="Arial" pitchFamily="34" charset="0"/>
              </a:rPr>
              <a:t/>
            </a:r>
            <a:br>
              <a:rPr lang="ru-RU" sz="3100" dirty="0">
                <a:latin typeface="+mn-lt"/>
                <a:cs typeface="Arial" pitchFamily="34" charset="0"/>
              </a:rPr>
            </a:br>
            <a:r>
              <a:rPr lang="ru-RU" sz="3100" dirty="0">
                <a:latin typeface="+mn-lt"/>
                <a:cs typeface="Arial" pitchFamily="34" charset="0"/>
              </a:rPr>
              <a:t>6. </a:t>
            </a:r>
            <a:r>
              <a:rPr lang="ru-RU" sz="3100" dirty="0" smtClean="0">
                <a:latin typeface="+mn-lt"/>
                <a:cs typeface="Arial" pitchFamily="34" charset="0"/>
              </a:rPr>
              <a:t>Закрепление изученного.</a:t>
            </a:r>
            <a:r>
              <a:rPr lang="ru-RU" sz="3100" dirty="0">
                <a:latin typeface="+mn-lt"/>
                <a:cs typeface="Arial" pitchFamily="34" charset="0"/>
              </a:rPr>
              <a:t/>
            </a:r>
            <a:br>
              <a:rPr lang="ru-RU" sz="3100" dirty="0">
                <a:latin typeface="+mn-lt"/>
                <a:cs typeface="Arial" pitchFamily="34" charset="0"/>
              </a:rPr>
            </a:br>
            <a:r>
              <a:rPr lang="ru-RU" sz="3100" dirty="0">
                <a:latin typeface="+mn-lt"/>
                <a:cs typeface="Arial" pitchFamily="34" charset="0"/>
              </a:rPr>
              <a:t>7. </a:t>
            </a:r>
            <a:r>
              <a:rPr lang="ru-RU" sz="3100" dirty="0" smtClean="0">
                <a:latin typeface="+mn-lt"/>
                <a:cs typeface="Arial" pitchFamily="34" charset="0"/>
              </a:rPr>
              <a:t>Применение новых знаний и умений.</a:t>
            </a:r>
            <a:r>
              <a:rPr lang="ru-RU" sz="3100" dirty="0">
                <a:latin typeface="+mn-lt"/>
                <a:cs typeface="Arial" pitchFamily="34" charset="0"/>
              </a:rPr>
              <a:t/>
            </a:r>
            <a:br>
              <a:rPr lang="ru-RU" sz="3100" dirty="0">
                <a:latin typeface="+mn-lt"/>
                <a:cs typeface="Arial" pitchFamily="34" charset="0"/>
              </a:rPr>
            </a:br>
            <a:r>
              <a:rPr lang="ru-RU" sz="3100" dirty="0">
                <a:latin typeface="+mn-lt"/>
                <a:cs typeface="Arial" pitchFamily="34" charset="0"/>
              </a:rPr>
              <a:t>8. Итог </a:t>
            </a:r>
            <a:r>
              <a:rPr lang="ru-RU" sz="3100" dirty="0" smtClean="0">
                <a:latin typeface="+mn-lt"/>
                <a:cs typeface="Arial" pitchFamily="34" charset="0"/>
              </a:rPr>
              <a:t>урока.</a:t>
            </a:r>
            <a:r>
              <a:rPr lang="ru-RU" sz="3100" dirty="0">
                <a:latin typeface="+mn-lt"/>
                <a:cs typeface="Arial" pitchFamily="34" charset="0"/>
              </a:rPr>
              <a:t/>
            </a:r>
            <a:br>
              <a:rPr lang="ru-RU" sz="3100" dirty="0">
                <a:latin typeface="+mn-lt"/>
                <a:cs typeface="Arial" pitchFamily="34" charset="0"/>
              </a:rPr>
            </a:br>
            <a:r>
              <a:rPr lang="ru-RU" sz="3100" dirty="0">
                <a:latin typeface="+mn-lt"/>
                <a:cs typeface="Arial" pitchFamily="34" charset="0"/>
              </a:rPr>
              <a:t>9. Запись домашнего </a:t>
            </a:r>
            <a:r>
              <a:rPr lang="ru-RU" sz="3100" dirty="0" smtClean="0">
                <a:latin typeface="+mn-lt"/>
                <a:cs typeface="Arial" pitchFamily="34" charset="0"/>
              </a:rPr>
              <a:t>задания.</a:t>
            </a:r>
            <a:r>
              <a:rPr lang="ru-RU" sz="3100" dirty="0">
                <a:latin typeface="+mn-lt"/>
                <a:cs typeface="Arial" pitchFamily="34" charset="0"/>
              </a:rPr>
              <a:t/>
            </a:r>
            <a:br>
              <a:rPr lang="ru-RU" sz="3100" dirty="0">
                <a:latin typeface="+mn-lt"/>
                <a:cs typeface="Arial" pitchFamily="34" charset="0"/>
              </a:rPr>
            </a:br>
            <a:r>
              <a:rPr lang="ru-RU" sz="3100" dirty="0">
                <a:latin typeface="+mn-lt"/>
                <a:cs typeface="Arial" pitchFamily="34" charset="0"/>
              </a:rPr>
              <a:t>10. </a:t>
            </a:r>
            <a:r>
              <a:rPr lang="ru-RU" sz="3100" dirty="0" smtClean="0">
                <a:latin typeface="+mn-lt"/>
                <a:cs typeface="Arial" pitchFamily="34" charset="0"/>
              </a:rPr>
              <a:t>Рефлексия.</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268760"/>
            <a:ext cx="8711431" cy="39604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6000" b="1" dirty="0">
                <a:solidFill>
                  <a:schemeClr val="accent1">
                    <a:lumMod val="50000"/>
                  </a:schemeClr>
                </a:solidFill>
                <a:latin typeface="+mj-lt"/>
                <a:ea typeface="+mj-ea"/>
                <a:cs typeface="+mj-cs"/>
              </a:rPr>
              <a:t>5</a:t>
            </a:r>
            <a:r>
              <a:rPr lang="ru-RU" sz="6000" b="1" noProof="0" dirty="0" smtClean="0">
                <a:solidFill>
                  <a:schemeClr val="accent1">
                    <a:lumMod val="50000"/>
                  </a:schemeClr>
                </a:solidFill>
                <a:latin typeface="+mj-lt"/>
                <a:ea typeface="+mj-ea"/>
                <a:cs typeface="+mj-cs"/>
              </a:rPr>
              <a:t>.</a:t>
            </a:r>
            <a:r>
              <a:rPr kumimoji="0" lang="ru-RU" sz="6000" b="1" i="0" u="none" strike="noStrike" kern="1200" cap="none" spc="0" normalizeH="0" baseline="0" noProof="0" dirty="0" smtClean="0">
                <a:ln>
                  <a:noFill/>
                </a:ln>
                <a:solidFill>
                  <a:schemeClr val="accent1">
                    <a:lumMod val="50000"/>
                  </a:schemeClr>
                </a:solidFill>
                <a:effectLst/>
                <a:uLnTx/>
                <a:uFillTx/>
                <a:latin typeface="+mj-lt"/>
                <a:ea typeface="+mj-ea"/>
                <a:cs typeface="+mj-cs"/>
              </a:rPr>
              <a:t> Физкультминутка </a:t>
            </a:r>
            <a:endParaRPr kumimoji="0" lang="ru-RU" sz="6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16632"/>
            <a:ext cx="8711431"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1">
                    <a:lumMod val="50000"/>
                  </a:schemeClr>
                </a:solidFill>
                <a:effectLst/>
                <a:uLnTx/>
                <a:uFillTx/>
                <a:latin typeface="+mj-lt"/>
                <a:ea typeface="+mj-ea"/>
                <a:cs typeface="+mj-cs"/>
              </a:rPr>
              <a:t>Физкультминутка</a:t>
            </a:r>
            <a:r>
              <a:rPr kumimoji="0" lang="ru-RU" sz="6000" b="1" i="0" u="none" strike="noStrike" kern="1200" cap="none" spc="0" normalizeH="0" baseline="0" noProof="0" dirty="0" smtClean="0">
                <a:ln>
                  <a:noFill/>
                </a:ln>
                <a:solidFill>
                  <a:schemeClr val="accent1">
                    <a:lumMod val="50000"/>
                  </a:schemeClr>
                </a:solidFill>
                <a:effectLst/>
                <a:uLnTx/>
                <a:uFillTx/>
                <a:latin typeface="+mj-lt"/>
                <a:ea typeface="+mj-ea"/>
                <a:cs typeface="+mj-cs"/>
              </a:rPr>
              <a:t> </a:t>
            </a:r>
            <a:endParaRPr kumimoji="0" lang="ru-RU" sz="6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29697" name="Rectangle 1"/>
          <p:cNvSpPr>
            <a:spLocks noChangeArrowheads="1"/>
          </p:cNvSpPr>
          <p:nvPr/>
        </p:nvSpPr>
        <p:spPr bwMode="auto">
          <a:xfrm>
            <a:off x="467544" y="2131115"/>
            <a:ext cx="842493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Arial" pitchFamily="34" charset="0"/>
                <a:ea typeface="Calibri" pitchFamily="34" charset="0"/>
                <a:cs typeface="Arial" pitchFamily="34" charset="0"/>
              </a:rPr>
              <a:t>Учитель: </a:t>
            </a: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Ваша задача внимательно смотреть на слайд.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Если на слайде вы видите </a:t>
            </a:r>
            <a:r>
              <a:rPr kumimoji="0" lang="ru-RU"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заставку</a:t>
            </a: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то вы должны </a:t>
            </a:r>
            <a:r>
              <a:rPr kumimoji="0" lang="ru-RU"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присесть</a:t>
            </a: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если на слайде вы видите </a:t>
            </a:r>
            <a:r>
              <a:rPr kumimoji="0" lang="ru-RU"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буквицу</a:t>
            </a: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то </a:t>
            </a:r>
            <a:r>
              <a:rPr kumimoji="0" lang="ru-RU"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встать</a:t>
            </a: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если </a:t>
            </a:r>
            <a:r>
              <a:rPr kumimoji="0" lang="ru-RU"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концовку</a:t>
            </a: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a:t>
            </a:r>
            <a:r>
              <a:rPr kumimoji="0" lang="ru-RU"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хлопнуть</a:t>
            </a: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один раз в ладоши.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16632"/>
            <a:ext cx="8711431"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1">
                    <a:lumMod val="50000"/>
                  </a:schemeClr>
                </a:solidFill>
                <a:effectLst/>
                <a:uLnTx/>
                <a:uFillTx/>
                <a:latin typeface="+mj-lt"/>
                <a:ea typeface="+mj-ea"/>
                <a:cs typeface="+mj-cs"/>
              </a:rPr>
              <a:t>Физкультминутка</a:t>
            </a:r>
            <a:r>
              <a:rPr kumimoji="0" lang="ru-RU" sz="6000" b="1" i="0" u="none" strike="noStrike" kern="1200" cap="none" spc="0" normalizeH="0" baseline="0" noProof="0" dirty="0" smtClean="0">
                <a:ln>
                  <a:noFill/>
                </a:ln>
                <a:solidFill>
                  <a:schemeClr val="accent1">
                    <a:lumMod val="50000"/>
                  </a:schemeClr>
                </a:solidFill>
                <a:effectLst/>
                <a:uLnTx/>
                <a:uFillTx/>
                <a:latin typeface="+mj-lt"/>
                <a:ea typeface="+mj-ea"/>
                <a:cs typeface="+mj-cs"/>
              </a:rPr>
              <a:t> </a:t>
            </a:r>
            <a:endParaRPr kumimoji="0" lang="ru-RU" sz="6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29697" name="Rectangle 1"/>
          <p:cNvSpPr>
            <a:spLocks noChangeArrowheads="1"/>
          </p:cNvSpPr>
          <p:nvPr/>
        </p:nvSpPr>
        <p:spPr bwMode="auto">
          <a:xfrm>
            <a:off x="467544" y="1700229"/>
            <a:ext cx="842493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800" b="1" i="1" dirty="0"/>
              <a:t>Учитель. </a:t>
            </a:r>
            <a:r>
              <a:rPr lang="ru-RU" sz="2800" dirty="0"/>
              <a:t>Укрепляем мышцы глаз: глазки вверх, вниз, вправо, влево. Мысленно рисуем глазками круг, квадрат</a:t>
            </a:r>
            <a:r>
              <a:rPr lang="ru-RU" sz="2800" dirty="0" smtClean="0"/>
              <a:t>.</a:t>
            </a:r>
          </a:p>
          <a:p>
            <a:endParaRPr lang="ru-RU" sz="2800" dirty="0"/>
          </a:p>
          <a:p>
            <a:r>
              <a:rPr lang="ru-RU" sz="2800" b="1" i="1" dirty="0"/>
              <a:t>Учитель. </a:t>
            </a:r>
            <a:r>
              <a:rPr lang="ru-RU" sz="2800" dirty="0"/>
              <a:t>Какие антонимы помогли вам выполнить упражнения для глаз</a:t>
            </a:r>
            <a:r>
              <a:rPr lang="ru-RU" sz="2800" dirty="0" smtClean="0"/>
              <a:t>?</a:t>
            </a:r>
          </a:p>
          <a:p>
            <a:endParaRPr lang="ru-RU" sz="2800" dirty="0"/>
          </a:p>
          <a:p>
            <a:r>
              <a:rPr lang="ru-RU" sz="2800" b="1" i="1" dirty="0"/>
              <a:t>Дети. </a:t>
            </a:r>
            <a:r>
              <a:rPr lang="ru-RU" sz="2800" dirty="0" smtClean="0"/>
              <a:t>Вверх-вниз</a:t>
            </a:r>
            <a:r>
              <a:rPr lang="ru-RU" sz="2800" dirty="0"/>
              <a:t>, </a:t>
            </a:r>
            <a:r>
              <a:rPr lang="ru-RU" sz="2800" dirty="0" smtClean="0"/>
              <a:t>вправо-влево</a:t>
            </a:r>
            <a:r>
              <a:rPr lang="ru-RU" sz="2800" dirty="0"/>
              <a:t>, </a:t>
            </a:r>
            <a:r>
              <a:rPr lang="ru-RU" sz="2800" dirty="0" smtClean="0"/>
              <a:t>круг-квадрат</a:t>
            </a:r>
            <a:r>
              <a:rPr lang="ru-RU" sz="28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5386610"/>
          </a:xfrm>
        </p:spPr>
        <p:txBody>
          <a:bodyPr>
            <a:noAutofit/>
          </a:bodyPr>
          <a:lstStyle/>
          <a:p>
            <a:pPr algn="l"/>
            <a:r>
              <a:rPr lang="ru-RU" sz="3600" dirty="0" smtClean="0"/>
              <a:t>Игра «Покажи у себя</a:t>
            </a:r>
            <a:r>
              <a:rPr lang="ru-RU" sz="3600" dirty="0" smtClean="0"/>
              <a:t>»</a:t>
            </a:r>
            <a:br>
              <a:rPr lang="ru-RU" sz="3600" dirty="0" smtClean="0"/>
            </a:br>
            <a:r>
              <a:rPr lang="ru-RU" sz="3600" dirty="0" smtClean="0"/>
              <a:t/>
            </a:r>
            <a:br>
              <a:rPr lang="ru-RU" sz="3600" dirty="0" smtClean="0"/>
            </a:br>
            <a:r>
              <a:rPr lang="ru-RU" sz="3600" b="1" i="1" dirty="0" smtClean="0"/>
              <a:t>Учитель.</a:t>
            </a:r>
            <a:r>
              <a:rPr lang="ru-RU" sz="3600" b="1" dirty="0" smtClean="0"/>
              <a:t> </a:t>
            </a:r>
            <a:r>
              <a:rPr lang="ru-RU" sz="3600" dirty="0" smtClean="0"/>
              <a:t>Я назову фразеологизм, а вы догадайтесь о чём идёт речь и покажите это.</a:t>
            </a:r>
            <a:br>
              <a:rPr lang="ru-RU" sz="3600" dirty="0" smtClean="0"/>
            </a:br>
            <a:r>
              <a:rPr lang="ru-RU" sz="3600" dirty="0" smtClean="0"/>
              <a:t>1) Что суют, не в своё дело. (нос)</a:t>
            </a:r>
            <a:br>
              <a:rPr lang="ru-RU" sz="3600" dirty="0" smtClean="0"/>
            </a:br>
            <a:r>
              <a:rPr lang="ru-RU" sz="3600" dirty="0" smtClean="0"/>
              <a:t>2) </a:t>
            </a:r>
            <a:r>
              <a:rPr lang="ru-RU" sz="3600" dirty="0" smtClean="0"/>
              <a:t>В чём нет правды? (ноги)</a:t>
            </a:r>
            <a:br>
              <a:rPr lang="ru-RU" sz="3600" dirty="0" smtClean="0"/>
            </a:br>
            <a:r>
              <a:rPr lang="ru-RU" sz="3600" dirty="0" smtClean="0"/>
              <a:t>3) </a:t>
            </a:r>
            <a:r>
              <a:rPr lang="ru-RU" sz="3600" dirty="0" smtClean="0"/>
              <a:t>Она может быть дырявой, иногда ее можно потерять. (голова)</a:t>
            </a:r>
            <a:br>
              <a:rPr lang="ru-RU" sz="3600" dirty="0" smtClean="0"/>
            </a:br>
            <a:r>
              <a:rPr lang="ru-RU" sz="3600" dirty="0" smtClean="0"/>
              <a:t>4) </a:t>
            </a:r>
            <a:r>
              <a:rPr lang="ru-RU" sz="3600" dirty="0" smtClean="0"/>
              <a:t>Это то, что иногда чешется, а может быть и золотым? (руки)</a:t>
            </a:r>
            <a:br>
              <a:rPr lang="ru-RU" sz="3600" dirty="0" smtClean="0"/>
            </a:br>
            <a:endParaRPr lang="ru-RU"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268760"/>
            <a:ext cx="8711431" cy="39604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6000" b="1" noProof="0" dirty="0" smtClean="0">
                <a:solidFill>
                  <a:schemeClr val="accent1">
                    <a:lumMod val="50000"/>
                  </a:schemeClr>
                </a:solidFill>
                <a:latin typeface="+mj-lt"/>
                <a:ea typeface="+mj-ea"/>
                <a:cs typeface="+mj-cs"/>
              </a:rPr>
              <a:t>6.</a:t>
            </a:r>
            <a:r>
              <a:rPr kumimoji="0" lang="ru-RU" sz="6000" b="1" i="0" u="none" strike="noStrike" kern="1200" cap="none" spc="0" normalizeH="0" baseline="0" noProof="0" dirty="0" smtClean="0">
                <a:ln>
                  <a:noFill/>
                </a:ln>
                <a:solidFill>
                  <a:schemeClr val="accent1">
                    <a:lumMod val="50000"/>
                  </a:schemeClr>
                </a:solidFill>
                <a:effectLst/>
                <a:uLnTx/>
                <a:uFillTx/>
                <a:latin typeface="+mj-lt"/>
                <a:ea typeface="+mj-ea"/>
                <a:cs typeface="+mj-cs"/>
              </a:rPr>
              <a:t> Закрепление изученного </a:t>
            </a:r>
            <a:endParaRPr kumimoji="0" lang="ru-RU" sz="6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8424936" cy="5400600"/>
          </a:xfrm>
        </p:spPr>
        <p:txBody>
          <a:bodyPr>
            <a:normAutofit/>
          </a:bodyPr>
          <a:lstStyle/>
          <a:p>
            <a:pPr algn="l"/>
            <a:r>
              <a:rPr lang="ru-RU" sz="3200" b="1" dirty="0" smtClean="0"/>
              <a:t>Учимся вести диалог</a:t>
            </a:r>
            <a:r>
              <a:rPr lang="ru-RU" sz="3200" b="1" i="1" dirty="0" smtClean="0"/>
              <a:t/>
            </a:r>
            <a:br>
              <a:rPr lang="ru-RU" sz="3200" b="1" i="1" dirty="0" smtClean="0"/>
            </a:br>
            <a:r>
              <a:rPr lang="ru-RU" sz="3200" b="1" i="1" dirty="0" smtClean="0"/>
              <a:t/>
            </a:r>
            <a:br>
              <a:rPr lang="ru-RU" sz="3200" b="1" i="1" dirty="0" smtClean="0"/>
            </a:br>
            <a:r>
              <a:rPr lang="ru-RU" sz="3200" b="1" i="1" dirty="0" smtClean="0"/>
              <a:t/>
            </a:r>
            <a:br>
              <a:rPr lang="ru-RU" sz="3200" b="1" i="1" dirty="0" smtClean="0"/>
            </a:br>
            <a:r>
              <a:rPr lang="ru-RU" sz="3200" b="1" i="1" dirty="0" smtClean="0"/>
              <a:t>Учитель.</a:t>
            </a:r>
            <a:r>
              <a:rPr lang="ru-RU" sz="3200" dirty="0" smtClean="0"/>
              <a:t> Выпишите </a:t>
            </a:r>
            <a:r>
              <a:rPr lang="ru-RU" sz="3200" dirty="0" smtClean="0"/>
              <a:t>слова в тетрадь</a:t>
            </a:r>
            <a:r>
              <a:rPr lang="ru-RU" sz="3200" dirty="0" smtClean="0"/>
              <a:t>:</a:t>
            </a:r>
            <a:r>
              <a:rPr lang="ru-RU" sz="3200" u="sng" dirty="0" smtClean="0"/>
              <a:t/>
            </a:r>
            <a:br>
              <a:rPr lang="ru-RU" sz="3200" u="sng" dirty="0" smtClean="0"/>
            </a:br>
            <a:r>
              <a:rPr lang="ru-RU" sz="3200" dirty="0" smtClean="0"/>
              <a:t/>
            </a:r>
            <a:br>
              <a:rPr lang="ru-RU" sz="3200" dirty="0" smtClean="0"/>
            </a:br>
            <a:r>
              <a:rPr lang="ru-RU" sz="3200" dirty="0" smtClean="0"/>
              <a:t>1 ряд,  выпишите в тетрадь слова – просьбы.</a:t>
            </a:r>
            <a:br>
              <a:rPr lang="ru-RU" sz="3200" dirty="0" smtClean="0"/>
            </a:br>
            <a:r>
              <a:rPr lang="ru-RU" sz="3200" dirty="0" smtClean="0"/>
              <a:t>2 ряд, выпишите слова – извинения.</a:t>
            </a:r>
            <a:br>
              <a:rPr lang="ru-RU" sz="3200" dirty="0" smtClean="0"/>
            </a:br>
            <a:r>
              <a:rPr lang="ru-RU" sz="3200" dirty="0" smtClean="0"/>
              <a:t>3 ряд, выпишите слова, обозначающие похвалу.</a:t>
            </a:r>
            <a:endParaRPr lang="ru-RU"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424936" cy="5400600"/>
          </a:xfrm>
        </p:spPr>
        <p:txBody>
          <a:bodyPr>
            <a:normAutofit fontScale="90000"/>
          </a:bodyPr>
          <a:lstStyle/>
          <a:p>
            <a:pPr algn="l"/>
            <a:r>
              <a:rPr lang="ru-RU" sz="3600" b="1" i="1" dirty="0" smtClean="0"/>
              <a:t>Учитель.</a:t>
            </a:r>
            <a:r>
              <a:rPr lang="ru-RU" sz="3600" dirty="0" smtClean="0"/>
              <a:t> В выписанных словах выделите орфограммы</a:t>
            </a:r>
            <a:r>
              <a:rPr lang="ru-RU" sz="3600" dirty="0" smtClean="0"/>
              <a:t>.</a:t>
            </a:r>
            <a:br>
              <a:rPr lang="ru-RU" sz="3600" dirty="0" smtClean="0"/>
            </a:br>
            <a:r>
              <a:rPr lang="ru-RU" sz="3600" dirty="0" smtClean="0"/>
              <a:t/>
            </a:r>
            <a:br>
              <a:rPr lang="ru-RU" sz="3600" dirty="0" smtClean="0"/>
            </a:br>
            <a:r>
              <a:rPr lang="ru-RU" sz="3600" dirty="0" smtClean="0"/>
              <a:t>Проверьте свою запись по слайду. </a:t>
            </a:r>
            <a:r>
              <a:rPr lang="ru-RU" sz="3600" dirty="0" smtClean="0"/>
              <a:t/>
            </a:r>
            <a:br>
              <a:rPr lang="ru-RU" sz="3600" dirty="0" smtClean="0"/>
            </a:br>
            <a:r>
              <a:rPr lang="ru-RU" sz="3600" dirty="0" smtClean="0"/>
              <a:t/>
            </a:r>
            <a:br>
              <a:rPr lang="ru-RU" sz="3600" dirty="0" smtClean="0"/>
            </a:br>
            <a:r>
              <a:rPr lang="ru-RU" sz="3600" dirty="0" smtClean="0"/>
              <a:t>1 ряд: дай, п</a:t>
            </a:r>
            <a:r>
              <a:rPr lang="ru-RU" sz="3600" u="sng" dirty="0" smtClean="0"/>
              <a:t>о</a:t>
            </a:r>
            <a:r>
              <a:rPr lang="ru-RU" sz="3600" dirty="0" smtClean="0"/>
              <a:t>жалу</a:t>
            </a:r>
            <a:r>
              <a:rPr lang="ru-RU" sz="3600" u="sng" dirty="0" smtClean="0"/>
              <a:t>й</a:t>
            </a:r>
            <a:r>
              <a:rPr lang="ru-RU" sz="3600" dirty="0" smtClean="0"/>
              <a:t>ста; бу</a:t>
            </a:r>
            <a:r>
              <a:rPr lang="ru-RU" sz="3600" u="sng" dirty="0" smtClean="0"/>
              <a:t>д</a:t>
            </a:r>
            <a:r>
              <a:rPr lang="ru-RU" sz="3600" dirty="0" smtClean="0"/>
              <a:t>ь любезна;</a:t>
            </a:r>
            <a:br>
              <a:rPr lang="ru-RU" sz="3600" dirty="0" smtClean="0"/>
            </a:br>
            <a:r>
              <a:rPr lang="ru-RU" sz="3600" dirty="0" smtClean="0"/>
              <a:t>2 ряд: изв</a:t>
            </a:r>
            <a:r>
              <a:rPr lang="ru-RU" sz="3600" u="sng" dirty="0" smtClean="0"/>
              <a:t>и</a:t>
            </a:r>
            <a:r>
              <a:rPr lang="ru-RU" sz="3600" dirty="0" smtClean="0"/>
              <a:t>нит</a:t>
            </a:r>
            <a:r>
              <a:rPr lang="ru-RU" sz="3600" u="sng" dirty="0" smtClean="0"/>
              <a:t>е</a:t>
            </a:r>
            <a:r>
              <a:rPr lang="ru-RU" sz="3600" dirty="0" smtClean="0"/>
              <a:t> за </a:t>
            </a:r>
            <a:r>
              <a:rPr lang="ru-RU" sz="3600" u="sng" dirty="0" smtClean="0"/>
              <a:t>о</a:t>
            </a:r>
            <a:r>
              <a:rPr lang="ru-RU" sz="3600" dirty="0" smtClean="0"/>
              <a:t>п</a:t>
            </a:r>
            <a:r>
              <a:rPr lang="ru-RU" sz="3600" u="sng" dirty="0" smtClean="0"/>
              <a:t>о</a:t>
            </a:r>
            <a:r>
              <a:rPr lang="ru-RU" sz="3600" dirty="0" smtClean="0"/>
              <a:t>здан</a:t>
            </a:r>
            <a:r>
              <a:rPr lang="ru-RU" sz="3600" u="sng" dirty="0" smtClean="0"/>
              <a:t>и</a:t>
            </a:r>
            <a:r>
              <a:rPr lang="ru-RU" sz="3600" dirty="0" smtClean="0"/>
              <a:t>е; пр</a:t>
            </a:r>
            <a:r>
              <a:rPr lang="ru-RU" sz="3600" u="sng" dirty="0" smtClean="0"/>
              <a:t>о</a:t>
            </a:r>
            <a:r>
              <a:rPr lang="ru-RU" sz="3600" dirty="0" smtClean="0"/>
              <a:t>стит</a:t>
            </a:r>
            <a:r>
              <a:rPr lang="ru-RU" sz="3600" u="sng" dirty="0" smtClean="0"/>
              <a:t>е</a:t>
            </a:r>
            <a:r>
              <a:rPr lang="ru-RU" sz="3600" dirty="0" smtClean="0"/>
              <a:t>, п</a:t>
            </a:r>
            <a:r>
              <a:rPr lang="ru-RU" sz="3600" u="sng" dirty="0" smtClean="0"/>
              <a:t>о</a:t>
            </a:r>
            <a:r>
              <a:rPr lang="ru-RU" sz="3600" dirty="0" smtClean="0"/>
              <a:t>жалу</a:t>
            </a:r>
            <a:r>
              <a:rPr lang="ru-RU" sz="3600" u="sng" dirty="0" smtClean="0"/>
              <a:t>й</a:t>
            </a:r>
            <a:r>
              <a:rPr lang="ru-RU" sz="3600" dirty="0" smtClean="0"/>
              <a:t>ста; пр</a:t>
            </a:r>
            <a:r>
              <a:rPr lang="ru-RU" sz="3600" u="sng" dirty="0" smtClean="0"/>
              <a:t>о</a:t>
            </a:r>
            <a:r>
              <a:rPr lang="ru-RU" sz="3600" dirty="0" smtClean="0"/>
              <a:t>шу м</a:t>
            </a:r>
            <a:r>
              <a:rPr lang="ru-RU" sz="3600" u="sng" dirty="0" smtClean="0"/>
              <a:t>е</a:t>
            </a:r>
            <a:r>
              <a:rPr lang="ru-RU" sz="3600" dirty="0" smtClean="0"/>
              <a:t>ня изв</a:t>
            </a:r>
            <a:r>
              <a:rPr lang="ru-RU" sz="3600" u="sng" dirty="0" smtClean="0"/>
              <a:t>и</a:t>
            </a:r>
            <a:r>
              <a:rPr lang="ru-RU" sz="3600" dirty="0" smtClean="0"/>
              <a:t>нить;</a:t>
            </a:r>
            <a:br>
              <a:rPr lang="ru-RU" sz="3600" dirty="0" smtClean="0"/>
            </a:br>
            <a:r>
              <a:rPr lang="ru-RU" sz="3600" dirty="0" smtClean="0"/>
              <a:t>3 ряд: м</a:t>
            </a:r>
            <a:r>
              <a:rPr lang="ru-RU" sz="3600" u="sng" dirty="0" smtClean="0"/>
              <a:t>о</a:t>
            </a:r>
            <a:r>
              <a:rPr lang="ru-RU" sz="3600" dirty="0" smtClean="0"/>
              <a:t>л</a:t>
            </a:r>
            <a:r>
              <a:rPr lang="ru-RU" sz="3600" u="sng" dirty="0" smtClean="0"/>
              <a:t>о</a:t>
            </a:r>
            <a:r>
              <a:rPr lang="ru-RU" sz="3600" dirty="0" smtClean="0"/>
              <a:t>дец, сп</a:t>
            </a:r>
            <a:r>
              <a:rPr lang="ru-RU" sz="3600" u="sng" dirty="0" smtClean="0"/>
              <a:t>а</a:t>
            </a:r>
            <a:r>
              <a:rPr lang="ru-RU" sz="3600" dirty="0" smtClean="0"/>
              <a:t>сиб</a:t>
            </a:r>
            <a:r>
              <a:rPr lang="ru-RU" sz="3600" u="sng" dirty="0" smtClean="0"/>
              <a:t>о</a:t>
            </a:r>
            <a:r>
              <a:rPr lang="ru-RU" sz="3600" dirty="0" smtClean="0"/>
              <a:t> за р</a:t>
            </a:r>
            <a:r>
              <a:rPr lang="ru-RU" sz="3600" u="sng" dirty="0" smtClean="0"/>
              <a:t>а</a:t>
            </a:r>
            <a:r>
              <a:rPr lang="ru-RU" sz="3600" dirty="0" smtClean="0"/>
              <a:t>боту.</a:t>
            </a:r>
            <a:br>
              <a:rPr lang="ru-RU" sz="3600" dirty="0" smtClean="0"/>
            </a:br>
            <a:endParaRPr lang="ru-RU"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268760"/>
            <a:ext cx="8711431" cy="39604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6000" b="1" dirty="0">
                <a:solidFill>
                  <a:schemeClr val="accent1">
                    <a:lumMod val="50000"/>
                  </a:schemeClr>
                </a:solidFill>
                <a:latin typeface="+mj-lt"/>
                <a:ea typeface="+mj-ea"/>
                <a:cs typeface="+mj-cs"/>
              </a:rPr>
              <a:t>7</a:t>
            </a:r>
            <a:r>
              <a:rPr lang="ru-RU" sz="6000" b="1" noProof="0" dirty="0" smtClean="0">
                <a:solidFill>
                  <a:schemeClr val="accent1">
                    <a:lumMod val="50000"/>
                  </a:schemeClr>
                </a:solidFill>
                <a:latin typeface="+mj-lt"/>
                <a:ea typeface="+mj-ea"/>
                <a:cs typeface="+mj-cs"/>
              </a:rPr>
              <a:t>.</a:t>
            </a:r>
            <a:r>
              <a:rPr kumimoji="0" lang="ru-RU" sz="6000" b="1" i="0" u="none" strike="noStrike" kern="1200" cap="none" spc="0" normalizeH="0" baseline="0" noProof="0" dirty="0" smtClean="0">
                <a:ln>
                  <a:noFill/>
                </a:ln>
                <a:solidFill>
                  <a:schemeClr val="accent1">
                    <a:lumMod val="50000"/>
                  </a:schemeClr>
                </a:solidFill>
                <a:effectLst/>
                <a:uLnTx/>
                <a:uFillTx/>
                <a:latin typeface="+mj-lt"/>
                <a:ea typeface="+mj-ea"/>
                <a:cs typeface="+mj-cs"/>
              </a:rPr>
              <a:t> Применение знаний на практике </a:t>
            </a:r>
            <a:endParaRPr kumimoji="0" lang="ru-RU" sz="6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0" y="260648"/>
            <a:ext cx="8711431"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accent1">
                    <a:lumMod val="50000"/>
                  </a:schemeClr>
                </a:solidFill>
                <a:effectLst/>
                <a:uLnTx/>
                <a:uFillTx/>
                <a:latin typeface="+mj-lt"/>
                <a:ea typeface="+mj-ea"/>
                <a:cs typeface="+mj-cs"/>
              </a:rPr>
              <a:t> </a:t>
            </a:r>
            <a:r>
              <a:rPr kumimoji="0" lang="ru-RU" sz="4400" b="1" i="0" u="none" strike="noStrike" kern="1200" cap="none" spc="0" normalizeH="0" baseline="0" noProof="0" dirty="0" smtClean="0">
                <a:ln>
                  <a:noFill/>
                </a:ln>
                <a:solidFill>
                  <a:schemeClr val="accent1">
                    <a:lumMod val="50000"/>
                  </a:schemeClr>
                </a:solidFill>
                <a:effectLst/>
                <a:uLnTx/>
                <a:uFillTx/>
                <a:latin typeface="+mj-lt"/>
                <a:ea typeface="+mj-ea"/>
                <a:cs typeface="+mj-cs"/>
              </a:rPr>
              <a:t>Применение знаний на практике </a:t>
            </a:r>
            <a:endParaRPr kumimoji="0" lang="ru-RU" sz="44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33794" name="Rectangle 2"/>
          <p:cNvSpPr>
            <a:spLocks noChangeArrowheads="1"/>
          </p:cNvSpPr>
          <p:nvPr/>
        </p:nvSpPr>
        <p:spPr bwMode="auto">
          <a:xfrm>
            <a:off x="395536" y="1700808"/>
            <a:ext cx="7992888"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ea typeface="Calibri" pitchFamily="34" charset="0"/>
                <a:cs typeface="Times New Roman" pitchFamily="18" charset="0"/>
              </a:rPr>
              <a:t>Учитель: </a:t>
            </a:r>
            <a:r>
              <a:rPr kumimoji="0" lang="ru-RU" sz="2800" b="0" i="0" u="none" strike="noStrike" cap="none" normalizeH="0" baseline="0" dirty="0" smtClean="0">
                <a:ln>
                  <a:noFill/>
                </a:ln>
                <a:solidFill>
                  <a:schemeClr val="tx1"/>
                </a:solidFill>
                <a:effectLst/>
                <a:ea typeface="Calibri" pitchFamily="34" charset="0"/>
                <a:cs typeface="Times New Roman" pitchFamily="18" charset="0"/>
              </a:rPr>
              <a:t>Откройте учебник на с.69. </a:t>
            </a:r>
            <a:endParaRPr kumimoji="0" lang="ru-RU"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3793" name="Рисунок 8" descr="1"/>
          <p:cNvPicPr>
            <a:picLocks noChangeAspect="1" noChangeArrowheads="1"/>
          </p:cNvPicPr>
          <p:nvPr/>
        </p:nvPicPr>
        <p:blipFill>
          <a:blip r:embed="rId2" cstate="print"/>
          <a:srcRect/>
          <a:stretch>
            <a:fillRect/>
          </a:stretch>
        </p:blipFill>
        <p:spPr bwMode="auto">
          <a:xfrm>
            <a:off x="6300192" y="2420888"/>
            <a:ext cx="2520280" cy="2847432"/>
          </a:xfrm>
          <a:prstGeom prst="rect">
            <a:avLst/>
          </a:prstGeom>
          <a:noFill/>
        </p:spPr>
      </p:pic>
      <p:sp>
        <p:nvSpPr>
          <p:cNvPr id="33795" name="Rectangle 3"/>
          <p:cNvSpPr>
            <a:spLocks noChangeArrowheads="1"/>
          </p:cNvSpPr>
          <p:nvPr/>
        </p:nvSpPr>
        <p:spPr bwMode="auto">
          <a:xfrm>
            <a:off x="395536" y="2204864"/>
            <a:ext cx="626469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ea typeface="Calibri" pitchFamily="34" charset="0"/>
                <a:cs typeface="Times New Roman" pitchFamily="18" charset="0"/>
              </a:rPr>
              <a:t>Рассмотрите, как красиво писали буквицы в старинных книгах. Устно подготовьте рассказ, нравятся ли вам такие буквы.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ea typeface="Calibri" pitchFamily="34" charset="0"/>
                <a:cs typeface="Times New Roman" pitchFamily="18" charset="0"/>
              </a:rPr>
              <a:t>Рассказ начните со слов: </a:t>
            </a:r>
            <a:r>
              <a:rPr kumimoji="0" lang="ru-RU" sz="2800" b="1" i="1" u="none" strike="noStrike" cap="none" normalizeH="0" baseline="0" dirty="0" smtClean="0">
                <a:ln>
                  <a:noFill/>
                </a:ln>
                <a:solidFill>
                  <a:schemeClr val="tx1"/>
                </a:solidFill>
                <a:effectLst/>
                <a:ea typeface="Calibri" pitchFamily="34" charset="0"/>
                <a:cs typeface="Times New Roman" pitchFamily="18" charset="0"/>
              </a:rPr>
              <a:t>«Мне нравятся буквицы в старинных книгах, потому что…»</a:t>
            </a:r>
            <a:r>
              <a:rPr kumimoji="0" lang="ru-RU" sz="2800" b="0" i="0" u="none" strike="noStrike" cap="none" normalizeH="0" baseline="0" dirty="0" smtClean="0">
                <a:ln>
                  <a:noFill/>
                </a:ln>
                <a:solidFill>
                  <a:schemeClr val="tx1"/>
                </a:solidFill>
                <a:effectLst/>
                <a:ea typeface="Calibri" pitchFamily="34" charset="0"/>
                <a:cs typeface="Times New Roman" pitchFamily="18" charset="0"/>
              </a:rPr>
              <a:t> или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ea typeface="Calibri" pitchFamily="34" charset="0"/>
                <a:cs typeface="Times New Roman" pitchFamily="18" charset="0"/>
              </a:rPr>
              <a:t>«Мне не нравятся буквицы в старинных книгах, потому что…».</a:t>
            </a:r>
            <a:endParaRPr kumimoji="0" lang="ru-RU" sz="2800" b="1" i="1" u="none" strike="noStrike" cap="none" normalizeH="0" baseline="0" dirty="0" smtClean="0">
              <a:ln>
                <a:noFill/>
              </a:ln>
              <a:solidFill>
                <a:schemeClr val="tx1"/>
              </a:solidFill>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268760"/>
            <a:ext cx="8711431" cy="39604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6000" b="1" noProof="0" dirty="0" smtClean="0">
                <a:solidFill>
                  <a:schemeClr val="accent1">
                    <a:lumMod val="50000"/>
                  </a:schemeClr>
                </a:solidFill>
                <a:latin typeface="+mj-lt"/>
                <a:ea typeface="+mj-ea"/>
                <a:cs typeface="+mj-cs"/>
              </a:rPr>
              <a:t>8.</a:t>
            </a:r>
            <a:r>
              <a:rPr kumimoji="0" lang="ru-RU" sz="6000" b="1" i="0" u="none" strike="noStrike" kern="1200" cap="none" spc="0" normalizeH="0" baseline="0" noProof="0" dirty="0" smtClean="0">
                <a:ln>
                  <a:noFill/>
                </a:ln>
                <a:solidFill>
                  <a:schemeClr val="accent1">
                    <a:lumMod val="50000"/>
                  </a:schemeClr>
                </a:solidFill>
                <a:effectLst/>
                <a:uLnTx/>
                <a:uFillTx/>
                <a:latin typeface="+mj-lt"/>
                <a:ea typeface="+mj-ea"/>
                <a:cs typeface="+mj-cs"/>
              </a:rPr>
              <a:t> Итог урока </a:t>
            </a:r>
            <a:endParaRPr kumimoji="0" lang="ru-RU" sz="6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5256584"/>
          </a:xfrm>
        </p:spPr>
        <p:txBody>
          <a:bodyPr>
            <a:normAutofit/>
          </a:bodyPr>
          <a:lstStyle/>
          <a:p>
            <a:r>
              <a:rPr lang="ru-RU" sz="6000" b="1" dirty="0" smtClean="0">
                <a:solidFill>
                  <a:schemeClr val="accent1">
                    <a:lumMod val="75000"/>
                  </a:schemeClr>
                </a:solidFill>
              </a:rPr>
              <a:t/>
            </a:r>
            <a:br>
              <a:rPr lang="ru-RU" sz="6000" b="1" dirty="0" smtClean="0">
                <a:solidFill>
                  <a:schemeClr val="accent1">
                    <a:lumMod val="75000"/>
                  </a:schemeClr>
                </a:solidFill>
              </a:rPr>
            </a:br>
            <a:r>
              <a:rPr lang="ru-RU" sz="6000" b="1" dirty="0" smtClean="0">
                <a:solidFill>
                  <a:schemeClr val="accent1">
                    <a:lumMod val="50000"/>
                  </a:schemeClr>
                </a:solidFill>
              </a:rPr>
              <a:t>1.Организационный момент.</a:t>
            </a:r>
            <a:r>
              <a:rPr lang="ru-RU" dirty="0" smtClean="0">
                <a:solidFill>
                  <a:schemeClr val="accent1">
                    <a:lumMod val="75000"/>
                  </a:schemeClr>
                </a:solidFill>
              </a:rPr>
              <a:t/>
            </a:r>
            <a:br>
              <a:rPr lang="ru-RU" dirty="0" smtClean="0">
                <a:solidFill>
                  <a:schemeClr val="accent1">
                    <a:lumMod val="75000"/>
                  </a:schemeClr>
                </a:solidFill>
              </a:rPr>
            </a:br>
            <a:r>
              <a:rPr lang="ru-RU" dirty="0" smtClean="0"/>
              <a:t/>
            </a:r>
            <a:br>
              <a:rPr lang="ru-RU" dirty="0" smtClean="0"/>
            </a:b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21296"/>
            <a:ext cx="8229600" cy="6336704"/>
          </a:xfrm>
        </p:spPr>
        <p:txBody>
          <a:bodyPr>
            <a:normAutofit fontScale="90000"/>
          </a:bodyPr>
          <a:lstStyle/>
          <a:p>
            <a:pPr algn="l"/>
            <a:r>
              <a:rPr lang="ru-RU" sz="3100" b="1" i="1" dirty="0" smtClean="0"/>
              <a:t>Тест</a:t>
            </a:r>
            <a:r>
              <a:rPr lang="ru-RU" sz="3100" dirty="0" smtClean="0"/>
              <a:t/>
            </a:r>
            <a:br>
              <a:rPr lang="ru-RU" sz="3100" dirty="0" smtClean="0"/>
            </a:br>
            <a:r>
              <a:rPr lang="ru-RU" sz="3100" dirty="0" smtClean="0"/>
              <a:t>1.Найди неверно составленную пару антонимов:</a:t>
            </a:r>
            <a:br>
              <a:rPr lang="ru-RU" sz="3100" dirty="0" smtClean="0"/>
            </a:br>
            <a:r>
              <a:rPr lang="ru-RU" sz="3100" dirty="0" smtClean="0"/>
              <a:t>а) трудолюбивый – ленивый</a:t>
            </a:r>
            <a:br>
              <a:rPr lang="ru-RU" sz="3100" dirty="0" smtClean="0"/>
            </a:br>
            <a:r>
              <a:rPr lang="ru-RU" sz="3100" dirty="0" smtClean="0"/>
              <a:t>б) молодость – старость</a:t>
            </a:r>
            <a:br>
              <a:rPr lang="ru-RU" sz="3100" dirty="0" smtClean="0"/>
            </a:br>
            <a:r>
              <a:rPr lang="ru-RU" sz="3100" dirty="0" smtClean="0"/>
              <a:t>в) низкий — </a:t>
            </a:r>
            <a:r>
              <a:rPr lang="ru-RU" sz="3100" dirty="0" smtClean="0"/>
              <a:t>высота</a:t>
            </a:r>
            <a:r>
              <a:rPr lang="ru-RU" sz="3100" dirty="0" smtClean="0"/>
              <a:t> </a:t>
            </a:r>
            <a:r>
              <a:rPr lang="ru-RU" sz="3100" dirty="0" smtClean="0"/>
              <a:t/>
            </a:r>
            <a:br>
              <a:rPr lang="ru-RU" sz="3100" dirty="0" smtClean="0"/>
            </a:br>
            <a:r>
              <a:rPr lang="ru-RU" sz="3100" dirty="0" smtClean="0"/>
              <a:t>2.Найди однокоренные антонимы:</a:t>
            </a:r>
            <a:br>
              <a:rPr lang="ru-RU" sz="3100" dirty="0" smtClean="0"/>
            </a:br>
            <a:r>
              <a:rPr lang="ru-RU" sz="3100" dirty="0" smtClean="0"/>
              <a:t>а) правда – ложь</a:t>
            </a:r>
            <a:br>
              <a:rPr lang="ru-RU" sz="3100" dirty="0" smtClean="0"/>
            </a:br>
            <a:r>
              <a:rPr lang="ru-RU" sz="3100" dirty="0" smtClean="0"/>
              <a:t>б) дело – безделье</a:t>
            </a:r>
            <a:br>
              <a:rPr lang="ru-RU" sz="3100" dirty="0" smtClean="0"/>
            </a:br>
            <a:r>
              <a:rPr lang="ru-RU" sz="3100" dirty="0" smtClean="0"/>
              <a:t>в) друг – </a:t>
            </a:r>
            <a:r>
              <a:rPr lang="ru-RU" sz="3100" dirty="0" smtClean="0"/>
              <a:t>враг</a:t>
            </a:r>
            <a:r>
              <a:rPr lang="ru-RU" sz="3100" dirty="0" smtClean="0"/>
              <a:t/>
            </a:r>
            <a:br>
              <a:rPr lang="ru-RU" sz="3100" dirty="0" smtClean="0"/>
            </a:br>
            <a:r>
              <a:rPr lang="ru-RU" sz="3100" dirty="0" smtClean="0"/>
              <a:t>3.Найди слово, которое не имеет антонима:</a:t>
            </a:r>
            <a:br>
              <a:rPr lang="ru-RU" sz="3100" dirty="0" smtClean="0"/>
            </a:br>
            <a:r>
              <a:rPr lang="ru-RU" sz="3100" dirty="0" smtClean="0"/>
              <a:t>а) рука</a:t>
            </a:r>
            <a:br>
              <a:rPr lang="ru-RU" sz="3100" dirty="0" smtClean="0"/>
            </a:br>
            <a:r>
              <a:rPr lang="ru-RU" sz="3100" dirty="0" smtClean="0"/>
              <a:t>б) вход</a:t>
            </a:r>
            <a:br>
              <a:rPr lang="ru-RU" sz="3100" dirty="0" smtClean="0"/>
            </a:br>
            <a:r>
              <a:rPr lang="ru-RU" sz="3100" dirty="0" smtClean="0"/>
              <a:t>в) </a:t>
            </a:r>
            <a:r>
              <a:rPr lang="ru-RU" sz="3100" dirty="0" smtClean="0"/>
              <a:t>добрый</a:t>
            </a:r>
            <a:br>
              <a:rPr lang="ru-RU" sz="3100" dirty="0" smtClean="0"/>
            </a:br>
            <a:r>
              <a:rPr lang="ru-RU" sz="3100" b="1" dirty="0" smtClean="0"/>
              <a:t>Дети выбирают ответы, раскрашивают соответствующую букву в бланке ответов.</a:t>
            </a:r>
            <a:r>
              <a:rPr lang="ru-RU" sz="3100" dirty="0" smtClean="0"/>
              <a:t/>
            </a:r>
            <a:br>
              <a:rPr lang="ru-RU" sz="3100" dirty="0" smtClean="0"/>
            </a:br>
            <a:endParaRPr lang="ru-RU" dirty="0"/>
          </a:p>
        </p:txBody>
      </p:sp>
      <p:pic>
        <p:nvPicPr>
          <p:cNvPr id="48130" name="Picture 2"/>
          <p:cNvPicPr>
            <a:picLocks noChangeAspect="1" noChangeArrowheads="1"/>
          </p:cNvPicPr>
          <p:nvPr/>
        </p:nvPicPr>
        <p:blipFill>
          <a:blip r:embed="rId2" cstate="print">
            <a:clrChange>
              <a:clrFrom>
                <a:srgbClr val="F0F0F0"/>
              </a:clrFrom>
              <a:clrTo>
                <a:srgbClr val="F0F0F0">
                  <a:alpha val="0"/>
                </a:srgbClr>
              </a:clrTo>
            </a:clrChange>
          </a:blip>
          <a:srcRect l="27460" t="68984" r="65453" b="23456"/>
          <a:stretch>
            <a:fillRect/>
          </a:stretch>
        </p:blipFill>
        <p:spPr bwMode="auto">
          <a:xfrm>
            <a:off x="6984268" y="4725144"/>
            <a:ext cx="1764196" cy="117613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268760"/>
            <a:ext cx="8711431" cy="39604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6000" b="1" dirty="0">
                <a:solidFill>
                  <a:schemeClr val="accent1">
                    <a:lumMod val="50000"/>
                  </a:schemeClr>
                </a:solidFill>
                <a:latin typeface="+mj-lt"/>
                <a:ea typeface="+mj-ea"/>
                <a:cs typeface="+mj-cs"/>
              </a:rPr>
              <a:t>9</a:t>
            </a:r>
            <a:r>
              <a:rPr lang="ru-RU" sz="6000" b="1" noProof="0" dirty="0" smtClean="0">
                <a:solidFill>
                  <a:schemeClr val="accent1">
                    <a:lumMod val="50000"/>
                  </a:schemeClr>
                </a:solidFill>
                <a:latin typeface="+mj-lt"/>
                <a:ea typeface="+mj-ea"/>
                <a:cs typeface="+mj-cs"/>
              </a:rPr>
              <a:t>.</a:t>
            </a:r>
            <a:r>
              <a:rPr kumimoji="0" lang="ru-RU" sz="6000" b="1" i="0" u="none" strike="noStrike" kern="1200" cap="none" spc="0" normalizeH="0" baseline="0" noProof="0" dirty="0" smtClean="0">
                <a:ln>
                  <a:noFill/>
                </a:ln>
                <a:solidFill>
                  <a:schemeClr val="accent1">
                    <a:lumMod val="50000"/>
                  </a:schemeClr>
                </a:solidFill>
                <a:effectLst/>
                <a:uLnTx/>
                <a:uFillTx/>
                <a:latin typeface="+mj-lt"/>
                <a:ea typeface="+mj-ea"/>
                <a:cs typeface="+mj-cs"/>
              </a:rPr>
              <a:t> Запись домашнего задания </a:t>
            </a:r>
            <a:endParaRPr kumimoji="0" lang="ru-RU" sz="6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24744"/>
            <a:ext cx="8229600" cy="4680520"/>
          </a:xfrm>
        </p:spPr>
        <p:txBody>
          <a:bodyPr>
            <a:normAutofit fontScale="90000"/>
          </a:bodyPr>
          <a:lstStyle/>
          <a:p>
            <a:pPr algn="l"/>
            <a:r>
              <a:rPr lang="ru-RU" sz="3600" b="1" dirty="0" smtClean="0"/>
              <a:t>Домашнее задание на </a:t>
            </a:r>
            <a:r>
              <a:rPr lang="ru-RU" sz="3600" b="1" dirty="0" smtClean="0"/>
              <a:t>выбор</a:t>
            </a:r>
            <a:r>
              <a:rPr lang="ru-RU" sz="3600" dirty="0" smtClean="0"/>
              <a:t/>
            </a:r>
            <a:br>
              <a:rPr lang="ru-RU" sz="3600" dirty="0" smtClean="0"/>
            </a:br>
            <a:r>
              <a:rPr lang="ru-RU" sz="3600" dirty="0" smtClean="0"/>
              <a:t/>
            </a:r>
            <a:br>
              <a:rPr lang="ru-RU" sz="3600" dirty="0" smtClean="0"/>
            </a:br>
            <a:r>
              <a:rPr lang="ru-RU" sz="3600" dirty="0" smtClean="0"/>
              <a:t>1) узнать, в каких музыкальных произведениях упоминаются сани, санки или другие конструкции для </a:t>
            </a:r>
            <a:r>
              <a:rPr lang="ru-RU" sz="3600" dirty="0" smtClean="0"/>
              <a:t>катания</a:t>
            </a:r>
            <a:br>
              <a:rPr lang="ru-RU" sz="3600" dirty="0" smtClean="0"/>
            </a:br>
            <a:r>
              <a:rPr lang="ru-RU" sz="3600" dirty="0" smtClean="0"/>
              <a:t/>
            </a:r>
            <a:br>
              <a:rPr lang="ru-RU" sz="3600" dirty="0" smtClean="0"/>
            </a:br>
            <a:r>
              <a:rPr lang="ru-RU" sz="3600" dirty="0" smtClean="0"/>
              <a:t>2) узнать у родителей, бабушек, на каких необычных конструкциях катались с гор </a:t>
            </a:r>
            <a:r>
              <a:rPr lang="ru-RU" sz="3600" dirty="0" smtClean="0"/>
              <a:t>они</a:t>
            </a:r>
            <a:br>
              <a:rPr lang="ru-RU" sz="3600" dirty="0" smtClean="0"/>
            </a:br>
            <a:r>
              <a:rPr lang="ru-RU" sz="3600" dirty="0" smtClean="0"/>
              <a:t/>
            </a:r>
            <a:br>
              <a:rPr lang="ru-RU" sz="3600" dirty="0" smtClean="0"/>
            </a:br>
            <a:r>
              <a:rPr lang="ru-RU" sz="3600" dirty="0" smtClean="0"/>
              <a:t>3) слепить из пластилина любую из старинных конструкций, изученных на уроке</a:t>
            </a:r>
            <a:r>
              <a:rPr lang="ru-RU" dirty="0" smtClean="0"/>
              <a:t/>
            </a:r>
            <a:br>
              <a:rPr lang="ru-RU" dirty="0" smtClean="0"/>
            </a:b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268760"/>
            <a:ext cx="8711431" cy="39604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6000" b="1" noProof="0" dirty="0" smtClean="0">
                <a:solidFill>
                  <a:schemeClr val="accent1">
                    <a:lumMod val="50000"/>
                  </a:schemeClr>
                </a:solidFill>
                <a:latin typeface="+mj-lt"/>
                <a:ea typeface="+mj-ea"/>
                <a:cs typeface="+mj-cs"/>
              </a:rPr>
              <a:t>10.</a:t>
            </a:r>
            <a:r>
              <a:rPr kumimoji="0" lang="ru-RU" sz="6000" b="1" i="0" u="none" strike="noStrike" kern="1200" cap="none" spc="0" normalizeH="0" baseline="0" noProof="0" dirty="0" smtClean="0">
                <a:ln>
                  <a:noFill/>
                </a:ln>
                <a:solidFill>
                  <a:schemeClr val="accent1">
                    <a:lumMod val="50000"/>
                  </a:schemeClr>
                </a:solidFill>
                <a:effectLst/>
                <a:uLnTx/>
                <a:uFillTx/>
                <a:latin typeface="+mj-lt"/>
                <a:ea typeface="+mj-ea"/>
                <a:cs typeface="+mj-cs"/>
              </a:rPr>
              <a:t> Рефлексия </a:t>
            </a:r>
            <a:endParaRPr kumimoji="0" lang="ru-RU" sz="6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260648"/>
            <a:ext cx="8711431"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1">
                    <a:lumMod val="50000"/>
                  </a:schemeClr>
                </a:solidFill>
                <a:effectLst/>
                <a:uLnTx/>
                <a:uFillTx/>
                <a:latin typeface="+mj-lt"/>
                <a:ea typeface="+mj-ea"/>
                <a:cs typeface="+mj-cs"/>
              </a:rPr>
              <a:t>Рефлексия </a:t>
            </a:r>
            <a:endParaRPr kumimoji="0" lang="ru-RU" sz="4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36865" name="Rectangle 1"/>
          <p:cNvSpPr>
            <a:spLocks noChangeArrowheads="1"/>
          </p:cNvSpPr>
          <p:nvPr/>
        </p:nvSpPr>
        <p:spPr bwMode="auto">
          <a:xfrm>
            <a:off x="539552" y="1228110"/>
            <a:ext cx="813690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Calibri" pitchFamily="34" charset="0"/>
                <a:cs typeface="Times New Roman" pitchFamily="18" charset="0"/>
              </a:rPr>
              <a:t>На доске – плакат.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ru-RU" sz="2400" b="1" i="1" u="none" strike="noStrike" cap="none" normalizeH="0" baseline="0" dirty="0" smtClean="0">
                <a:ln>
                  <a:noFill/>
                </a:ln>
                <a:solidFill>
                  <a:schemeClr val="tx1"/>
                </a:solidFill>
                <a:effectLst/>
                <a:ea typeface="Calibri" pitchFamily="34" charset="0"/>
                <a:cs typeface="Times New Roman" pitchFamily="18" charset="0"/>
              </a:rPr>
              <a:t>Учитель: </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Ребята, у вас у каждого на парте лежат буквы трёх цветов: </a:t>
            </a:r>
            <a:r>
              <a:rPr kumimoji="0" lang="ru-RU" sz="2400" b="1" i="0" u="none" strike="noStrike" cap="none" normalizeH="0" baseline="0" dirty="0" smtClean="0">
                <a:ln>
                  <a:noFill/>
                </a:ln>
                <a:solidFill>
                  <a:srgbClr val="FF0000"/>
                </a:solidFill>
                <a:effectLst/>
                <a:ea typeface="Calibri" pitchFamily="34" charset="0"/>
                <a:cs typeface="Times New Roman" pitchFamily="18" charset="0"/>
              </a:rPr>
              <a:t>красный</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2400" b="1" i="0" u="none" strike="noStrike" cap="none" normalizeH="0" baseline="0" dirty="0" smtClean="0">
                <a:ln>
                  <a:noFill/>
                </a:ln>
                <a:solidFill>
                  <a:schemeClr val="accent6"/>
                </a:solidFill>
                <a:effectLst/>
                <a:ea typeface="Calibri" pitchFamily="34" charset="0"/>
                <a:cs typeface="Times New Roman" pitchFamily="18" charset="0"/>
              </a:rPr>
              <a:t>оранжевый</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и </a:t>
            </a:r>
            <a:r>
              <a:rPr kumimoji="0" lang="ru-RU" sz="2400" b="1" i="0" u="none" strike="noStrike" cap="none" normalizeH="0" baseline="0" dirty="0" smtClean="0">
                <a:ln>
                  <a:noFill/>
                </a:ln>
                <a:solidFill>
                  <a:srgbClr val="00B0F0"/>
                </a:solidFill>
                <a:effectLst/>
                <a:ea typeface="Calibri" pitchFamily="34" charset="0"/>
                <a:cs typeface="Times New Roman" pitchFamily="18" charset="0"/>
              </a:rPr>
              <a:t>голубой</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Сейчас оцените свою деятельность на уроке. </a:t>
            </a:r>
          </a:p>
          <a:p>
            <a:pPr lvl="0" eaLnBrk="0" fontAlgn="base" hangingPunct="0">
              <a:spcBef>
                <a:spcPct val="0"/>
              </a:spcBef>
              <a:spcAft>
                <a:spcPct val="0"/>
              </a:spcAft>
            </a:pPr>
            <a:r>
              <a:rPr kumimoji="0" lang="ru-RU" sz="2400" b="0" i="0" u="none" strike="noStrike" cap="none" normalizeH="0" baseline="0" dirty="0" smtClean="0">
                <a:ln>
                  <a:noFill/>
                </a:ln>
                <a:solidFill>
                  <a:schemeClr val="tx1"/>
                </a:solidFill>
                <a:effectLst/>
                <a:ea typeface="Calibri" pitchFamily="34" charset="0"/>
                <a:cs typeface="Times New Roman" pitchFamily="18" charset="0"/>
              </a:rPr>
              <a:t>- Если вы узнали что-то новое на уроке, у вас не возникало затруднений в ходе урока, вам было интересно работать, то прикрепите </a:t>
            </a:r>
            <a:r>
              <a:rPr kumimoji="0" lang="ru-RU" sz="2400" b="1" i="1" u="none" strike="noStrike" cap="none" normalizeH="0" baseline="0" dirty="0" smtClean="0">
                <a:ln>
                  <a:noFill/>
                </a:ln>
                <a:solidFill>
                  <a:schemeClr val="tx1"/>
                </a:solidFill>
                <a:effectLst/>
                <a:ea typeface="Calibri" pitchFamily="34" charset="0"/>
                <a:cs typeface="Times New Roman" pitchFamily="18" charset="0"/>
              </a:rPr>
              <a:t>букву </a:t>
            </a:r>
            <a:r>
              <a:rPr kumimoji="0" lang="ru-RU" sz="2400" b="1" i="1" u="none" strike="noStrike" cap="none" normalizeH="0" baseline="0" dirty="0" smtClean="0">
                <a:ln>
                  <a:noFill/>
                </a:ln>
                <a:solidFill>
                  <a:srgbClr val="FF0000"/>
                </a:solidFill>
                <a:effectLst/>
                <a:ea typeface="Calibri" pitchFamily="34" charset="0"/>
                <a:cs typeface="Times New Roman" pitchFamily="18" charset="0"/>
              </a:rPr>
              <a:t>красного</a:t>
            </a:r>
            <a:r>
              <a:rPr kumimoji="0" lang="ru-RU" sz="2400" b="1" i="1" u="none" strike="noStrike" cap="none" normalizeH="0" baseline="0" dirty="0" smtClean="0">
                <a:ln>
                  <a:noFill/>
                </a:ln>
                <a:solidFill>
                  <a:schemeClr val="tx1"/>
                </a:solidFill>
                <a:effectLst/>
                <a:ea typeface="Calibri" pitchFamily="34" charset="0"/>
                <a:cs typeface="Times New Roman" pitchFamily="18" charset="0"/>
              </a:rPr>
              <a:t> цвета. </a:t>
            </a:r>
          </a:p>
          <a:p>
            <a:pPr lvl="0" eaLnBrk="0" fontAlgn="base" hangingPunct="0">
              <a:spcBef>
                <a:spcPct val="0"/>
              </a:spcBef>
              <a:spcAft>
                <a:spcPct val="0"/>
              </a:spcAft>
            </a:pPr>
            <a:r>
              <a:rPr lang="ru-RU" sz="2400" dirty="0" smtClean="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Если вам было сложно работать на уроке, у вас остались какие-то вопросы, то прикрепите </a:t>
            </a:r>
            <a:r>
              <a:rPr kumimoji="0" lang="ru-RU" sz="2400" b="1" i="1" u="none" strike="noStrike" cap="none" normalizeH="0" baseline="0" dirty="0" smtClean="0">
                <a:ln>
                  <a:noFill/>
                </a:ln>
                <a:solidFill>
                  <a:schemeClr val="tx1"/>
                </a:solidFill>
                <a:effectLst/>
                <a:ea typeface="Calibri" pitchFamily="34" charset="0"/>
                <a:cs typeface="Times New Roman" pitchFamily="18" charset="0"/>
              </a:rPr>
              <a:t>букву </a:t>
            </a:r>
            <a:r>
              <a:rPr kumimoji="0" lang="ru-RU" sz="2400" b="1" i="1" u="none" strike="noStrike" cap="none" normalizeH="0" baseline="0" dirty="0" smtClean="0">
                <a:ln>
                  <a:noFill/>
                </a:ln>
                <a:solidFill>
                  <a:schemeClr val="accent6"/>
                </a:solidFill>
                <a:effectLst/>
                <a:ea typeface="Calibri" pitchFamily="34" charset="0"/>
                <a:cs typeface="Times New Roman" pitchFamily="18" charset="0"/>
              </a:rPr>
              <a:t>оранжевого</a:t>
            </a:r>
            <a:r>
              <a:rPr kumimoji="0" lang="ru-RU" sz="2400" b="1" i="1" u="none" strike="noStrike" cap="none" normalizeH="0" baseline="0" dirty="0" smtClean="0">
                <a:ln>
                  <a:noFill/>
                </a:ln>
                <a:solidFill>
                  <a:schemeClr val="tx1"/>
                </a:solidFill>
                <a:effectLst/>
                <a:ea typeface="Calibri" pitchFamily="34" charset="0"/>
                <a:cs typeface="Times New Roman" pitchFamily="18" charset="0"/>
              </a:rPr>
              <a:t> цвета. - </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Если вы ничего нового на уроке не узнали, вам было очень сложно работать на уроке, у вас осталось множество вопросов, то прикрепите </a:t>
            </a:r>
            <a:r>
              <a:rPr kumimoji="0" lang="ru-RU" sz="2400" b="1" i="1" u="none" strike="noStrike" cap="none" normalizeH="0" baseline="0" dirty="0" smtClean="0">
                <a:ln>
                  <a:noFill/>
                </a:ln>
                <a:solidFill>
                  <a:schemeClr val="tx1"/>
                </a:solidFill>
                <a:effectLst/>
                <a:ea typeface="Calibri" pitchFamily="34" charset="0"/>
                <a:cs typeface="Times New Roman" pitchFamily="18" charset="0"/>
              </a:rPr>
              <a:t>букву </a:t>
            </a:r>
            <a:r>
              <a:rPr kumimoji="0" lang="ru-RU" sz="2400" b="1" i="1" u="none" strike="noStrike" cap="none" normalizeH="0" baseline="0" dirty="0" smtClean="0">
                <a:ln>
                  <a:noFill/>
                </a:ln>
                <a:solidFill>
                  <a:srgbClr val="00B0F0"/>
                </a:solidFill>
                <a:effectLst/>
                <a:ea typeface="Calibri" pitchFamily="34" charset="0"/>
                <a:cs typeface="Times New Roman" pitchFamily="18" charset="0"/>
              </a:rPr>
              <a:t>голубого</a:t>
            </a:r>
            <a:r>
              <a:rPr kumimoji="0" lang="ru-RU" sz="2400" b="1" i="1" u="none" strike="noStrike" cap="none" normalizeH="0" baseline="0" dirty="0" smtClean="0">
                <a:ln>
                  <a:noFill/>
                </a:ln>
                <a:solidFill>
                  <a:schemeClr val="tx1"/>
                </a:solidFill>
                <a:effectLst/>
                <a:ea typeface="Calibri" pitchFamily="34" charset="0"/>
                <a:cs typeface="Times New Roman" pitchFamily="18" charset="0"/>
              </a:rPr>
              <a:t> цвета.</a:t>
            </a:r>
            <a:endParaRPr kumimoji="0" lang="ru-RU" sz="2400" b="0" i="0" u="none" strike="noStrike" cap="none" normalizeH="0" baseline="0" dirty="0" smtClean="0">
              <a:ln>
                <a:noFill/>
              </a:ln>
              <a:solidFill>
                <a:schemeClr val="tx1"/>
              </a:solidFill>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260648"/>
            <a:ext cx="8711431"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1">
                    <a:lumMod val="50000"/>
                  </a:schemeClr>
                </a:solidFill>
                <a:effectLst/>
                <a:uLnTx/>
                <a:uFillTx/>
                <a:latin typeface="+mj-lt"/>
                <a:ea typeface="+mj-ea"/>
                <a:cs typeface="+mj-cs"/>
              </a:rPr>
              <a:t>Рефлексия </a:t>
            </a:r>
            <a:endParaRPr kumimoji="0" lang="ru-RU" sz="4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36865" name="Rectangle 1"/>
          <p:cNvSpPr>
            <a:spLocks noChangeArrowheads="1"/>
          </p:cNvSpPr>
          <p:nvPr/>
        </p:nvSpPr>
        <p:spPr bwMode="auto">
          <a:xfrm>
            <a:off x="323528" y="1905219"/>
            <a:ext cx="849694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800" b="1" i="1" dirty="0"/>
              <a:t>Учитель. </a:t>
            </a:r>
            <a:r>
              <a:rPr lang="ru-RU" sz="2800" dirty="0"/>
              <a:t>Оцените свою работу на «Площади кроссвордов». Раскрасьте кружок (сигнал </a:t>
            </a:r>
            <a:r>
              <a:rPr lang="ru-RU" sz="2800" dirty="0" smtClean="0"/>
              <a:t>светофора) </a:t>
            </a:r>
            <a:r>
              <a:rPr lang="ru-RU" sz="2800" dirty="0"/>
              <a:t>в Маршрутном листе  </a:t>
            </a:r>
            <a:endParaRPr lang="ru-RU" sz="2800" dirty="0" smtClean="0"/>
          </a:p>
          <a:p>
            <a:endParaRPr lang="ru-RU" sz="2800" dirty="0" smtClean="0"/>
          </a:p>
          <a:p>
            <a:r>
              <a:rPr lang="ru-RU" sz="2800" dirty="0" smtClean="0"/>
              <a:t>- </a:t>
            </a:r>
            <a:r>
              <a:rPr lang="ru-RU" sz="2800" b="1" dirty="0" smtClean="0">
                <a:solidFill>
                  <a:srgbClr val="00B050"/>
                </a:solidFill>
              </a:rPr>
              <a:t>зеленым</a:t>
            </a:r>
            <a:r>
              <a:rPr lang="ru-RU" sz="2800" dirty="0" smtClean="0"/>
              <a:t> </a:t>
            </a:r>
            <a:r>
              <a:rPr lang="ru-RU" sz="2800" dirty="0"/>
              <a:t>цветом, если вам не было трудно, </a:t>
            </a:r>
            <a:endParaRPr lang="ru-RU" sz="2800" dirty="0" smtClean="0"/>
          </a:p>
          <a:p>
            <a:r>
              <a:rPr lang="ru-RU" sz="2800" dirty="0" smtClean="0"/>
              <a:t>- </a:t>
            </a:r>
            <a:r>
              <a:rPr lang="ru-RU" sz="2800" b="1" dirty="0" smtClean="0">
                <a:solidFill>
                  <a:srgbClr val="FFC000"/>
                </a:solidFill>
              </a:rPr>
              <a:t>желтым</a:t>
            </a:r>
            <a:r>
              <a:rPr lang="ru-RU" sz="2800" dirty="0"/>
              <a:t>, если были затруднения, и вам потребовалась помощь учителя или одноклассников, </a:t>
            </a:r>
            <a:endParaRPr lang="ru-RU" sz="2800" dirty="0" smtClean="0"/>
          </a:p>
          <a:p>
            <a:pPr>
              <a:buFontTx/>
              <a:buChar char="-"/>
            </a:pPr>
            <a:r>
              <a:rPr lang="ru-RU" sz="2800" dirty="0"/>
              <a:t> </a:t>
            </a:r>
            <a:r>
              <a:rPr lang="ru-RU" sz="2800" b="1" dirty="0" smtClean="0">
                <a:solidFill>
                  <a:srgbClr val="FF0000"/>
                </a:solidFill>
              </a:rPr>
              <a:t>красным</a:t>
            </a:r>
            <a:r>
              <a:rPr lang="ru-RU" sz="2800" dirty="0"/>
              <a:t>, если ничего не поняли.</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0"/>
            <a:ext cx="8711431"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1">
                    <a:lumMod val="50000"/>
                  </a:schemeClr>
                </a:solidFill>
                <a:effectLst/>
                <a:uLnTx/>
                <a:uFillTx/>
                <a:latin typeface="+mj-lt"/>
                <a:ea typeface="+mj-ea"/>
                <a:cs typeface="+mj-cs"/>
              </a:rPr>
              <a:t>Рефлексия </a:t>
            </a:r>
            <a:endParaRPr kumimoji="0" lang="ru-RU" sz="4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36865" name="Rectangle 1"/>
          <p:cNvSpPr>
            <a:spLocks noChangeArrowheads="1"/>
          </p:cNvSpPr>
          <p:nvPr/>
        </p:nvSpPr>
        <p:spPr bwMode="auto">
          <a:xfrm>
            <a:off x="323528" y="612557"/>
            <a:ext cx="849694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800" dirty="0"/>
              <a:t>- У каждого из вас есть карточка с санками. Раскрасьте санки в яркие цвета, если вам было комфортно на уроке, оставьте без цвета, если было некомфортно. Договоритесь, какой именно цвет санок будет в вашей команде.</a:t>
            </a:r>
          </a:p>
          <a:p>
            <a:r>
              <a:rPr lang="ru-RU" sz="2800" dirty="0"/>
              <a:t> </a:t>
            </a:r>
            <a:r>
              <a:rPr lang="ru-RU" sz="2800" dirty="0" smtClean="0"/>
              <a:t>- Ваши </a:t>
            </a:r>
            <a:r>
              <a:rPr lang="ru-RU" sz="2800" dirty="0"/>
              <a:t>санки поместите на вершину горы, если вы оцениваете свою работу на уроке как активную, качественную, с высокой долей самостоятельности</a:t>
            </a:r>
          </a:p>
          <a:p>
            <a:r>
              <a:rPr lang="ru-RU" sz="2800" dirty="0"/>
              <a:t>На середину горы поместите санки, если на уроке вы работали не в полную силу, были недостаточно активны, самостоятельны.</a:t>
            </a:r>
          </a:p>
          <a:p>
            <a:r>
              <a:rPr lang="ru-RU" sz="2800" dirty="0"/>
              <a:t>У подножия горы поставят санки те, кто не смог сегодня на уроке везти свои саночки вверх, чтобы получить удовольствие от новых знаний.</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88640"/>
            <a:ext cx="8711431"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1">
                    <a:lumMod val="50000"/>
                  </a:schemeClr>
                </a:solidFill>
                <a:effectLst/>
                <a:uLnTx/>
                <a:uFillTx/>
                <a:latin typeface="+mj-lt"/>
                <a:ea typeface="+mj-ea"/>
                <a:cs typeface="+mj-cs"/>
              </a:rPr>
              <a:t>Рефлексия </a:t>
            </a:r>
            <a:endParaRPr kumimoji="0" lang="ru-RU" sz="4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36865" name="Rectangle 1"/>
          <p:cNvSpPr>
            <a:spLocks noChangeArrowheads="1"/>
          </p:cNvSpPr>
          <p:nvPr/>
        </p:nvSpPr>
        <p:spPr bwMode="auto">
          <a:xfrm>
            <a:off x="323528" y="1052736"/>
            <a:ext cx="849694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800" b="1" i="1" dirty="0"/>
              <a:t>Учитель.</a:t>
            </a:r>
            <a:r>
              <a:rPr lang="ru-RU" sz="2800" dirty="0"/>
              <a:t> Ребята, представьте, что вы лучики солнца. Разместите лучики на том солнышке, которое показывает ваше настроение сейчас. </a:t>
            </a:r>
          </a:p>
        </p:txBody>
      </p:sp>
      <p:sp>
        <p:nvSpPr>
          <p:cNvPr id="40962" name="AutoShape 2" descr="Смайлики в интернете: эмоциональная полнота или формализация общения - РИА  Новости, 01.03.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0965" name="Picture 5" descr="Грустное и веселое солнышко - картинки"/>
          <p:cNvPicPr>
            <a:picLocks noChangeAspect="1" noChangeArrowheads="1"/>
          </p:cNvPicPr>
          <p:nvPr/>
        </p:nvPicPr>
        <p:blipFill>
          <a:blip r:embed="rId2" cstate="print"/>
          <a:srcRect/>
          <a:stretch>
            <a:fillRect/>
          </a:stretch>
        </p:blipFill>
        <p:spPr bwMode="auto">
          <a:xfrm>
            <a:off x="6300192" y="3068960"/>
            <a:ext cx="2520280" cy="2520281"/>
          </a:xfrm>
          <a:prstGeom prst="rect">
            <a:avLst/>
          </a:prstGeom>
          <a:noFill/>
        </p:spPr>
      </p:pic>
      <p:pic>
        <p:nvPicPr>
          <p:cNvPr id="40967" name="Picture 7" descr="Грустное и веселое солнышко   картинки 021"/>
          <p:cNvPicPr>
            <a:picLocks noChangeAspect="1" noChangeArrowheads="1"/>
          </p:cNvPicPr>
          <p:nvPr/>
        </p:nvPicPr>
        <p:blipFill>
          <a:blip r:embed="rId3" cstate="print"/>
          <a:srcRect/>
          <a:stretch>
            <a:fillRect/>
          </a:stretch>
        </p:blipFill>
        <p:spPr bwMode="auto">
          <a:xfrm>
            <a:off x="251520" y="2996952"/>
            <a:ext cx="2952328" cy="2638643"/>
          </a:xfrm>
          <a:prstGeom prst="rect">
            <a:avLst/>
          </a:prstGeom>
          <a:noFill/>
        </p:spPr>
      </p:pic>
      <p:pic>
        <p:nvPicPr>
          <p:cNvPr id="40969" name="Picture 9" descr="Грустное и веселое солнышко   картинки 006"/>
          <p:cNvPicPr>
            <a:picLocks noChangeAspect="1" noChangeArrowheads="1"/>
          </p:cNvPicPr>
          <p:nvPr/>
        </p:nvPicPr>
        <p:blipFill>
          <a:blip r:embed="rId4" cstate="print"/>
          <a:srcRect l="61424" t="11151" r="5501" b="44750"/>
          <a:stretch>
            <a:fillRect/>
          </a:stretch>
        </p:blipFill>
        <p:spPr bwMode="auto">
          <a:xfrm>
            <a:off x="3275856" y="2924944"/>
            <a:ext cx="2808312" cy="280831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5040560"/>
          </a:xfrm>
        </p:spPr>
        <p:txBody>
          <a:bodyPr>
            <a:normAutofit fontScale="90000"/>
          </a:bodyPr>
          <a:lstStyle/>
          <a:p>
            <a:pPr algn="l"/>
            <a:r>
              <a:rPr lang="ru-RU" b="1" dirty="0" smtClean="0"/>
              <a:t>Продолжите предложения</a:t>
            </a:r>
            <a:r>
              <a:rPr lang="ru-RU" b="1" dirty="0" smtClean="0"/>
              <a:t>:</a:t>
            </a:r>
            <a:r>
              <a:rPr lang="ru-RU" dirty="0" smtClean="0"/>
              <a:t/>
            </a:r>
            <a:br>
              <a:rPr lang="ru-RU" dirty="0" smtClean="0"/>
            </a:br>
            <a:r>
              <a:rPr lang="ru-RU" dirty="0" smtClean="0"/>
              <a:t/>
            </a:r>
            <a:br>
              <a:rPr lang="ru-RU" dirty="0" smtClean="0"/>
            </a:br>
            <a:r>
              <a:rPr lang="ru-RU" dirty="0" smtClean="0"/>
              <a:t>- На уроке я… </a:t>
            </a:r>
            <a:br>
              <a:rPr lang="ru-RU" dirty="0" smtClean="0"/>
            </a:br>
            <a:r>
              <a:rPr lang="ru-RU" dirty="0" smtClean="0"/>
              <a:t>- Я понял, что...</a:t>
            </a:r>
            <a:br>
              <a:rPr lang="ru-RU" dirty="0" smtClean="0"/>
            </a:br>
            <a:r>
              <a:rPr lang="ru-RU" dirty="0" smtClean="0"/>
              <a:t>- Мне было особенно интересно, когда…</a:t>
            </a:r>
            <a:br>
              <a:rPr lang="ru-RU" dirty="0" smtClean="0"/>
            </a:br>
            <a:r>
              <a:rPr lang="ru-RU" dirty="0" smtClean="0"/>
              <a:t>- Мне было трудно, когда…</a:t>
            </a:r>
            <a:br>
              <a:rPr lang="ru-RU" dirty="0" smtClean="0"/>
            </a:b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88640"/>
            <a:ext cx="8711431"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1">
                    <a:lumMod val="50000"/>
                  </a:schemeClr>
                </a:solidFill>
                <a:effectLst/>
                <a:uLnTx/>
                <a:uFillTx/>
                <a:latin typeface="+mj-lt"/>
                <a:ea typeface="+mj-ea"/>
                <a:cs typeface="+mj-cs"/>
              </a:rPr>
              <a:t>Каллиграфическая разминка </a:t>
            </a:r>
            <a:endParaRPr kumimoji="0" lang="ru-RU" sz="4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1025" name="Rectangle 1"/>
          <p:cNvSpPr>
            <a:spLocks noChangeArrowheads="1"/>
          </p:cNvSpPr>
          <p:nvPr/>
        </p:nvSpPr>
        <p:spPr bwMode="auto">
          <a:xfrm>
            <a:off x="467544" y="980728"/>
            <a:ext cx="820891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0000"/>
                </a:solidFill>
                <a:effectLst/>
                <a:ea typeface="Times New Roman" pitchFamily="18" charset="0"/>
              </a:rPr>
              <a:t>Учитель.</a:t>
            </a:r>
            <a:r>
              <a:rPr kumimoji="0" lang="ru-RU" sz="2800" b="0" i="0" u="none" strike="noStrike" cap="none" normalizeH="0" baseline="0" dirty="0" smtClean="0">
                <a:ln>
                  <a:noFill/>
                </a:ln>
                <a:solidFill>
                  <a:srgbClr val="000000"/>
                </a:solidFill>
                <a:effectLst/>
                <a:ea typeface="Times New Roman" pitchFamily="18" charset="0"/>
              </a:rPr>
              <a:t> Буквы для минутки чистописания вы определите сами. Используйте данный шифр и таблицу. Какие буквы мы запишем?</a:t>
            </a:r>
            <a:endParaRPr kumimoji="0" lang="ru-RU" sz="2800" b="0" i="0" u="none" strike="noStrike" cap="none" normalizeH="0" baseline="0" dirty="0" smtClean="0">
              <a:ln>
                <a:noFill/>
              </a:ln>
              <a:solidFill>
                <a:schemeClr val="tx1"/>
              </a:solidFill>
              <a:effectLst/>
              <a:ea typeface="Times New Roman" pitchFamily="18" charset="0"/>
            </a:endParaRPr>
          </a:p>
        </p:txBody>
      </p:sp>
      <p:sp>
        <p:nvSpPr>
          <p:cNvPr id="6" name="Прямоугольник 5"/>
          <p:cNvSpPr/>
          <p:nvPr/>
        </p:nvSpPr>
        <p:spPr>
          <a:xfrm>
            <a:off x="611560" y="5949280"/>
            <a:ext cx="7673156" cy="523220"/>
          </a:xfrm>
          <a:prstGeom prst="rect">
            <a:avLst/>
          </a:prstGeom>
        </p:spPr>
        <p:txBody>
          <a:bodyPr wrap="square">
            <a:spAutoFit/>
          </a:bodyPr>
          <a:lstStyle/>
          <a:p>
            <a:pPr lvl="0" eaLnBrk="0" fontAlgn="base" hangingPunct="0">
              <a:spcBef>
                <a:spcPct val="0"/>
              </a:spcBef>
              <a:spcAft>
                <a:spcPct val="0"/>
              </a:spcAft>
            </a:pPr>
            <a:r>
              <a:rPr lang="ru-RU" sz="2800" b="1" i="1" dirty="0" smtClean="0">
                <a:solidFill>
                  <a:srgbClr val="000000"/>
                </a:solidFill>
                <a:ea typeface="Times New Roman" pitchFamily="18" charset="0"/>
              </a:rPr>
              <a:t>Дети.</a:t>
            </a:r>
            <a:r>
              <a:rPr lang="ru-RU" sz="2800" dirty="0" smtClean="0">
                <a:solidFill>
                  <a:srgbClr val="000000"/>
                </a:solidFill>
                <a:ea typeface="Times New Roman" pitchFamily="18" charset="0"/>
              </a:rPr>
              <a:t> Мы запишем буквы: </a:t>
            </a:r>
            <a:r>
              <a:rPr lang="ru-RU" sz="2800" i="1" dirty="0" smtClean="0">
                <a:solidFill>
                  <a:prstClr val="black"/>
                </a:solidFill>
                <a:ea typeface="Times New Roman" pitchFamily="18" charset="0"/>
              </a:rPr>
              <a:t>А Р В С М А О</a:t>
            </a:r>
            <a:endParaRPr lang="ru-RU" sz="2800" dirty="0" smtClean="0">
              <a:solidFill>
                <a:prstClr val="black"/>
              </a:solidFill>
            </a:endParaRPr>
          </a:p>
        </p:txBody>
      </p:sp>
      <p:pic>
        <p:nvPicPr>
          <p:cNvPr id="7" name="Рисунок 6"/>
          <p:cNvPicPr/>
          <p:nvPr/>
        </p:nvPicPr>
        <p:blipFill>
          <a:blip r:embed="rId2" cstate="print"/>
          <a:srcRect l="34958" t="29621" r="20334" b="15590"/>
          <a:stretch>
            <a:fillRect/>
          </a:stretch>
        </p:blipFill>
        <p:spPr bwMode="auto">
          <a:xfrm>
            <a:off x="2051720" y="2348880"/>
            <a:ext cx="4824536" cy="352839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smtClean="0">
                <a:solidFill>
                  <a:schemeClr val="accent1">
                    <a:lumMod val="50000"/>
                  </a:schemeClr>
                </a:solidFill>
              </a:rPr>
              <a:t>Организационный момент</a:t>
            </a:r>
            <a:endParaRPr lang="ru-RU" b="1" dirty="0">
              <a:solidFill>
                <a:schemeClr val="accent1">
                  <a:lumMod val="50000"/>
                </a:schemeClr>
              </a:solidFill>
            </a:endParaRPr>
          </a:p>
        </p:txBody>
      </p:sp>
      <p:sp>
        <p:nvSpPr>
          <p:cNvPr id="16385" name="Rectangle 1"/>
          <p:cNvSpPr>
            <a:spLocks noChangeArrowheads="1"/>
          </p:cNvSpPr>
          <p:nvPr/>
        </p:nvSpPr>
        <p:spPr bwMode="auto">
          <a:xfrm>
            <a:off x="251520" y="1052736"/>
            <a:ext cx="511256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zh-CN" sz="2800" b="0" i="0" u="none" strike="noStrike" cap="none" normalizeH="0" baseline="0" dirty="0" smtClean="0">
                <a:ln>
                  <a:noFill/>
                </a:ln>
                <a:solidFill>
                  <a:schemeClr val="tx1"/>
                </a:solidFill>
                <a:effectLst/>
                <a:ea typeface="SimSun"/>
                <a:cs typeface="Times New Roman" pitchFamily="18" charset="0"/>
              </a:rPr>
              <a:t>Начинается урок.</a:t>
            </a:r>
            <a:endParaRPr kumimoji="0" lang="ru-RU" altLang="zh-CN"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2800" b="0" i="0" u="none" strike="noStrike" cap="none" normalizeH="0" baseline="0" dirty="0" smtClean="0">
                <a:ln>
                  <a:noFill/>
                </a:ln>
                <a:solidFill>
                  <a:schemeClr val="tx1"/>
                </a:solidFill>
                <a:effectLst/>
                <a:ea typeface="SimSun"/>
                <a:cs typeface="Times New Roman" pitchFamily="18" charset="0"/>
              </a:rPr>
              <a:t>В новый путь зовет звонок.</a:t>
            </a:r>
            <a:endParaRPr kumimoji="0" lang="ru-RU" altLang="zh-CN"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2800" b="0" i="0" u="none" strike="noStrike" cap="none" normalizeH="0" baseline="0" dirty="0" smtClean="0">
                <a:ln>
                  <a:noFill/>
                </a:ln>
                <a:solidFill>
                  <a:schemeClr val="tx1"/>
                </a:solidFill>
                <a:effectLst/>
                <a:ea typeface="SimSun"/>
                <a:cs typeface="Times New Roman" pitchFamily="18" charset="0"/>
              </a:rPr>
              <a:t>По дороге не зевай-</a:t>
            </a:r>
            <a:endParaRPr kumimoji="0" lang="ru-RU" altLang="zh-CN" sz="28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2800" b="0" i="0" u="none" strike="noStrike" cap="none" normalizeH="0" baseline="0" dirty="0" smtClean="0">
                <a:ln>
                  <a:noFill/>
                </a:ln>
                <a:solidFill>
                  <a:schemeClr val="tx1"/>
                </a:solidFill>
                <a:effectLst/>
                <a:ea typeface="Calibri" pitchFamily="34" charset="0"/>
                <a:cs typeface="Times New Roman" pitchFamily="18" charset="0"/>
              </a:rPr>
              <a:t>«Лист маршрутный» заполняй.</a:t>
            </a:r>
            <a:r>
              <a:rPr kumimoji="0" lang="ru-RU" altLang="zh-CN" sz="2800" b="0" i="0" u="none" strike="noStrike" cap="none" normalizeH="0" baseline="0" dirty="0" smtClean="0">
                <a:ln>
                  <a:noFill/>
                </a:ln>
                <a:solidFill>
                  <a:schemeClr val="tx1"/>
                </a:solidFill>
                <a:effectLst/>
              </a:rPr>
              <a:t> </a:t>
            </a:r>
          </a:p>
        </p:txBody>
      </p:sp>
      <p:sp>
        <p:nvSpPr>
          <p:cNvPr id="16386" name="Rectangle 2"/>
          <p:cNvSpPr>
            <a:spLocks noChangeArrowheads="1"/>
          </p:cNvSpPr>
          <p:nvPr/>
        </p:nvSpPr>
        <p:spPr bwMode="auto">
          <a:xfrm>
            <a:off x="3275856" y="2924944"/>
            <a:ext cx="558011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ea typeface="Times New Roman" pitchFamily="18" charset="0"/>
              </a:rPr>
              <a:t>Ребята, послушайте, какая тишина!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ea typeface="Times New Roman" pitchFamily="18" charset="0"/>
              </a:rPr>
              <a:t>Это в школе начались уроки.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ea typeface="Times New Roman" pitchFamily="18" charset="0"/>
              </a:rPr>
              <a:t>Мы не будем тратить время зря,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ea typeface="Times New Roman" pitchFamily="18" charset="0"/>
              </a:rPr>
              <a:t>И приступим все к работе.</a:t>
            </a:r>
            <a:endParaRPr kumimoji="0" lang="ru-RU" sz="2800" b="0" i="0" u="none" strike="noStrike" cap="none" normalizeH="0" baseline="0" dirty="0" smtClean="0">
              <a:ln>
                <a:noFill/>
              </a:ln>
              <a:solidFill>
                <a:schemeClr val="tx1"/>
              </a:solidFill>
              <a:effectLst/>
            </a:endParaRPr>
          </a:p>
        </p:txBody>
      </p:sp>
      <p:sp>
        <p:nvSpPr>
          <p:cNvPr id="16387" name="Rectangle 3"/>
          <p:cNvSpPr>
            <a:spLocks noChangeArrowheads="1"/>
          </p:cNvSpPr>
          <p:nvPr/>
        </p:nvSpPr>
        <p:spPr bwMode="auto">
          <a:xfrm>
            <a:off x="251520" y="4869160"/>
            <a:ext cx="442798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ea typeface="Times New Roman" pitchFamily="18" charset="0"/>
                <a:cs typeface="Times New Roman" pitchFamily="18" charset="0"/>
              </a:rPr>
              <a:t>Прозвенел звонок веселый. </a:t>
            </a:r>
            <a:endParaRPr kumimoji="0" lang="ru-RU"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ea typeface="Times New Roman" pitchFamily="18" charset="0"/>
                <a:cs typeface="Times New Roman" pitchFamily="18" charset="0"/>
              </a:rPr>
              <a:t>Мы начать урок готовы. </a:t>
            </a:r>
            <a:endParaRPr kumimoji="0" lang="ru-RU"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ea typeface="Times New Roman" pitchFamily="18" charset="0"/>
                <a:cs typeface="Times New Roman" pitchFamily="18" charset="0"/>
              </a:rPr>
              <a:t>Будем слушать, рассуждать И друг другу помогать.</a:t>
            </a:r>
            <a:endParaRPr kumimoji="0" lang="ru-RU" sz="2800" b="0" i="0" u="none" strike="noStrike" cap="none" normalizeH="0" baseline="0" dirty="0" smtClean="0">
              <a:ln>
                <a:noFill/>
              </a:ln>
              <a:solidFill>
                <a:schemeClr val="tx1"/>
              </a:solidFill>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clrChange>
              <a:clrFrom>
                <a:srgbClr val="F0F0F0"/>
              </a:clrFrom>
              <a:clrTo>
                <a:srgbClr val="F0F0F0">
                  <a:alpha val="0"/>
                </a:srgbClr>
              </a:clrTo>
            </a:clrChange>
          </a:blip>
          <a:srcRect l="25688" t="22680" r="21747" b="6446"/>
          <a:stretch>
            <a:fillRect/>
          </a:stretch>
        </p:blipFill>
        <p:spPr bwMode="auto">
          <a:xfrm>
            <a:off x="683568" y="260647"/>
            <a:ext cx="7564680" cy="6374731"/>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clrChange>
              <a:clrFrom>
                <a:srgbClr val="F0F0F0"/>
              </a:clrFrom>
              <a:clrTo>
                <a:srgbClr val="F0F0F0">
                  <a:alpha val="0"/>
                </a:srgbClr>
              </a:clrTo>
            </a:clrChange>
          </a:blip>
          <a:srcRect l="25688" t="24570" r="22338" b="22511"/>
          <a:stretch>
            <a:fillRect/>
          </a:stretch>
        </p:blipFill>
        <p:spPr bwMode="auto">
          <a:xfrm>
            <a:off x="251520" y="764704"/>
            <a:ext cx="8507231" cy="541369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clrChange>
              <a:clrFrom>
                <a:srgbClr val="F0F0F0"/>
              </a:clrFrom>
              <a:clrTo>
                <a:srgbClr val="F0F0F0">
                  <a:alpha val="0"/>
                </a:srgbClr>
              </a:clrTo>
            </a:clrChange>
          </a:blip>
          <a:srcRect l="25688" t="25515" r="21747" b="20430"/>
          <a:stretch>
            <a:fillRect/>
          </a:stretch>
        </p:blipFill>
        <p:spPr bwMode="auto">
          <a:xfrm>
            <a:off x="323529" y="673128"/>
            <a:ext cx="8545240" cy="549217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clrChange>
              <a:clrFrom>
                <a:srgbClr val="F0F0F0"/>
              </a:clrFrom>
              <a:clrTo>
                <a:srgbClr val="F0F0F0">
                  <a:alpha val="0"/>
                </a:srgbClr>
              </a:clrTo>
            </a:clrChange>
          </a:blip>
          <a:srcRect l="26869" t="26460" r="23519" b="14760"/>
          <a:stretch>
            <a:fillRect/>
          </a:stretch>
        </p:blipFill>
        <p:spPr bwMode="auto">
          <a:xfrm>
            <a:off x="395536" y="332656"/>
            <a:ext cx="8352928" cy="6185329"/>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88640"/>
            <a:ext cx="8711431"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1">
                    <a:lumMod val="50000"/>
                  </a:schemeClr>
                </a:solidFill>
                <a:effectLst/>
                <a:uLnTx/>
                <a:uFillTx/>
                <a:latin typeface="+mj-lt"/>
                <a:ea typeface="+mj-ea"/>
                <a:cs typeface="+mj-cs"/>
              </a:rPr>
              <a:t>Мотивация </a:t>
            </a:r>
            <a:endParaRPr kumimoji="0" lang="ru-RU" sz="4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44033" name="Rectangle 1"/>
          <p:cNvSpPr>
            <a:spLocks noChangeArrowheads="1"/>
          </p:cNvSpPr>
          <p:nvPr/>
        </p:nvSpPr>
        <p:spPr bwMode="auto">
          <a:xfrm>
            <a:off x="395536" y="1268760"/>
            <a:ext cx="806489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На этом уроке каждый из вас сможет получить вот такую </a:t>
            </a:r>
            <a:r>
              <a:rPr kumimoji="0" lang="ru-RU"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«шляпу мудрости»</a:t>
            </a:r>
            <a:r>
              <a:rPr kumimoji="0" lang="ru-RU"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Для этого мы введём баллы. За каждый верный ответ по поднятой руке будет выдаваться жетон, это знак заработанного балла. </a:t>
            </a:r>
            <a:r>
              <a:rPr lang="ru-RU" sz="2400" dirty="0" smtClean="0">
                <a:solidFill>
                  <a:srgbClr val="000000"/>
                </a:solidFill>
                <a:latin typeface="Calibri" pitchFamily="34" charset="0"/>
                <a:ea typeface="Calibri" pitchFamily="34" charset="0"/>
                <a:cs typeface="Times New Roman" pitchFamily="18" charset="0"/>
              </a:rPr>
              <a:t>У кого к концу занятия будет больше всех жетонов, получит </a:t>
            </a:r>
            <a:r>
              <a:rPr lang="ru-RU" sz="2400" b="1" dirty="0" smtClean="0">
                <a:solidFill>
                  <a:srgbClr val="000000"/>
                </a:solidFill>
                <a:latin typeface="Calibri" pitchFamily="34" charset="0"/>
                <a:ea typeface="Calibri" pitchFamily="34" charset="0"/>
                <a:cs typeface="Times New Roman" pitchFamily="18" charset="0"/>
              </a:rPr>
              <a:t>«шляпу мудрости»</a:t>
            </a:r>
            <a:r>
              <a:rPr lang="ru-RU" sz="2400" dirty="0" smtClean="0">
                <a:solidFill>
                  <a:srgbClr val="000000"/>
                </a:solidFill>
                <a:latin typeface="Calibri" pitchFamily="34"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endParaRPr>
          </a:p>
        </p:txBody>
      </p:sp>
      <p:sp>
        <p:nvSpPr>
          <p:cNvPr id="44035" name="AutoShape 3" descr="ᐈ Студенческая шляпа векторные картинки, иллюстрации картинка шляпа  студента | скачать на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4036" name="Picture 4"/>
          <p:cNvPicPr>
            <a:picLocks noChangeAspect="1" noChangeArrowheads="1"/>
          </p:cNvPicPr>
          <p:nvPr/>
        </p:nvPicPr>
        <p:blipFill>
          <a:blip r:embed="rId2" cstate="print"/>
          <a:srcRect l="65259" t="32130" r="9344" b="43300"/>
          <a:stretch>
            <a:fillRect/>
          </a:stretch>
        </p:blipFill>
        <p:spPr bwMode="auto">
          <a:xfrm>
            <a:off x="1763688" y="3429000"/>
            <a:ext cx="5112568" cy="309132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188640"/>
            <a:ext cx="8711431"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1">
                    <a:lumMod val="50000"/>
                  </a:schemeClr>
                </a:solidFill>
                <a:effectLst/>
                <a:uLnTx/>
                <a:uFillTx/>
                <a:latin typeface="+mj-lt"/>
                <a:ea typeface="+mj-ea"/>
                <a:cs typeface="+mj-cs"/>
              </a:rPr>
              <a:t>Интересные приёмы </a:t>
            </a:r>
            <a:endParaRPr kumimoji="0" lang="ru-RU" sz="4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44033" name="Rectangle 1"/>
          <p:cNvSpPr>
            <a:spLocks noChangeArrowheads="1"/>
          </p:cNvSpPr>
          <p:nvPr/>
        </p:nvSpPr>
        <p:spPr bwMode="auto">
          <a:xfrm>
            <a:off x="539552" y="1124744"/>
            <a:ext cx="80648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400" b="1" i="1" dirty="0" smtClean="0"/>
              <a:t>Учитель.</a:t>
            </a:r>
            <a:r>
              <a:rPr lang="ru-RU" sz="2400" dirty="0" smtClean="0"/>
              <a:t> Так </a:t>
            </a:r>
            <a:r>
              <a:rPr lang="ru-RU" sz="2400" dirty="0"/>
              <a:t>выглядит землянка, давайте прочитаем определение этого </a:t>
            </a:r>
            <a:r>
              <a:rPr lang="ru-RU" sz="2400" dirty="0" smtClean="0"/>
              <a:t>слова.</a:t>
            </a:r>
          </a:p>
          <a:p>
            <a:endParaRPr lang="ru-RU" sz="2400" dirty="0" smtClean="0"/>
          </a:p>
          <a:p>
            <a:r>
              <a:rPr lang="ru-RU" sz="2400" b="1" i="1" dirty="0" smtClean="0"/>
              <a:t>Дети.</a:t>
            </a:r>
            <a:r>
              <a:rPr lang="ru-RU" sz="2400" dirty="0" smtClean="0"/>
              <a:t> Землянка </a:t>
            </a:r>
            <a:r>
              <a:rPr lang="ru-RU" sz="2400" dirty="0"/>
              <a:t>– это углубленный в землю дом, в котором пол ниже </a:t>
            </a:r>
            <a:r>
              <a:rPr lang="ru-RU" sz="2400" dirty="0" smtClean="0"/>
              <a:t>земли.</a:t>
            </a:r>
          </a:p>
          <a:p>
            <a:endParaRPr lang="ru-RU" sz="2400" dirty="0"/>
          </a:p>
          <a:p>
            <a:r>
              <a:rPr lang="ru-RU" sz="2400" b="1" i="1" dirty="0" smtClean="0"/>
              <a:t>Учитель.</a:t>
            </a:r>
            <a:r>
              <a:rPr lang="ru-RU" sz="2400" dirty="0" smtClean="0"/>
              <a:t> </a:t>
            </a:r>
            <a:r>
              <a:rPr lang="ru-RU" sz="2400" dirty="0"/>
              <a:t>Такие жилища </a:t>
            </a:r>
            <a:r>
              <a:rPr lang="ru-RU" sz="2400" dirty="0" smtClean="0"/>
              <a:t>строили </a:t>
            </a:r>
            <a:r>
              <a:rPr lang="ru-RU" sz="2400" dirty="0"/>
              <a:t>солдаты во время Великой Отечественной войны. У Анатолия Васильевича Митяева есть замечательный рассказ, который называется «Землянка», рекомендую вам к прочтению. На следующем уроке вы сможете </a:t>
            </a:r>
            <a:r>
              <a:rPr lang="ru-RU" sz="2400" dirty="0" smtClean="0"/>
              <a:t>пересказать это произведение </a:t>
            </a:r>
            <a:r>
              <a:rPr lang="ru-RU" sz="2400" dirty="0"/>
              <a:t>и заработать дополнительный жетон.</a:t>
            </a:r>
          </a:p>
        </p:txBody>
      </p:sp>
      <p:sp>
        <p:nvSpPr>
          <p:cNvPr id="44035" name="AutoShape 3" descr="ᐈ Студенческая шляпа векторные картинки, иллюстрации картинка шляпа  студента | скачать на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899592" y="1340768"/>
            <a:ext cx="734481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800" b="1" i="1" dirty="0" smtClean="0">
                <a:solidFill>
                  <a:srgbClr val="000000"/>
                </a:solidFill>
                <a:ea typeface="Calibri" pitchFamily="34" charset="0"/>
                <a:cs typeface="Times New Roman" pitchFamily="18" charset="0"/>
              </a:rPr>
              <a:t>Учитель.</a:t>
            </a:r>
            <a:r>
              <a:rPr lang="ru-RU" sz="2800" dirty="0" smtClean="0">
                <a:solidFill>
                  <a:srgbClr val="000000"/>
                </a:solidFill>
                <a:ea typeface="Calibri" pitchFamily="34" charset="0"/>
                <a:cs typeface="Times New Roman" pitchFamily="18" charset="0"/>
              </a:rPr>
              <a:t> </a:t>
            </a:r>
            <a:r>
              <a:rPr kumimoji="0" lang="ru-RU" sz="2800" b="0" i="0" u="none" strike="noStrike" cap="none" normalizeH="0" baseline="0" dirty="0" smtClean="0">
                <a:ln>
                  <a:noFill/>
                </a:ln>
                <a:solidFill>
                  <a:srgbClr val="000000"/>
                </a:solidFill>
                <a:effectLst/>
                <a:ea typeface="Calibri" pitchFamily="34" charset="0"/>
                <a:cs typeface="Times New Roman" pitchFamily="18" charset="0"/>
              </a:rPr>
              <a:t>Добрый день, ребята!</a:t>
            </a:r>
            <a:r>
              <a:rPr kumimoji="0" lang="ru-RU" sz="2800" b="0" i="0" u="none" strike="noStrike" cap="none" normalizeH="0" dirty="0" smtClean="0">
                <a:ln>
                  <a:noFill/>
                </a:ln>
                <a:solidFill>
                  <a:srgbClr val="000000"/>
                </a:solidFill>
                <a:effectLst/>
                <a:ea typeface="Calibri" pitchFamily="34" charset="0"/>
                <a:cs typeface="Times New Roman" pitchFamily="18" charset="0"/>
              </a:rPr>
              <a:t> </a:t>
            </a:r>
            <a:r>
              <a:rPr kumimoji="0" lang="ru-RU" sz="2800" b="0" i="0" u="none" strike="noStrike" cap="none" normalizeH="0" baseline="0" dirty="0" smtClean="0">
                <a:ln>
                  <a:noFill/>
                </a:ln>
                <a:solidFill>
                  <a:srgbClr val="000000"/>
                </a:solidFill>
                <a:effectLst/>
                <a:ea typeface="Calibri" pitchFamily="34" charset="0"/>
                <a:cs typeface="Times New Roman" pitchFamily="18" charset="0"/>
              </a:rPr>
              <a:t>Каждый из вас слышал пословицу: «Без труда не вытащишь и рыбку из пруда», но не все знают, что она означает. Предположите.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00"/>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sz="2800" b="1" i="1" dirty="0" smtClean="0">
                <a:solidFill>
                  <a:srgbClr val="000000"/>
                </a:solidFill>
                <a:cs typeface="Times New Roman" pitchFamily="18" charset="0"/>
              </a:rPr>
              <a:t>Дети.</a:t>
            </a:r>
            <a:r>
              <a:rPr lang="ru-RU" sz="2800" dirty="0" smtClean="0">
                <a:solidFill>
                  <a:srgbClr val="000000"/>
                </a:solidFill>
                <a:cs typeface="Times New Roman" pitchFamily="18" charset="0"/>
              </a:rPr>
              <a:t> </a:t>
            </a:r>
            <a:r>
              <a:rPr kumimoji="0" lang="ru-RU" sz="2800" b="0" i="0" u="none" strike="noStrike" cap="none" normalizeH="0" baseline="0" dirty="0" smtClean="0">
                <a:ln>
                  <a:noFill/>
                </a:ln>
                <a:solidFill>
                  <a:srgbClr val="000000"/>
                </a:solidFill>
                <a:effectLst/>
                <a:ea typeface="Calibri" pitchFamily="34" charset="0"/>
                <a:cs typeface="Times New Roman" pitchFamily="18" charset="0"/>
              </a:rPr>
              <a:t>Чтобы получить результат нужно поработать.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0000"/>
                </a:solidFill>
                <a:effectLst/>
                <a:ea typeface="Calibri" pitchFamily="34" charset="0"/>
                <a:cs typeface="Times New Roman" pitchFamily="18" charset="0"/>
              </a:rPr>
              <a:t>Учитель.</a:t>
            </a:r>
            <a:r>
              <a:rPr kumimoji="0" lang="ru-RU" sz="2800" b="0" i="0" u="none" strike="noStrike" cap="none" normalizeH="0" baseline="0" dirty="0" smtClean="0">
                <a:ln>
                  <a:noFill/>
                </a:ln>
                <a:solidFill>
                  <a:srgbClr val="000000"/>
                </a:solidFill>
                <a:effectLst/>
                <a:ea typeface="Calibri" pitchFamily="34" charset="0"/>
                <a:cs typeface="Times New Roman" pitchFamily="18" charset="0"/>
              </a:rPr>
              <a:t> Верно. Я желаю вам на этом уроке приложить усилия и получить результат, которым вы будете довольны.</a:t>
            </a:r>
            <a:endParaRPr kumimoji="0" lang="ru-RU" sz="2800" b="0" i="0" u="none" strike="noStrike" cap="none" normalizeH="0" baseline="0" dirty="0" smtClean="0">
              <a:ln>
                <a:noFill/>
              </a:ln>
              <a:solidFill>
                <a:schemeClr val="tx1"/>
              </a:solidFill>
              <a:effectLst/>
            </a:endParaRPr>
          </a:p>
        </p:txBody>
      </p:sp>
      <p:sp>
        <p:nvSpPr>
          <p:cNvPr id="5" name="Заголовок 1"/>
          <p:cNvSpPr>
            <a:spLocks noGrp="1"/>
          </p:cNvSpPr>
          <p:nvPr>
            <p:ph type="title"/>
          </p:nvPr>
        </p:nvSpPr>
        <p:spPr>
          <a:xfrm>
            <a:off x="457200" y="274638"/>
            <a:ext cx="8229600" cy="706090"/>
          </a:xfrm>
        </p:spPr>
        <p:txBody>
          <a:bodyPr>
            <a:normAutofit fontScale="90000"/>
          </a:bodyPr>
          <a:lstStyle/>
          <a:p>
            <a:r>
              <a:rPr lang="ru-RU" b="1" dirty="0" smtClean="0">
                <a:solidFill>
                  <a:schemeClr val="accent1">
                    <a:lumMod val="50000"/>
                  </a:schemeClr>
                </a:solidFill>
              </a:rPr>
              <a:t>Организационный момент</a:t>
            </a:r>
            <a:endParaRPr lang="ru-RU" b="1" dirty="0">
              <a:solidFill>
                <a:schemeClr val="accent1">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67544" y="2276872"/>
            <a:ext cx="8243887" cy="18722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accent1">
                    <a:lumMod val="50000"/>
                  </a:schemeClr>
                </a:solidFill>
                <a:effectLst/>
                <a:uLnTx/>
                <a:uFillTx/>
                <a:latin typeface="+mj-lt"/>
                <a:ea typeface="+mj-ea"/>
                <a:cs typeface="+mj-cs"/>
              </a:rPr>
              <a:t>2. Формулирование темы и цели урока</a:t>
            </a:r>
            <a:endParaRPr kumimoji="0" lang="ru-RU" sz="6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67544" y="1700808"/>
            <a:ext cx="846043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Учитель.</a:t>
            </a:r>
            <a:r>
              <a:rPr kumimoji="0" lang="ru-RU"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Буква </a:t>
            </a:r>
            <a:r>
              <a:rPr kumimoji="0" lang="ru-RU" sz="28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у</a:t>
            </a:r>
            <a:r>
              <a:rPr kumimoji="0" lang="ru-RU"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поможет нам сегодня определить тему урока. Это первая буква в слове, запишем её. Чтобы узнать другие буквы, нужно отгадать загадки.</a:t>
            </a:r>
            <a:endParaRPr kumimoji="0" lang="ru-RU" sz="2800" b="0" i="0" u="none" strike="noStrike" cap="none" normalizeH="0" baseline="0" dirty="0" smtClean="0">
              <a:ln>
                <a:noFill/>
              </a:ln>
              <a:solidFill>
                <a:schemeClr val="tx1"/>
              </a:solidFill>
              <a:effectLst/>
              <a:latin typeface="Arial" pitchFamily="34" charset="0"/>
            </a:endParaRPr>
          </a:p>
        </p:txBody>
      </p:sp>
      <p:sp>
        <p:nvSpPr>
          <p:cNvPr id="5" name="Заголовок 1"/>
          <p:cNvSpPr>
            <a:spLocks noGrp="1"/>
          </p:cNvSpPr>
          <p:nvPr>
            <p:ph type="title"/>
          </p:nvPr>
        </p:nvSpPr>
        <p:spPr>
          <a:xfrm>
            <a:off x="467544" y="404664"/>
            <a:ext cx="8229600" cy="706090"/>
          </a:xfrm>
        </p:spPr>
        <p:txBody>
          <a:bodyPr>
            <a:noAutofit/>
          </a:bodyPr>
          <a:lstStyle/>
          <a:p>
            <a:r>
              <a:rPr lang="ru-RU" sz="4000" b="1" dirty="0" smtClean="0">
                <a:solidFill>
                  <a:schemeClr val="accent1">
                    <a:lumMod val="50000"/>
                  </a:schemeClr>
                </a:solidFill>
              </a:rPr>
              <a:t>Формулирование </a:t>
            </a:r>
            <a:br>
              <a:rPr lang="ru-RU" sz="4000" b="1" dirty="0" smtClean="0">
                <a:solidFill>
                  <a:schemeClr val="accent1">
                    <a:lumMod val="50000"/>
                  </a:schemeClr>
                </a:solidFill>
              </a:rPr>
            </a:br>
            <a:r>
              <a:rPr lang="ru-RU" sz="4000" b="1" dirty="0" smtClean="0">
                <a:solidFill>
                  <a:schemeClr val="accent1">
                    <a:lumMod val="50000"/>
                  </a:schemeClr>
                </a:solidFill>
              </a:rPr>
              <a:t>темы и цели урока</a:t>
            </a:r>
            <a:endParaRPr lang="ru-RU" sz="4000" b="1" dirty="0">
              <a:solidFill>
                <a:schemeClr val="accent1">
                  <a:lumMod val="50000"/>
                </a:schemeClr>
              </a:solidFill>
            </a:endParaRPr>
          </a:p>
        </p:txBody>
      </p:sp>
      <p:sp>
        <p:nvSpPr>
          <p:cNvPr id="18434" name="Rectangle 2"/>
          <p:cNvSpPr>
            <a:spLocks noChangeArrowheads="1"/>
          </p:cNvSpPr>
          <p:nvPr/>
        </p:nvSpPr>
        <p:spPr bwMode="auto">
          <a:xfrm>
            <a:off x="467544" y="3284984"/>
            <a:ext cx="795637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ea typeface="Calibri" pitchFamily="34" charset="0"/>
                <a:cs typeface="Times New Roman" pitchFamily="18" charset="0"/>
              </a:rPr>
              <a:t>Ты заглядываешь робко: что же это за коробка? Неспроста тут бантик ярок, потому что в ней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0000"/>
                </a:solidFill>
                <a:effectLst/>
                <a:ea typeface="Calibri" pitchFamily="34" charset="0"/>
                <a:cs typeface="Times New Roman" pitchFamily="18" charset="0"/>
              </a:rPr>
              <a:t>Дети. </a:t>
            </a:r>
            <a:r>
              <a:rPr kumimoji="0" lang="ru-RU" sz="2800" b="0" i="0" u="none" strike="noStrike" cap="none" normalizeH="0" baseline="0" dirty="0" smtClean="0">
                <a:ln>
                  <a:noFill/>
                </a:ln>
                <a:solidFill>
                  <a:srgbClr val="000000"/>
                </a:solidFill>
                <a:effectLst/>
                <a:ea typeface="Calibri" pitchFamily="34" charset="0"/>
                <a:cs typeface="Times New Roman" pitchFamily="18" charset="0"/>
              </a:rPr>
              <a:t>Подарок.</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0000"/>
                </a:solidFill>
                <a:effectLst/>
                <a:ea typeface="Calibri" pitchFamily="34" charset="0"/>
                <a:cs typeface="Times New Roman" pitchFamily="18" charset="0"/>
              </a:rPr>
              <a:t>Учитель. </a:t>
            </a:r>
            <a:r>
              <a:rPr kumimoji="0" lang="ru-RU" sz="2800" b="0" i="0" u="none" strike="noStrike" cap="none" normalizeH="0" baseline="0" dirty="0" smtClean="0">
                <a:ln>
                  <a:noFill/>
                </a:ln>
                <a:solidFill>
                  <a:srgbClr val="000000"/>
                </a:solidFill>
                <a:effectLst/>
                <a:ea typeface="Calibri" pitchFamily="34" charset="0"/>
                <a:cs typeface="Times New Roman" pitchFamily="18" charset="0"/>
              </a:rPr>
              <a:t>Назовите второй слог в слове </a:t>
            </a:r>
            <a:r>
              <a:rPr kumimoji="0" lang="ru-RU" sz="2800" b="0" i="1" u="none" strike="noStrike" cap="none" normalizeH="0" baseline="0" dirty="0" smtClean="0">
                <a:ln>
                  <a:noFill/>
                </a:ln>
                <a:solidFill>
                  <a:srgbClr val="000000"/>
                </a:solidFill>
                <a:effectLst/>
                <a:ea typeface="Calibri" pitchFamily="34" charset="0"/>
                <a:cs typeface="Times New Roman" pitchFamily="18" charset="0"/>
              </a:rPr>
              <a:t>«подарок»</a:t>
            </a:r>
            <a:r>
              <a:rPr kumimoji="0" lang="ru-RU" sz="2800" b="0" i="0" u="none" strike="noStrike" cap="none" normalizeH="0" baseline="0" dirty="0" smtClean="0">
                <a:ln>
                  <a:noFill/>
                </a:ln>
                <a:solidFill>
                  <a:srgbClr val="000000"/>
                </a:solidFill>
                <a:effectLst/>
                <a:ea typeface="Calibri" pitchFamily="34" charset="0"/>
                <a:cs typeface="Times New Roman" pitchFamily="18" charset="0"/>
              </a:rPr>
              <a:t>. </a:t>
            </a:r>
            <a:endParaRPr kumimoji="0" lang="ru-RU" sz="2800" b="0" i="0" u="none" strike="noStrike" cap="none" normalizeH="0" baseline="0" dirty="0" smtClean="0">
              <a:ln>
                <a:noFill/>
              </a:ln>
              <a:solidFill>
                <a:schemeClr val="tx1"/>
              </a:solidFill>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67544" y="1340768"/>
            <a:ext cx="84604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800" b="1" i="1" dirty="0"/>
              <a:t>Дети.</a:t>
            </a:r>
            <a:r>
              <a:rPr lang="ru-RU" sz="2800" dirty="0"/>
              <a:t> Второй слог в слове подарок – это слог </a:t>
            </a:r>
            <a:r>
              <a:rPr lang="ru-RU" sz="2800" b="1" i="1" dirty="0"/>
              <a:t>«да</a:t>
            </a:r>
            <a:r>
              <a:rPr lang="ru-RU" sz="2800" b="1" i="1" dirty="0" smtClean="0"/>
              <a:t>»</a:t>
            </a:r>
            <a:r>
              <a:rPr lang="ru-RU" sz="2800" dirty="0" smtClean="0"/>
              <a:t>.</a:t>
            </a:r>
          </a:p>
          <a:p>
            <a:r>
              <a:rPr lang="ru-RU" sz="2800" dirty="0" smtClean="0"/>
              <a:t> </a:t>
            </a:r>
            <a:endParaRPr lang="ru-RU" sz="2800" dirty="0"/>
          </a:p>
          <a:p>
            <a:r>
              <a:rPr lang="ru-RU" sz="2800" b="1" i="1" dirty="0"/>
              <a:t>Учитель.</a:t>
            </a:r>
            <a:r>
              <a:rPr lang="ru-RU" sz="2800" dirty="0"/>
              <a:t> Запишите его. Следующая загадка: </a:t>
            </a:r>
            <a:endParaRPr lang="ru-RU" sz="2800" dirty="0" smtClean="0"/>
          </a:p>
          <a:p>
            <a:r>
              <a:rPr lang="ru-RU" sz="2800" dirty="0" smtClean="0"/>
              <a:t>С </a:t>
            </a:r>
            <a:r>
              <a:rPr lang="ru-RU" sz="2800" dirty="0"/>
              <a:t>ручейка берет начало: что бы это означало? Глубока и широка средь полей течет… </a:t>
            </a:r>
          </a:p>
          <a:p>
            <a:r>
              <a:rPr lang="ru-RU" sz="2800" b="1" i="1" dirty="0"/>
              <a:t>Дети.</a:t>
            </a:r>
            <a:r>
              <a:rPr lang="ru-RU" sz="2800" dirty="0"/>
              <a:t>  Река.  </a:t>
            </a:r>
            <a:endParaRPr lang="ru-RU" sz="2800" dirty="0" smtClean="0"/>
          </a:p>
          <a:p>
            <a:endParaRPr lang="ru-RU" sz="2800" dirty="0"/>
          </a:p>
          <a:p>
            <a:r>
              <a:rPr lang="ru-RU" sz="2800" b="1" i="1" dirty="0"/>
              <a:t>Учитель. </a:t>
            </a:r>
            <a:r>
              <a:rPr lang="ru-RU" sz="2800" dirty="0"/>
              <a:t>Назовите первый слог в слове </a:t>
            </a:r>
            <a:r>
              <a:rPr lang="ru-RU" sz="2800" i="1" dirty="0"/>
              <a:t>река</a:t>
            </a:r>
            <a:r>
              <a:rPr lang="ru-RU" sz="2800" dirty="0"/>
              <a:t>. </a:t>
            </a:r>
            <a:endParaRPr lang="ru-RU" sz="2800" dirty="0" smtClean="0"/>
          </a:p>
          <a:p>
            <a:endParaRPr lang="ru-RU" sz="2800" dirty="0"/>
          </a:p>
          <a:p>
            <a:r>
              <a:rPr lang="ru-RU" sz="2800" b="1" i="1" dirty="0"/>
              <a:t>Дети.</a:t>
            </a:r>
            <a:r>
              <a:rPr lang="ru-RU" sz="2800" dirty="0"/>
              <a:t> </a:t>
            </a:r>
            <a:r>
              <a:rPr lang="ru-RU" sz="2800" dirty="0" smtClean="0"/>
              <a:t>Первый слог </a:t>
            </a:r>
            <a:r>
              <a:rPr lang="ru-RU" sz="2800" dirty="0"/>
              <a:t>в слове река – </a:t>
            </a:r>
            <a:r>
              <a:rPr lang="ru-RU" sz="2800" b="1" i="1" dirty="0"/>
              <a:t>«ре</a:t>
            </a:r>
            <a:r>
              <a:rPr lang="ru-RU" sz="2800" b="1" i="1" dirty="0" smtClean="0"/>
              <a:t>»</a:t>
            </a:r>
            <a:r>
              <a:rPr lang="ru-RU" sz="2800" dirty="0" smtClean="0"/>
              <a:t>.</a:t>
            </a:r>
          </a:p>
          <a:p>
            <a:endParaRPr kumimoji="0" lang="ru-RU" sz="2800" b="0" i="0" u="none" strike="noStrike" cap="none" normalizeH="0" baseline="0" dirty="0">
              <a:ln>
                <a:noFill/>
              </a:ln>
              <a:solidFill>
                <a:schemeClr val="tx1"/>
              </a:solidFill>
              <a:effectLst/>
              <a:latin typeface="Arial" pitchFamily="34" charset="0"/>
            </a:endParaRPr>
          </a:p>
          <a:p>
            <a:endParaRPr kumimoji="0" lang="ru-RU" sz="2800" b="0" i="0" u="none" strike="noStrike" cap="none" normalizeH="0" baseline="0" dirty="0" smtClean="0">
              <a:ln>
                <a:noFill/>
              </a:ln>
              <a:solidFill>
                <a:schemeClr val="tx1"/>
              </a:solidFill>
              <a:effectLst/>
              <a:latin typeface="Arial" pitchFamily="34" charset="0"/>
            </a:endParaRPr>
          </a:p>
        </p:txBody>
      </p:sp>
      <p:sp>
        <p:nvSpPr>
          <p:cNvPr id="5" name="Заголовок 1"/>
          <p:cNvSpPr>
            <a:spLocks noGrp="1"/>
          </p:cNvSpPr>
          <p:nvPr>
            <p:ph type="title"/>
          </p:nvPr>
        </p:nvSpPr>
        <p:spPr>
          <a:xfrm>
            <a:off x="467544" y="404664"/>
            <a:ext cx="8229600" cy="706090"/>
          </a:xfrm>
        </p:spPr>
        <p:txBody>
          <a:bodyPr>
            <a:noAutofit/>
          </a:bodyPr>
          <a:lstStyle/>
          <a:p>
            <a:r>
              <a:rPr lang="ru-RU" sz="4000" b="1" dirty="0" smtClean="0">
                <a:solidFill>
                  <a:schemeClr val="accent1">
                    <a:lumMod val="50000"/>
                  </a:schemeClr>
                </a:solidFill>
              </a:rPr>
              <a:t>Формулирование </a:t>
            </a:r>
            <a:br>
              <a:rPr lang="ru-RU" sz="4000" b="1" dirty="0" smtClean="0">
                <a:solidFill>
                  <a:schemeClr val="accent1">
                    <a:lumMod val="50000"/>
                  </a:schemeClr>
                </a:solidFill>
              </a:rPr>
            </a:br>
            <a:r>
              <a:rPr lang="ru-RU" sz="4000" b="1" dirty="0" smtClean="0">
                <a:solidFill>
                  <a:schemeClr val="accent1">
                    <a:lumMod val="50000"/>
                  </a:schemeClr>
                </a:solidFill>
              </a:rPr>
              <a:t>темы и цели урока</a:t>
            </a:r>
            <a:endParaRPr lang="ru-RU" sz="4000" b="1" dirty="0">
              <a:solidFill>
                <a:schemeClr val="accent1">
                  <a:lumMod val="50000"/>
                </a:schemeClr>
              </a:solidFill>
            </a:endParaRPr>
          </a:p>
        </p:txBody>
      </p:sp>
      <p:sp>
        <p:nvSpPr>
          <p:cNvPr id="6" name="Прямоугольник 5"/>
          <p:cNvSpPr/>
          <p:nvPr/>
        </p:nvSpPr>
        <p:spPr>
          <a:xfrm>
            <a:off x="467544" y="6021288"/>
            <a:ext cx="6768752" cy="523220"/>
          </a:xfrm>
          <a:prstGeom prst="rect">
            <a:avLst/>
          </a:prstGeom>
        </p:spPr>
        <p:txBody>
          <a:bodyPr wrap="square">
            <a:spAutoFit/>
          </a:bodyPr>
          <a:lstStyle/>
          <a:p>
            <a:r>
              <a:rPr lang="ru-RU" sz="2800" b="1" i="1" dirty="0"/>
              <a:t>Учитель.</a:t>
            </a:r>
            <a:r>
              <a:rPr lang="ru-RU" sz="2800" dirty="0"/>
              <a:t> Запишите этот слог.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95536" y="1556792"/>
            <a:ext cx="846043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800" b="1" i="1" dirty="0" smtClean="0"/>
              <a:t>Учитель.</a:t>
            </a:r>
            <a:r>
              <a:rPr lang="ru-RU" sz="2800" dirty="0" smtClean="0"/>
              <a:t> Отгадайте загадку. </a:t>
            </a:r>
          </a:p>
          <a:p>
            <a:r>
              <a:rPr lang="ru-RU" sz="2800" dirty="0" smtClean="0"/>
              <a:t>Режем </a:t>
            </a:r>
            <a:r>
              <a:rPr lang="ru-RU" sz="2800" dirty="0"/>
              <a:t>мы и вырезаем,</a:t>
            </a:r>
            <a:r>
              <a:rPr lang="ru-RU" sz="2800" dirty="0" smtClean="0"/>
              <a:t/>
            </a:r>
            <a:br>
              <a:rPr lang="ru-RU" sz="2800" dirty="0" smtClean="0"/>
            </a:br>
            <a:r>
              <a:rPr lang="ru-RU" sz="2800" dirty="0"/>
              <a:t>Маме шить мы помогаем</a:t>
            </a:r>
            <a:r>
              <a:rPr lang="ru-RU" sz="2800" dirty="0" smtClean="0"/>
              <a:t>.</a:t>
            </a:r>
            <a:endParaRPr kumimoji="0" lang="ru-RU" sz="2800" b="0" i="0" u="none" strike="noStrike" cap="none" normalizeH="0" baseline="0" dirty="0" smtClean="0">
              <a:ln>
                <a:noFill/>
              </a:ln>
              <a:solidFill>
                <a:schemeClr val="tx1"/>
              </a:solidFill>
              <a:effectLst/>
              <a:latin typeface="Arial" pitchFamily="34" charset="0"/>
            </a:endParaRPr>
          </a:p>
        </p:txBody>
      </p:sp>
      <p:sp>
        <p:nvSpPr>
          <p:cNvPr id="5" name="Заголовок 1"/>
          <p:cNvSpPr>
            <a:spLocks noGrp="1"/>
          </p:cNvSpPr>
          <p:nvPr>
            <p:ph type="title"/>
          </p:nvPr>
        </p:nvSpPr>
        <p:spPr>
          <a:xfrm>
            <a:off x="467544" y="404664"/>
            <a:ext cx="8229600" cy="706090"/>
          </a:xfrm>
        </p:spPr>
        <p:txBody>
          <a:bodyPr>
            <a:noAutofit/>
          </a:bodyPr>
          <a:lstStyle/>
          <a:p>
            <a:r>
              <a:rPr lang="ru-RU" sz="4000" b="1" dirty="0" smtClean="0">
                <a:solidFill>
                  <a:schemeClr val="accent1">
                    <a:lumMod val="50000"/>
                  </a:schemeClr>
                </a:solidFill>
              </a:rPr>
              <a:t>Формулирование </a:t>
            </a:r>
            <a:br>
              <a:rPr lang="ru-RU" sz="4000" b="1" dirty="0" smtClean="0">
                <a:solidFill>
                  <a:schemeClr val="accent1">
                    <a:lumMod val="50000"/>
                  </a:schemeClr>
                </a:solidFill>
              </a:rPr>
            </a:br>
            <a:r>
              <a:rPr lang="ru-RU" sz="4000" b="1" dirty="0" smtClean="0">
                <a:solidFill>
                  <a:schemeClr val="accent1">
                    <a:lumMod val="50000"/>
                  </a:schemeClr>
                </a:solidFill>
              </a:rPr>
              <a:t>темы и цели урока</a:t>
            </a:r>
            <a:endParaRPr lang="ru-RU" sz="4000" b="1" dirty="0">
              <a:solidFill>
                <a:schemeClr val="accent1">
                  <a:lumMod val="50000"/>
                </a:schemeClr>
              </a:solidFill>
            </a:endParaRPr>
          </a:p>
        </p:txBody>
      </p:sp>
      <p:sp>
        <p:nvSpPr>
          <p:cNvPr id="20481" name="Rectangle 1"/>
          <p:cNvSpPr>
            <a:spLocks noChangeArrowheads="1"/>
          </p:cNvSpPr>
          <p:nvPr/>
        </p:nvSpPr>
        <p:spPr bwMode="auto">
          <a:xfrm>
            <a:off x="467544" y="2996952"/>
            <a:ext cx="820891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Дети.</a:t>
            </a:r>
            <a:r>
              <a:rPr kumimoji="0" lang="ru-RU"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Это ножницы.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Учитель. </a:t>
            </a:r>
            <a:r>
              <a:rPr kumimoji="0" lang="ru-RU"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Назовите второй слог этого слова.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endParaRPr kumimoji="0" lang="ru-RU"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Дети.</a:t>
            </a:r>
            <a:r>
              <a:rPr kumimoji="0" lang="ru-RU"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Это слог </a:t>
            </a:r>
            <a:r>
              <a:rPr kumimoji="0" lang="ru-RU" sz="28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«ни»</a:t>
            </a:r>
            <a:r>
              <a:rPr kumimoji="0" lang="ru-RU"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Учитель.</a:t>
            </a:r>
            <a:r>
              <a:rPr kumimoji="0" lang="ru-RU"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Запишем слог </a:t>
            </a:r>
            <a:r>
              <a:rPr kumimoji="0" lang="ru-RU" sz="28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«ни»</a:t>
            </a:r>
            <a:r>
              <a:rPr kumimoji="0" lang="ru-RU"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Назовите последнюю букву в слове </a:t>
            </a:r>
            <a:r>
              <a:rPr kumimoji="0" lang="ru-RU" sz="280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«украшение»</a:t>
            </a:r>
            <a:r>
              <a:rPr kumimoji="0" lang="ru-RU"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1416</Words>
  <Application>Microsoft Office PowerPoint</Application>
  <PresentationFormat>Экран (4:3)</PresentationFormat>
  <Paragraphs>173</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Приёмы организации структурных этапов урока  русского родного языка</vt:lpstr>
      <vt:lpstr>Структурные этапы урока открытия новых знаний  1. Организационный момент. 2. Формулирование темы урока, постановка цели. 3. Актуализация знаний. Словарная работа. 4. Изучение нового материала. 5. Физкультминутка. 6. Закрепление изученного. 7. Применение новых знаний и умений. 8. Итог урока. 9. Запись домашнего задания. 10. Рефлексия. </vt:lpstr>
      <vt:lpstr> 1.Организационный момент.  </vt:lpstr>
      <vt:lpstr>Организационный момент</vt:lpstr>
      <vt:lpstr>Организационный момент</vt:lpstr>
      <vt:lpstr>Слайд 6</vt:lpstr>
      <vt:lpstr>Формулирование  темы и цели урока</vt:lpstr>
      <vt:lpstr>Формулирование  темы и цели урока</vt:lpstr>
      <vt:lpstr>Формулирование  темы и цели урока</vt:lpstr>
      <vt:lpstr>Формулирование  темы и цели урока</vt:lpstr>
      <vt:lpstr>Формулирование  темы и цели урока</vt:lpstr>
      <vt:lpstr>Учитель. Определим тему урока. Рассмотрите таблицы, сформулируйте задание</vt:lpstr>
      <vt:lpstr>Слайд 13</vt:lpstr>
      <vt:lpstr>Актуализация знаний</vt:lpstr>
      <vt:lpstr>Актуализация знаний</vt:lpstr>
      <vt:lpstr>Актуализация знаний</vt:lpstr>
      <vt:lpstr>Учитель. Вспомним, что мы изучали на прошлом уроке. Работаем по рядам.  У первого ряда задание называется игра «Кто быстрее».  У второго ряда – викторина.  А у третьего ряда будет задание «Собери слово».  На выполнение заданий 3 минуты, приступаем.</vt:lpstr>
      <vt:lpstr>Слайд 18</vt:lpstr>
      <vt:lpstr>Изучение нового материала</vt:lpstr>
      <vt:lpstr>Слайд 20</vt:lpstr>
      <vt:lpstr>Слайд 21</vt:lpstr>
      <vt:lpstr>Слайд 22</vt:lpstr>
      <vt:lpstr>Игра «Покажи у себя»  Учитель. Я назову фразеологизм, а вы догадайтесь о чём идёт речь и покажите это. 1) Что суют, не в своё дело. (нос) 2) В чём нет правды? (ноги) 3) Она может быть дырявой, иногда ее можно потерять. (голова) 4) Это то, что иногда чешется, а может быть и золотым? (руки) </vt:lpstr>
      <vt:lpstr>Слайд 24</vt:lpstr>
      <vt:lpstr>Учимся вести диалог   Учитель. Выпишите слова в тетрадь:  1 ряд,  выпишите в тетрадь слова – просьбы. 2 ряд, выпишите слова – извинения. 3 ряд, выпишите слова, обозначающие похвалу.</vt:lpstr>
      <vt:lpstr>Учитель. В выписанных словах выделите орфограммы.  Проверьте свою запись по слайду.   1 ряд: дай, пожалуйста; будь любезна; 2 ряд: извините за опоздание; простите, пожалуйста; прошу меня извинить; 3 ряд: молодец, спасибо за работу. </vt:lpstr>
      <vt:lpstr>Слайд 27</vt:lpstr>
      <vt:lpstr>Слайд 28</vt:lpstr>
      <vt:lpstr>Слайд 29</vt:lpstr>
      <vt:lpstr>Тест 1.Найди неверно составленную пару антонимов: а) трудолюбивый – ленивый б) молодость – старость в) низкий — высота  2.Найди однокоренные антонимы: а) правда – ложь б) дело – безделье в) друг – враг 3.Найди слово, которое не имеет антонима: а) рука б) вход в) добрый Дети выбирают ответы, раскрашивают соответствующую букву в бланке ответов. </vt:lpstr>
      <vt:lpstr>Слайд 31</vt:lpstr>
      <vt:lpstr>Домашнее задание на выбор  1) узнать, в каких музыкальных произведениях упоминаются сани, санки или другие конструкции для катания  2) узнать у родителей, бабушек, на каких необычных конструкциях катались с гор они  3) слепить из пластилина любую из старинных конструкций, изученных на уроке </vt:lpstr>
      <vt:lpstr>Слайд 33</vt:lpstr>
      <vt:lpstr>Слайд 34</vt:lpstr>
      <vt:lpstr>Слайд 35</vt:lpstr>
      <vt:lpstr>Слайд 36</vt:lpstr>
      <vt:lpstr>Слайд 37</vt:lpstr>
      <vt:lpstr>Продолжите предложения:  - На уроке я…  - Я понял, что... - Мне было особенно интересно, когда… - Мне было трудно, когда… </vt:lpstr>
      <vt:lpstr>Слайд 39</vt:lpstr>
      <vt:lpstr>Слайд 40</vt:lpstr>
      <vt:lpstr>Слайд 41</vt:lpstr>
      <vt:lpstr>Слайд 42</vt:lpstr>
      <vt:lpstr>Слайд 43</vt:lpstr>
      <vt:lpstr>Слайд 44</vt:lpstr>
      <vt:lpstr>Слайд 45</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Приёмы организации структурных этапов урока  русского родного языка</dc:title>
  <dc:creator>User</dc:creator>
  <cp:lastModifiedBy>User</cp:lastModifiedBy>
  <cp:revision>18</cp:revision>
  <dcterms:created xsi:type="dcterms:W3CDTF">2021-04-11T13:49:05Z</dcterms:created>
  <dcterms:modified xsi:type="dcterms:W3CDTF">2021-04-14T18:58:16Z</dcterms:modified>
</cp:coreProperties>
</file>