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13" r:id="rId4"/>
    <p:sldId id="314" r:id="rId5"/>
    <p:sldId id="316" r:id="rId6"/>
    <p:sldId id="294" r:id="rId7"/>
    <p:sldId id="308" r:id="rId8"/>
    <p:sldId id="309" r:id="rId9"/>
    <p:sldId id="312" r:id="rId10"/>
    <p:sldId id="317" r:id="rId11"/>
    <p:sldId id="320" r:id="rId12"/>
    <p:sldId id="319" r:id="rId13"/>
    <p:sldId id="318" r:id="rId14"/>
    <p:sldId id="321" r:id="rId15"/>
    <p:sldId id="296" r:id="rId16"/>
    <p:sldId id="299" r:id="rId17"/>
    <p:sldId id="289" r:id="rId18"/>
    <p:sldId id="3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6D1"/>
    <a:srgbClr val="D7E6EE"/>
    <a:srgbClr val="6F9AEF"/>
    <a:srgbClr val="6DCEF1"/>
    <a:srgbClr val="99CC00"/>
    <a:srgbClr val="93DADF"/>
    <a:srgbClr val="3BCBDF"/>
    <a:srgbClr val="BE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4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E3223-D927-4D79-B575-688C35D555F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A22E54-07CD-49B0-A3B5-0914ADBDE31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характер взаимодействия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со взрослыми</a:t>
          </a:r>
        </a:p>
      </dgm:t>
    </dgm:pt>
    <dgm:pt modelId="{94D836CE-D11D-40CB-BEB7-B06C22A3E23F}" type="parTrans" cxnId="{C8FC5F91-BDD7-45CF-AC8B-26166BA1BF36}">
      <dgm:prSet/>
      <dgm:spPr/>
      <dgm:t>
        <a:bodyPr/>
        <a:lstStyle/>
        <a:p>
          <a:endParaRPr lang="ru-RU"/>
        </a:p>
      </dgm:t>
    </dgm:pt>
    <dgm:pt modelId="{933D95A4-E979-4944-8F19-DC282C6AB71F}" type="sibTrans" cxnId="{C8FC5F91-BDD7-45CF-AC8B-26166BA1BF36}">
      <dgm:prSet/>
      <dgm:spPr/>
      <dgm:t>
        <a:bodyPr/>
        <a:lstStyle/>
        <a:p>
          <a:endParaRPr lang="ru-RU"/>
        </a:p>
      </dgm:t>
    </dgm:pt>
    <dgm:pt modelId="{A9F94DAA-5C06-448F-B0E8-C4A2A4F2A148}">
      <dgm:prSet/>
      <dgm:spPr/>
      <dgm:t>
        <a:bodyPr/>
        <a:lstStyle/>
        <a:p>
          <a:r>
            <a:rPr lang="ru-RU" dirty="0" smtClean="0"/>
            <a:t>предметно-пространственная</a:t>
          </a:r>
        </a:p>
        <a:p>
          <a:r>
            <a:rPr lang="ru-RU" dirty="0" smtClean="0"/>
            <a:t>развивающая  среда</a:t>
          </a:r>
          <a:endParaRPr lang="ru-RU" dirty="0"/>
        </a:p>
      </dgm:t>
    </dgm:pt>
    <dgm:pt modelId="{AFB92AE0-B97D-4288-BEE0-072D9AAA6203}" type="parTrans" cxnId="{0CB02186-1B9A-43A9-AD89-621F604C6A2D}">
      <dgm:prSet/>
      <dgm:spPr/>
      <dgm:t>
        <a:bodyPr/>
        <a:lstStyle/>
        <a:p>
          <a:endParaRPr lang="ru-RU"/>
        </a:p>
      </dgm:t>
    </dgm:pt>
    <dgm:pt modelId="{99240B6C-C2CF-43F6-BC4B-A44A2F019E9D}" type="sibTrans" cxnId="{0CB02186-1B9A-43A9-AD89-621F604C6A2D}">
      <dgm:prSet/>
      <dgm:spPr/>
      <dgm:t>
        <a:bodyPr/>
        <a:lstStyle/>
        <a:p>
          <a:endParaRPr lang="ru-RU"/>
        </a:p>
      </dgm:t>
    </dgm:pt>
    <dgm:pt modelId="{215F4559-34DE-4F66-8162-2A6FAA9DBF4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характер взаимодействия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 другими детьми</a:t>
          </a:r>
        </a:p>
      </dgm:t>
    </dgm:pt>
    <dgm:pt modelId="{1DBFDDE1-067E-4876-82A9-6F291F942C34}" type="parTrans" cxnId="{BB16B201-B98B-4416-8677-26D44CFA605A}">
      <dgm:prSet/>
      <dgm:spPr/>
      <dgm:t>
        <a:bodyPr/>
        <a:lstStyle/>
        <a:p>
          <a:endParaRPr lang="ru-RU"/>
        </a:p>
      </dgm:t>
    </dgm:pt>
    <dgm:pt modelId="{99396FFB-03B1-4EF1-A054-B8FAF42897C7}" type="sibTrans" cxnId="{BB16B201-B98B-4416-8677-26D44CFA605A}">
      <dgm:prSet/>
      <dgm:spPr/>
      <dgm:t>
        <a:bodyPr/>
        <a:lstStyle/>
        <a:p>
          <a:endParaRPr lang="ru-RU"/>
        </a:p>
      </dgm:t>
    </dgm:pt>
    <dgm:pt modelId="{EF3E5641-230E-4E24-A264-F86DEC079D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система отношений ребенка к миру,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 другим людям,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 себе самому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 smtClean="0"/>
        </a:p>
      </dgm:t>
    </dgm:pt>
    <dgm:pt modelId="{5F48E1E8-695C-4DD9-BA67-7E7886BEE018}" type="parTrans" cxnId="{8C29144C-D4ED-4828-A5C7-17C7D5C1A0DD}">
      <dgm:prSet/>
      <dgm:spPr/>
      <dgm:t>
        <a:bodyPr/>
        <a:lstStyle/>
        <a:p>
          <a:endParaRPr lang="ru-RU"/>
        </a:p>
      </dgm:t>
    </dgm:pt>
    <dgm:pt modelId="{449ECDA6-1E24-4AAB-BA4A-A523E69DDBC0}" type="sibTrans" cxnId="{8C29144C-D4ED-4828-A5C7-17C7D5C1A0DD}">
      <dgm:prSet/>
      <dgm:spPr/>
      <dgm:t>
        <a:bodyPr/>
        <a:lstStyle/>
        <a:p>
          <a:endParaRPr lang="ru-RU"/>
        </a:p>
      </dgm:t>
    </dgm:pt>
    <dgm:pt modelId="{919D7DEA-F27E-4008-B833-09020371FE64}" type="pres">
      <dgm:prSet presAssocID="{1B9E3223-D927-4D79-B575-688C35D555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D73F2-C564-4A1D-8152-5E55A0532709}" type="pres">
      <dgm:prSet presAssocID="{A9F94DAA-5C06-448F-B0E8-C4A2A4F2A148}" presName="node" presStyleLbl="node1" presStyleIdx="0" presStyleCnt="4" custLinFactX="19165" custLinFactY="2797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E9104-E767-41D0-89C7-6BDA219284E5}" type="pres">
      <dgm:prSet presAssocID="{99240B6C-C2CF-43F6-BC4B-A44A2F019E9D}" presName="sibTrans" presStyleCnt="0"/>
      <dgm:spPr/>
      <dgm:t>
        <a:bodyPr/>
        <a:lstStyle/>
        <a:p>
          <a:endParaRPr lang="ru-RU"/>
        </a:p>
      </dgm:t>
    </dgm:pt>
    <dgm:pt modelId="{93CDD57E-FBE3-41A1-8014-1056058E66AE}" type="pres">
      <dgm:prSet presAssocID="{1AA22E54-07CD-49B0-A3B5-0914ADBDE312}" presName="node" presStyleLbl="node1" presStyleIdx="1" presStyleCnt="4" custLinFactNeighborX="7054" custLinFactNeighborY="2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46E8B-D4E7-4FF9-9847-205F476E8D22}" type="pres">
      <dgm:prSet presAssocID="{933D95A4-E979-4944-8F19-DC282C6AB71F}" presName="sibTrans" presStyleCnt="0"/>
      <dgm:spPr/>
      <dgm:t>
        <a:bodyPr/>
        <a:lstStyle/>
        <a:p>
          <a:endParaRPr lang="ru-RU"/>
        </a:p>
      </dgm:t>
    </dgm:pt>
    <dgm:pt modelId="{A8CB5BE1-EFDA-40A7-9E50-A0D08D02FCEB}" type="pres">
      <dgm:prSet presAssocID="{215F4559-34DE-4F66-8162-2A6FAA9DBF4E}" presName="node" presStyleLbl="node1" presStyleIdx="2" presStyleCnt="4" custLinFactNeighborX="-13665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497B2-FFEA-4B51-BDCC-EA84E137127F}" type="pres">
      <dgm:prSet presAssocID="{99396FFB-03B1-4EF1-A054-B8FAF42897C7}" presName="sibTrans" presStyleCnt="0"/>
      <dgm:spPr/>
      <dgm:t>
        <a:bodyPr/>
        <a:lstStyle/>
        <a:p>
          <a:endParaRPr lang="ru-RU"/>
        </a:p>
      </dgm:t>
    </dgm:pt>
    <dgm:pt modelId="{F42CC1A8-8421-4C05-8B71-77D4537FFC45}" type="pres">
      <dgm:prSet presAssocID="{EF3E5641-230E-4E24-A264-F86DEC079DD0}" presName="node" presStyleLbl="node1" presStyleIdx="3" presStyleCnt="4" custLinFactX="-23397" custLinFactY="-1512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9144C-D4ED-4828-A5C7-17C7D5C1A0DD}" srcId="{1B9E3223-D927-4D79-B575-688C35D555F4}" destId="{EF3E5641-230E-4E24-A264-F86DEC079DD0}" srcOrd="3" destOrd="0" parTransId="{5F48E1E8-695C-4DD9-BA67-7E7886BEE018}" sibTransId="{449ECDA6-1E24-4AAB-BA4A-A523E69DDBC0}"/>
    <dgm:cxn modelId="{6DEACB22-AECD-429C-B4C0-ED313E8EE8C0}" type="presOf" srcId="{215F4559-34DE-4F66-8162-2A6FAA9DBF4E}" destId="{A8CB5BE1-EFDA-40A7-9E50-A0D08D02FCEB}" srcOrd="0" destOrd="0" presId="urn:microsoft.com/office/officeart/2005/8/layout/default"/>
    <dgm:cxn modelId="{8DA8884A-521E-431C-B74E-DA35A21CF5A4}" type="presOf" srcId="{EF3E5641-230E-4E24-A264-F86DEC079DD0}" destId="{F42CC1A8-8421-4C05-8B71-77D4537FFC45}" srcOrd="0" destOrd="0" presId="urn:microsoft.com/office/officeart/2005/8/layout/default"/>
    <dgm:cxn modelId="{F1D11EAE-519C-4CF7-B293-1FCF4F42514B}" type="presOf" srcId="{1AA22E54-07CD-49B0-A3B5-0914ADBDE312}" destId="{93CDD57E-FBE3-41A1-8014-1056058E66AE}" srcOrd="0" destOrd="0" presId="urn:microsoft.com/office/officeart/2005/8/layout/default"/>
    <dgm:cxn modelId="{BB16B201-B98B-4416-8677-26D44CFA605A}" srcId="{1B9E3223-D927-4D79-B575-688C35D555F4}" destId="{215F4559-34DE-4F66-8162-2A6FAA9DBF4E}" srcOrd="2" destOrd="0" parTransId="{1DBFDDE1-067E-4876-82A9-6F291F942C34}" sibTransId="{99396FFB-03B1-4EF1-A054-B8FAF42897C7}"/>
    <dgm:cxn modelId="{E12AD536-F769-4B35-A097-F1C9B52C2086}" type="presOf" srcId="{1B9E3223-D927-4D79-B575-688C35D555F4}" destId="{919D7DEA-F27E-4008-B833-09020371FE64}" srcOrd="0" destOrd="0" presId="urn:microsoft.com/office/officeart/2005/8/layout/default"/>
    <dgm:cxn modelId="{C8FC5F91-BDD7-45CF-AC8B-26166BA1BF36}" srcId="{1B9E3223-D927-4D79-B575-688C35D555F4}" destId="{1AA22E54-07CD-49B0-A3B5-0914ADBDE312}" srcOrd="1" destOrd="0" parTransId="{94D836CE-D11D-40CB-BEB7-B06C22A3E23F}" sibTransId="{933D95A4-E979-4944-8F19-DC282C6AB71F}"/>
    <dgm:cxn modelId="{9973A017-56EE-40E4-A8CA-373B0F3C80E8}" type="presOf" srcId="{A9F94DAA-5C06-448F-B0E8-C4A2A4F2A148}" destId="{29CD73F2-C564-4A1D-8152-5E55A0532709}" srcOrd="0" destOrd="0" presId="urn:microsoft.com/office/officeart/2005/8/layout/default"/>
    <dgm:cxn modelId="{0CB02186-1B9A-43A9-AD89-621F604C6A2D}" srcId="{1B9E3223-D927-4D79-B575-688C35D555F4}" destId="{A9F94DAA-5C06-448F-B0E8-C4A2A4F2A148}" srcOrd="0" destOrd="0" parTransId="{AFB92AE0-B97D-4288-BEE0-072D9AAA6203}" sibTransId="{99240B6C-C2CF-43F6-BC4B-A44A2F019E9D}"/>
    <dgm:cxn modelId="{6745C22D-0999-4C19-91A6-893187FD20B1}" type="presParOf" srcId="{919D7DEA-F27E-4008-B833-09020371FE64}" destId="{29CD73F2-C564-4A1D-8152-5E55A0532709}" srcOrd="0" destOrd="0" presId="urn:microsoft.com/office/officeart/2005/8/layout/default"/>
    <dgm:cxn modelId="{7ED80B19-C3C0-41DF-9F1B-6A5E9225B32E}" type="presParOf" srcId="{919D7DEA-F27E-4008-B833-09020371FE64}" destId="{E67E9104-E767-41D0-89C7-6BDA219284E5}" srcOrd="1" destOrd="0" presId="urn:microsoft.com/office/officeart/2005/8/layout/default"/>
    <dgm:cxn modelId="{EC9B5592-E16E-4033-B7B6-F8FBF550D9DB}" type="presParOf" srcId="{919D7DEA-F27E-4008-B833-09020371FE64}" destId="{93CDD57E-FBE3-41A1-8014-1056058E66AE}" srcOrd="2" destOrd="0" presId="urn:microsoft.com/office/officeart/2005/8/layout/default"/>
    <dgm:cxn modelId="{15F6ED06-1678-4CD2-B4B5-3C5EE78EF117}" type="presParOf" srcId="{919D7DEA-F27E-4008-B833-09020371FE64}" destId="{F9846E8B-D4E7-4FF9-9847-205F476E8D22}" srcOrd="3" destOrd="0" presId="urn:microsoft.com/office/officeart/2005/8/layout/default"/>
    <dgm:cxn modelId="{FFAA6DE7-5C35-4719-9321-26794A3157C8}" type="presParOf" srcId="{919D7DEA-F27E-4008-B833-09020371FE64}" destId="{A8CB5BE1-EFDA-40A7-9E50-A0D08D02FCEB}" srcOrd="4" destOrd="0" presId="urn:microsoft.com/office/officeart/2005/8/layout/default"/>
    <dgm:cxn modelId="{25170975-620C-4BF6-9486-4819556E74C3}" type="presParOf" srcId="{919D7DEA-F27E-4008-B833-09020371FE64}" destId="{E1B497B2-FFEA-4B51-BDCC-EA84E137127F}" srcOrd="5" destOrd="0" presId="urn:microsoft.com/office/officeart/2005/8/layout/default"/>
    <dgm:cxn modelId="{C425162F-9765-4202-AE95-8A0EE34633A7}" type="presParOf" srcId="{919D7DEA-F27E-4008-B833-09020371FE64}" destId="{F42CC1A8-8421-4C05-8B71-77D4537FFC4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9D148-F65A-405D-9B01-C91C023E9D72}" type="doc">
      <dgm:prSet loTypeId="urn:microsoft.com/office/officeart/2005/8/layout/hierarchy3" loCatId="hierarchy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FDFC7F9-37D8-4B1E-8687-285B406FD595}">
      <dgm:prSet phldrT="[Текст]"/>
      <dgm:spPr/>
      <dgm:t>
        <a:bodyPr/>
        <a:lstStyle/>
        <a:p>
          <a:r>
            <a:rPr lang="ru-RU" dirty="0"/>
            <a:t>Показатель А</a:t>
          </a:r>
        </a:p>
      </dgm:t>
    </dgm:pt>
    <dgm:pt modelId="{2AEC371D-E72C-40FF-84D0-6D0D0837D842}" type="parTrans" cxnId="{055E8EA6-0F36-495D-ABB1-D1455C69FE6F}">
      <dgm:prSet/>
      <dgm:spPr/>
      <dgm:t>
        <a:bodyPr/>
        <a:lstStyle/>
        <a:p>
          <a:endParaRPr lang="ru-RU"/>
        </a:p>
      </dgm:t>
    </dgm:pt>
    <dgm:pt modelId="{D7F202AD-44AB-4584-B3FA-3A32A2C3FFCC}" type="sibTrans" cxnId="{055E8EA6-0F36-495D-ABB1-D1455C69FE6F}">
      <dgm:prSet/>
      <dgm:spPr/>
      <dgm:t>
        <a:bodyPr/>
        <a:lstStyle/>
        <a:p>
          <a:endParaRPr lang="ru-RU"/>
        </a:p>
      </dgm:t>
    </dgm:pt>
    <dgm:pt modelId="{14788DD7-D091-4388-A3FA-0281EEA45801}">
      <dgm:prSet phldrT="[Текст]"/>
      <dgm:spPr/>
      <dgm:t>
        <a:bodyPr/>
        <a:lstStyle/>
        <a:p>
          <a:r>
            <a:rPr lang="ru-RU" dirty="0"/>
            <a:t>Индикатор А.1</a:t>
          </a:r>
        </a:p>
      </dgm:t>
    </dgm:pt>
    <dgm:pt modelId="{159D563E-8039-4A8D-A083-F296BDD80329}" type="parTrans" cxnId="{CD090206-85A3-4585-A947-60F0D227B180}">
      <dgm:prSet/>
      <dgm:spPr/>
      <dgm:t>
        <a:bodyPr/>
        <a:lstStyle/>
        <a:p>
          <a:endParaRPr lang="ru-RU" dirty="0"/>
        </a:p>
      </dgm:t>
    </dgm:pt>
    <dgm:pt modelId="{7084E437-B088-45ED-912F-5E3EA0C31F38}" type="sibTrans" cxnId="{CD090206-85A3-4585-A947-60F0D227B180}">
      <dgm:prSet/>
      <dgm:spPr/>
      <dgm:t>
        <a:bodyPr/>
        <a:lstStyle/>
        <a:p>
          <a:endParaRPr lang="ru-RU"/>
        </a:p>
      </dgm:t>
    </dgm:pt>
    <dgm:pt modelId="{E5DE1C27-C70A-43F5-9364-ADC59BBE957A}">
      <dgm:prSet phldrT="[Текст]"/>
      <dgm:spPr/>
      <dgm:t>
        <a:bodyPr/>
        <a:lstStyle/>
        <a:p>
          <a:r>
            <a:rPr lang="ru-RU" dirty="0"/>
            <a:t>Индикатор А.2</a:t>
          </a:r>
        </a:p>
      </dgm:t>
    </dgm:pt>
    <dgm:pt modelId="{2AB2C3E2-B1A4-43E7-BB67-CF7B2203D602}" type="parTrans" cxnId="{9E1CBD63-3F81-48D6-8F74-CF137F0172DF}">
      <dgm:prSet/>
      <dgm:spPr/>
      <dgm:t>
        <a:bodyPr/>
        <a:lstStyle/>
        <a:p>
          <a:endParaRPr lang="ru-RU" dirty="0"/>
        </a:p>
      </dgm:t>
    </dgm:pt>
    <dgm:pt modelId="{05D665AA-B4DF-4FAF-B292-84863CECD378}" type="sibTrans" cxnId="{9E1CBD63-3F81-48D6-8F74-CF137F0172DF}">
      <dgm:prSet/>
      <dgm:spPr/>
      <dgm:t>
        <a:bodyPr/>
        <a:lstStyle/>
        <a:p>
          <a:endParaRPr lang="ru-RU"/>
        </a:p>
      </dgm:t>
    </dgm:pt>
    <dgm:pt modelId="{88F35560-09FB-4226-BB9F-2C6B910F7514}">
      <dgm:prSet phldrT="[Текст]"/>
      <dgm:spPr/>
      <dgm:t>
        <a:bodyPr/>
        <a:lstStyle/>
        <a:p>
          <a:r>
            <a:rPr lang="ru-RU" dirty="0"/>
            <a:t>Показатель В</a:t>
          </a:r>
        </a:p>
      </dgm:t>
    </dgm:pt>
    <dgm:pt modelId="{A97C9B5E-F92B-4405-8BAA-4CE3C346D691}" type="parTrans" cxnId="{E01B8E7A-64C8-4B9E-BA39-808C50FF7A3F}">
      <dgm:prSet/>
      <dgm:spPr/>
      <dgm:t>
        <a:bodyPr/>
        <a:lstStyle/>
        <a:p>
          <a:endParaRPr lang="ru-RU"/>
        </a:p>
      </dgm:t>
    </dgm:pt>
    <dgm:pt modelId="{7FEF0C16-DECA-4975-84DE-1AD8221A52F6}" type="sibTrans" cxnId="{E01B8E7A-64C8-4B9E-BA39-808C50FF7A3F}">
      <dgm:prSet/>
      <dgm:spPr/>
      <dgm:t>
        <a:bodyPr/>
        <a:lstStyle/>
        <a:p>
          <a:endParaRPr lang="ru-RU"/>
        </a:p>
      </dgm:t>
    </dgm:pt>
    <dgm:pt modelId="{3BD09E23-99D4-40C3-8B73-4BEB27252C1C}">
      <dgm:prSet phldrT="[Текст]"/>
      <dgm:spPr/>
      <dgm:t>
        <a:bodyPr/>
        <a:lstStyle/>
        <a:p>
          <a:r>
            <a:rPr lang="ru-RU" dirty="0"/>
            <a:t>Индикатор В.1</a:t>
          </a:r>
        </a:p>
      </dgm:t>
    </dgm:pt>
    <dgm:pt modelId="{EC6CFD63-24DA-4B0B-A09A-E4827AAC8B77}" type="parTrans" cxnId="{62033E39-8919-42ED-9C96-55EB6F2CA2BE}">
      <dgm:prSet/>
      <dgm:spPr/>
      <dgm:t>
        <a:bodyPr/>
        <a:lstStyle/>
        <a:p>
          <a:endParaRPr lang="ru-RU" dirty="0"/>
        </a:p>
      </dgm:t>
    </dgm:pt>
    <dgm:pt modelId="{03D3EAB4-EBFC-4105-9C82-6BED40AC5177}" type="sibTrans" cxnId="{62033E39-8919-42ED-9C96-55EB6F2CA2BE}">
      <dgm:prSet/>
      <dgm:spPr/>
      <dgm:t>
        <a:bodyPr/>
        <a:lstStyle/>
        <a:p>
          <a:endParaRPr lang="ru-RU"/>
        </a:p>
      </dgm:t>
    </dgm:pt>
    <dgm:pt modelId="{78B181B5-D269-4C72-A840-1975AACA9A9A}">
      <dgm:prSet phldrT="[Текст]"/>
      <dgm:spPr/>
      <dgm:t>
        <a:bodyPr/>
        <a:lstStyle/>
        <a:p>
          <a:r>
            <a:rPr lang="ru-RU" dirty="0"/>
            <a:t>Индикатор В.2</a:t>
          </a:r>
        </a:p>
      </dgm:t>
    </dgm:pt>
    <dgm:pt modelId="{F884A9E6-24FE-4324-AC71-F8BF8D2BF5B1}" type="parTrans" cxnId="{389F1727-B18C-41C5-ABA0-8CD311D984A7}">
      <dgm:prSet/>
      <dgm:spPr/>
      <dgm:t>
        <a:bodyPr/>
        <a:lstStyle/>
        <a:p>
          <a:endParaRPr lang="ru-RU" dirty="0"/>
        </a:p>
      </dgm:t>
    </dgm:pt>
    <dgm:pt modelId="{7265C1EA-1C24-40B5-9E62-FA2709914636}" type="sibTrans" cxnId="{389F1727-B18C-41C5-ABA0-8CD311D984A7}">
      <dgm:prSet/>
      <dgm:spPr/>
      <dgm:t>
        <a:bodyPr/>
        <a:lstStyle/>
        <a:p>
          <a:endParaRPr lang="ru-RU"/>
        </a:p>
      </dgm:t>
    </dgm:pt>
    <dgm:pt modelId="{29421C0D-B82C-490B-9165-FA26AAE610C0}" type="pres">
      <dgm:prSet presAssocID="{7459D148-F65A-405D-9B01-C91C023E9D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062E78-388A-4635-98BD-9E80D23014DA}" type="pres">
      <dgm:prSet presAssocID="{AFDFC7F9-37D8-4B1E-8687-285B406FD595}" presName="root" presStyleCnt="0"/>
      <dgm:spPr/>
    </dgm:pt>
    <dgm:pt modelId="{F5C8520D-CEA0-40AB-A119-4FA2A5DE092C}" type="pres">
      <dgm:prSet presAssocID="{AFDFC7F9-37D8-4B1E-8687-285B406FD595}" presName="rootComposite" presStyleCnt="0"/>
      <dgm:spPr/>
    </dgm:pt>
    <dgm:pt modelId="{D9BAF095-1D1A-4D18-BE59-5C0010111D28}" type="pres">
      <dgm:prSet presAssocID="{AFDFC7F9-37D8-4B1E-8687-285B406FD595}" presName="rootText" presStyleLbl="node1" presStyleIdx="0" presStyleCnt="2"/>
      <dgm:spPr/>
      <dgm:t>
        <a:bodyPr/>
        <a:lstStyle/>
        <a:p>
          <a:endParaRPr lang="ru-RU"/>
        </a:p>
      </dgm:t>
    </dgm:pt>
    <dgm:pt modelId="{1E17EBAB-4879-4600-9011-95E3539C1B28}" type="pres">
      <dgm:prSet presAssocID="{AFDFC7F9-37D8-4B1E-8687-285B406FD595}" presName="rootConnector" presStyleLbl="node1" presStyleIdx="0" presStyleCnt="2"/>
      <dgm:spPr/>
      <dgm:t>
        <a:bodyPr/>
        <a:lstStyle/>
        <a:p>
          <a:endParaRPr lang="ru-RU"/>
        </a:p>
      </dgm:t>
    </dgm:pt>
    <dgm:pt modelId="{91785AD7-4269-4885-82EA-8B5BFCBF1D9A}" type="pres">
      <dgm:prSet presAssocID="{AFDFC7F9-37D8-4B1E-8687-285B406FD595}" presName="childShape" presStyleCnt="0"/>
      <dgm:spPr/>
    </dgm:pt>
    <dgm:pt modelId="{845BC389-2567-422A-8308-3C394133891F}" type="pres">
      <dgm:prSet presAssocID="{159D563E-8039-4A8D-A083-F296BDD8032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5CA452-451B-4353-BAF9-935001C400E3}" type="pres">
      <dgm:prSet presAssocID="{14788DD7-D091-4388-A3FA-0281EEA4580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6CC3A-9005-42AB-B2EA-4BF9E14ADD80}" type="pres">
      <dgm:prSet presAssocID="{2AB2C3E2-B1A4-43E7-BB67-CF7B2203D60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D83EE61-EA3A-4FCB-B305-9E8F957E14B0}" type="pres">
      <dgm:prSet presAssocID="{E5DE1C27-C70A-43F5-9364-ADC59BBE957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947D1-6882-48D8-AA71-FF87D9AB9661}" type="pres">
      <dgm:prSet presAssocID="{88F35560-09FB-4226-BB9F-2C6B910F7514}" presName="root" presStyleCnt="0"/>
      <dgm:spPr/>
    </dgm:pt>
    <dgm:pt modelId="{014C4719-C2F1-42C3-8277-F530DDEEE0D8}" type="pres">
      <dgm:prSet presAssocID="{88F35560-09FB-4226-BB9F-2C6B910F7514}" presName="rootComposite" presStyleCnt="0"/>
      <dgm:spPr/>
    </dgm:pt>
    <dgm:pt modelId="{D05E1F97-E178-4995-B66D-849E4CB67073}" type="pres">
      <dgm:prSet presAssocID="{88F35560-09FB-4226-BB9F-2C6B910F7514}" presName="rootText" presStyleLbl="node1" presStyleIdx="1" presStyleCnt="2"/>
      <dgm:spPr/>
      <dgm:t>
        <a:bodyPr/>
        <a:lstStyle/>
        <a:p>
          <a:endParaRPr lang="ru-RU"/>
        </a:p>
      </dgm:t>
    </dgm:pt>
    <dgm:pt modelId="{7BEE0835-0D6F-4A53-8E67-2899793125F1}" type="pres">
      <dgm:prSet presAssocID="{88F35560-09FB-4226-BB9F-2C6B910F7514}" presName="rootConnector" presStyleLbl="node1" presStyleIdx="1" presStyleCnt="2"/>
      <dgm:spPr/>
      <dgm:t>
        <a:bodyPr/>
        <a:lstStyle/>
        <a:p>
          <a:endParaRPr lang="ru-RU"/>
        </a:p>
      </dgm:t>
    </dgm:pt>
    <dgm:pt modelId="{A39D9E12-E3FD-41C7-AB53-6A393B84C8E8}" type="pres">
      <dgm:prSet presAssocID="{88F35560-09FB-4226-BB9F-2C6B910F7514}" presName="childShape" presStyleCnt="0"/>
      <dgm:spPr/>
    </dgm:pt>
    <dgm:pt modelId="{152D8E2F-D80A-4F71-9902-D1F52AC86EF4}" type="pres">
      <dgm:prSet presAssocID="{EC6CFD63-24DA-4B0B-A09A-E4827AAC8B7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49A03D9-D4CC-431D-9E4D-9D1C620F708C}" type="pres">
      <dgm:prSet presAssocID="{3BD09E23-99D4-40C3-8B73-4BEB27252C1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88ED3-1B8E-459C-9D3F-C3DAB9A91C85}" type="pres">
      <dgm:prSet presAssocID="{F884A9E6-24FE-4324-AC71-F8BF8D2BF5B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7A95E8F-D5FD-40FB-AA47-ACE32574F677}" type="pres">
      <dgm:prSet presAssocID="{78B181B5-D269-4C72-A840-1975AACA9A9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1061A-1678-417C-912C-BF2D21567090}" type="presOf" srcId="{3BD09E23-99D4-40C3-8B73-4BEB27252C1C}" destId="{149A03D9-D4CC-431D-9E4D-9D1C620F708C}" srcOrd="0" destOrd="0" presId="urn:microsoft.com/office/officeart/2005/8/layout/hierarchy3"/>
    <dgm:cxn modelId="{8F77E158-BCA5-4236-9225-0499C9277CB7}" type="presOf" srcId="{2AB2C3E2-B1A4-43E7-BB67-CF7B2203D602}" destId="{8E46CC3A-9005-42AB-B2EA-4BF9E14ADD80}" srcOrd="0" destOrd="0" presId="urn:microsoft.com/office/officeart/2005/8/layout/hierarchy3"/>
    <dgm:cxn modelId="{E01B8E7A-64C8-4B9E-BA39-808C50FF7A3F}" srcId="{7459D148-F65A-405D-9B01-C91C023E9D72}" destId="{88F35560-09FB-4226-BB9F-2C6B910F7514}" srcOrd="1" destOrd="0" parTransId="{A97C9B5E-F92B-4405-8BAA-4CE3C346D691}" sibTransId="{7FEF0C16-DECA-4975-84DE-1AD8221A52F6}"/>
    <dgm:cxn modelId="{055E8EA6-0F36-495D-ABB1-D1455C69FE6F}" srcId="{7459D148-F65A-405D-9B01-C91C023E9D72}" destId="{AFDFC7F9-37D8-4B1E-8687-285B406FD595}" srcOrd="0" destOrd="0" parTransId="{2AEC371D-E72C-40FF-84D0-6D0D0837D842}" sibTransId="{D7F202AD-44AB-4584-B3FA-3A32A2C3FFCC}"/>
    <dgm:cxn modelId="{389F1727-B18C-41C5-ABA0-8CD311D984A7}" srcId="{88F35560-09FB-4226-BB9F-2C6B910F7514}" destId="{78B181B5-D269-4C72-A840-1975AACA9A9A}" srcOrd="1" destOrd="0" parTransId="{F884A9E6-24FE-4324-AC71-F8BF8D2BF5B1}" sibTransId="{7265C1EA-1C24-40B5-9E62-FA2709914636}"/>
    <dgm:cxn modelId="{85381A81-59FF-46ED-B259-21D4176808A7}" type="presOf" srcId="{F884A9E6-24FE-4324-AC71-F8BF8D2BF5B1}" destId="{7C188ED3-1B8E-459C-9D3F-C3DAB9A91C85}" srcOrd="0" destOrd="0" presId="urn:microsoft.com/office/officeart/2005/8/layout/hierarchy3"/>
    <dgm:cxn modelId="{06CE0AD3-01A0-49CF-8B93-D5559EDAA8E3}" type="presOf" srcId="{7459D148-F65A-405D-9B01-C91C023E9D72}" destId="{29421C0D-B82C-490B-9165-FA26AAE610C0}" srcOrd="0" destOrd="0" presId="urn:microsoft.com/office/officeart/2005/8/layout/hierarchy3"/>
    <dgm:cxn modelId="{9D167EED-EAAA-437F-99CA-1364BF24B220}" type="presOf" srcId="{159D563E-8039-4A8D-A083-F296BDD80329}" destId="{845BC389-2567-422A-8308-3C394133891F}" srcOrd="0" destOrd="0" presId="urn:microsoft.com/office/officeart/2005/8/layout/hierarchy3"/>
    <dgm:cxn modelId="{62033E39-8919-42ED-9C96-55EB6F2CA2BE}" srcId="{88F35560-09FB-4226-BB9F-2C6B910F7514}" destId="{3BD09E23-99D4-40C3-8B73-4BEB27252C1C}" srcOrd="0" destOrd="0" parTransId="{EC6CFD63-24DA-4B0B-A09A-E4827AAC8B77}" sibTransId="{03D3EAB4-EBFC-4105-9C82-6BED40AC5177}"/>
    <dgm:cxn modelId="{CF6930C9-9614-4F89-A1FC-F70A5B31A690}" type="presOf" srcId="{AFDFC7F9-37D8-4B1E-8687-285B406FD595}" destId="{D9BAF095-1D1A-4D18-BE59-5C0010111D28}" srcOrd="0" destOrd="0" presId="urn:microsoft.com/office/officeart/2005/8/layout/hierarchy3"/>
    <dgm:cxn modelId="{9E1CBD63-3F81-48D6-8F74-CF137F0172DF}" srcId="{AFDFC7F9-37D8-4B1E-8687-285B406FD595}" destId="{E5DE1C27-C70A-43F5-9364-ADC59BBE957A}" srcOrd="1" destOrd="0" parTransId="{2AB2C3E2-B1A4-43E7-BB67-CF7B2203D602}" sibTransId="{05D665AA-B4DF-4FAF-B292-84863CECD378}"/>
    <dgm:cxn modelId="{CD090206-85A3-4585-A947-60F0D227B180}" srcId="{AFDFC7F9-37D8-4B1E-8687-285B406FD595}" destId="{14788DD7-D091-4388-A3FA-0281EEA45801}" srcOrd="0" destOrd="0" parTransId="{159D563E-8039-4A8D-A083-F296BDD80329}" sibTransId="{7084E437-B088-45ED-912F-5E3EA0C31F38}"/>
    <dgm:cxn modelId="{0810D3C4-B8AB-40AE-8973-5F6CB6649733}" type="presOf" srcId="{14788DD7-D091-4388-A3FA-0281EEA45801}" destId="{C95CA452-451B-4353-BAF9-935001C400E3}" srcOrd="0" destOrd="0" presId="urn:microsoft.com/office/officeart/2005/8/layout/hierarchy3"/>
    <dgm:cxn modelId="{5629E4C5-D53B-4F6F-8151-1ED7751955EE}" type="presOf" srcId="{AFDFC7F9-37D8-4B1E-8687-285B406FD595}" destId="{1E17EBAB-4879-4600-9011-95E3539C1B28}" srcOrd="1" destOrd="0" presId="urn:microsoft.com/office/officeart/2005/8/layout/hierarchy3"/>
    <dgm:cxn modelId="{DF2CE379-29E0-40CD-9E2B-25FA075A456E}" type="presOf" srcId="{78B181B5-D269-4C72-A840-1975AACA9A9A}" destId="{37A95E8F-D5FD-40FB-AA47-ACE32574F677}" srcOrd="0" destOrd="0" presId="urn:microsoft.com/office/officeart/2005/8/layout/hierarchy3"/>
    <dgm:cxn modelId="{4C5C08D1-70D5-4EE6-8E63-0CFE7A919204}" type="presOf" srcId="{E5DE1C27-C70A-43F5-9364-ADC59BBE957A}" destId="{DD83EE61-EA3A-4FCB-B305-9E8F957E14B0}" srcOrd="0" destOrd="0" presId="urn:microsoft.com/office/officeart/2005/8/layout/hierarchy3"/>
    <dgm:cxn modelId="{8A425F51-025F-4827-BD8C-20701E98D5B8}" type="presOf" srcId="{88F35560-09FB-4226-BB9F-2C6B910F7514}" destId="{7BEE0835-0D6F-4A53-8E67-2899793125F1}" srcOrd="1" destOrd="0" presId="urn:microsoft.com/office/officeart/2005/8/layout/hierarchy3"/>
    <dgm:cxn modelId="{1ABA347D-C365-4851-9443-00683D471943}" type="presOf" srcId="{EC6CFD63-24DA-4B0B-A09A-E4827AAC8B77}" destId="{152D8E2F-D80A-4F71-9902-D1F52AC86EF4}" srcOrd="0" destOrd="0" presId="urn:microsoft.com/office/officeart/2005/8/layout/hierarchy3"/>
    <dgm:cxn modelId="{012B42E1-DCFF-41C3-8877-D3054DCC7BA8}" type="presOf" srcId="{88F35560-09FB-4226-BB9F-2C6B910F7514}" destId="{D05E1F97-E178-4995-B66D-849E4CB67073}" srcOrd="0" destOrd="0" presId="urn:microsoft.com/office/officeart/2005/8/layout/hierarchy3"/>
    <dgm:cxn modelId="{B8095BFC-255F-407E-B5F2-90D62EA1EA31}" type="presParOf" srcId="{29421C0D-B82C-490B-9165-FA26AAE610C0}" destId="{9C062E78-388A-4635-98BD-9E80D23014DA}" srcOrd="0" destOrd="0" presId="urn:microsoft.com/office/officeart/2005/8/layout/hierarchy3"/>
    <dgm:cxn modelId="{B0B77D22-A9FE-4239-AC4B-AC6AFD272ABE}" type="presParOf" srcId="{9C062E78-388A-4635-98BD-9E80D23014DA}" destId="{F5C8520D-CEA0-40AB-A119-4FA2A5DE092C}" srcOrd="0" destOrd="0" presId="urn:microsoft.com/office/officeart/2005/8/layout/hierarchy3"/>
    <dgm:cxn modelId="{B795F262-9841-429B-8924-5A73E5896987}" type="presParOf" srcId="{F5C8520D-CEA0-40AB-A119-4FA2A5DE092C}" destId="{D9BAF095-1D1A-4D18-BE59-5C0010111D28}" srcOrd="0" destOrd="0" presId="urn:microsoft.com/office/officeart/2005/8/layout/hierarchy3"/>
    <dgm:cxn modelId="{C6229374-E633-45DA-8036-C44DB30CA177}" type="presParOf" srcId="{F5C8520D-CEA0-40AB-A119-4FA2A5DE092C}" destId="{1E17EBAB-4879-4600-9011-95E3539C1B28}" srcOrd="1" destOrd="0" presId="urn:microsoft.com/office/officeart/2005/8/layout/hierarchy3"/>
    <dgm:cxn modelId="{DC8F7D6B-3B25-491A-9735-AE8CEAB2B91F}" type="presParOf" srcId="{9C062E78-388A-4635-98BD-9E80D23014DA}" destId="{91785AD7-4269-4885-82EA-8B5BFCBF1D9A}" srcOrd="1" destOrd="0" presId="urn:microsoft.com/office/officeart/2005/8/layout/hierarchy3"/>
    <dgm:cxn modelId="{7D42BDAA-CEA8-46E2-AF88-BA9524997232}" type="presParOf" srcId="{91785AD7-4269-4885-82EA-8B5BFCBF1D9A}" destId="{845BC389-2567-422A-8308-3C394133891F}" srcOrd="0" destOrd="0" presId="urn:microsoft.com/office/officeart/2005/8/layout/hierarchy3"/>
    <dgm:cxn modelId="{D61AF288-8B16-4AFE-8241-C98ED57D0F39}" type="presParOf" srcId="{91785AD7-4269-4885-82EA-8B5BFCBF1D9A}" destId="{C95CA452-451B-4353-BAF9-935001C400E3}" srcOrd="1" destOrd="0" presId="urn:microsoft.com/office/officeart/2005/8/layout/hierarchy3"/>
    <dgm:cxn modelId="{DC200CB2-1FFA-4CA0-9DBA-CEA65C3D7D65}" type="presParOf" srcId="{91785AD7-4269-4885-82EA-8B5BFCBF1D9A}" destId="{8E46CC3A-9005-42AB-B2EA-4BF9E14ADD80}" srcOrd="2" destOrd="0" presId="urn:microsoft.com/office/officeart/2005/8/layout/hierarchy3"/>
    <dgm:cxn modelId="{422C53C4-9166-4766-ACC5-73597A6577D3}" type="presParOf" srcId="{91785AD7-4269-4885-82EA-8B5BFCBF1D9A}" destId="{DD83EE61-EA3A-4FCB-B305-9E8F957E14B0}" srcOrd="3" destOrd="0" presId="urn:microsoft.com/office/officeart/2005/8/layout/hierarchy3"/>
    <dgm:cxn modelId="{FC39590E-C4FE-4C37-A0A8-BC60F237CF3E}" type="presParOf" srcId="{29421C0D-B82C-490B-9165-FA26AAE610C0}" destId="{F66947D1-6882-48D8-AA71-FF87D9AB9661}" srcOrd="1" destOrd="0" presId="urn:microsoft.com/office/officeart/2005/8/layout/hierarchy3"/>
    <dgm:cxn modelId="{557A30AF-5373-41FD-A94C-1B8A3F3DC301}" type="presParOf" srcId="{F66947D1-6882-48D8-AA71-FF87D9AB9661}" destId="{014C4719-C2F1-42C3-8277-F530DDEEE0D8}" srcOrd="0" destOrd="0" presId="urn:microsoft.com/office/officeart/2005/8/layout/hierarchy3"/>
    <dgm:cxn modelId="{2FB5FA85-19C8-459B-AEDD-1CAF06A1EE1A}" type="presParOf" srcId="{014C4719-C2F1-42C3-8277-F530DDEEE0D8}" destId="{D05E1F97-E178-4995-B66D-849E4CB67073}" srcOrd="0" destOrd="0" presId="urn:microsoft.com/office/officeart/2005/8/layout/hierarchy3"/>
    <dgm:cxn modelId="{6B533A2D-91E6-4D4A-BE35-416E5E4EA78B}" type="presParOf" srcId="{014C4719-C2F1-42C3-8277-F530DDEEE0D8}" destId="{7BEE0835-0D6F-4A53-8E67-2899793125F1}" srcOrd="1" destOrd="0" presId="urn:microsoft.com/office/officeart/2005/8/layout/hierarchy3"/>
    <dgm:cxn modelId="{C34A6EC6-22AE-45E9-A7B7-3D0B8A60B0E4}" type="presParOf" srcId="{F66947D1-6882-48D8-AA71-FF87D9AB9661}" destId="{A39D9E12-E3FD-41C7-AB53-6A393B84C8E8}" srcOrd="1" destOrd="0" presId="urn:microsoft.com/office/officeart/2005/8/layout/hierarchy3"/>
    <dgm:cxn modelId="{B60FB3D6-246E-41D2-B419-A9F56D0752BA}" type="presParOf" srcId="{A39D9E12-E3FD-41C7-AB53-6A393B84C8E8}" destId="{152D8E2F-D80A-4F71-9902-D1F52AC86EF4}" srcOrd="0" destOrd="0" presId="urn:microsoft.com/office/officeart/2005/8/layout/hierarchy3"/>
    <dgm:cxn modelId="{CFBD0620-5187-4380-9E46-4A95AECDACD2}" type="presParOf" srcId="{A39D9E12-E3FD-41C7-AB53-6A393B84C8E8}" destId="{149A03D9-D4CC-431D-9E4D-9D1C620F708C}" srcOrd="1" destOrd="0" presId="urn:microsoft.com/office/officeart/2005/8/layout/hierarchy3"/>
    <dgm:cxn modelId="{D2D99CD2-C5A4-4B8D-AF5D-E212201B9DC5}" type="presParOf" srcId="{A39D9E12-E3FD-41C7-AB53-6A393B84C8E8}" destId="{7C188ED3-1B8E-459C-9D3F-C3DAB9A91C85}" srcOrd="2" destOrd="0" presId="urn:microsoft.com/office/officeart/2005/8/layout/hierarchy3"/>
    <dgm:cxn modelId="{26BE260B-BA84-43D3-9D41-9D2C338494F0}" type="presParOf" srcId="{A39D9E12-E3FD-41C7-AB53-6A393B84C8E8}" destId="{37A95E8F-D5FD-40FB-AA47-ACE32574F67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D73F2-C564-4A1D-8152-5E55A0532709}">
      <dsp:nvSpPr>
        <dsp:cNvPr id="0" name=""/>
        <dsp:cNvSpPr/>
      </dsp:nvSpPr>
      <dsp:spPr>
        <a:xfrm>
          <a:off x="4740506" y="2037442"/>
          <a:ext cx="2904386" cy="17426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предметно-пространственная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развивающая  среда</a:t>
          </a:r>
          <a:endParaRPr lang="ru-RU" sz="2500" kern="1200" dirty="0"/>
        </a:p>
      </dsp:txBody>
      <dsp:txXfrm>
        <a:off x="4740506" y="2037442"/>
        <a:ext cx="2904386" cy="1742631"/>
      </dsp:txXfrm>
    </dsp:sp>
    <dsp:sp modelId="{93CDD57E-FBE3-41A1-8014-1056058E66AE}">
      <dsp:nvSpPr>
        <dsp:cNvPr id="0" name=""/>
        <dsp:cNvSpPr/>
      </dsp:nvSpPr>
      <dsp:spPr>
        <a:xfrm>
          <a:off x="4679194" y="41429"/>
          <a:ext cx="2904386" cy="1742631"/>
        </a:xfrm>
        <a:prstGeom prst="rect">
          <a:avLst/>
        </a:prstGeom>
        <a:solidFill>
          <a:schemeClr val="accent4">
            <a:hueOff val="-630957"/>
            <a:satOff val="-11676"/>
            <a:lumOff val="1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характер взаимодействия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со взрослыми</a:t>
          </a:r>
        </a:p>
      </dsp:txBody>
      <dsp:txXfrm>
        <a:off x="4679194" y="41429"/>
        <a:ext cx="2904386" cy="1742631"/>
      </dsp:txXfrm>
    </dsp:sp>
    <dsp:sp modelId="{A8CB5BE1-EFDA-40A7-9E50-A0D08D02FCEB}">
      <dsp:nvSpPr>
        <dsp:cNvPr id="0" name=""/>
        <dsp:cNvSpPr/>
      </dsp:nvSpPr>
      <dsp:spPr>
        <a:xfrm>
          <a:off x="882609" y="2037442"/>
          <a:ext cx="2904386" cy="1742631"/>
        </a:xfrm>
        <a:prstGeom prst="rect">
          <a:avLst/>
        </a:prstGeom>
        <a:solidFill>
          <a:schemeClr val="accent4">
            <a:hueOff val="-1261915"/>
            <a:satOff val="-23351"/>
            <a:lumOff val="31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характер взаимодействия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с другими детьми</a:t>
          </a:r>
        </a:p>
      </dsp:txBody>
      <dsp:txXfrm>
        <a:off x="882609" y="2037442"/>
        <a:ext cx="2904386" cy="1742631"/>
      </dsp:txXfrm>
    </dsp:sp>
    <dsp:sp modelId="{F42CC1A8-8421-4C05-8B71-77D4537FFC45}">
      <dsp:nvSpPr>
        <dsp:cNvPr id="0" name=""/>
        <dsp:cNvSpPr/>
      </dsp:nvSpPr>
      <dsp:spPr>
        <a:xfrm>
          <a:off x="890393" y="28999"/>
          <a:ext cx="2904386" cy="1742631"/>
        </a:xfrm>
        <a:prstGeom prst="rect">
          <a:avLst/>
        </a:prstGeom>
        <a:solidFill>
          <a:schemeClr val="accent4">
            <a:hueOff val="-1892872"/>
            <a:satOff val="-35027"/>
            <a:lumOff val="4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система отношений ребенка к миру,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к другим людям,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к себе самому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</dsp:txBody>
      <dsp:txXfrm>
        <a:off x="890393" y="28999"/>
        <a:ext cx="2904386" cy="1742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AF095-1D1A-4D18-BE59-5C0010111D28}">
      <dsp:nvSpPr>
        <dsp:cNvPr id="0" name=""/>
        <dsp:cNvSpPr/>
      </dsp:nvSpPr>
      <dsp:spPr>
        <a:xfrm>
          <a:off x="386" y="747204"/>
          <a:ext cx="1408637" cy="7043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Показатель А</a:t>
          </a:r>
        </a:p>
      </dsp:txBody>
      <dsp:txXfrm>
        <a:off x="21015" y="767833"/>
        <a:ext cx="1367379" cy="663060"/>
      </dsp:txXfrm>
    </dsp:sp>
    <dsp:sp modelId="{845BC389-2567-422A-8308-3C394133891F}">
      <dsp:nvSpPr>
        <dsp:cNvPr id="0" name=""/>
        <dsp:cNvSpPr/>
      </dsp:nvSpPr>
      <dsp:spPr>
        <a:xfrm>
          <a:off x="141250" y="1451523"/>
          <a:ext cx="140863" cy="52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39"/>
              </a:lnTo>
              <a:lnTo>
                <a:pt x="140863" y="52823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CA452-451B-4353-BAF9-935001C400E3}">
      <dsp:nvSpPr>
        <dsp:cNvPr id="0" name=""/>
        <dsp:cNvSpPr/>
      </dsp:nvSpPr>
      <dsp:spPr>
        <a:xfrm>
          <a:off x="282114" y="1627603"/>
          <a:ext cx="1126909" cy="704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Индикатор А.1</a:t>
          </a:r>
        </a:p>
      </dsp:txBody>
      <dsp:txXfrm>
        <a:off x="302743" y="1648232"/>
        <a:ext cx="1085651" cy="663060"/>
      </dsp:txXfrm>
    </dsp:sp>
    <dsp:sp modelId="{8E46CC3A-9005-42AB-B2EA-4BF9E14ADD80}">
      <dsp:nvSpPr>
        <dsp:cNvPr id="0" name=""/>
        <dsp:cNvSpPr/>
      </dsp:nvSpPr>
      <dsp:spPr>
        <a:xfrm>
          <a:off x="141250" y="1451523"/>
          <a:ext cx="140863" cy="140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37"/>
              </a:lnTo>
              <a:lnTo>
                <a:pt x="140863" y="140863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3EE61-EA3A-4FCB-B305-9E8F957E14B0}">
      <dsp:nvSpPr>
        <dsp:cNvPr id="0" name=""/>
        <dsp:cNvSpPr/>
      </dsp:nvSpPr>
      <dsp:spPr>
        <a:xfrm>
          <a:off x="282114" y="2508001"/>
          <a:ext cx="1126909" cy="704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91169"/>
              <a:satOff val="3948"/>
              <a:lumOff val="7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Индикатор А.2</a:t>
          </a:r>
        </a:p>
      </dsp:txBody>
      <dsp:txXfrm>
        <a:off x="302743" y="2528630"/>
        <a:ext cx="1085651" cy="663060"/>
      </dsp:txXfrm>
    </dsp:sp>
    <dsp:sp modelId="{D05E1F97-E178-4995-B66D-849E4CB67073}">
      <dsp:nvSpPr>
        <dsp:cNvPr id="0" name=""/>
        <dsp:cNvSpPr/>
      </dsp:nvSpPr>
      <dsp:spPr>
        <a:xfrm>
          <a:off x="1761183" y="747204"/>
          <a:ext cx="1408637" cy="7043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73506"/>
            <a:satOff val="11844"/>
            <a:lumOff val="218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Показатель В</a:t>
          </a:r>
        </a:p>
      </dsp:txBody>
      <dsp:txXfrm>
        <a:off x="1781812" y="767833"/>
        <a:ext cx="1367379" cy="663060"/>
      </dsp:txXfrm>
    </dsp:sp>
    <dsp:sp modelId="{152D8E2F-D80A-4F71-9902-D1F52AC86EF4}">
      <dsp:nvSpPr>
        <dsp:cNvPr id="0" name=""/>
        <dsp:cNvSpPr/>
      </dsp:nvSpPr>
      <dsp:spPr>
        <a:xfrm>
          <a:off x="1902047" y="1451523"/>
          <a:ext cx="140863" cy="52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39"/>
              </a:lnTo>
              <a:lnTo>
                <a:pt x="140863" y="52823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A03D9-D4CC-431D-9E4D-9D1C620F708C}">
      <dsp:nvSpPr>
        <dsp:cNvPr id="0" name=""/>
        <dsp:cNvSpPr/>
      </dsp:nvSpPr>
      <dsp:spPr>
        <a:xfrm>
          <a:off x="2042911" y="1627603"/>
          <a:ext cx="1126909" cy="704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82337"/>
              <a:satOff val="7896"/>
              <a:lumOff val="14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Индикатор В.1</a:t>
          </a:r>
        </a:p>
      </dsp:txBody>
      <dsp:txXfrm>
        <a:off x="2063540" y="1648232"/>
        <a:ext cx="1085651" cy="663060"/>
      </dsp:txXfrm>
    </dsp:sp>
    <dsp:sp modelId="{7C188ED3-1B8E-459C-9D3F-C3DAB9A91C85}">
      <dsp:nvSpPr>
        <dsp:cNvPr id="0" name=""/>
        <dsp:cNvSpPr/>
      </dsp:nvSpPr>
      <dsp:spPr>
        <a:xfrm>
          <a:off x="1902047" y="1451523"/>
          <a:ext cx="140863" cy="1408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637"/>
              </a:lnTo>
              <a:lnTo>
                <a:pt x="140863" y="140863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95E8F-D5FD-40FB-AA47-ACE32574F677}">
      <dsp:nvSpPr>
        <dsp:cNvPr id="0" name=""/>
        <dsp:cNvSpPr/>
      </dsp:nvSpPr>
      <dsp:spPr>
        <a:xfrm>
          <a:off x="2042911" y="2508001"/>
          <a:ext cx="1126909" cy="704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73506"/>
              <a:satOff val="11844"/>
              <a:lumOff val="21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Индикатор В.2</a:t>
          </a:r>
        </a:p>
      </dsp:txBody>
      <dsp:txXfrm>
        <a:off x="2063540" y="2528630"/>
        <a:ext cx="1085651" cy="66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E705B-1A00-4EC8-80BF-E82E45FCF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CE9C0-F71E-43DE-B431-63EF1EC4B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68B33C6-5D0D-48A9-9875-6BFED1EAD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D1D9-4D71-4F3F-B510-5106A0190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58230-68F2-4857-A6AF-69756D760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2402-91E2-497F-B256-9F3CD72D9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7477-216C-4A84-899E-B073CB93D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7DBA6-B811-4FFE-8635-30FC175C9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E6E7-E190-45DE-A83C-6337673AD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4BD0-6AA2-4B90-8A2E-BA58D986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35A2-94B0-43BB-95E7-3F9DDA694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83598681-6A6D-4449-8DCB-0FBC983BED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484784"/>
            <a:ext cx="7239000" cy="1012825"/>
          </a:xfrm>
        </p:spPr>
        <p:txBody>
          <a:bodyPr/>
          <a:lstStyle/>
          <a:p>
            <a:r>
              <a:rPr lang="ru-RU" sz="2400" dirty="0" smtClean="0"/>
              <a:t>Опыт использования шкал ECERS — R при оценке качества образовательной среды по математическому развитию дошкольника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2555" y="5301208"/>
            <a:ext cx="7315200" cy="381000"/>
          </a:xfrm>
        </p:spPr>
        <p:txBody>
          <a:bodyPr/>
          <a:lstStyle/>
          <a:p>
            <a:pPr algn="r"/>
            <a:r>
              <a:rPr lang="ru-RU" dirty="0" smtClean="0"/>
              <a:t>Чушникова Олеся Владимировна, </a:t>
            </a:r>
          </a:p>
          <a:p>
            <a:pPr algn="r"/>
            <a:r>
              <a:rPr lang="ru-RU" dirty="0" smtClean="0"/>
              <a:t>старший воспитатель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" y="116632"/>
            <a:ext cx="1368152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20965"/>
            <a:ext cx="7627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6E71F0"/>
              </a:buClr>
            </a:pPr>
            <a:r>
              <a:rPr lang="ru-RU" sz="1400" kern="0" dirty="0">
                <a:solidFill>
                  <a:srgbClr val="1D528D"/>
                </a:solidFill>
                <a:latin typeface="Verdana" pitchFamily="34" charset="0"/>
              </a:rPr>
              <a:t>МКДОУ детского сада № 16 «Малыш</a:t>
            </a:r>
            <a:r>
              <a:rPr lang="ru-RU" sz="1400" kern="0" dirty="0" smtClean="0">
                <a:solidFill>
                  <a:srgbClr val="1D528D"/>
                </a:solidFill>
                <a:latin typeface="Verdana" pitchFamily="34" charset="0"/>
              </a:rPr>
              <a:t>» г</a:t>
            </a:r>
            <a:r>
              <a:rPr lang="ru-RU" sz="1400" kern="0" dirty="0">
                <a:solidFill>
                  <a:srgbClr val="1D528D"/>
                </a:solidFill>
                <a:latin typeface="Verdana" pitchFamily="34" charset="0"/>
              </a:rPr>
              <a:t>. Омутнинска</a:t>
            </a:r>
            <a:endParaRPr lang="en-US" sz="1400" kern="0" dirty="0">
              <a:solidFill>
                <a:srgbClr val="1D528D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8324"/>
            <a:ext cx="3343164" cy="24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2"/>
          <a:srcRect l="1979" t="26416" r="3629" b="8824"/>
          <a:stretch>
            <a:fillRect/>
          </a:stretch>
        </p:blipFill>
        <p:spPr bwMode="auto">
          <a:xfrm>
            <a:off x="1043608" y="1268760"/>
            <a:ext cx="74523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8288" y="541686"/>
            <a:ext cx="5859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17. Использование  речи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для развития мыслительных навыков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14365" r="22913" b="36914"/>
          <a:stretch/>
        </p:blipFill>
        <p:spPr bwMode="auto">
          <a:xfrm>
            <a:off x="17935" y="1204120"/>
            <a:ext cx="91799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5053" y="680900"/>
            <a:ext cx="46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19. Мелкая моторика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" y="4713461"/>
            <a:ext cx="3035001" cy="21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5486" r="23638" b="30078"/>
          <a:stretch/>
        </p:blipFill>
        <p:spPr bwMode="auto">
          <a:xfrm>
            <a:off x="-1" y="1169965"/>
            <a:ext cx="90808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5055" y="680900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22. Кубики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008"/>
            <a:ext cx="3059831" cy="22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фото сада 17-18\экскурсия в доу\DSCN03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244"/>
            <a:ext cx="2267744" cy="170080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сада 16-17\ДЕНЬ ОТКРЫТЫХ ДВЕРЕЙ ФОТО\экскурсия\DSC_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98" y="5311728"/>
            <a:ext cx="2325602" cy="15403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t="15858" r="22590" b="21289"/>
          <a:stretch/>
        </p:blipFill>
        <p:spPr bwMode="auto">
          <a:xfrm>
            <a:off x="98098" y="1305545"/>
            <a:ext cx="9045902" cy="55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4289" y="680900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26. Математика/счёт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" y="3877915"/>
            <a:ext cx="3466651" cy="29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76578"/>
            <a:ext cx="1150024" cy="238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68" y="5493922"/>
            <a:ext cx="231922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11940" r="33565" b="16992"/>
          <a:stretch/>
        </p:blipFill>
        <p:spPr bwMode="auto">
          <a:xfrm>
            <a:off x="251520" y="1180305"/>
            <a:ext cx="4483845" cy="56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5346" y="595530"/>
            <a:ext cx="400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Профиль качества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89" y="2996952"/>
            <a:ext cx="4090566" cy="35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29453" r="75546" b="4718"/>
          <a:stretch/>
        </p:blipFill>
        <p:spPr>
          <a:xfrm rot="5400000">
            <a:off x="6604773" y="108167"/>
            <a:ext cx="772533" cy="410183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7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494" y="548680"/>
            <a:ext cx="7848600" cy="563562"/>
          </a:xfrm>
        </p:spPr>
        <p:txBody>
          <a:bodyPr/>
          <a:lstStyle/>
          <a:p>
            <a:r>
              <a:rPr lang="ru-RU" dirty="0" smtClean="0"/>
              <a:t>Проблемы в проектировании </a:t>
            </a:r>
            <a:r>
              <a:rPr lang="ru-RU" dirty="0"/>
              <a:t>РППС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3024"/>
            <a:ext cx="8435280" cy="5254327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u="sng" dirty="0" smtClean="0"/>
              <a:t>Математика «</a:t>
            </a:r>
            <a:r>
              <a:rPr lang="ru-RU" i="1" u="sng" dirty="0" smtClean="0"/>
              <a:t>Обо </a:t>
            </a:r>
            <a:r>
              <a:rPr lang="ru-RU" i="1" u="sng" dirty="0" smtClean="0"/>
              <a:t>что споткнулись?»</a:t>
            </a:r>
          </a:p>
          <a:p>
            <a:pPr algn="just"/>
            <a:r>
              <a:rPr lang="ru-RU" sz="2400" dirty="0" smtClean="0"/>
              <a:t>Отсутствие </a:t>
            </a:r>
            <a:r>
              <a:rPr lang="ru-RU" sz="2400" dirty="0" smtClean="0"/>
              <a:t>видового </a:t>
            </a:r>
            <a:r>
              <a:rPr lang="ru-RU" sz="2400" dirty="0" smtClean="0"/>
              <a:t>разнообразия материалов для организации самостоятельной деятельности </a:t>
            </a:r>
            <a:r>
              <a:rPr lang="ru-RU" sz="2400" dirty="0" smtClean="0"/>
              <a:t>детей;</a:t>
            </a:r>
            <a:endParaRPr lang="ru-RU" sz="2400" dirty="0" smtClean="0"/>
          </a:p>
          <a:p>
            <a:pPr algn="just"/>
            <a:r>
              <a:rPr lang="ru-RU" sz="2400" dirty="0" smtClean="0"/>
              <a:t>Недостаточно </a:t>
            </a:r>
            <a:r>
              <a:rPr lang="ru-RU" sz="2400" dirty="0" smtClean="0"/>
              <a:t>оборудования для </a:t>
            </a:r>
            <a:r>
              <a:rPr lang="ru-RU" sz="2400" dirty="0" smtClean="0"/>
              <a:t>измерения;</a:t>
            </a:r>
            <a:endParaRPr lang="ru-RU" sz="2400" dirty="0" smtClean="0"/>
          </a:p>
          <a:p>
            <a:pPr algn="just"/>
            <a:r>
              <a:rPr lang="ru-RU" sz="2400" dirty="0" smtClean="0"/>
              <a:t>Во время самостоятельной деятельности и режимных моментов </a:t>
            </a:r>
            <a:r>
              <a:rPr lang="ru-RU" sz="2400" dirty="0" smtClean="0"/>
              <a:t>недостаточно детей </a:t>
            </a:r>
            <a:r>
              <a:rPr lang="ru-RU" sz="2400" dirty="0" smtClean="0"/>
              <a:t>стимулируют к </a:t>
            </a:r>
            <a:r>
              <a:rPr lang="ru-RU" sz="2400" dirty="0" smtClean="0"/>
              <a:t>счету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/>
            <a:r>
              <a:rPr lang="ru-RU" sz="2400" dirty="0"/>
              <a:t> У</a:t>
            </a:r>
            <a:r>
              <a:rPr lang="ru-RU" sz="2400" dirty="0" smtClean="0"/>
              <a:t>словная </a:t>
            </a:r>
            <a:r>
              <a:rPr lang="ru-RU" sz="2400" dirty="0"/>
              <a:t>доступность материалов, помещений, «взрослый порядок</a:t>
            </a:r>
            <a:r>
              <a:rPr lang="ru-RU" sz="2400" dirty="0" smtClean="0"/>
              <a:t>»; </a:t>
            </a:r>
          </a:p>
          <a:p>
            <a:pPr algn="just"/>
            <a:r>
              <a:rPr lang="ru-RU" sz="2400" dirty="0"/>
              <a:t>Н</a:t>
            </a:r>
            <a:r>
              <a:rPr lang="ru-RU" sz="2400" dirty="0" smtClean="0"/>
              <a:t>аличие </a:t>
            </a:r>
            <a:r>
              <a:rPr lang="ru-RU" sz="2400" dirty="0"/>
              <a:t>материалов с жестко закрепленным способом действий, «одинаковость» среды, </a:t>
            </a:r>
            <a:r>
              <a:rPr lang="ru-RU" sz="2400" dirty="0" smtClean="0"/>
              <a:t>и </a:t>
            </a:r>
            <a:r>
              <a:rPr lang="ru-RU" sz="2400" dirty="0"/>
              <a:t>др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5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32710"/>
            <a:ext cx="8172400" cy="563562"/>
          </a:xfrm>
        </p:spPr>
        <p:txBody>
          <a:bodyPr/>
          <a:lstStyle/>
          <a:p>
            <a:pPr algn="ctr"/>
            <a:r>
              <a:rPr lang="ru-RU" sz="2400" b="1" dirty="0" smtClean="0"/>
              <a:t>Перспектива по проектированию среды: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36915"/>
            <a:ext cx="8496944" cy="50884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Определение ценностных оснований проектирования. </a:t>
            </a:r>
          </a:p>
          <a:p>
            <a:pPr algn="just"/>
            <a:r>
              <a:rPr lang="ru-RU" dirty="0" smtClean="0"/>
              <a:t>Объективную оценку сложившейся образовательной среды в ДОО, соотнесение её с требованиями ФГОС ДО, образовательной программой.</a:t>
            </a:r>
          </a:p>
          <a:p>
            <a:pPr algn="just"/>
            <a:r>
              <a:rPr lang="ru-RU" dirty="0" smtClean="0"/>
              <a:t>Ответы на вопросы: Что нужно сохранить? Что необходимо изменить?</a:t>
            </a:r>
          </a:p>
          <a:p>
            <a:pPr algn="just"/>
            <a:r>
              <a:rPr lang="ru-RU" dirty="0" smtClean="0"/>
              <a:t>Включение детей и родителей в оценку и проектирование образовательной среды.</a:t>
            </a:r>
          </a:p>
          <a:p>
            <a:pPr algn="just"/>
            <a:r>
              <a:rPr lang="ru-RU" dirty="0" smtClean="0"/>
              <a:t>Оценку изменений образовательной среды.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gray">
          <a:xfrm>
            <a:off x="1905000" y="2701925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hlink"/>
              </a:gs>
              <a:gs pos="100000">
                <a:srgbClr val="D7E6E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gray">
          <a:xfrm>
            <a:off x="1676400" y="1939925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431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Качество образования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gray">
          <a:xfrm>
            <a:off x="3004050" y="3380898"/>
            <a:ext cx="3332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Оценка </a:t>
            </a: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образовательной среды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467544" y="4575175"/>
            <a:ext cx="2043484" cy="1878161"/>
            <a:chOff x="563" y="1584"/>
            <a:chExt cx="1402" cy="1296"/>
          </a:xfrm>
        </p:grpSpPr>
        <p:grpSp>
          <p:nvGrpSpPr>
            <p:cNvPr id="101384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01385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387" name="Text Box 11"/>
            <p:cNvSpPr txBox="1">
              <a:spLocks noChangeArrowheads="1"/>
            </p:cNvSpPr>
            <p:nvPr/>
          </p:nvSpPr>
          <p:spPr bwMode="gray">
            <a:xfrm>
              <a:off x="563" y="1851"/>
              <a:ext cx="1402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система </a:t>
              </a:r>
              <a:endPara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r>
                <a:rPr 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отношений </a:t>
              </a:r>
              <a:endPara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2511028" y="4575175"/>
            <a:ext cx="1832372" cy="1878161"/>
            <a:chOff x="2016" y="1920"/>
            <a:chExt cx="1680" cy="1680"/>
          </a:xfrm>
        </p:grpSpPr>
        <p:sp>
          <p:nvSpPr>
            <p:cNvPr id="101391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392" name="Freeform 1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gray">
          <a:xfrm>
            <a:off x="2720442" y="4950927"/>
            <a:ext cx="14255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предметно-пространственная</a:t>
            </a:r>
          </a:p>
          <a:p>
            <a:pPr algn="ctr" eaLnBrk="0" hangingPunct="0"/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развивающая  среда</a:t>
            </a:r>
          </a:p>
          <a:p>
            <a:pPr algn="ctr" eaLnBrk="0" hangingPunct="0"/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1396" name="Group 20"/>
          <p:cNvGrpSpPr>
            <a:grpSpLocks/>
          </p:cNvGrpSpPr>
          <p:nvPr/>
        </p:nvGrpSpPr>
        <p:grpSpPr bwMode="auto">
          <a:xfrm>
            <a:off x="4572000" y="4530725"/>
            <a:ext cx="1828800" cy="1922611"/>
            <a:chOff x="2016" y="1920"/>
            <a:chExt cx="1680" cy="1680"/>
          </a:xfrm>
        </p:grpSpPr>
        <p:sp>
          <p:nvSpPr>
            <p:cNvPr id="101397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398" name="Freeform 2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1399" name="Text Box 23"/>
          <p:cNvSpPr txBox="1">
            <a:spLocks noChangeArrowheads="1"/>
          </p:cNvSpPr>
          <p:nvPr/>
        </p:nvSpPr>
        <p:spPr bwMode="gray">
          <a:xfrm>
            <a:off x="4670426" y="4858594"/>
            <a:ext cx="17303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 взаимодействия </a:t>
            </a:r>
          </a:p>
          <a:p>
            <a:pPr algn="ctr" eaLnBrk="0" hangingPunct="0"/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другими детьми</a:t>
            </a:r>
          </a:p>
          <a:p>
            <a:pPr algn="ctr" eaLnBrk="0" hangingPunct="0"/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1402" name="Group 26"/>
          <p:cNvGrpSpPr>
            <a:grpSpLocks/>
          </p:cNvGrpSpPr>
          <p:nvPr/>
        </p:nvGrpSpPr>
        <p:grpSpPr bwMode="auto">
          <a:xfrm>
            <a:off x="6665656" y="4530724"/>
            <a:ext cx="2125232" cy="2066628"/>
            <a:chOff x="2327" y="1488"/>
            <a:chExt cx="1297" cy="1184"/>
          </a:xfrm>
        </p:grpSpPr>
        <p:grpSp>
          <p:nvGrpSpPr>
            <p:cNvPr id="101403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01404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406" name="Text Box 30"/>
            <p:cNvSpPr txBox="1">
              <a:spLocks noChangeArrowheads="1"/>
            </p:cNvSpPr>
            <p:nvPr/>
          </p:nvSpPr>
          <p:spPr bwMode="gray">
            <a:xfrm>
              <a:off x="2327" y="1723"/>
              <a:ext cx="1297" cy="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характер </a:t>
              </a:r>
              <a:endPara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r>
                <a:rPr lang="ru-RU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взаимодействия 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со </a:t>
              </a:r>
              <a:endPara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r>
                <a:rPr lang="ru-RU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взрослыми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6" y="517626"/>
            <a:ext cx="9144000" cy="2841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МКДОУ детский сад №</a:t>
            </a:r>
            <a:r>
              <a:rPr lang="ru-RU" sz="2400" b="1" dirty="0">
                <a:solidFill>
                  <a:srgbClr val="002060"/>
                </a:solidFill>
              </a:rPr>
              <a:t>16 "Малыш"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г. Омутнинска </a:t>
            </a:r>
            <a:r>
              <a:rPr lang="ru-RU" sz="2400" b="1" dirty="0">
                <a:solidFill>
                  <a:srgbClr val="002060"/>
                </a:solidFill>
              </a:rPr>
              <a:t>Кировской области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ГОТОВ К СОТРУДНИЧЕСТВУ С ВАМИ!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e-</a:t>
            </a:r>
            <a:r>
              <a:rPr lang="ru-RU" sz="2000" dirty="0" err="1" smtClean="0">
                <a:solidFill>
                  <a:srgbClr val="002060"/>
                </a:solidFill>
              </a:rPr>
              <a:t>mail</a:t>
            </a:r>
            <a:r>
              <a:rPr lang="ru-RU" sz="2000" dirty="0" smtClean="0">
                <a:solidFill>
                  <a:srgbClr val="002060"/>
                </a:solidFill>
              </a:rPr>
              <a:t>: apaangel@rambler.ru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Наш </a:t>
            </a:r>
            <a:r>
              <a:rPr lang="ru-RU" sz="2000" dirty="0">
                <a:solidFill>
                  <a:srgbClr val="002060"/>
                </a:solidFill>
              </a:rPr>
              <a:t>адрес: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612740</a:t>
            </a:r>
            <a:r>
              <a:rPr lang="ru-RU" sz="2000" dirty="0">
                <a:solidFill>
                  <a:srgbClr val="002060"/>
                </a:solidFill>
              </a:rPr>
              <a:t>, Кировская обл., г</a:t>
            </a:r>
            <a:r>
              <a:rPr lang="ru-RU" sz="2000" dirty="0" smtClean="0">
                <a:solidFill>
                  <a:srgbClr val="002060"/>
                </a:solidFill>
              </a:rPr>
              <a:t>. Омутнинск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ул. Комсомольская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д.26а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8 (83352) 2-32-47 — заведующий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Полушкина </a:t>
            </a:r>
            <a:r>
              <a:rPr lang="ru-RU" sz="2000" dirty="0">
                <a:solidFill>
                  <a:srgbClr val="002060"/>
                </a:solidFill>
              </a:rPr>
              <a:t>Анжелика </a:t>
            </a:r>
            <a:r>
              <a:rPr lang="ru-RU" sz="2000" dirty="0" smtClean="0">
                <a:solidFill>
                  <a:srgbClr val="002060"/>
                </a:solidFill>
              </a:rPr>
              <a:t>Алексеевна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Адрес сайта: </a:t>
            </a:r>
            <a:r>
              <a:rPr lang="en-US" sz="2000" dirty="0" smtClean="0">
                <a:solidFill>
                  <a:srgbClr val="002060"/>
                </a:solidFill>
              </a:rPr>
              <a:t>http://www.malush16.ru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293096"/>
            <a:ext cx="2232247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19" y="352264"/>
            <a:ext cx="7714473" cy="1052736"/>
          </a:xfrm>
        </p:spPr>
        <p:txBody>
          <a:bodyPr/>
          <a:lstStyle/>
          <a:p>
            <a:r>
              <a:rPr lang="ru-RU" b="1" dirty="0" smtClean="0"/>
              <a:t>ФГОС ДО п.2.8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888685"/>
              </p:ext>
            </p:extLst>
          </p:nvPr>
        </p:nvGraphicFramePr>
        <p:xfrm>
          <a:off x="517676" y="2536365"/>
          <a:ext cx="8658200" cy="378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5" y="3543229"/>
            <a:ext cx="1380212" cy="1324498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7" y="3763547"/>
            <a:ext cx="980636" cy="1080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87" y="3602506"/>
            <a:ext cx="1390008" cy="1402202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7696978" y="1615259"/>
            <a:ext cx="1368152" cy="13767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70" y="1705269"/>
            <a:ext cx="839222" cy="11967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520" y="1849718"/>
            <a:ext cx="1327475" cy="1327475"/>
          </a:xfrm>
          <a:prstGeom prst="flowChartConnector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39752" y="1268760"/>
            <a:ext cx="4536504" cy="7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47596" y="1249553"/>
            <a:ext cx="5720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Образовательная среда </a:t>
            </a:r>
            <a:r>
              <a:rPr lang="ru-RU" dirty="0"/>
              <a:t>– совокупность </a:t>
            </a:r>
            <a:endParaRPr lang="ru-RU" dirty="0" smtClean="0"/>
          </a:p>
          <a:p>
            <a:pPr algn="ctr"/>
            <a:r>
              <a:rPr lang="ru-RU" dirty="0" smtClean="0"/>
              <a:t>условий</a:t>
            </a:r>
            <a:r>
              <a:rPr lang="ru-RU" dirty="0"/>
              <a:t>, целенаправленно создаваемых в </a:t>
            </a:r>
            <a:endParaRPr lang="ru-RU" dirty="0" smtClean="0"/>
          </a:p>
          <a:p>
            <a:pPr algn="ctr"/>
            <a:r>
              <a:rPr lang="ru-RU" dirty="0" smtClean="0"/>
              <a:t>целях </a:t>
            </a:r>
            <a:r>
              <a:rPr lang="ru-RU" dirty="0"/>
              <a:t>обеспечения полноценного </a:t>
            </a:r>
            <a:endParaRPr lang="ru-RU" dirty="0" smtClean="0"/>
          </a:p>
          <a:p>
            <a:pPr algn="ctr"/>
            <a:r>
              <a:rPr lang="ru-RU" dirty="0" smtClean="0"/>
              <a:t>образования </a:t>
            </a:r>
            <a:r>
              <a:rPr lang="ru-RU" dirty="0"/>
              <a:t>и развития </a:t>
            </a:r>
            <a:r>
              <a:rPr lang="ru-RU" dirty="0" smtClean="0"/>
              <a:t>детей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4753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Цели </a:t>
            </a:r>
            <a:r>
              <a:rPr lang="ru-RU" sz="2400" dirty="0"/>
              <a:t>математического развития детей дошкольного возраста </a:t>
            </a:r>
            <a:r>
              <a:rPr lang="ru-RU" sz="2400" dirty="0" smtClean="0"/>
              <a:t>(ФГОС ДО)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137150"/>
          </a:xfrm>
        </p:spPr>
        <p:txBody>
          <a:bodyPr/>
          <a:lstStyle/>
          <a:p>
            <a:pPr algn="just"/>
            <a:r>
              <a:rPr lang="ru-RU" sz="2400" dirty="0" smtClean="0"/>
              <a:t>1</a:t>
            </a:r>
            <a:r>
              <a:rPr lang="ru-RU" sz="2400" dirty="0"/>
              <a:t>. Развитие </a:t>
            </a:r>
            <a:r>
              <a:rPr lang="ru-RU" sz="2400" b="1" u="sng" dirty="0"/>
              <a:t>логико-математических представлений </a:t>
            </a:r>
            <a:r>
              <a:rPr lang="ru-RU" sz="2400" dirty="0"/>
              <a:t>о математических свойствах и отношениях предметов (конкретных величинах, числах, геометрических фигурах, зависимостях, закономерностях); </a:t>
            </a:r>
            <a:endParaRPr lang="ru-RU" sz="2400" dirty="0" smtClean="0"/>
          </a:p>
          <a:p>
            <a:pPr algn="just"/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b="1" u="sng" dirty="0"/>
              <a:t>Развитие сенсорных, предметно-действенных способов познания</a:t>
            </a:r>
            <a:r>
              <a:rPr lang="ru-RU" sz="2400" dirty="0"/>
              <a:t> математических свойств и отношений: обследование, сопоставление, группировка, упорядочение, разбиение; </a:t>
            </a:r>
            <a:endParaRPr lang="ru-RU" sz="2400" dirty="0" smtClean="0"/>
          </a:p>
          <a:p>
            <a:pPr algn="just"/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b="1" u="sng" dirty="0"/>
              <a:t>Освоение детьми экспериментально-исследовательских способов познания </a:t>
            </a:r>
            <a:r>
              <a:rPr lang="ru-RU" sz="2400" dirty="0"/>
              <a:t>математического содержания (экспериментирование, моделирование, трансформация);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534400" cy="563562"/>
          </a:xfrm>
        </p:spPr>
        <p:txBody>
          <a:bodyPr/>
          <a:lstStyle/>
          <a:p>
            <a:r>
              <a:rPr lang="ru-RU" sz="2300" b="1" dirty="0"/>
              <a:t>Цели математического развития детей дошкольного возраста (ФГОС ДО)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3025"/>
            <a:ext cx="8507288" cy="5137150"/>
          </a:xfrm>
        </p:spPr>
        <p:txBody>
          <a:bodyPr/>
          <a:lstStyle/>
          <a:p>
            <a:pPr algn="just"/>
            <a:r>
              <a:rPr lang="ru-RU" sz="2400" dirty="0"/>
              <a:t>4. </a:t>
            </a:r>
            <a:r>
              <a:rPr lang="ru-RU" sz="2400" b="1" u="sng" dirty="0"/>
              <a:t>Развитие у детей логических способов познания </a:t>
            </a:r>
            <a:r>
              <a:rPr lang="ru-RU" sz="2400" dirty="0"/>
              <a:t>математических свойств и отношений (анализ, абстрагирование, отрицание, сравнение, классификация); </a:t>
            </a:r>
            <a:endParaRPr lang="ru-RU" sz="2400" dirty="0" smtClean="0"/>
          </a:p>
          <a:p>
            <a:pPr algn="just"/>
            <a:r>
              <a:rPr lang="ru-RU" sz="2400" dirty="0" smtClean="0"/>
              <a:t>5</a:t>
            </a:r>
            <a:r>
              <a:rPr lang="ru-RU" sz="2400" dirty="0"/>
              <a:t>. </a:t>
            </a:r>
            <a:r>
              <a:rPr lang="ru-RU" sz="2400" b="1" u="sng" dirty="0"/>
              <a:t>Овладение детьми математическими способами познания действительности</a:t>
            </a:r>
            <a:r>
              <a:rPr lang="ru-RU" sz="2400" dirty="0"/>
              <a:t>: счет, измерение, простейшие вычисления; </a:t>
            </a:r>
            <a:endParaRPr lang="ru-RU" sz="2400" dirty="0" smtClean="0"/>
          </a:p>
          <a:p>
            <a:pPr algn="just"/>
            <a:r>
              <a:rPr lang="ru-RU" sz="2400" dirty="0" smtClean="0"/>
              <a:t>6</a:t>
            </a:r>
            <a:r>
              <a:rPr lang="ru-RU" sz="2400" dirty="0"/>
              <a:t>. </a:t>
            </a:r>
            <a:r>
              <a:rPr lang="ru-RU" sz="2400" b="1" u="sng" dirty="0"/>
              <a:t>Развитие интеллектуально-творческих проявлений детей:</a:t>
            </a:r>
            <a:r>
              <a:rPr lang="ru-RU" sz="2400" dirty="0"/>
              <a:t> находчивости, смекалки, догадки, сообразительности, стремления к поиску нестандартных решений; </a:t>
            </a:r>
            <a:endParaRPr lang="ru-RU" sz="2400" dirty="0" smtClean="0"/>
          </a:p>
          <a:p>
            <a:pPr algn="just"/>
            <a:r>
              <a:rPr lang="ru-RU" sz="2400" dirty="0" smtClean="0"/>
              <a:t>7</a:t>
            </a:r>
            <a:r>
              <a:rPr lang="ru-RU" sz="2400" dirty="0"/>
              <a:t>. </a:t>
            </a:r>
            <a:r>
              <a:rPr lang="ru-RU" sz="2400" b="1" u="sng" dirty="0"/>
              <a:t>Развитие точной, аргументированной и доказательной речи,</a:t>
            </a:r>
            <a:r>
              <a:rPr lang="ru-RU" sz="2400" dirty="0"/>
              <a:t> обогащение словаря ребенка; </a:t>
            </a:r>
            <a:endParaRPr lang="ru-RU" sz="2400" dirty="0" smtClean="0"/>
          </a:p>
          <a:p>
            <a:pPr algn="just"/>
            <a:r>
              <a:rPr lang="ru-RU" sz="2400" dirty="0" smtClean="0"/>
              <a:t>8</a:t>
            </a:r>
            <a:r>
              <a:rPr lang="ru-RU" sz="2400" dirty="0"/>
              <a:t>. </a:t>
            </a:r>
            <a:r>
              <a:rPr lang="ru-RU" sz="2400" b="1" u="sng" dirty="0"/>
              <a:t>Развитие инициативности и активности </a:t>
            </a:r>
            <a:r>
              <a:rPr lang="ru-RU" sz="2400" dirty="0"/>
              <a:t>детей.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22" y="525463"/>
            <a:ext cx="7848600" cy="563562"/>
          </a:xfrm>
        </p:spPr>
        <p:txBody>
          <a:bodyPr/>
          <a:lstStyle/>
          <a:p>
            <a:r>
              <a:rPr lang="ru-RU" sz="2000" b="1" dirty="0" smtClean="0"/>
              <a:t>Целевые </a:t>
            </a:r>
            <a:r>
              <a:rPr lang="ru-RU" sz="2000" b="1" dirty="0"/>
              <a:t>ориентиры по формированию элементарных математических представлений: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45145" y="1327149"/>
            <a:ext cx="9099550" cy="1570040"/>
            <a:chOff x="1268" y="1187"/>
            <a:chExt cx="5732" cy="989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816" y="1187"/>
              <a:ext cx="518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2400" dirty="0" smtClean="0">
                  <a:solidFill>
                    <a:srgbClr val="002060"/>
                  </a:solidFill>
                </a:rPr>
                <a:t>Ориентируется </a:t>
              </a:r>
              <a:r>
                <a:rPr lang="ru-RU" sz="2400" dirty="0">
                  <a:solidFill>
                    <a:srgbClr val="002060"/>
                  </a:solidFill>
                </a:rPr>
                <a:t>в количественных</a:t>
              </a:r>
              <a:r>
                <a:rPr lang="ru-RU" sz="2400" dirty="0" smtClean="0">
                  <a:solidFill>
                    <a:srgbClr val="002060"/>
                  </a:solidFill>
                </a:rPr>
                <a:t>, пространственных </a:t>
              </a:r>
            </a:p>
            <a:p>
              <a:pPr algn="just" eaLnBrk="0" hangingPunct="0"/>
              <a:r>
                <a:rPr lang="ru-RU" sz="2400" dirty="0" smtClean="0">
                  <a:solidFill>
                    <a:srgbClr val="002060"/>
                  </a:solidFill>
                </a:rPr>
                <a:t>и </a:t>
              </a:r>
              <a:r>
                <a:rPr lang="ru-RU" sz="2400" dirty="0">
                  <a:solidFill>
                    <a:srgbClr val="002060"/>
                  </a:solidFill>
                </a:rPr>
                <a:t>временных </a:t>
              </a:r>
              <a:r>
                <a:rPr lang="ru-RU" sz="2400" dirty="0" smtClean="0">
                  <a:solidFill>
                    <a:srgbClr val="002060"/>
                  </a:solidFill>
                </a:rPr>
                <a:t>отношениях окружающей </a:t>
              </a:r>
              <a:r>
                <a:rPr lang="ru-RU" sz="2400" dirty="0">
                  <a:solidFill>
                    <a:srgbClr val="002060"/>
                  </a:solidFill>
                </a:rPr>
                <a:t>действительности; </a:t>
              </a:r>
            </a:p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51540" y="2410722"/>
            <a:ext cx="7321551" cy="998538"/>
            <a:chOff x="1268" y="1872"/>
            <a:chExt cx="4612" cy="62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861" y="1978"/>
              <a:ext cx="401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002060"/>
                  </a:solidFill>
                </a:rPr>
                <a:t>Считает, вычисляет, измеряет, моделирует;</a:t>
              </a:r>
            </a:p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88801" y="3224000"/>
            <a:ext cx="7043738" cy="973138"/>
            <a:chOff x="1268" y="2432"/>
            <a:chExt cx="4437" cy="613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818" y="2522"/>
              <a:ext cx="388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002060"/>
                  </a:solidFill>
                </a:rPr>
                <a:t>Владеет математической терминологией;</a:t>
              </a:r>
            </a:p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6124" name="Group 108"/>
          <p:cNvGrpSpPr>
            <a:grpSpLocks/>
          </p:cNvGrpSpPr>
          <p:nvPr/>
        </p:nvGrpSpPr>
        <p:grpSpPr bwMode="auto">
          <a:xfrm>
            <a:off x="125138" y="4005064"/>
            <a:ext cx="5410200" cy="665163"/>
            <a:chOff x="1268" y="3008"/>
            <a:chExt cx="3408" cy="419"/>
          </a:xfrm>
        </p:grpSpPr>
        <p:sp>
          <p:nvSpPr>
            <p:cNvPr id="86108" name="Line 92"/>
            <p:cNvSpPr>
              <a:spLocks noChangeShapeType="1"/>
            </p:cNvSpPr>
            <p:nvPr/>
          </p:nvSpPr>
          <p:spPr bwMode="auto">
            <a:xfrm>
              <a:off x="1652" y="339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9" name="Text Box 93"/>
            <p:cNvSpPr txBox="1">
              <a:spLocks noChangeArrowheads="1"/>
            </p:cNvSpPr>
            <p:nvPr/>
          </p:nvSpPr>
          <p:spPr bwMode="auto">
            <a:xfrm>
              <a:off x="2276" y="305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10" name="Text Box 94"/>
            <p:cNvSpPr txBox="1">
              <a:spLocks noChangeArrowheads="1"/>
            </p:cNvSpPr>
            <p:nvPr/>
          </p:nvSpPr>
          <p:spPr bwMode="gray">
            <a:xfrm>
              <a:off x="1392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86116" name="Group 100"/>
            <p:cNvGrpSpPr>
              <a:grpSpLocks/>
            </p:cNvGrpSpPr>
            <p:nvPr/>
          </p:nvGrpSpPr>
          <p:grpSpPr bwMode="auto">
            <a:xfrm>
              <a:off x="1268" y="3008"/>
              <a:ext cx="480" cy="419"/>
              <a:chOff x="3174" y="2656"/>
              <a:chExt cx="1549" cy="1351"/>
            </a:xfrm>
          </p:grpSpPr>
          <p:sp>
            <p:nvSpPr>
              <p:cNvPr id="86117" name="AutoShape 10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8" name="AutoShape 10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20" name="Text Box 104"/>
            <p:cNvSpPr txBox="1">
              <a:spLocks noChangeArrowheads="1"/>
            </p:cNvSpPr>
            <p:nvPr/>
          </p:nvSpPr>
          <p:spPr bwMode="gray">
            <a:xfrm>
              <a:off x="1392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63725" y="3836778"/>
            <a:ext cx="806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Развиты познавательные интересы и </a:t>
            </a:r>
            <a:r>
              <a:rPr lang="ru-RU" sz="2400" dirty="0" smtClean="0">
                <a:solidFill>
                  <a:srgbClr val="002060"/>
                </a:solidFill>
              </a:rPr>
              <a:t>способности</a:t>
            </a:r>
            <a:r>
              <a:rPr lang="ru-RU" sz="2400" dirty="0">
                <a:solidFill>
                  <a:srgbClr val="002060"/>
                </a:solidFill>
              </a:rPr>
              <a:t>, логическое мышление;</a:t>
            </a:r>
          </a:p>
        </p:txBody>
      </p:sp>
      <p:grpSp>
        <p:nvGrpSpPr>
          <p:cNvPr id="41" name="Group 105"/>
          <p:cNvGrpSpPr>
            <a:grpSpLocks/>
          </p:cNvGrpSpPr>
          <p:nvPr/>
        </p:nvGrpSpPr>
        <p:grpSpPr bwMode="auto">
          <a:xfrm>
            <a:off x="142987" y="4908739"/>
            <a:ext cx="9050339" cy="665163"/>
            <a:chOff x="1268" y="1296"/>
            <a:chExt cx="5701" cy="419"/>
          </a:xfrm>
        </p:grpSpPr>
        <p:grpSp>
          <p:nvGrpSpPr>
            <p:cNvPr id="42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46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Text Box 84"/>
            <p:cNvSpPr txBox="1">
              <a:spLocks noChangeArrowheads="1"/>
            </p:cNvSpPr>
            <p:nvPr/>
          </p:nvSpPr>
          <p:spPr bwMode="auto">
            <a:xfrm>
              <a:off x="1785" y="1333"/>
              <a:ext cx="5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 Box 85"/>
            <p:cNvSpPr txBox="1">
              <a:spLocks noChangeArrowheads="1"/>
            </p:cNvSpPr>
            <p:nvPr/>
          </p:nvSpPr>
          <p:spPr bwMode="gray">
            <a:xfrm>
              <a:off x="1391" y="1358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41428" y="469219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Владеет простейшими графическими навыками и умениями; </a:t>
            </a:r>
          </a:p>
        </p:txBody>
      </p:sp>
      <p:grpSp>
        <p:nvGrpSpPr>
          <p:cNvPr id="50" name="Group 106"/>
          <p:cNvGrpSpPr>
            <a:grpSpLocks/>
          </p:cNvGrpSpPr>
          <p:nvPr/>
        </p:nvGrpSpPr>
        <p:grpSpPr bwMode="auto">
          <a:xfrm>
            <a:off x="124147" y="5806330"/>
            <a:ext cx="5410200" cy="969963"/>
            <a:chOff x="1268" y="1872"/>
            <a:chExt cx="3408" cy="611"/>
          </a:xfrm>
        </p:grpSpPr>
        <p:grpSp>
          <p:nvGrpSpPr>
            <p:cNvPr id="5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5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Text Box 87"/>
            <p:cNvSpPr txBox="1">
              <a:spLocks noChangeArrowheads="1"/>
            </p:cNvSpPr>
            <p:nvPr/>
          </p:nvSpPr>
          <p:spPr bwMode="auto">
            <a:xfrm>
              <a:off x="1726" y="1960"/>
              <a:ext cx="1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eaLnBrk="0" hangingPunct="0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29926" y="5535721"/>
            <a:ext cx="813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Владеет общими приемами умственной деятельности (классификация, сравнение, обобщение и т.д.).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97" y="-412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892479" cy="798937"/>
          </a:xfrm>
          <a:prstGeom prst="rect">
            <a:avLst/>
          </a:prstGeom>
        </p:spPr>
        <p:txBody>
          <a:bodyPr vert="horz" wrap="square" lIns="0" tIns="181610" rIns="0" bIns="0" rtlCol="0" anchor="ctr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sz="2000" b="1" spc="-25" dirty="0">
                <a:cs typeface="Times New Roman" panose="02020603050405020304" pitchFamily="18" charset="0"/>
              </a:rPr>
              <a:t>Тенденции </a:t>
            </a:r>
            <a:r>
              <a:rPr sz="2000" b="1" dirty="0">
                <a:cs typeface="Times New Roman" panose="02020603050405020304" pitchFamily="18" charset="0"/>
              </a:rPr>
              <a:t>в </a:t>
            </a:r>
            <a:r>
              <a:rPr sz="2000" b="1" spc="-5" dirty="0">
                <a:cs typeface="Times New Roman" panose="02020603050405020304" pitchFamily="18" charset="0"/>
              </a:rPr>
              <a:t>области </a:t>
            </a:r>
            <a:r>
              <a:rPr sz="2000" b="1" spc="-5" dirty="0" err="1">
                <a:cs typeface="Times New Roman" panose="02020603050405020304" pitchFamily="18" charset="0"/>
              </a:rPr>
              <a:t>оценки</a:t>
            </a:r>
            <a:r>
              <a:rPr sz="2000" b="1" spc="-5" dirty="0">
                <a:cs typeface="Times New Roman" panose="02020603050405020304" pitchFamily="18" charset="0"/>
              </a:rPr>
              <a:t> </a:t>
            </a:r>
            <a:r>
              <a:rPr lang="en-US" sz="2000" b="1" spc="-5" dirty="0" smtClean="0">
                <a:cs typeface="Times New Roman" panose="02020603050405020304" pitchFamily="18" charset="0"/>
              </a:rPr>
              <a:t/>
            </a:r>
            <a:br>
              <a:rPr lang="en-US" sz="2000" b="1" spc="-5" dirty="0" smtClean="0">
                <a:cs typeface="Times New Roman" panose="02020603050405020304" pitchFamily="18" charset="0"/>
              </a:rPr>
            </a:br>
            <a:r>
              <a:rPr sz="2000" b="1" spc="-5" dirty="0" err="1" smtClean="0">
                <a:cs typeface="Times New Roman" panose="02020603050405020304" pitchFamily="18" charset="0"/>
              </a:rPr>
              <a:t>качества</a:t>
            </a:r>
            <a:r>
              <a:rPr lang="ru-RU" sz="2000" b="1" spc="-5" dirty="0" smtClean="0">
                <a:cs typeface="Times New Roman" panose="02020603050405020304" pitchFamily="18" charset="0"/>
              </a:rPr>
              <a:t> </a:t>
            </a:r>
            <a:r>
              <a:rPr sz="2000" b="1" spc="-40" dirty="0" smtClean="0"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cs typeface="Times New Roman" panose="02020603050405020304" pitchFamily="18" charset="0"/>
              </a:rPr>
              <a:t>дошкольного</a:t>
            </a:r>
            <a:r>
              <a:rPr lang="en-US" sz="2000" b="1" spc="-10" dirty="0" smtClean="0"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cs typeface="Times New Roman" panose="02020603050405020304" pitchFamily="18" charset="0"/>
              </a:rPr>
              <a:t>образования</a:t>
            </a:r>
            <a:r>
              <a:rPr sz="2000" b="1" spc="-5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535" y="1988840"/>
            <a:ext cx="8352927" cy="3640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1435" indent="-320040" algn="just">
              <a:lnSpc>
                <a:spcPts val="2920"/>
              </a:lnSpc>
              <a:buClr>
                <a:srgbClr val="DD8046"/>
              </a:buClr>
              <a:buSzPct val="59259"/>
              <a:buChar char="-"/>
              <a:tabLst>
                <a:tab pos="333375" algn="l"/>
              </a:tabLst>
            </a:pPr>
            <a:r>
              <a:rPr sz="2700" spc="-15" dirty="0">
                <a:latin typeface="Calibri"/>
                <a:cs typeface="Calibri"/>
              </a:rPr>
              <a:t>Оценка </a:t>
            </a:r>
            <a:r>
              <a:rPr sz="2700" spc="-10" dirty="0">
                <a:latin typeface="Calibri"/>
                <a:cs typeface="Calibri"/>
              </a:rPr>
              <a:t>детских </a:t>
            </a:r>
            <a:r>
              <a:rPr sz="2700" spc="-25" dirty="0">
                <a:latin typeface="Calibri"/>
                <a:cs typeface="Calibri"/>
              </a:rPr>
              <a:t>результатов </a:t>
            </a:r>
            <a:r>
              <a:rPr sz="2700" spc="-10" dirty="0">
                <a:latin typeface="Calibri"/>
                <a:cs typeface="Calibri"/>
              </a:rPr>
              <a:t>(тестовые </a:t>
            </a:r>
            <a:r>
              <a:rPr sz="2700" spc="-25" dirty="0">
                <a:latin typeface="Calibri"/>
                <a:cs typeface="Calibri"/>
              </a:rPr>
              <a:t>методы </a:t>
            </a:r>
            <a:r>
              <a:rPr sz="2700" dirty="0">
                <a:latin typeface="Calibri"/>
                <a:cs typeface="Calibri"/>
              </a:rPr>
              <a:t>и  </a:t>
            </a:r>
            <a:r>
              <a:rPr sz="2700" spc="-10" dirty="0">
                <a:latin typeface="Calibri"/>
                <a:cs typeface="Calibri"/>
              </a:rPr>
              <a:t>шкалы </a:t>
            </a:r>
            <a:r>
              <a:rPr sz="2700" spc="-15" dirty="0">
                <a:latin typeface="Calibri"/>
                <a:cs typeface="Calibri"/>
              </a:rPr>
              <a:t>наблюдений </a:t>
            </a:r>
            <a:r>
              <a:rPr sz="2700" dirty="0">
                <a:latin typeface="Calibri"/>
                <a:cs typeface="Calibri"/>
              </a:rPr>
              <a:t>за </a:t>
            </a:r>
            <a:r>
              <a:rPr sz="2700" spc="-5" dirty="0">
                <a:latin typeface="Calibri"/>
                <a:cs typeface="Calibri"/>
              </a:rPr>
              <a:t>ребенком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5" dirty="0">
                <a:latin typeface="Calibri"/>
                <a:cs typeface="Calibri"/>
              </a:rPr>
              <a:t>спонтанной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  организованной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активности)</a:t>
            </a:r>
          </a:p>
          <a:p>
            <a:pPr marL="332740" marR="408305" indent="-320040">
              <a:lnSpc>
                <a:spcPts val="2920"/>
              </a:lnSpc>
              <a:spcBef>
                <a:spcPts val="690"/>
              </a:spcBef>
              <a:buClr>
                <a:srgbClr val="DD8046"/>
              </a:buClr>
              <a:buSzPct val="59259"/>
              <a:buChar char="-"/>
              <a:tabLst>
                <a:tab pos="332740" algn="l"/>
                <a:tab pos="333375" algn="l"/>
              </a:tabLst>
            </a:pPr>
            <a:r>
              <a:rPr sz="2700" spc="-15" dirty="0">
                <a:latin typeface="Calibri"/>
                <a:cs typeface="Calibri"/>
              </a:rPr>
              <a:t>Оценка </a:t>
            </a:r>
            <a:r>
              <a:rPr sz="2700" spc="-5" dirty="0">
                <a:latin typeface="Calibri"/>
                <a:cs typeface="Calibri"/>
              </a:rPr>
              <a:t>условий </a:t>
            </a:r>
            <a:r>
              <a:rPr sz="2700" dirty="0">
                <a:latin typeface="Calibri"/>
                <a:cs typeface="Calibri"/>
              </a:rPr>
              <a:t>– </a:t>
            </a:r>
            <a:r>
              <a:rPr sz="2700" spc="-5" dirty="0">
                <a:latin typeface="Calibri"/>
                <a:cs typeface="Calibri"/>
              </a:rPr>
              <a:t>образовательной </a:t>
            </a:r>
            <a:r>
              <a:rPr sz="2700" spc="-10" dirty="0">
                <a:latin typeface="Calibri"/>
                <a:cs typeface="Calibri"/>
              </a:rPr>
              <a:t>среды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как  </a:t>
            </a:r>
            <a:r>
              <a:rPr sz="2700" spc="-5" dirty="0">
                <a:latin typeface="Calibri"/>
                <a:cs typeface="Calibri"/>
              </a:rPr>
              <a:t>преобладающая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тенденции</a:t>
            </a:r>
            <a:endParaRPr sz="27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700" i="1" u="sng" spc="-10" dirty="0">
                <a:latin typeface="Calibri"/>
                <a:cs typeface="Calibri"/>
              </a:rPr>
              <a:t>Закон </a:t>
            </a:r>
            <a:r>
              <a:rPr sz="2700" i="1" u="sng" dirty="0">
                <a:latin typeface="Calibri"/>
                <a:cs typeface="Calibri"/>
              </a:rPr>
              <a:t>«Об Образовании в </a:t>
            </a:r>
            <a:r>
              <a:rPr sz="2700" i="1" u="sng" spc="-10" dirty="0">
                <a:latin typeface="Calibri"/>
                <a:cs typeface="Calibri"/>
              </a:rPr>
              <a:t>Российской</a:t>
            </a:r>
            <a:r>
              <a:rPr sz="2700" i="1" u="sng" spc="-90" dirty="0">
                <a:latin typeface="Calibri"/>
                <a:cs typeface="Calibri"/>
              </a:rPr>
              <a:t> </a:t>
            </a:r>
            <a:r>
              <a:rPr sz="2700" i="1" u="sng" dirty="0">
                <a:latin typeface="Calibri"/>
                <a:cs typeface="Calibri"/>
              </a:rPr>
              <a:t>Федерации»:  </a:t>
            </a:r>
            <a:r>
              <a:rPr sz="2700" i="1" u="sng" spc="-10" dirty="0">
                <a:latin typeface="Calibri"/>
                <a:cs typeface="Calibri"/>
              </a:rPr>
              <a:t>нельзя </a:t>
            </a:r>
            <a:r>
              <a:rPr sz="2700" i="1" u="sng" spc="-5" dirty="0">
                <a:latin typeface="Calibri"/>
                <a:cs typeface="Calibri"/>
              </a:rPr>
              <a:t>оценивать </a:t>
            </a:r>
            <a:r>
              <a:rPr sz="2700" i="1" u="sng" spc="-10" dirty="0">
                <a:latin typeface="Calibri"/>
                <a:cs typeface="Calibri"/>
              </a:rPr>
              <a:t>качество </a:t>
            </a:r>
            <a:r>
              <a:rPr sz="2700" i="1" u="sng" dirty="0">
                <a:latin typeface="Calibri"/>
                <a:cs typeface="Calibri"/>
              </a:rPr>
              <a:t>образования в  </a:t>
            </a:r>
            <a:r>
              <a:rPr sz="2700" i="1" u="sng" spc="-10" dirty="0">
                <a:latin typeface="Calibri"/>
                <a:cs typeface="Calibri"/>
              </a:rPr>
              <a:t>дошкольном </a:t>
            </a:r>
            <a:r>
              <a:rPr sz="2700" i="1" u="sng" spc="-5" dirty="0">
                <a:latin typeface="Calibri"/>
                <a:cs typeface="Calibri"/>
              </a:rPr>
              <a:t>возрасте </a:t>
            </a:r>
            <a:r>
              <a:rPr sz="2700" i="1" u="sng" dirty="0">
                <a:latin typeface="Calibri"/>
                <a:cs typeface="Calibri"/>
              </a:rPr>
              <a:t>по </a:t>
            </a:r>
            <a:r>
              <a:rPr sz="2700" i="1" u="sng" spc="-10" dirty="0">
                <a:latin typeface="Calibri"/>
                <a:cs typeface="Calibri"/>
              </a:rPr>
              <a:t>детским</a:t>
            </a:r>
            <a:r>
              <a:rPr sz="2700" i="1" u="sng" spc="-90" dirty="0">
                <a:latin typeface="Calibri"/>
                <a:cs typeface="Calibri"/>
              </a:rPr>
              <a:t> </a:t>
            </a:r>
            <a:r>
              <a:rPr sz="2700" i="1" u="sng" spc="-20" dirty="0">
                <a:latin typeface="Calibri"/>
                <a:cs typeface="Calibri"/>
              </a:rPr>
              <a:t>результатам.</a:t>
            </a:r>
            <a:endParaRPr sz="2700" i="1" u="sng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1381125" y="188640"/>
            <a:ext cx="6448425" cy="13208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cs typeface="Times New Roman" pitchFamily="18" charset="0"/>
              </a:rPr>
              <a:t>Что такое ECERS</a:t>
            </a:r>
            <a:r>
              <a:rPr lang="en-US" sz="2800" b="1" dirty="0" smtClean="0">
                <a:cs typeface="Times New Roman" pitchFamily="18" charset="0"/>
              </a:rPr>
              <a:t>-R</a:t>
            </a:r>
            <a:r>
              <a:rPr lang="ru-RU" sz="2800" b="1" dirty="0" smtClean="0">
                <a:cs typeface="Times New Roman" pitchFamily="18" charset="0"/>
              </a:rPr>
              <a:t>?</a:t>
            </a:r>
            <a:endParaRPr lang="ru-RU" sz="2800" dirty="0" smtClean="0">
              <a:solidFill>
                <a:srgbClr val="90C226"/>
              </a:solidFill>
              <a:cs typeface="Times New Roman" pitchFamily="18" charset="0"/>
            </a:endParaRPr>
          </a:p>
        </p:txBody>
      </p:sp>
      <p:sp>
        <p:nvSpPr>
          <p:cNvPr id="86019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107504" y="1378187"/>
            <a:ext cx="8712968" cy="52070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ECERS - это  Шкалы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для комплексной оценки качества образования в дошкольных образовательных организациях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один из инструментов «семейства» методик, в основе которых лежит исследование различных компонентов образовательной среды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90C226"/>
              </a:buClr>
              <a:buFont typeface="Wingdings 3"/>
              <a:buChar char=""/>
              <a:defRPr/>
            </a:pP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7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173307" y="2949658"/>
            <a:ext cx="6858000" cy="3429000"/>
            <a:chOff x="528" y="1200"/>
            <a:chExt cx="4752" cy="235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9104" y="4134631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пространство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1449" y="4565518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организация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времени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6438" y="5169178"/>
            <a:ext cx="2089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взаимодействие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детей и 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взрослых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04" y="609601"/>
            <a:ext cx="7664896" cy="9001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cs typeface="Times New Roman" panose="02020603050405020304" pitchFamily="18" charset="0"/>
              </a:rPr>
              <a:t>В состав ЕСЕRS</a:t>
            </a:r>
            <a:r>
              <a:rPr lang="en-US" sz="2400" b="1" dirty="0">
                <a:cs typeface="Times New Roman" panose="02020603050405020304" pitchFamily="18" charset="0"/>
              </a:rPr>
              <a:t>-R</a:t>
            </a:r>
            <a:r>
              <a:rPr lang="ru-RU" sz="2400" b="1" dirty="0">
                <a:cs typeface="Times New Roman" panose="02020603050405020304" pitchFamily="18" charset="0"/>
              </a:rPr>
              <a:t> входят 7 </a:t>
            </a:r>
            <a:r>
              <a:rPr lang="ru-RU" sz="2400" b="1" dirty="0" err="1">
                <a:cs typeface="Times New Roman" panose="02020603050405020304" pitchFamily="18" charset="0"/>
              </a:rPr>
              <a:t>подшкал</a:t>
            </a:r>
            <a:r>
              <a:rPr lang="ru-RU" sz="2400" dirty="0">
                <a:cs typeface="Times New Roman" panose="02020603050405020304" pitchFamily="18" charset="0"/>
              </a:rPr>
              <a:t>:</a:t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3960440" cy="38798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2A5010"/>
                </a:solidFill>
                <a:latin typeface="+mj-lt"/>
                <a:cs typeface="Times New Roman" pitchFamily="18" charset="0"/>
              </a:rPr>
              <a:t>Показатели через индикаторы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Предметно-пространственная среда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Присмотр и уход за детьми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Речь и мышление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Виды активности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Взаимодействие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Структурирование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программы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Родители и персонал 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sz="1700" dirty="0" smtClean="0"/>
          </a:p>
        </p:txBody>
      </p:sp>
      <p:sp>
        <p:nvSpPr>
          <p:cNvPr id="4" name="Объект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70872" y="1738313"/>
            <a:ext cx="3028950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Tx/>
              <a:buNone/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Подшкала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buFontTx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buFontTx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defRPr/>
            </a:pPr>
            <a:endParaRPr lang="ru-RU" dirty="0"/>
          </a:p>
        </p:txBody>
      </p:sp>
      <p:graphicFrame>
        <p:nvGraphicFramePr>
          <p:cNvPr id="5" name="Содержимое 7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53636"/>
              </p:ext>
            </p:extLst>
          </p:nvPr>
        </p:nvGraphicFramePr>
        <p:xfrm>
          <a:off x="4915573" y="1406112"/>
          <a:ext cx="3170208" cy="39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5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46" y="4602361"/>
            <a:ext cx="4343601" cy="22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763688" y="509588"/>
            <a:ext cx="6552728" cy="671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Пример оценочной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шкалы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ECERS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287710" y="2660651"/>
            <a:ext cx="8985298" cy="12747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Неудовлетворительно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B6E05"/>
                </a:solidFill>
                <a:latin typeface="+mj-lt"/>
                <a:cs typeface="Times New Roman" panose="02020603050405020304" pitchFamily="18" charset="0"/>
              </a:rPr>
              <a:t>Минимально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Хорошо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Отлично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        </a:t>
            </a:r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</a:t>
            </a:r>
            <a:r>
              <a:rPr lang="ru-RU" sz="2800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r>
              <a:rPr lang="ru-RU" sz="2800" dirty="0" smtClean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382142" y="4665663"/>
            <a:ext cx="83487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Шкала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ECERS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– </a:t>
            </a: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линейка, с помощью которой можно измерить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условия образовательной среды</a:t>
            </a:r>
          </a:p>
        </p:txBody>
      </p:sp>
      <p:sp>
        <p:nvSpPr>
          <p:cNvPr id="6" name="Левая фигурная скобка 5">
            <a:extLst>
              <a:ext uri="{FF2B5EF4-FFF2-40B4-BE49-F238E27FC236}"/>
            </a:extLst>
          </p:cNvPr>
          <p:cNvSpPr/>
          <p:nvPr/>
        </p:nvSpPr>
        <p:spPr>
          <a:xfrm rot="16200000">
            <a:off x="1309291" y="2416573"/>
            <a:ext cx="227013" cy="1769269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/>
            </a:extLst>
          </p:cNvPr>
          <p:cNvSpPr/>
          <p:nvPr/>
        </p:nvSpPr>
        <p:spPr>
          <a:xfrm rot="16200000">
            <a:off x="3782418" y="2567187"/>
            <a:ext cx="306387" cy="146804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/>
            </a:extLst>
          </p:cNvPr>
          <p:cNvSpPr/>
          <p:nvPr/>
        </p:nvSpPr>
        <p:spPr>
          <a:xfrm rot="16200000">
            <a:off x="5360591" y="2567782"/>
            <a:ext cx="306387" cy="14668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Левая фигурная скобка 8">
            <a:extLst>
              <a:ext uri="{FF2B5EF4-FFF2-40B4-BE49-F238E27FC236}"/>
            </a:extLst>
          </p:cNvPr>
          <p:cNvSpPr/>
          <p:nvPr/>
        </p:nvSpPr>
        <p:spPr>
          <a:xfrm rot="16200000">
            <a:off x="6883202" y="2742209"/>
            <a:ext cx="231775" cy="1113234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98" y="1371600"/>
            <a:ext cx="8913290" cy="1200329"/>
          </a:xfrm>
          <a:prstGeom prst="rect">
            <a:avLst/>
          </a:prstGeom>
          <a:solidFill>
            <a:srgbClr val="D7E6EE"/>
          </a:solidFill>
          <a:ln>
            <a:solidFill>
              <a:srgbClr val="4976D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7 шкал;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Включают в общей сложности  43 показателя;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Балл по каждому показателю оценивается по индикаторам от 1 до 7 баллов;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Индикатор – описание наблюдаемых действий или объектов;</a:t>
            </a:r>
          </a:p>
        </p:txBody>
      </p:sp>
    </p:spTree>
    <p:extLst>
      <p:ext uri="{BB962C8B-B14F-4D97-AF65-F5344CB8AC3E}">
        <p14:creationId xmlns:p14="http://schemas.microsoft.com/office/powerpoint/2010/main" val="2733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1533</TotalTime>
  <Words>728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cdb2004138l</vt:lpstr>
      <vt:lpstr>Опыт использования шкал ECERS — R при оценке качества образовательной среды по математическому развитию дошкольника</vt:lpstr>
      <vt:lpstr>ФГОС ДО п.2.8</vt:lpstr>
      <vt:lpstr>Цели математического развития детей дошкольного возраста (ФГОС ДО)</vt:lpstr>
      <vt:lpstr>Цели математического развития детей дошкольного возраста (ФГОС ДО)</vt:lpstr>
      <vt:lpstr>Целевые ориентиры по формированию элементарных математических представлений: </vt:lpstr>
      <vt:lpstr>Тенденции в области оценки  качества  дошкольного  образования:</vt:lpstr>
      <vt:lpstr>Что такое ECERS-R?</vt:lpstr>
      <vt:lpstr>В состав ЕСЕRS-R входят 7 подшкал: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в проектировании РППС </vt:lpstr>
      <vt:lpstr>Перспектива по проектированию среды: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PОпыт использования шкал ECERS — R при оценке качества образовательной среды по математическому развитию дошкольника</dc:title>
  <dc:creator>User</dc:creator>
  <cp:lastModifiedBy>User</cp:lastModifiedBy>
  <cp:revision>55</cp:revision>
  <dcterms:created xsi:type="dcterms:W3CDTF">2021-03-19T06:55:54Z</dcterms:created>
  <dcterms:modified xsi:type="dcterms:W3CDTF">2021-04-07T12:41:15Z</dcterms:modified>
</cp:coreProperties>
</file>