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316" r:id="rId3"/>
    <p:sldId id="317" r:id="rId4"/>
    <p:sldId id="318" r:id="rId5"/>
    <p:sldId id="323" r:id="rId6"/>
    <p:sldId id="257" r:id="rId7"/>
    <p:sldId id="307" r:id="rId8"/>
    <p:sldId id="279" r:id="rId9"/>
    <p:sldId id="308" r:id="rId10"/>
    <p:sldId id="311" r:id="rId11"/>
    <p:sldId id="312" r:id="rId12"/>
    <p:sldId id="313" r:id="rId13"/>
    <p:sldId id="282" r:id="rId14"/>
    <p:sldId id="305" r:id="rId15"/>
    <p:sldId id="306" r:id="rId16"/>
    <p:sldId id="319" r:id="rId17"/>
    <p:sldId id="320" r:id="rId18"/>
    <p:sldId id="321" r:id="rId19"/>
    <p:sldId id="322" r:id="rId20"/>
    <p:sldId id="324" r:id="rId21"/>
    <p:sldId id="30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7E9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>
      <p:cViewPr varScale="1">
        <p:scale>
          <a:sx n="111" d="100"/>
          <a:sy n="111" d="100"/>
        </p:scale>
        <p:origin x="6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7CA38-9AFA-4146-8421-E43E4E0C98C3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D0B92-F90E-45F0-BF6E-F257B98359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4B930C9-7792-4AA2-9497-3C58C1F2CC61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8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27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5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10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11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12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1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AA76-D3EE-434A-A030-56464334860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C1E5A-9E0E-4CEE-B688-545C0350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kp-rao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26534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АООП как средство достижения </a:t>
            </a:r>
            <a:r>
              <a:rPr lang="ru-RU" sz="3200" b="1" dirty="0" smtClean="0">
                <a:solidFill>
                  <a:schemeClr val="tx2"/>
                </a:solidFill>
              </a:rPr>
              <a:t>качества инклюзивного </a:t>
            </a:r>
            <a:r>
              <a:rPr lang="ru-RU" sz="3200" b="1" dirty="0" smtClean="0">
                <a:solidFill>
                  <a:schemeClr val="tx2"/>
                </a:solidFill>
              </a:rPr>
              <a:t>образования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Инструменты оценки качества инклюзивного образования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5373216"/>
            <a:ext cx="5529274" cy="1224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Крестинина И.А., </a:t>
            </a:r>
            <a:r>
              <a:rPr lang="ru-RU" dirty="0" err="1" smtClean="0">
                <a:solidFill>
                  <a:schemeClr val="tx2"/>
                </a:solidFill>
              </a:rPr>
              <a:t>к.п.н</a:t>
            </a:r>
            <a:r>
              <a:rPr lang="ru-RU" dirty="0" smtClean="0">
                <a:solidFill>
                  <a:schemeClr val="tx2"/>
                </a:solidFill>
              </a:rPr>
              <a:t>., заведующий кафедрой специального (коррекционного) и инклюзивного образования ИРО Кировской области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2" descr="iro_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76194"/>
            <a:ext cx="1728192" cy="179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123728" y="388888"/>
            <a:ext cx="6189662" cy="735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tx2"/>
                </a:solidFill>
              </a:rPr>
              <a:t>Формы внутренней оценки качества инклюзивного образования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52131"/>
              </p:ext>
            </p:extLst>
          </p:nvPr>
        </p:nvGraphicFramePr>
        <p:xfrm>
          <a:off x="251520" y="1412777"/>
          <a:ext cx="8640960" cy="5095686"/>
        </p:xfrm>
        <a:graphic>
          <a:graphicData uri="http://schemas.openxmlformats.org/drawingml/2006/table">
            <a:tbl>
              <a:tblPr/>
              <a:tblGrid>
                <a:gridCol w="201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620">
                  <a:extLst>
                    <a:ext uri="{9D8B030D-6E8A-4147-A177-3AD203B41FA5}">
                      <a16:colId xmlns:a16="http://schemas.microsoft.com/office/drawing/2014/main" val="3341056346"/>
                    </a:ext>
                  </a:extLst>
                </a:gridCol>
              </a:tblGrid>
              <a:tr h="73439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Содержание деятельности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(мероприятия)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Цель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Сроки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Ответственны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е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Ожидаемые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результаты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723">
                <a:tc>
                  <a:txBody>
                    <a:bodyPr/>
                    <a:lstStyle/>
                    <a:p>
                      <a:pPr marL="20320" marR="44450" indent="-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Мониторинг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численности  детей с ОВЗ,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" indent="-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по АООП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" indent="-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(по уровням образования)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Систематическое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стандартизированное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за динамикой изменений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714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численности обучающихся с ОВЗ разных категорий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845" indent="-2984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организации,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38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КОГКУ Центр ППМС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17780" indent="-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региональная база учёта детей с ОВЗ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892">
                <a:tc>
                  <a:txBody>
                    <a:bodyPr/>
                    <a:lstStyle/>
                    <a:p>
                      <a:pPr marL="20320" marR="584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Мониторинг содержания образовательной деятельности и организация образовательного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" marR="584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 по АООП в соответствии с категорией детей с ОВЗ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" marR="584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«Ресурсное обеспечение инклюзивного образования в Кировской области»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соответствия контингента детей с ОВЗ, реализуемым АООП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организации,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ИРО Кировской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5461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 региональный банк данных реализуемых </a:t>
                      </a: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АООП,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формлены Паспорта доступности образовательной организации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 descr="iro_logo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228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123728" y="388888"/>
            <a:ext cx="6189662" cy="735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tx2"/>
                </a:solidFill>
              </a:rPr>
              <a:t>Формы внутренней оценки качества инклюзивного образования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745365"/>
              </p:ext>
            </p:extLst>
          </p:nvPr>
        </p:nvGraphicFramePr>
        <p:xfrm>
          <a:off x="107504" y="1268761"/>
          <a:ext cx="8856984" cy="5602632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435">
                  <a:extLst>
                    <a:ext uri="{9D8B030D-6E8A-4147-A177-3AD203B41FA5}">
                      <a16:colId xmlns:a16="http://schemas.microsoft.com/office/drawing/2014/main" val="3341056346"/>
                    </a:ext>
                  </a:extLst>
                </a:gridCol>
              </a:tblGrid>
              <a:tr h="75083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Содержание деятельности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(мероприятия)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Цель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Сроки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Ответственны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е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Ожидаемые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результаты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9999">
                <a:tc>
                  <a:txBody>
                    <a:bodyPr/>
                    <a:lstStyle/>
                    <a:p>
                      <a:pPr marR="5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Мониторинг </a:t>
                      </a: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кадровых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5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Условий реализации </a:t>
                      </a: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АООП для детей с </a:t>
                      </a: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ОВЗ «</a:t>
                      </a: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</a:t>
                      </a: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</a:t>
                      </a: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педагогическими </a:t>
                      </a: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кадрами для реализации </a:t>
                      </a: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инклюзивного </a:t>
                      </a: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наличия кадрового обеспечения, реализующего коррекционную направленность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975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обучения, а также реализующих комплексный характер сопровождения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975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 с  ОВЗ;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организации, ИРО Кировской области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 региональный банк данных кадрового обеспечения инклюзивного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050">
                <a:tc>
                  <a:txBody>
                    <a:bodyPr/>
                    <a:lstStyle/>
                    <a:p>
                      <a:pPr marL="20320" marR="5842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4.Мониторинг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«Ресурсы образовательных организаций и ППМС центров на обеспечение инклюзивного образовательного процесса в образовательных организациях области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0320" marR="584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динамики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изменений по созданию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условий для реализации инклюзивного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-май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на базе которых созданы ресурсные центры, </a:t>
                      </a:r>
                    </a:p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ППМС центры, </a:t>
                      </a: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ИРО Кировской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546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Выявлены проблемы, наиболее часто встречаемые в образовательных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организациях при организации инклюзивного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029">
                <a:tc>
                  <a:txBody>
                    <a:bodyPr/>
                    <a:lstStyle/>
                    <a:p>
                      <a:pPr marL="234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Отчёт образовательных организаций о выполнении мероприятий психолого-педагогической реабилитации и </a:t>
                      </a:r>
                      <a:r>
                        <a:rPr lang="ru-RU" sz="1150" dirty="0" err="1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абилитации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динамики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изменений по созданию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335" marR="819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условий для реализации инклюзивного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 в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организации,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КОГКУ Центр ППМС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мероприятий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2" descr="iro_logo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162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2123728" y="388888"/>
            <a:ext cx="6189662" cy="735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tx2"/>
                </a:solidFill>
              </a:rPr>
              <a:t>Формы внутренней оценки качества инклюзивного образования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5768"/>
              </p:ext>
            </p:extLst>
          </p:nvPr>
        </p:nvGraphicFramePr>
        <p:xfrm>
          <a:off x="107504" y="1412775"/>
          <a:ext cx="8714359" cy="5158106"/>
        </p:xfrm>
        <a:graphic>
          <a:graphicData uri="http://schemas.openxmlformats.org/drawingml/2006/table">
            <a:tbl>
              <a:tblPr/>
              <a:tblGrid>
                <a:gridCol w="2105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469">
                  <a:extLst>
                    <a:ext uri="{9D8B030D-6E8A-4147-A177-3AD203B41FA5}">
                      <a16:colId xmlns:a16="http://schemas.microsoft.com/office/drawing/2014/main" val="3341056346"/>
                    </a:ext>
                  </a:extLst>
                </a:gridCol>
              </a:tblGrid>
              <a:tr h="7524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Содержание деятельности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(мероприятия)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Цель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Сроки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Ответственны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е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Ожидаемые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результаты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398">
                <a:tc>
                  <a:txBody>
                    <a:bodyPr/>
                    <a:lstStyle/>
                    <a:p>
                      <a:pPr marL="23495" marR="0" lvl="1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Мониторинг выполнения рекомендаций ПМПК</a:t>
                      </a:r>
                    </a:p>
                    <a:p>
                      <a:pPr marL="23495" marR="0" lvl="1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эффективности оказываемой образовательными</a:t>
                      </a:r>
                    </a:p>
                    <a:p>
                      <a:pPr marL="0" lvl="1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организациями</a:t>
                      </a:r>
                    </a:p>
                    <a:p>
                      <a:pPr marL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психолого-педагогической,</a:t>
                      </a:r>
                    </a:p>
                    <a:p>
                      <a:pPr marL="0" algn="just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медицинской и социальной помощи детям, испытывающим трудности в освоении основных общеобразовательных программ, развитии и социальной адаптации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организации,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КОГКУ Центр ППМС помощи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1079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службы психолого-педагогического сопровождения,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ППк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логопедическая служба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9976">
                <a:tc>
                  <a:txBody>
                    <a:bodyPr/>
                    <a:lstStyle/>
                    <a:p>
                      <a:pPr marL="36000" lvl="1">
                        <a:spcBef>
                          <a:spcPts val="0"/>
                        </a:spcBef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7.Оценка</a:t>
                      </a:r>
                    </a:p>
                    <a:p>
                      <a:pPr marL="36000" lvl="1">
                        <a:spcBef>
                          <a:spcPts val="0"/>
                        </a:spcBef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качества</a:t>
                      </a:r>
                    </a:p>
                    <a:p>
                      <a:pPr marL="36000">
                        <a:spcBef>
                          <a:spcPts val="0"/>
                        </a:spcBef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результатов образования обучающихся, осваивающих  адаптированную образовательную программу для детей с ОВЗ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академических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и оценка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социального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опыта (жизненной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компетенции) 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indent="260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R="107950" indent="260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тестовых и контрольных работ, 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60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«портфолио» - папка индивидуальных достижений школьника, отражающих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60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индивидуального развития  ребёнка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60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yandex-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 descr="iro_logo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484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Ожидаемые результаты РСОКИО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ru-RU" sz="2800" dirty="0"/>
              <a:t>Доступность инклюзивного образования для инвалидов и лиц с ОВЗ в регионе.</a:t>
            </a:r>
          </a:p>
          <a:p>
            <a:r>
              <a:rPr lang="ru-RU" sz="2800" b="1" dirty="0" smtClean="0"/>
              <a:t> </a:t>
            </a:r>
            <a:r>
              <a:rPr lang="ru-RU" sz="2800" dirty="0"/>
              <a:t>Разработаны измерительные средства и инструменты оценки эффективности региональной системы инклюзивного образования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iro_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98" y="67692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6399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>
                <a:solidFill>
                  <a:schemeClr val="tx2"/>
                </a:solidFill>
              </a:rPr>
              <a:t>Мероприятия 2021</a:t>
            </a:r>
            <a:br>
              <a:rPr lang="ru-RU" sz="3100" b="1" dirty="0" smtClean="0">
                <a:solidFill>
                  <a:schemeClr val="tx2"/>
                </a:solidFill>
              </a:rPr>
            </a:b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вопросам  реализации инклюзивного образования для детей-инвалидов (инвалидов) и детей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планом работы ИРО Кировской области)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Ежемесячные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участием Ресурсных центров в рамках проекта  «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организаций, реализующих АООП и Ресурсных центров по вопросам обучения, воспитания и развития детей с ОВЗ»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научно-практическая конференция по вопросам оценки качества образования (ноябрь)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Семинар-совещание «Улучшение качества образования обучающихся с ОВЗ и инвалидностью посредством использования инновационных образовательных технологий» (октябрь)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ro_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4638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2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054" y="427054"/>
            <a:ext cx="7385394" cy="85010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Конкурсы</a:t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91051"/>
            <a:ext cx="8229600" cy="4435112"/>
          </a:xfrm>
        </p:spPr>
        <p:txBody>
          <a:bodyPr>
            <a:normAutofit fontScale="85000" lnSpcReduction="10000"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/>
              <a:t>Региональный этап </a:t>
            </a:r>
            <a:r>
              <a:rPr lang="ru-RU" dirty="0" smtClean="0"/>
              <a:t>Всероссийского </a:t>
            </a:r>
            <a:r>
              <a:rPr lang="ru-RU" dirty="0"/>
              <a:t>конкурса «Школа – территория </a:t>
            </a:r>
            <a:r>
              <a:rPr lang="ru-RU" dirty="0" smtClean="0"/>
              <a:t>здоровья-2021» </a:t>
            </a:r>
            <a:r>
              <a:rPr lang="ru-RU" dirty="0" smtClean="0"/>
              <a:t>(март-май)</a:t>
            </a:r>
            <a:endParaRPr lang="ru-RU" dirty="0"/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Конкурс «Учитель года Кировской области», номинация </a:t>
            </a:r>
            <a:r>
              <a:rPr lang="ru-RU" dirty="0"/>
              <a:t>«</a:t>
            </a:r>
            <a:r>
              <a:rPr lang="ru-RU" dirty="0" smtClean="0"/>
              <a:t>Учитель-дефектолог» (март-апрель)</a:t>
            </a:r>
            <a:endParaRPr lang="ru-RU" dirty="0" smtClean="0"/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Региональный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dirty="0" smtClean="0"/>
              <a:t>этап</a:t>
            </a:r>
            <a:r>
              <a:rPr lang="en-US" dirty="0" smtClean="0"/>
              <a:t> </a:t>
            </a:r>
            <a:r>
              <a:rPr lang="ru-RU" dirty="0" smtClean="0"/>
              <a:t>Всероссийского </a:t>
            </a:r>
            <a:r>
              <a:rPr lang="ru-RU" dirty="0" smtClean="0"/>
              <a:t>конкурса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«Лучшая инклюзивная образовательная организация Кировской области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2021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» (февраль-апрель)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Областной конкурс для обучающихся с ОВЗ «Наш прекрасный мир» (март-май)</a:t>
            </a:r>
            <a:endParaRPr lang="ru-RU" dirty="0" smtClean="0"/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/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/>
          </a:p>
          <a:p>
            <a:pPr algn="just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iro_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86" y="220108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8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399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Психолого-педагогическое сопровождение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99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 психолого-педагогическом консилиуме образовательной организации, утверждено Министерством просвещения РФ от 9 сентября 2019 г. N Р-93 </a:t>
            </a:r>
          </a:p>
          <a:p>
            <a:pPr>
              <a:defRPr/>
            </a:pPr>
            <a:endParaRPr lang="ru-RU" sz="2099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99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об оказании логопедической помощи в организациях, осуществляющих образовательную деятельность , утверждено Министерством просвещения РФ от 6 августа 2020 года №Р-75</a:t>
            </a:r>
          </a:p>
          <a:p>
            <a:pPr marL="0" indent="0">
              <a:buNone/>
              <a:defRPr/>
            </a:pPr>
            <a:endParaRPr lang="ru-RU" sz="15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ru-RU" sz="1500" dirty="0"/>
          </a:p>
          <a:p>
            <a:pPr marL="0" indent="0">
              <a:buNone/>
              <a:defRPr/>
            </a:pPr>
            <a:endParaRPr lang="ru-RU" sz="1500" dirty="0"/>
          </a:p>
          <a:p>
            <a:pPr marL="0" indent="0">
              <a:buNone/>
              <a:defRPr/>
            </a:pPr>
            <a:endParaRPr lang="ru-RU" dirty="0"/>
          </a:p>
          <a:p>
            <a:pPr marL="0" indent="0"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110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401"/>
            <a:ext cx="8228160" cy="2433600"/>
          </a:xfrm>
        </p:spPr>
        <p:txBody>
          <a:bodyPr>
            <a:noAutofit/>
          </a:bodyPr>
          <a:lstStyle/>
          <a:p>
            <a:pPr fontAlgn="t">
              <a:defRPr/>
            </a:pPr>
            <a:r>
              <a:rPr lang="ru-RU" sz="2799" b="1" dirty="0"/>
              <a:t/>
            </a:r>
            <a:br>
              <a:rPr lang="ru-RU" sz="2799" b="1" dirty="0"/>
            </a:br>
            <a:r>
              <a:rPr lang="ru-RU" sz="2799" b="1" dirty="0"/>
              <a:t/>
            </a:r>
            <a:br>
              <a:rPr lang="ru-RU" sz="2799" b="1" dirty="0"/>
            </a:br>
            <a:r>
              <a:rPr lang="ru-RU" sz="2799" b="1" dirty="0"/>
              <a:t/>
            </a:r>
            <a:br>
              <a:rPr lang="ru-RU" sz="2799" b="1" dirty="0"/>
            </a:br>
            <a:r>
              <a:rPr lang="ru-RU" sz="2000" b="1" dirty="0">
                <a:hlinkClick r:id="rId2"/>
              </a:rPr>
              <a:t>Институт</a:t>
            </a:r>
            <a:r>
              <a:rPr lang="ru-RU" sz="2000" dirty="0">
                <a:hlinkClick r:id="rId2"/>
              </a:rPr>
              <a:t> </a:t>
            </a:r>
            <a:r>
              <a:rPr lang="ru-RU" sz="2000" b="1" dirty="0">
                <a:hlinkClick r:id="rId2"/>
              </a:rPr>
              <a:t>коррекционной</a:t>
            </a:r>
            <a:r>
              <a:rPr lang="ru-RU" sz="2000" dirty="0">
                <a:hlinkClick r:id="rId2"/>
              </a:rPr>
              <a:t> </a:t>
            </a:r>
            <a:r>
              <a:rPr lang="ru-RU" sz="2000" b="1" dirty="0">
                <a:hlinkClick r:id="rId2"/>
              </a:rPr>
              <a:t>педагогики</a:t>
            </a:r>
            <a:r>
              <a:rPr lang="ru-RU" sz="2000" dirty="0">
                <a:hlinkClick r:id="rId2"/>
              </a:rPr>
              <a:t> </a:t>
            </a:r>
            <a:br>
              <a:rPr lang="ru-RU" sz="2000" dirty="0">
                <a:hlinkClick r:id="rId2"/>
              </a:rPr>
            </a:br>
            <a:r>
              <a:rPr lang="ru-RU" sz="2000" dirty="0">
                <a:hlinkClick r:id="rId2"/>
              </a:rPr>
              <a:t>Официальный сайт</a:t>
            </a:r>
            <a:br>
              <a:rPr lang="ru-RU" sz="2000" dirty="0">
                <a:hlinkClick r:id="rId2"/>
              </a:rPr>
            </a:br>
            <a:r>
              <a:rPr lang="ru-RU" sz="2000" b="1" dirty="0">
                <a:hlinkClick r:id="rId2"/>
              </a:rPr>
              <a:t>ikp-rao.ru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Раздел «ФРЦ ОВЗ»</a:t>
            </a:r>
            <a:br>
              <a:rPr lang="ru-RU" sz="2000" b="1" dirty="0"/>
            </a:br>
            <a:r>
              <a:rPr lang="ru-RU" sz="2000" b="1" dirty="0">
                <a:solidFill>
                  <a:srgbClr val="002060"/>
                </a:solidFill>
              </a:rPr>
              <a:t>«Проекты примерных адаптированных основных образовательных программ основного общего образования обучающихся с ОВЗ»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799" b="1" dirty="0"/>
              <a:t/>
            </a:r>
            <a:br>
              <a:rPr lang="ru-RU" sz="2799" b="1" dirty="0"/>
            </a:br>
            <a:r>
              <a:rPr lang="ru-RU" sz="2799" b="1" dirty="0"/>
              <a:t/>
            </a:r>
            <a:br>
              <a:rPr lang="ru-RU" sz="2799" b="1" dirty="0"/>
            </a:br>
            <a:r>
              <a:rPr lang="ru-RU" sz="2799" b="1" dirty="0"/>
              <a:t/>
            </a:r>
            <a:br>
              <a:rPr lang="ru-RU" sz="2799" b="1" dirty="0"/>
            </a:br>
            <a:endParaRPr lang="ru-RU" sz="2799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57921" y="2579401"/>
            <a:ext cx="8228160" cy="354672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540">
                <a:solidFill>
                  <a:srgbClr val="002060"/>
                </a:solidFill>
              </a:rPr>
              <a:t>ПРИМЕРНАЯ АДАПТИРОВАННАЯ ОСНОВНАЯ</a:t>
            </a:r>
          </a:p>
          <a:p>
            <a:pPr marL="0" indent="0">
              <a:buNone/>
            </a:pPr>
            <a:r>
              <a:rPr lang="ru-RU" altLang="ru-RU" sz="2540">
                <a:solidFill>
                  <a:srgbClr val="002060"/>
                </a:solidFill>
              </a:rPr>
              <a:t>ОБРАЗОВАТЕЛЬНАЯ ПРОГРАММА</a:t>
            </a:r>
          </a:p>
          <a:p>
            <a:pPr marL="0" indent="0">
              <a:buNone/>
            </a:pPr>
            <a:r>
              <a:rPr lang="ru-RU" altLang="ru-RU" sz="2540">
                <a:solidFill>
                  <a:srgbClr val="002060"/>
                </a:solidFill>
              </a:rPr>
              <a:t>ОСНОВНОГО ОБЩЕГО ОБРАЗОВАНИЯ</a:t>
            </a:r>
          </a:p>
          <a:p>
            <a:pPr marL="0" indent="0">
              <a:buNone/>
            </a:pPr>
            <a:r>
              <a:rPr lang="ru-RU" altLang="ru-RU" sz="2540">
                <a:solidFill>
                  <a:srgbClr val="002060"/>
                </a:solidFill>
              </a:rPr>
              <a:t>ОБУЧАЮЩИХСЯ С ЗАДЕРЖКОЙ ПСИХИЧЕСКОГО РАЗВИТИЯ</a:t>
            </a:r>
          </a:p>
          <a:p>
            <a:pPr marL="0" indent="0">
              <a:buNone/>
            </a:pPr>
            <a:r>
              <a:rPr lang="ru-RU" altLang="ru-RU" sz="2540">
                <a:solidFill>
                  <a:srgbClr val="002060"/>
                </a:solidFill>
              </a:rPr>
              <a:t> </a:t>
            </a:r>
            <a:r>
              <a:rPr lang="ru-RU" altLang="ru-RU" smtClean="0">
                <a:solidFill>
                  <a:srgbClr val="002060"/>
                </a:solidFill>
              </a:rPr>
              <a:t>Проект</a:t>
            </a:r>
          </a:p>
          <a:p>
            <a:pPr marL="0" indent="0"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7156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560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361"/>
            <a:ext cx="9144000" cy="6694560"/>
          </a:xfrm>
        </p:spPr>
      </p:pic>
    </p:spTree>
    <p:extLst>
      <p:ext uri="{BB962C8B-B14F-4D97-AF65-F5344CB8AC3E}">
        <p14:creationId xmlns:p14="http://schemas.microsoft.com/office/powerpoint/2010/main" val="3685970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3993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001" y="477001"/>
            <a:ext cx="8568000" cy="6048000"/>
          </a:xfrm>
        </p:spPr>
      </p:pic>
    </p:spTree>
    <p:extLst>
      <p:ext uri="{BB962C8B-B14F-4D97-AF65-F5344CB8AC3E}">
        <p14:creationId xmlns:p14="http://schemas.microsoft.com/office/powerpoint/2010/main" val="166622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ПЛАН ОСНОВНЫХ МЕРОПРИЯТИЙ, 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проводимых в рамках Десятилетия детства, на период до 2027 года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500" dirty="0">
                <a:solidFill>
                  <a:srgbClr val="002060"/>
                </a:solidFill>
              </a:rPr>
              <a:t>УТВЕРЖДЕН </a:t>
            </a:r>
          </a:p>
          <a:p>
            <a:pPr marL="0" indent="0">
              <a:buNone/>
            </a:pPr>
            <a:r>
              <a:rPr lang="ru-RU" sz="1500" dirty="0">
                <a:solidFill>
                  <a:srgbClr val="002060"/>
                </a:solidFill>
              </a:rPr>
              <a:t>распоряжением Правительства </a:t>
            </a:r>
          </a:p>
          <a:p>
            <a:pPr marL="0" indent="0">
              <a:buNone/>
            </a:pPr>
            <a:r>
              <a:rPr lang="ru-RU" sz="1500" dirty="0">
                <a:solidFill>
                  <a:srgbClr val="002060"/>
                </a:solidFill>
              </a:rPr>
              <a:t>Российской Федерации </a:t>
            </a:r>
          </a:p>
          <a:p>
            <a:pPr marL="0" indent="0">
              <a:buNone/>
            </a:pPr>
            <a:r>
              <a:rPr lang="ru-RU" sz="1500" dirty="0">
                <a:solidFill>
                  <a:srgbClr val="002060"/>
                </a:solidFill>
              </a:rPr>
              <a:t>от 23 января 2021 г. № 122-р </a:t>
            </a:r>
          </a:p>
          <a:p>
            <a:pPr marL="428625" indent="-428625">
              <a:buAutoNum type="romanUcPeriod"/>
            </a:pPr>
            <a:r>
              <a:rPr lang="ru-RU" dirty="0" err="1" smtClean="0">
                <a:solidFill>
                  <a:srgbClr val="002060"/>
                </a:solidFill>
              </a:rPr>
              <a:t>Здоровьесбережение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 детства </a:t>
            </a:r>
            <a:endParaRPr lang="ru-RU" dirty="0" smtClean="0">
              <a:solidFill>
                <a:srgbClr val="002060"/>
              </a:solidFill>
            </a:endParaRPr>
          </a:p>
          <a:p>
            <a:pPr marL="385763" indent="-385763">
              <a:buAutoNum type="romanUcPeriod"/>
            </a:pPr>
            <a:r>
              <a:rPr lang="ru-RU" dirty="0" smtClean="0">
                <a:solidFill>
                  <a:srgbClr val="002060"/>
                </a:solidFill>
              </a:rPr>
              <a:t>Благополучие </a:t>
            </a:r>
            <a:r>
              <a:rPr lang="ru-RU" dirty="0">
                <a:solidFill>
                  <a:srgbClr val="002060"/>
                </a:solidFill>
              </a:rPr>
              <a:t>семей с </a:t>
            </a:r>
            <a:r>
              <a:rPr lang="ru-RU" dirty="0" smtClean="0">
                <a:solidFill>
                  <a:srgbClr val="002060"/>
                </a:solidFill>
              </a:rPr>
              <a:t>детьми</a:t>
            </a:r>
          </a:p>
          <a:p>
            <a:pPr marL="385763" indent="-385763">
              <a:buAutoNum type="romanUcPeriod"/>
            </a:pPr>
            <a:r>
              <a:rPr lang="ru-RU" dirty="0" smtClean="0">
                <a:solidFill>
                  <a:srgbClr val="002060"/>
                </a:solidFill>
              </a:rPr>
              <a:t>Всестороннее </a:t>
            </a:r>
            <a:r>
              <a:rPr lang="ru-RU" dirty="0">
                <a:solidFill>
                  <a:srgbClr val="002060"/>
                </a:solidFill>
              </a:rPr>
              <a:t>развитие, обучение, воспитание детей </a:t>
            </a:r>
            <a:endParaRPr lang="ru-RU" dirty="0" smtClean="0">
              <a:solidFill>
                <a:srgbClr val="002060"/>
              </a:solidFill>
            </a:endParaRPr>
          </a:p>
          <a:p>
            <a:pPr marL="385763" indent="-385763">
              <a:buAutoNum type="romanUcPeriod"/>
            </a:pPr>
            <a:r>
              <a:rPr lang="ru-RU" dirty="0" smtClean="0">
                <a:solidFill>
                  <a:srgbClr val="002060"/>
                </a:solidFill>
              </a:rPr>
              <a:t>Инфраструктура детства</a:t>
            </a:r>
          </a:p>
          <a:p>
            <a:pPr marL="385763" indent="-385763">
              <a:buAutoNum type="romanUcPeriod"/>
            </a:pPr>
            <a:r>
              <a:rPr lang="ru-RU" dirty="0" smtClean="0">
                <a:solidFill>
                  <a:srgbClr val="002060"/>
                </a:solidFill>
              </a:rPr>
              <a:t>Защита </a:t>
            </a:r>
            <a:r>
              <a:rPr lang="ru-RU" dirty="0">
                <a:solidFill>
                  <a:srgbClr val="002060"/>
                </a:solidFill>
              </a:rPr>
              <a:t>детей, оставшихся без попечения </a:t>
            </a:r>
            <a:r>
              <a:rPr lang="ru-RU" dirty="0" smtClean="0">
                <a:solidFill>
                  <a:srgbClr val="002060"/>
                </a:solidFill>
              </a:rPr>
              <a:t>родителей</a:t>
            </a:r>
          </a:p>
          <a:p>
            <a:pPr marL="385763" indent="-385763">
              <a:buAutoNum type="romanUcPeriod"/>
            </a:pPr>
            <a:r>
              <a:rPr lang="ru-RU" b="1" dirty="0" smtClean="0">
                <a:solidFill>
                  <a:srgbClr val="002060"/>
                </a:solidFill>
              </a:rPr>
              <a:t>Качество </a:t>
            </a:r>
            <a:r>
              <a:rPr lang="ru-RU" b="1" dirty="0">
                <a:solidFill>
                  <a:srgbClr val="002060"/>
                </a:solidFill>
              </a:rPr>
              <a:t>жизни детей с ограниченными возможностями здоровья, </a:t>
            </a:r>
            <a:r>
              <a:rPr lang="ru-RU" b="1" dirty="0" smtClean="0">
                <a:solidFill>
                  <a:srgbClr val="002060"/>
                </a:solidFill>
              </a:rPr>
              <a:t>детей-инвалидов</a:t>
            </a:r>
          </a:p>
          <a:p>
            <a:pPr marL="385763" indent="-385763">
              <a:buAutoNum type="romanUcPeriod"/>
            </a:pPr>
            <a:r>
              <a:rPr lang="ru-RU" dirty="0" smtClean="0">
                <a:solidFill>
                  <a:srgbClr val="002060"/>
                </a:solidFill>
              </a:rPr>
              <a:t> Безопасность </a:t>
            </a:r>
            <a:r>
              <a:rPr lang="ru-RU" dirty="0">
                <a:solidFill>
                  <a:srgbClr val="002060"/>
                </a:solidFill>
              </a:rPr>
              <a:t>детей </a:t>
            </a:r>
            <a:endParaRPr lang="ru-RU" dirty="0" smtClean="0">
              <a:solidFill>
                <a:srgbClr val="002060"/>
              </a:solidFill>
            </a:endParaRPr>
          </a:p>
          <a:p>
            <a:pPr marL="385763" indent="-385763">
              <a:buAutoNum type="romanUcPeriod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Координация </a:t>
            </a:r>
            <a:r>
              <a:rPr lang="ru-RU" dirty="0">
                <a:solidFill>
                  <a:srgbClr val="002060"/>
                </a:solidFill>
              </a:rPr>
              <a:t>реализации Десятилетия детства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29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7107" name="Объект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041" y="361"/>
            <a:ext cx="8881920" cy="6759360"/>
          </a:xfrm>
        </p:spPr>
      </p:pic>
    </p:spTree>
    <p:extLst>
      <p:ext uri="{BB962C8B-B14F-4D97-AF65-F5344CB8AC3E}">
        <p14:creationId xmlns:p14="http://schemas.microsoft.com/office/powerpoint/2010/main" val="515830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за внимание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85763" indent="-385763"/>
            <a:r>
              <a:rPr lang="ru-RU" sz="2100" b="1" dirty="0">
                <a:solidFill>
                  <a:srgbClr val="002060"/>
                </a:solidFill>
              </a:rPr>
              <a:t>Качество жизни детей с ограниченными возможностями здоровья, детей-инвалидов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Цель</a:t>
            </a:r>
            <a:r>
              <a:rPr lang="ru-RU" sz="1800" dirty="0">
                <a:solidFill>
                  <a:srgbClr val="002060"/>
                </a:solidFill>
              </a:rPr>
              <a:t> - консолидация ресурсов для социализации, включения в активную жизнь общества детей с ограниченными возможностями здоровья, детей-инвалидов. 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Задачи: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создание условий для оказания доступной и качественной ранней помощи детям, имеющим отклонения в развитии и риск их появления;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профилактика детской инвалидности, комплексная реабилитация и </a:t>
            </a:r>
            <a:r>
              <a:rPr lang="ru-RU" sz="1800" dirty="0" err="1">
                <a:solidFill>
                  <a:srgbClr val="002060"/>
                </a:solidFill>
              </a:rPr>
              <a:t>абилитация</a:t>
            </a:r>
            <a:r>
              <a:rPr lang="ru-RU" sz="1800" dirty="0">
                <a:solidFill>
                  <a:srgbClr val="002060"/>
                </a:solidFill>
              </a:rPr>
              <a:t> детей с ограниченными возможностями здоровья, детей-инвалидов, в том числе выработка и внедрение действенных механизмов, предотвращающих риски детской инвалидности;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развитие комплексной реабилитации и </a:t>
            </a:r>
            <a:r>
              <a:rPr lang="ru-RU" sz="1800" dirty="0" err="1">
                <a:solidFill>
                  <a:srgbClr val="002060"/>
                </a:solidFill>
              </a:rPr>
              <a:t>абилитации</a:t>
            </a:r>
            <a:r>
              <a:rPr lang="ru-RU" sz="1800" dirty="0">
                <a:solidFill>
                  <a:srgbClr val="002060"/>
                </a:solidFill>
              </a:rPr>
              <a:t> детей с ограниченными возможностями здоровья, детей-инвалидов и повышение результативности на основе внедрения эффективных социальных практик;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обеспечение применения современных технологий, продукции реабилитационной направленности для реабилитации и </a:t>
            </a:r>
            <a:r>
              <a:rPr lang="ru-RU" sz="1800" dirty="0" err="1">
                <a:solidFill>
                  <a:srgbClr val="002060"/>
                </a:solidFill>
              </a:rPr>
              <a:t>абилитации</a:t>
            </a:r>
            <a:r>
              <a:rPr lang="ru-RU" sz="1800" dirty="0">
                <a:solidFill>
                  <a:srgbClr val="002060"/>
                </a:solidFill>
              </a:rPr>
              <a:t> детей-инвалидов</a:t>
            </a:r>
            <a:r>
              <a:rPr lang="ru-RU" sz="18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89086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100" b="1" dirty="0">
                <a:solidFill>
                  <a:srgbClr val="002060"/>
                </a:solidFill>
              </a:rPr>
              <a:t>Качество жизни детей с ограниченными возможностями здоровья, детей-инвалидов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развитие производства современной продукции реабилитационной направленности; </a:t>
            </a:r>
          </a:p>
          <a:p>
            <a:r>
              <a:rPr lang="ru-RU" dirty="0">
                <a:solidFill>
                  <a:srgbClr val="002060"/>
                </a:solidFill>
              </a:rPr>
              <a:t>модернизация системы образования в части реализации права на получение качественного доступного преемственного образования детьми с ограниченными возможностями здоровья и детьми-инвалидами; </a:t>
            </a:r>
          </a:p>
          <a:p>
            <a:r>
              <a:rPr lang="ru-RU" dirty="0">
                <a:solidFill>
                  <a:srgbClr val="002060"/>
                </a:solidFill>
              </a:rPr>
              <a:t>модернизация системы подготовки кадров для обучения и воспитания, </a:t>
            </a:r>
            <a:r>
              <a:rPr lang="ru-RU" b="1" dirty="0">
                <a:solidFill>
                  <a:srgbClr val="002060"/>
                </a:solidFill>
              </a:rPr>
              <a:t>психолого-педагогического сопровождения </a:t>
            </a:r>
            <a:r>
              <a:rPr lang="ru-RU" dirty="0">
                <a:solidFill>
                  <a:srgbClr val="002060"/>
                </a:solidFill>
              </a:rPr>
              <a:t>детей с ограниченными возможностями здоровья и детей-инвалидов; </a:t>
            </a:r>
          </a:p>
          <a:p>
            <a:r>
              <a:rPr lang="ru-RU" dirty="0">
                <a:solidFill>
                  <a:srgbClr val="002060"/>
                </a:solidFill>
              </a:rPr>
              <a:t>изучение современной семьи и современного ребенка для обеспечения поддержки семьи как полноправного участника процесса образования обучающихся с ограниченными возможностями здоровья и детей-инвалидов; </a:t>
            </a:r>
          </a:p>
          <a:p>
            <a:r>
              <a:rPr lang="ru-RU" dirty="0">
                <a:solidFill>
                  <a:srgbClr val="002060"/>
                </a:solidFill>
              </a:rPr>
              <a:t>развитие инклюзивной среды в образовании, становление инклюзивной культуры образовательного процесса; </a:t>
            </a:r>
          </a:p>
          <a:p>
            <a:r>
              <a:rPr lang="ru-RU" dirty="0">
                <a:solidFill>
                  <a:srgbClr val="002060"/>
                </a:solidFill>
              </a:rPr>
              <a:t>развитие сети отдельных образовательных организаций, выполняющих в том числе функции </a:t>
            </a:r>
            <a:r>
              <a:rPr lang="ru-RU" b="1" dirty="0">
                <a:solidFill>
                  <a:srgbClr val="002060"/>
                </a:solidFill>
              </a:rPr>
              <a:t>учебно-методических (ресурсных) центров, </a:t>
            </a:r>
            <a:r>
              <a:rPr lang="ru-RU" dirty="0">
                <a:solidFill>
                  <a:srgbClr val="002060"/>
                </a:solidFill>
              </a:rPr>
              <a:t>оказывающих методическую помощь педагогическим работникам общеобразовательных (инклюзивных) организаций, психолого-педагогическую помощь детям и их родителям. </a:t>
            </a:r>
          </a:p>
        </p:txBody>
      </p:sp>
    </p:spTree>
    <p:extLst>
      <p:ext uri="{BB962C8B-B14F-4D97-AF65-F5344CB8AC3E}">
        <p14:creationId xmlns:p14="http://schemas.microsoft.com/office/powerpoint/2010/main" val="50512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608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001" y="1012681"/>
            <a:ext cx="8415360" cy="4376160"/>
          </a:xfrm>
        </p:spPr>
      </p:pic>
    </p:spTree>
    <p:extLst>
      <p:ext uri="{BB962C8B-B14F-4D97-AF65-F5344CB8AC3E}">
        <p14:creationId xmlns:p14="http://schemas.microsoft.com/office/powerpoint/2010/main" val="44301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16832"/>
            <a:ext cx="8183880" cy="4298250"/>
          </a:xfrm>
        </p:spPr>
        <p:txBody>
          <a:bodyPr anchor="t">
            <a:noAutofit/>
          </a:bodyPr>
          <a:lstStyle/>
          <a:p>
            <a:pPr algn="l"/>
            <a:r>
              <a:rPr lang="ru-RU" sz="2400" dirty="0" smtClean="0"/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организации, обеспечивающая реализацию АООП для детей с ОВЗ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достижения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отражение степени достижения планируемых результатов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(академический компонент и жизненная компетентность);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условия реализации адаптированной образовательной программы для детей с ОВЗ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548680"/>
            <a:ext cx="7560840" cy="80861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Предмет оценки качества инклюзивного образования</a:t>
            </a:r>
          </a:p>
          <a:p>
            <a:pPr algn="ctr">
              <a:buNone/>
            </a:pPr>
            <a:endParaRPr lang="ru-RU" sz="2400" b="1" dirty="0"/>
          </a:p>
        </p:txBody>
      </p:sp>
      <p:pic>
        <p:nvPicPr>
          <p:cNvPr id="1026" name="Picture 2" descr="iro_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290" y="274638"/>
            <a:ext cx="7472510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3600" b="1" dirty="0" smtClean="0">
                <a:solidFill>
                  <a:srgbClr val="002060"/>
                </a:solidFill>
              </a:rPr>
              <a:t>Цели и задачи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809"/>
            <a:ext cx="7787208" cy="478535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Оценка </a:t>
            </a:r>
            <a:r>
              <a:rPr lang="ru-RU" sz="2800" dirty="0"/>
              <a:t>результативности деятельности образовательных организаций, </a:t>
            </a:r>
            <a:r>
              <a:rPr lang="ru-RU" sz="2800" dirty="0" smtClean="0"/>
              <a:t>реализующих АООП </a:t>
            </a:r>
            <a:r>
              <a:rPr lang="ru-RU" sz="2800" dirty="0"/>
              <a:t>и качества условий ее реализации в пространстве региона на трех уровнях: областном, муниципальном и на уровне образовательных организаций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-   Разработка </a:t>
            </a:r>
            <a:r>
              <a:rPr lang="ru-RU" sz="2800" dirty="0"/>
              <a:t>и реализация критериев и </a:t>
            </a:r>
            <a:r>
              <a:rPr lang="ru-RU" sz="2800" dirty="0" smtClean="0"/>
              <a:t>                    </a:t>
            </a:r>
            <a:r>
              <a:rPr lang="ru-RU" sz="2800" dirty="0" smtClean="0"/>
              <a:t>     показателей </a:t>
            </a:r>
            <a:r>
              <a:rPr lang="ru-RU" sz="2800" dirty="0"/>
              <a:t>оценки.</a:t>
            </a: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iro_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812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6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259632" y="476672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236" name="Rectangle 95"/>
          <p:cNvSpPr>
            <a:spLocks noChangeArrowheads="1"/>
          </p:cNvSpPr>
          <p:nvPr/>
        </p:nvSpPr>
        <p:spPr bwMode="auto">
          <a:xfrm>
            <a:off x="1691679" y="765175"/>
            <a:ext cx="6982421" cy="9356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tx2"/>
                </a:solidFill>
              </a:rPr>
              <a:t>Содержание РСОКИО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tx2"/>
                </a:solidFill>
              </a:rPr>
              <a:t>(по уровням образования)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5" name="Picture 2" descr="iro_logo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68" y="357188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9311"/>
            <a:ext cx="8229600" cy="4136852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дошкольное образование</a:t>
            </a:r>
          </a:p>
          <a:p>
            <a:pPr lvl="0"/>
            <a:r>
              <a:rPr lang="ru-RU" sz="2400" dirty="0"/>
              <a:t>начальное общее образование</a:t>
            </a:r>
          </a:p>
          <a:p>
            <a:pPr lvl="0"/>
            <a:r>
              <a:rPr lang="ru-RU" sz="2400" dirty="0"/>
              <a:t>основное общее образование</a:t>
            </a:r>
          </a:p>
          <a:p>
            <a:pPr lvl="0"/>
            <a:r>
              <a:rPr lang="ru-RU" sz="2400" dirty="0"/>
              <a:t>среднее общее образование</a:t>
            </a:r>
          </a:p>
          <a:p>
            <a:pPr lvl="0"/>
            <a:r>
              <a:rPr lang="ru-RU" sz="2400" dirty="0"/>
              <a:t>дополнительное образование</a:t>
            </a:r>
          </a:p>
          <a:p>
            <a:pPr lvl="0"/>
            <a:r>
              <a:rPr lang="ru-RU" sz="2400" dirty="0"/>
              <a:t>профессиональное образование (СПО)</a:t>
            </a:r>
          </a:p>
          <a:p>
            <a:pPr lvl="0"/>
            <a:r>
              <a:rPr lang="ru-RU" sz="2400" b="1" dirty="0"/>
              <a:t>инклюзивное образование </a:t>
            </a:r>
            <a:r>
              <a:rPr lang="ru-RU" sz="2400" dirty="0"/>
              <a:t>(</a:t>
            </a:r>
            <a:r>
              <a:rPr lang="ru-RU" sz="2400" i="1" dirty="0"/>
              <a:t>включает все уровни общего образования, дополнительное и профессиональное образование)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800" b="1" dirty="0">
                <a:solidFill>
                  <a:schemeClr val="tx2"/>
                </a:solidFill>
              </a:rPr>
              <a:t>Формы </a:t>
            </a:r>
            <a:r>
              <a:rPr lang="ru-RU" sz="2800" b="1" dirty="0" smtClean="0">
                <a:solidFill>
                  <a:schemeClr val="tx2"/>
                </a:solidFill>
              </a:rPr>
              <a:t>внешней оценки качества инклюзивного образования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4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Федеральный мониторинг деятельности консультационных центров созданных в образовательных организациях Кировской области – раз в полугодие</a:t>
            </a:r>
            <a:r>
              <a:rPr lang="ru-RU" sz="2800" dirty="0" smtClean="0"/>
              <a:t>;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Отчёт ПМПК Кировской области – 1 раз в год, январь </a:t>
            </a:r>
          </a:p>
          <a:p>
            <a:pPr algn="just"/>
            <a:endParaRPr lang="ru-RU" sz="1800" b="1" dirty="0" smtClean="0"/>
          </a:p>
          <a:p>
            <a:pPr algn="just"/>
            <a:endParaRPr lang="ru-RU" sz="1800" b="1" dirty="0" smtClean="0"/>
          </a:p>
          <a:p>
            <a:pPr algn="just"/>
            <a:endParaRPr lang="ru-RU" sz="1800" b="1" dirty="0" smtClean="0"/>
          </a:p>
          <a:p>
            <a:pPr algn="just"/>
            <a:endParaRPr lang="ru-RU" sz="1800" b="1" dirty="0"/>
          </a:p>
          <a:p>
            <a:pPr lvl="0" algn="just"/>
            <a:endParaRPr lang="ru-RU" sz="1800" b="1" dirty="0"/>
          </a:p>
          <a:p>
            <a:pPr algn="just"/>
            <a:endParaRPr lang="ru-RU" sz="1800" b="1" dirty="0" smtClean="0"/>
          </a:p>
          <a:p>
            <a:pPr algn="just"/>
            <a:endParaRPr lang="ru-RU" sz="1800" b="1" dirty="0"/>
          </a:p>
          <a:p>
            <a:pPr lvl="0" algn="just"/>
            <a:endParaRPr lang="ru-RU" sz="1800" b="1" dirty="0"/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iro_logo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5759"/>
            <a:ext cx="1214290" cy="126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6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1099</Words>
  <Application>Microsoft Office PowerPoint</Application>
  <PresentationFormat>Экран (4:3)</PresentationFormat>
  <Paragraphs>206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Microsoft YaHei</vt:lpstr>
      <vt:lpstr>Arial</vt:lpstr>
      <vt:lpstr>Calibri</vt:lpstr>
      <vt:lpstr>Segoe UI</vt:lpstr>
      <vt:lpstr>Times New Roman</vt:lpstr>
      <vt:lpstr>yandex-sans</vt:lpstr>
      <vt:lpstr>Тема Office</vt:lpstr>
      <vt:lpstr>АООП как средство достижения качества инклюзивного образования Инструменты оценки качества инклюзивного образования</vt:lpstr>
      <vt:lpstr>ПЛАН ОСНОВНЫХ МЕРОПРИЯТИЙ,  проводимых в рамках Десятилетия детства, на период до 2027 года </vt:lpstr>
      <vt:lpstr>Качество жизни детей с ограниченными возможностями здоровья, детей-инвалидов</vt:lpstr>
      <vt:lpstr>Качество жизни детей с ограниченными возможностями здоровья, детей-инвалидов</vt:lpstr>
      <vt:lpstr>Презентация PowerPoint</vt:lpstr>
      <vt:lpstr>- образовательная деятельность организации, обеспечивающая реализацию АООП для детей с ОВЗ;  - достижения обучающихся как отражение степени достижения планируемых результатов образовательной программы (академический компонент и жизненная компетентность);  - условия реализации адаптированной образовательной программы для детей с ОВЗ. </vt:lpstr>
      <vt:lpstr>  Цели и задачи  </vt:lpstr>
      <vt:lpstr>Презентация PowerPoint</vt:lpstr>
      <vt:lpstr> Формы внешней оценки качества инклюзивного образования</vt:lpstr>
      <vt:lpstr>Презентация PowerPoint</vt:lpstr>
      <vt:lpstr>Презентация PowerPoint</vt:lpstr>
      <vt:lpstr>Презентация PowerPoint</vt:lpstr>
      <vt:lpstr>Ожидаемые результаты РСОКИО</vt:lpstr>
      <vt:lpstr> Мероприятия 2021  </vt:lpstr>
      <vt:lpstr> Конкурсы  </vt:lpstr>
      <vt:lpstr>Психолого-педагогическое сопровождение</vt:lpstr>
      <vt:lpstr>   Институт коррекционной педагогики  Официальный сайт ikp-rao.ru Раздел «ФРЦ ОВЗ» «Проекты примерных адаптированных основных образовательных программ основного общего образования обучающихся с ОВЗ»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Крестинина Ирина Алексеевна</cp:lastModifiedBy>
  <cp:revision>193</cp:revision>
  <dcterms:created xsi:type="dcterms:W3CDTF">2017-04-09T10:11:35Z</dcterms:created>
  <dcterms:modified xsi:type="dcterms:W3CDTF">2021-04-20T08:25:28Z</dcterms:modified>
</cp:coreProperties>
</file>