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ОМО 26 марта </a:t>
            </a:r>
            <a:r>
              <a:rPr lang="en-US" b="1" dirty="0" smtClean="0"/>
              <a:t>2021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28 и 29 задание ЕГЭ по </a:t>
            </a:r>
            <a:r>
              <a:rPr lang="ru-RU" dirty="0" smtClean="0">
                <a:solidFill>
                  <a:schemeClr val="tx1"/>
                </a:solidFill>
              </a:rPr>
              <a:t>обществознанию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Бояринцева</a:t>
            </a:r>
            <a:r>
              <a:rPr lang="ru-RU" smtClean="0">
                <a:solidFill>
                  <a:schemeClr val="tx1"/>
                </a:solidFill>
              </a:rPr>
              <a:t> Е.В.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42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Задание 29. Критерий </a:t>
            </a:r>
            <a:r>
              <a:rPr lang="ru-RU" dirty="0" smtClean="0">
                <a:solidFill>
                  <a:srgbClr val="FF0000"/>
                </a:solidFill>
              </a:rPr>
              <a:t>29.4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object 9"/>
          <p:cNvSpPr>
            <a:spLocks noGrp="1"/>
          </p:cNvSpPr>
          <p:nvPr>
            <p:ph idx="1"/>
          </p:nvPr>
        </p:nvSpPr>
        <p:spPr>
          <a:xfrm>
            <a:off x="457200" y="1196752"/>
            <a:ext cx="6707088" cy="3384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object 10"/>
          <p:cNvSpPr/>
          <p:nvPr/>
        </p:nvSpPr>
        <p:spPr>
          <a:xfrm>
            <a:off x="755576" y="4509120"/>
            <a:ext cx="6336704" cy="12303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8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29. Критерий </a:t>
            </a:r>
            <a:r>
              <a:rPr lang="ru-RU" dirty="0">
                <a:solidFill>
                  <a:srgbClr val="FF0000"/>
                </a:solidFill>
              </a:rPr>
              <a:t>29.4</a:t>
            </a:r>
          </a:p>
        </p:txBody>
      </p:sp>
      <p:sp>
        <p:nvSpPr>
          <p:cNvPr id="4" name="object 12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544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Задание 28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требует </a:t>
            </a:r>
            <a:r>
              <a:rPr lang="ru-RU" dirty="0"/>
              <a:t>составления </a:t>
            </a:r>
            <a:r>
              <a:rPr lang="ru-RU" b="1" dirty="0"/>
              <a:t>плана</a:t>
            </a:r>
            <a:r>
              <a:rPr lang="ru-RU" dirty="0"/>
              <a:t> развернутого ответа </a:t>
            </a:r>
            <a:r>
              <a:rPr lang="ru-RU" dirty="0" smtClean="0"/>
              <a:t>по конкретной </a:t>
            </a:r>
            <a:r>
              <a:rPr lang="ru-RU" dirty="0"/>
              <a:t>теме обществоведческого курса.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 </a:t>
            </a:r>
            <a:r>
              <a:rPr lang="ru-RU" dirty="0"/>
              <a:t>выполнении </a:t>
            </a:r>
            <a:r>
              <a:rPr lang="ru-RU" dirty="0" smtClean="0"/>
              <a:t>заданий данного </a:t>
            </a:r>
            <a:r>
              <a:rPr lang="ru-RU" dirty="0"/>
              <a:t>типа выявляются умения: систематизировать и </a:t>
            </a:r>
            <a:r>
              <a:rPr lang="ru-RU" dirty="0" smtClean="0"/>
              <a:t>обобщать социальную </a:t>
            </a:r>
            <a:r>
              <a:rPr lang="ru-RU" dirty="0"/>
              <a:t>информацию; устанавливать и отражать в структуре </a:t>
            </a:r>
            <a:r>
              <a:rPr lang="ru-RU" dirty="0" smtClean="0"/>
              <a:t>плана структурные</a:t>
            </a:r>
            <a:r>
              <a:rPr lang="ru-RU" dirty="0"/>
              <a:t>, </a:t>
            </a:r>
            <a:r>
              <a:rPr lang="ru-RU" dirty="0" smtClean="0"/>
              <a:t> функциональные</a:t>
            </a:r>
            <a:r>
              <a:rPr lang="ru-RU" dirty="0"/>
              <a:t>, иерархические и иные связи </a:t>
            </a:r>
            <a:r>
              <a:rPr lang="ru-RU" dirty="0" smtClean="0"/>
              <a:t>социальных объектов</a:t>
            </a:r>
            <a:r>
              <a:rPr lang="ru-RU" dirty="0"/>
              <a:t>, явлений, процессов.</a:t>
            </a:r>
          </a:p>
        </p:txBody>
      </p:sp>
    </p:spTree>
    <p:extLst>
      <p:ext uri="{BB962C8B-B14F-4D97-AF65-F5344CB8AC3E}">
        <p14:creationId xmlns:p14="http://schemas.microsoft.com/office/powerpoint/2010/main" val="34015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28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object 8"/>
          <p:cNvSpPr>
            <a:spLocks noGrp="1"/>
          </p:cNvSpPr>
          <p:nvPr>
            <p:ph idx="1"/>
          </p:nvPr>
        </p:nvSpPr>
        <p:spPr>
          <a:xfrm>
            <a:off x="0" y="1125538"/>
            <a:ext cx="4932040" cy="53998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 dirty="0"/>
          </a:p>
        </p:txBody>
      </p:sp>
      <p:sp>
        <p:nvSpPr>
          <p:cNvPr id="5" name="object 9"/>
          <p:cNvSpPr/>
          <p:nvPr/>
        </p:nvSpPr>
        <p:spPr>
          <a:xfrm>
            <a:off x="4722953" y="1484784"/>
            <a:ext cx="4429125" cy="25717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22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28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/>
              <a:t>Упомянутые в примерном ответе пункты плана могут быть представлены в данной или близкой по смыслу формулировке. Например, можно говорить как </a:t>
            </a:r>
            <a:r>
              <a:rPr lang="ru-RU" sz="3000" dirty="0"/>
              <a:t>о синонимах </a:t>
            </a:r>
            <a:r>
              <a:rPr lang="ru-RU" sz="3000" dirty="0" smtClean="0"/>
              <a:t>об </a:t>
            </a:r>
          </a:p>
          <a:p>
            <a:pPr marL="0" indent="0">
              <a:buNone/>
            </a:pPr>
            <a:r>
              <a:rPr lang="ru-RU" sz="3000" dirty="0" smtClean="0"/>
              <a:t>особенностях/чертах/характеристиках/признаках,  </a:t>
            </a:r>
          </a:p>
          <a:p>
            <a:pPr marL="0" indent="0">
              <a:buNone/>
            </a:pPr>
            <a:r>
              <a:rPr lang="ru-RU" sz="3000" dirty="0" smtClean="0"/>
              <a:t>функции/ роли и т.п.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73900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Задание </a:t>
            </a:r>
            <a:r>
              <a:rPr lang="ru-RU" dirty="0" smtClean="0">
                <a:solidFill>
                  <a:srgbClr val="FF0000"/>
                </a:solidFill>
              </a:rPr>
              <a:t>29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Альтернативное </a:t>
            </a:r>
            <a:r>
              <a:rPr lang="ru-RU" dirty="0"/>
              <a:t>задание 29, </a:t>
            </a:r>
            <a:r>
              <a:rPr lang="ru-RU" dirty="0" smtClean="0"/>
              <a:t>нацеливающее экзаменующегося </a:t>
            </a:r>
            <a:r>
              <a:rPr lang="ru-RU" dirty="0"/>
              <a:t>на написание </a:t>
            </a:r>
            <a:r>
              <a:rPr lang="ru-RU" b="1" dirty="0"/>
              <a:t>мини-сочинения</a:t>
            </a:r>
            <a:r>
              <a:rPr lang="ru-RU" dirty="0"/>
              <a:t> по одной из </a:t>
            </a:r>
            <a:r>
              <a:rPr lang="ru-RU" dirty="0" smtClean="0"/>
              <a:t>пяти предлагаемых </a:t>
            </a:r>
            <a:r>
              <a:rPr lang="ru-RU" dirty="0"/>
              <a:t>тем.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Каждая </a:t>
            </a:r>
            <a:r>
              <a:rPr lang="ru-RU" dirty="0"/>
              <a:t>тема-высказывание условно </a:t>
            </a:r>
            <a:r>
              <a:rPr lang="ru-RU" dirty="0" smtClean="0"/>
              <a:t>соотносится с </a:t>
            </a:r>
            <a:r>
              <a:rPr lang="ru-RU" dirty="0"/>
              <a:t>одной из базовых наук обществоведческого </a:t>
            </a:r>
            <a:r>
              <a:rPr lang="ru-RU" dirty="0" smtClean="0"/>
              <a:t>курса.</a:t>
            </a:r>
          </a:p>
          <a:p>
            <a:pPr marL="0" indent="0">
              <a:buNone/>
            </a:pPr>
            <a:r>
              <a:rPr lang="ru-RU" dirty="0" smtClean="0"/>
              <a:t>Данное </a:t>
            </a:r>
            <a:r>
              <a:rPr lang="ru-RU" dirty="0"/>
              <a:t>задание проверяет широкий комплекс </a:t>
            </a:r>
            <a:r>
              <a:rPr lang="ru-RU" dirty="0" smtClean="0"/>
              <a:t>умений, в </a:t>
            </a:r>
            <a:r>
              <a:rPr lang="ru-RU" dirty="0"/>
              <a:t>частности раскрывать смысл авторского суждения, привлекать </a:t>
            </a:r>
            <a:r>
              <a:rPr lang="ru-RU" dirty="0" smtClean="0"/>
              <a:t>изученные теоретические </a:t>
            </a:r>
            <a:r>
              <a:rPr lang="ru-RU" dirty="0"/>
              <a:t>положения общественных наук, </a:t>
            </a:r>
            <a:r>
              <a:rPr lang="ru-RU" dirty="0" smtClean="0"/>
              <a:t>самостоятельно формулировать </a:t>
            </a:r>
            <a:r>
              <a:rPr lang="ru-RU" dirty="0"/>
              <a:t>и конкретизировать примерами свои рассуждения, </a:t>
            </a:r>
            <a:r>
              <a:rPr lang="ru-RU" dirty="0" smtClean="0"/>
              <a:t>делать 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13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Задание </a:t>
            </a:r>
            <a:r>
              <a:rPr lang="ru-RU" dirty="0" smtClean="0">
                <a:solidFill>
                  <a:srgbClr val="FF0000"/>
                </a:solidFill>
              </a:rPr>
              <a:t>29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object 1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92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Задание 29. Критерий </a:t>
            </a:r>
            <a:r>
              <a:rPr lang="ru-RU" dirty="0" smtClean="0">
                <a:solidFill>
                  <a:srgbClr val="FF0000"/>
                </a:solidFill>
              </a:rPr>
              <a:t>29.1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object 9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054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Задание 29. Критерий 29.2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object 9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89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Задание 29. Критерий </a:t>
            </a:r>
            <a:r>
              <a:rPr lang="ru-RU" dirty="0" smtClean="0">
                <a:solidFill>
                  <a:srgbClr val="FF0000"/>
                </a:solidFill>
              </a:rPr>
              <a:t>29.3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object 9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61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187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ОМО 26 марта 2021</vt:lpstr>
      <vt:lpstr>Задание 28</vt:lpstr>
      <vt:lpstr>Задание 28</vt:lpstr>
      <vt:lpstr>Задание 28</vt:lpstr>
      <vt:lpstr>Задание 29</vt:lpstr>
      <vt:lpstr>Задание 29</vt:lpstr>
      <vt:lpstr>Задание 29. Критерий 29.1</vt:lpstr>
      <vt:lpstr>Задание 29. Критерий 29.2</vt:lpstr>
      <vt:lpstr>Задание 29. Критерий 29.3</vt:lpstr>
      <vt:lpstr>Задание 29. Критерий 29.4</vt:lpstr>
      <vt:lpstr>Задание 29. Критерий 29.4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</dc:creator>
  <cp:lastModifiedBy>Преподаватель ИРО</cp:lastModifiedBy>
  <cp:revision>6</cp:revision>
  <dcterms:created xsi:type="dcterms:W3CDTF">2021-02-16T16:07:37Z</dcterms:created>
  <dcterms:modified xsi:type="dcterms:W3CDTF">2021-03-26T05:31:04Z</dcterms:modified>
</cp:coreProperties>
</file>