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4"/>
  </p:notesMasterIdLst>
  <p:sldIdLst>
    <p:sldId id="258" r:id="rId2"/>
    <p:sldId id="275" r:id="rId3"/>
    <p:sldId id="259" r:id="rId4"/>
    <p:sldId id="260" r:id="rId5"/>
    <p:sldId id="273" r:id="rId6"/>
    <p:sldId id="274" r:id="rId7"/>
    <p:sldId id="276" r:id="rId8"/>
    <p:sldId id="277" r:id="rId9"/>
    <p:sldId id="261" r:id="rId10"/>
    <p:sldId id="278" r:id="rId11"/>
    <p:sldId id="279" r:id="rId12"/>
    <p:sldId id="27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42EF0"/>
    <a:srgbClr val="372FE1"/>
    <a:srgbClr val="4343FF"/>
    <a:srgbClr val="4D36F6"/>
    <a:srgbClr val="54AE48"/>
    <a:srgbClr val="F75353"/>
    <a:srgbClr val="0033CC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3478" autoAdjust="0"/>
  </p:normalViewPr>
  <p:slideViewPr>
    <p:cSldViewPr>
      <p:cViewPr>
        <p:scale>
          <a:sx n="80" d="100"/>
          <a:sy n="80" d="100"/>
        </p:scale>
        <p:origin x="-251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382 выпускника на сопровождении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получают среднее проф. образование</c:v>
                </c:pt>
                <c:pt idx="1">
                  <c:v>обучаются по программам проф.подготовки</c:v>
                </c:pt>
                <c:pt idx="2">
                  <c:v>обучаются в ВПОО</c:v>
                </c:pt>
                <c:pt idx="3">
                  <c:v>трудоустроены</c:v>
                </c:pt>
                <c:pt idx="4">
                  <c:v>отпуск по уходу за ребенком, РА, ИК</c:v>
                </c:pt>
                <c:pt idx="5">
                  <c:v>не заняты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126</c:v>
                </c:pt>
                <c:pt idx="1">
                  <c:v>61</c:v>
                </c:pt>
                <c:pt idx="2">
                  <c:v>27</c:v>
                </c:pt>
                <c:pt idx="3">
                  <c:v>115</c:v>
                </c:pt>
                <c:pt idx="4">
                  <c:v>30</c:v>
                </c:pt>
                <c:pt idx="5">
                  <c:v>39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14312967823467"/>
          <c:y val="0.12880327459067617"/>
          <c:w val="0.31930944395839411"/>
          <c:h val="0.8711967254093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0148740-DB56-4F40-9928-E19876CFA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22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6" name="Rectangle 12"/>
          <p:cNvSpPr>
            <a:spLocks noChangeArrowheads="1"/>
          </p:cNvSpPr>
          <p:nvPr/>
        </p:nvSpPr>
        <p:spPr bwMode="gray">
          <a:xfrm>
            <a:off x="0" y="2254102"/>
            <a:ext cx="9144000" cy="4170511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77" name="Freeform 13"/>
          <p:cNvSpPr>
            <a:spLocks/>
          </p:cNvSpPr>
          <p:nvPr/>
        </p:nvSpPr>
        <p:spPr bwMode="gray">
          <a:xfrm>
            <a:off x="0" y="2658141"/>
            <a:ext cx="9144000" cy="4199860"/>
          </a:xfrm>
          <a:custGeom>
            <a:avLst/>
            <a:gdLst/>
            <a:ahLst/>
            <a:cxnLst>
              <a:cxn ang="0">
                <a:pos x="13" y="2430"/>
              </a:cxn>
              <a:cxn ang="0">
                <a:pos x="1456" y="0"/>
              </a:cxn>
              <a:cxn ang="0">
                <a:pos x="5754" y="5"/>
              </a:cxn>
              <a:cxn ang="0">
                <a:pos x="5760" y="2433"/>
              </a:cxn>
              <a:cxn ang="0">
                <a:pos x="0" y="2430"/>
              </a:cxn>
            </a:cxnLst>
            <a:rect l="0" t="0" r="r" b="b"/>
            <a:pathLst>
              <a:path w="5760" h="2433">
                <a:moveTo>
                  <a:pt x="13" y="2430"/>
                </a:moveTo>
                <a:lnTo>
                  <a:pt x="1456" y="0"/>
                </a:lnTo>
                <a:lnTo>
                  <a:pt x="5754" y="5"/>
                </a:lnTo>
                <a:lnTo>
                  <a:pt x="5760" y="2433"/>
                </a:lnTo>
                <a:lnTo>
                  <a:pt x="0" y="2430"/>
                </a:lnTo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668" name="Freeform 4"/>
          <p:cNvSpPr>
            <a:spLocks/>
          </p:cNvSpPr>
          <p:nvPr/>
        </p:nvSpPr>
        <p:spPr bwMode="gray">
          <a:xfrm>
            <a:off x="2582863" y="1214422"/>
            <a:ext cx="6562725" cy="1042987"/>
          </a:xfrm>
          <a:custGeom>
            <a:avLst/>
            <a:gdLst/>
            <a:ahLst/>
            <a:cxnLst>
              <a:cxn ang="0">
                <a:pos x="0" y="657"/>
              </a:cxn>
              <a:cxn ang="0">
                <a:pos x="4134" y="657"/>
              </a:cxn>
              <a:cxn ang="0">
                <a:pos x="4134" y="0"/>
              </a:cxn>
              <a:cxn ang="0">
                <a:pos x="373" y="2"/>
              </a:cxn>
              <a:cxn ang="0">
                <a:pos x="0" y="657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373" y="2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rgbClr val="008000"/>
              </a:gs>
              <a:gs pos="100000">
                <a:srgbClr val="00CC66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669" name="Freeform 5"/>
          <p:cNvSpPr>
            <a:spLocks/>
          </p:cNvSpPr>
          <p:nvPr/>
        </p:nvSpPr>
        <p:spPr bwMode="ltGray">
          <a:xfrm>
            <a:off x="-6350" y="2264734"/>
            <a:ext cx="2579429" cy="4117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34" y="0"/>
              </a:cxn>
              <a:cxn ang="0">
                <a:pos x="1456" y="289"/>
              </a:cxn>
              <a:cxn ang="0">
                <a:pos x="0" y="286"/>
              </a:cxn>
              <a:cxn ang="0">
                <a:pos x="0" y="0"/>
              </a:cxn>
            </a:cxnLst>
            <a:rect l="0" t="0" r="r" b="b"/>
            <a:pathLst>
              <a:path w="1634" h="289">
                <a:moveTo>
                  <a:pt x="0" y="0"/>
                </a:moveTo>
                <a:lnTo>
                  <a:pt x="1634" y="0"/>
                </a:lnTo>
                <a:lnTo>
                  <a:pt x="1456" y="289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200400" y="1495425"/>
            <a:ext cx="5943600" cy="1012825"/>
          </a:xfrm>
        </p:spPr>
        <p:txBody>
          <a:bodyPr/>
          <a:lstStyle>
            <a:lvl1pPr>
              <a:defRPr sz="3600"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5867400"/>
            <a:ext cx="67818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3673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3674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C7A5E26-5E50-468A-835B-C58843A12E1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13685" name="Group 21"/>
          <p:cNvGrpSpPr>
            <a:grpSpLocks/>
          </p:cNvGrpSpPr>
          <p:nvPr/>
        </p:nvGrpSpPr>
        <p:grpSpPr bwMode="auto">
          <a:xfrm>
            <a:off x="8686800" y="5867400"/>
            <a:ext cx="155575" cy="417513"/>
            <a:chOff x="5472" y="3792"/>
            <a:chExt cx="184" cy="120"/>
          </a:xfrm>
        </p:grpSpPr>
        <p:sp>
          <p:nvSpPr>
            <p:cNvPr id="113682" name="Rectangle 18"/>
            <p:cNvSpPr>
              <a:spLocks noChangeArrowheads="1"/>
            </p:cNvSpPr>
            <p:nvPr userDrawn="1"/>
          </p:nvSpPr>
          <p:spPr bwMode="auto">
            <a:xfrm>
              <a:off x="5472" y="3792"/>
              <a:ext cx="184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83" name="Rectangle 19"/>
            <p:cNvSpPr>
              <a:spLocks noChangeArrowheads="1"/>
            </p:cNvSpPr>
            <p:nvPr userDrawn="1"/>
          </p:nvSpPr>
          <p:spPr bwMode="auto">
            <a:xfrm>
              <a:off x="5472" y="3864"/>
              <a:ext cx="183" cy="4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5DD9D-E262-42B1-9E4D-A321342574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0955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34100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D3E94-E66E-4D4A-9B62-0527662AA9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AFB38-5929-4C95-8C4E-502C594CC0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75702-7DA3-4798-90A6-92B5CC444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C608D-9DE1-4839-8D1B-5C2301E11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A7A9C-F683-47BD-849C-C3A16A9912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EAE0-78C3-4558-8A48-B1F8F9044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97492-D8C4-46BF-A814-F518DB3F9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EAB9E-4215-486A-B8C4-E44DBCD92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33F2B-4985-4287-986F-5EA687D59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43" name="Freeform 3"/>
          <p:cNvSpPr>
            <a:spLocks/>
          </p:cNvSpPr>
          <p:nvPr/>
        </p:nvSpPr>
        <p:spPr bwMode="gray">
          <a:xfrm>
            <a:off x="1285852" y="0"/>
            <a:ext cx="7866086" cy="1000108"/>
          </a:xfrm>
          <a:custGeom>
            <a:avLst/>
            <a:gdLst/>
            <a:ahLst/>
            <a:cxnLst>
              <a:cxn ang="0">
                <a:pos x="0" y="657"/>
              </a:cxn>
              <a:cxn ang="0">
                <a:pos x="4134" y="657"/>
              </a:cxn>
              <a:cxn ang="0">
                <a:pos x="4134" y="0"/>
              </a:cxn>
              <a:cxn ang="0">
                <a:pos x="401" y="1"/>
              </a:cxn>
              <a:cxn ang="0">
                <a:pos x="0" y="657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401" y="1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rgbClr val="009600"/>
              </a:gs>
              <a:gs pos="100000">
                <a:srgbClr val="00CC66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2644" name="Freeform 4"/>
          <p:cNvSpPr>
            <a:spLocks/>
          </p:cNvSpPr>
          <p:nvPr/>
        </p:nvSpPr>
        <p:spPr bwMode="ltGray">
          <a:xfrm>
            <a:off x="1" y="981075"/>
            <a:ext cx="1357290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38" y="0"/>
              </a:cxn>
              <a:cxn ang="0">
                <a:pos x="1138" y="182"/>
              </a:cxn>
              <a:cxn ang="0">
                <a:pos x="0" y="181"/>
              </a:cxn>
              <a:cxn ang="0">
                <a:pos x="0" y="0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70C0"/>
              </a:gs>
              <a:gs pos="50000">
                <a:srgbClr val="4475D8"/>
              </a:gs>
              <a:gs pos="100000">
                <a:srgbClr val="97B2E9"/>
              </a:gs>
            </a:gsLst>
            <a:lin ang="1080000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2743200" y="0"/>
            <a:ext cx="609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126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126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B8563EC6-7539-4541-92F7-DF0DA5C69D0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Группа 5"/>
          <p:cNvPicPr>
            <a:picLocks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44" y="0"/>
            <a:ext cx="1214446" cy="100013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3563888" y="1300850"/>
            <a:ext cx="5112568" cy="108012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</a:rPr>
              <a:t>Министерство образования 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</a:rPr>
              <a:t>Кировской области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ctrTitle"/>
          </p:nvPr>
        </p:nvSpPr>
        <p:spPr>
          <a:xfrm>
            <a:off x="611560" y="3356992"/>
            <a:ext cx="7920880" cy="3312368"/>
          </a:xfrm>
        </p:spPr>
        <p:txBody>
          <a:bodyPr/>
          <a:lstStyle/>
          <a:p>
            <a:pPr algn="ctr"/>
            <a:r>
              <a:rPr lang="ru-RU" sz="2700" dirty="0" err="1" smtClean="0">
                <a:solidFill>
                  <a:schemeClr val="accent1">
                    <a:lumMod val="50000"/>
                  </a:schemeClr>
                </a:solidFill>
              </a:rPr>
              <a:t>Постинтернатное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 сопровождение 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выпускников организаций для детей-сирот и детей, оставшихся без попечения родителей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Видякина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Татьяна Васильевна,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начальник отдела защиты прав детей 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и специального образования</a:t>
            </a:r>
            <a:endParaRPr lang="ru-RU" sz="2400" i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214" cy="114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Группа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66"/>
            <a:ext cx="1928794" cy="1785926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 РСП Центр социально-психологической помощи г. Кирова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Благотворительный фонд «Это Чудо» 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90145"/>
            <a:ext cx="2566289" cy="14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90145"/>
            <a:ext cx="4335434" cy="144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6514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50 выпускников имеют наставников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06" y="4221088"/>
            <a:ext cx="371719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4392488" cy="230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93370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i="1" dirty="0" smtClean="0"/>
          </a:p>
          <a:p>
            <a:pPr marL="0" indent="0" algn="ctr">
              <a:buNone/>
            </a:pPr>
            <a:endParaRPr lang="ru-RU" b="1" i="1" dirty="0"/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СПАСИБО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ЗА ВНИМАНИЕ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806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Повышение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эффективности комплексной поддержки уязвимых категорий детей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(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с ограниченными возможностями здоровья, оставшихся без попечения родителей, находящихся в социально опасном положении, сирот), способствующей их социальной реабилитации и полноценной интеграции 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общество</a:t>
            </a:r>
          </a:p>
          <a:p>
            <a:pPr marL="0" indent="0" algn="r">
              <a:buNone/>
            </a:pP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Стратегией развития воспитания в Российской Федерации на период до 2025 года</a:t>
            </a: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179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435280" cy="507754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кодекс РФ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кодекс РФ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24 июня 1999 года №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120-ФЗ</a:t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основах системы профилактики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безнадзорности</a:t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 несовершеннолетних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21 декабря 1996 года №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159-ФЗ</a:t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гарантиях по социальной поддержке детей-сирот и детей, оставшихся без попечения родителей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24 июля 1998 г.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124-ФЗ</a:t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гарантиях прав ребенка в Российской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Федерации«»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мая 2014 года № 481 «О деятельности организаций для детей-сирот и детей, оставшихся без попечения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</a:t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устройстве в них детей, оставшихся без попечения родителей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39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Нормативно-правовая база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4102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Кировской области от 04.12.2012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222-ЗО «О социальной поддержке детей-сирот и детей, оставшихся без попечения родителей, лиц из числа детей-сирот и детей, оставшихся без попечения родителей, детей, попавших в сложную жизненную ситуацию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Кировской области от 25.07.2019 № 394-П «Об утверждении порядка осуществления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постинтернатного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выпускников организаций для детей-сирот и детей, оставшихся без попечения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</a:t>
            </a:r>
            <a:b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Кировской области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Кировской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02.10.2019 № 825 «Об утверждении порядка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b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деятельности по осуществлению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постинтернатного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выпускников организаций для детей-сирот и детей, оставшихся без попечения родителей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89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Участники </a:t>
            </a:r>
            <a:r>
              <a:rPr lang="ru-RU" sz="2800" dirty="0" err="1" smtClean="0"/>
              <a:t>постинтернатного</a:t>
            </a:r>
            <a:r>
              <a:rPr lang="ru-RU" sz="2800" dirty="0" smtClean="0"/>
              <a:t> сопровождения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Организации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для детей-сирот и детей, оставшихся без попечения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родителей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Органы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опеки и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попечительства 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Органы государственной власти Кировской области, органы местного самоуправления муниципальных образований Кировской области, образовательные организации высшего образования и профессиональные образовательные организации, иные организации независимо от организационно-правовых форм и форм собственности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КОГКУ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«Кировский областной центр усыновления, опеки и попечительства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»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34141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FFFF"/>
                </a:solidFill>
              </a:rPr>
              <a:t>Ведущие направления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реализация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 подготовки воспитанников организаций </a:t>
            </a:r>
            <a:b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детей-сирот к самостоятельной жизни в условиях организаций для детей-сирот, диагностика освоения программ в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предвыпускной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период (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предпостинтернатное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сопровождение);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взаимодействия с НКО, СКО по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постинтернатному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сопровождению,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наставничества, включение попечительского совета в социализацию воспитанников;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сопровождение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выпускников организаций для детей-сирот в рамках заключенных договоров о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постинтернатном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сопровождении,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реализация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индивидуальных планов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постинтернатного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сопровождения,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организация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межведомственного взаимодействия; 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ведение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базы данных выпускников организаций для детей-сирот,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оценка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успешности социальной адаптации выпускников;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организация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временного пребывания выпускников в возрасте до 23 лет в организациях для детей-сирот в период каникул, выходных и праздничных дней.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326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 для детей-сирот, в них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541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 воспитанник,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из которых 499 - дети-сироты и дети, оставшиеся без попечения родителей, 42 –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помещены временно по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соглашению сроком до 1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года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 panose="02020603050405020304" pitchFamily="18" charset="0"/>
              </a:rPr>
              <a:t>10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 panose="02020603050405020304" pitchFamily="18" charset="0"/>
              </a:rPr>
              <a:t> организаций для детей-сирот –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 panose="02020603050405020304" pitchFamily="18" charset="0"/>
              </a:rPr>
              <a:t>20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 panose="02020603050405020304" pitchFamily="18" charset="0"/>
              </a:rPr>
              <a:t> ставок специалистов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 panose="02020603050405020304" pitchFamily="18" charset="0"/>
              </a:rPr>
              <a:t>постинтернатного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 panose="02020603050405020304" pitchFamily="18" charset="0"/>
              </a:rPr>
              <a:t> сопровождения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451653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36501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058089"/>
              </a:buClr>
              <a:buNone/>
            </a:pPr>
            <a:endParaRPr lang="ru-RU" dirty="0" smtClean="0">
              <a:solidFill>
                <a:srgbClr val="404040">
                  <a:lumMod val="50000"/>
                </a:srgbClr>
              </a:solidFill>
              <a:latin typeface="Times New Roman"/>
              <a:ea typeface="Calibri"/>
            </a:endParaRPr>
          </a:p>
          <a:p>
            <a:pPr marL="0" lvl="0" indent="0" algn="ctr">
              <a:buClr>
                <a:srgbClr val="058089"/>
              </a:buClr>
              <a:buNone/>
            </a:pPr>
            <a:endParaRPr lang="ru-RU" dirty="0">
              <a:solidFill>
                <a:srgbClr val="404040">
                  <a:lumMod val="50000"/>
                </a:srgbClr>
              </a:solidFill>
              <a:latin typeface="Times New Roman"/>
              <a:ea typeface="Calibri"/>
            </a:endParaRPr>
          </a:p>
          <a:p>
            <a:pPr marL="0" lvl="0" indent="0" algn="ctr">
              <a:buClr>
                <a:srgbClr val="058089"/>
              </a:buClr>
              <a:buNone/>
            </a:pPr>
            <a:r>
              <a:rPr lang="ru-RU" dirty="0" smtClean="0">
                <a:solidFill>
                  <a:srgbClr val="404040">
                    <a:lumMod val="50000"/>
                  </a:srgbClr>
                </a:solidFill>
                <a:latin typeface="Times New Roman"/>
                <a:ea typeface="Calibri"/>
              </a:rPr>
              <a:t>КОГКУ </a:t>
            </a:r>
            <a:r>
              <a:rPr lang="ru-RU" dirty="0">
                <a:solidFill>
                  <a:srgbClr val="404040">
                    <a:lumMod val="50000"/>
                  </a:srgbClr>
                </a:solidFill>
                <a:latin typeface="Times New Roman"/>
                <a:ea typeface="Calibri"/>
              </a:rPr>
              <a:t>«Кировский областной центр усыновления, опеки и попечительства</a:t>
            </a:r>
            <a:r>
              <a:rPr lang="ru-RU" dirty="0" smtClean="0">
                <a:solidFill>
                  <a:srgbClr val="404040">
                    <a:lumMod val="50000"/>
                  </a:srgbClr>
                </a:solidFill>
                <a:latin typeface="Times New Roman"/>
                <a:ea typeface="Calibri"/>
              </a:rPr>
              <a:t>» - координатор </a:t>
            </a:r>
            <a:r>
              <a:rPr lang="ru-RU" dirty="0" err="1" smtClean="0">
                <a:solidFill>
                  <a:srgbClr val="404040">
                    <a:lumMod val="50000"/>
                  </a:srgbClr>
                </a:solidFill>
                <a:latin typeface="Times New Roman"/>
                <a:ea typeface="Calibri"/>
              </a:rPr>
              <a:t>постинтернатного</a:t>
            </a:r>
            <a:r>
              <a:rPr lang="ru-RU" dirty="0" smtClean="0">
                <a:solidFill>
                  <a:srgbClr val="404040">
                    <a:lumMod val="50000"/>
                  </a:srgbClr>
                </a:solidFill>
                <a:latin typeface="Times New Roman"/>
                <a:ea typeface="Calibri"/>
              </a:rPr>
              <a:t> сопровождения</a:t>
            </a:r>
            <a:endParaRPr lang="ru-RU" dirty="0">
              <a:solidFill>
                <a:srgbClr val="404040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172819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1096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5688632" cy="990600"/>
          </a:xfrm>
        </p:spPr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666077"/>
              </p:ext>
            </p:extLst>
          </p:nvPr>
        </p:nvGraphicFramePr>
        <p:xfrm>
          <a:off x="457200" y="1447800"/>
          <a:ext cx="8291264" cy="5149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3777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016TGp">
  <a:themeElements>
    <a:clrScheme name="Worldwide 1">
      <a:dk1>
        <a:srgbClr val="4D4D4D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99CC00"/>
      </a:accent2>
      <a:accent3>
        <a:srgbClr val="FFFFFF"/>
      </a:accent3>
      <a:accent4>
        <a:srgbClr val="404040"/>
      </a:accent4>
      <a:accent5>
        <a:srgbClr val="AAC0C4"/>
      </a:accent5>
      <a:accent6>
        <a:srgbClr val="8AB900"/>
      </a:accent6>
      <a:hlink>
        <a:srgbClr val="3194CB"/>
      </a:hlink>
      <a:folHlink>
        <a:srgbClr val="B55813"/>
      </a:folHlink>
    </a:clrScheme>
    <a:fontScheme name="Worldwid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orldwide 1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3194CB"/>
        </a:hlink>
        <a:folHlink>
          <a:srgbClr val="B558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D98445"/>
        </a:hlink>
        <a:folHlink>
          <a:srgbClr val="8A71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3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1C40B2"/>
        </a:accent1>
        <a:accent2>
          <a:srgbClr val="E14A21"/>
        </a:accent2>
        <a:accent3>
          <a:srgbClr val="FFFFFF"/>
        </a:accent3>
        <a:accent4>
          <a:srgbClr val="2A2A2A"/>
        </a:accent4>
        <a:accent5>
          <a:srgbClr val="ABAFD5"/>
        </a:accent5>
        <a:accent6>
          <a:srgbClr val="CC421D"/>
        </a:accent6>
        <a:hlink>
          <a:srgbClr val="3392E9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3915</TotalTime>
  <Words>261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F016TGp</vt:lpstr>
      <vt:lpstr>Постинтернатное сопровождение выпускников организаций для детей-сирот и детей, оставшихся без попечения родителей    Видякина Татьяна Васильевна, начальник отдела защиты прав детей  и специального образования</vt:lpstr>
      <vt:lpstr>Презентация PowerPoint</vt:lpstr>
      <vt:lpstr>Нормативно-правовая база</vt:lpstr>
      <vt:lpstr>Нормативно-правовая база</vt:lpstr>
      <vt:lpstr>Участники постинтернатного сопровождения</vt:lpstr>
      <vt:lpstr>Ведущие направления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50 выпускников имеют наставников</vt:lpstr>
      <vt:lpstr>Презентация PowerPoint</vt:lpstr>
    </vt:vector>
  </TitlesOfParts>
  <Company>КОГКУ ЦОКО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КОГКУ ЦОКО, заместитель директора</dc:creator>
  <cp:lastModifiedBy>Видякина Т.В.. Татьяна</cp:lastModifiedBy>
  <cp:revision>553</cp:revision>
  <dcterms:created xsi:type="dcterms:W3CDTF">2014-03-25T14:18:04Z</dcterms:created>
  <dcterms:modified xsi:type="dcterms:W3CDTF">2021-03-16T17:48:37Z</dcterms:modified>
</cp:coreProperties>
</file>