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300" r:id="rId4"/>
    <p:sldId id="263" r:id="rId5"/>
    <p:sldId id="258" r:id="rId6"/>
    <p:sldId id="301" r:id="rId7"/>
    <p:sldId id="302" r:id="rId8"/>
    <p:sldId id="303" r:id="rId9"/>
    <p:sldId id="304" r:id="rId10"/>
    <p:sldId id="275" r:id="rId11"/>
    <p:sldId id="29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3DF57-747E-4066-916D-2B3F3C734404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EE1E898-B5CB-41FD-8BA7-DB2D543C4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B5AF7-907D-4885-82FC-A6FA9463C95E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F5D63-759C-4FDD-8D0B-C08D81DBA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AC525-23BA-4A31-AC2B-24FBA8714232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B9FBA-A1AF-4D6F-9338-82BC6862E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DAE7B-2E27-41A1-B8D2-DCCE539AF4BE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81072-4467-4ACE-A2D0-BFFC221C6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B43F3-2AF8-45B2-B762-BEFD13E0E957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DF554-CEDE-4765-92D6-05834D4E6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2C5B5-C844-4524-BE80-999C069C9C39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AB19F-D5FB-41AF-86D1-67C7F3354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A61A7AA-8824-4F8D-9047-4E402B89A114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3E655EB-D766-40B7-813E-8FDC10564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B93CD-2012-429A-84A3-7ADBEB657E4B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00E4F-F557-4D49-BEEA-F921D8963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CE0A-4E9A-4207-842F-73DC292B8426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AAA8-075F-4481-88E7-12A8EA61D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F92F7-DC0B-419F-9602-9CB4EA10E120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73C83-C49D-472C-AA35-DC9865279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43A2A-C368-484C-ACC2-8578AEB93C26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897C-3B7A-4CD3-B0DE-3A47CCFF2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04B0AB-056A-42E0-9B82-4B0E7DB05F93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ED780-DFFC-421E-BCBC-CF24E615A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2" r:id="rId2"/>
    <p:sldLayoutId id="2147483831" r:id="rId3"/>
    <p:sldLayoutId id="2147483830" r:id="rId4"/>
    <p:sldLayoutId id="2147483834" r:id="rId5"/>
    <p:sldLayoutId id="2147483835" r:id="rId6"/>
    <p:sldLayoutId id="2147483829" r:id="rId7"/>
    <p:sldLayoutId id="2147483828" r:id="rId8"/>
    <p:sldLayoutId id="2147483827" r:id="rId9"/>
    <p:sldLayoutId id="2147483826" r:id="rId10"/>
    <p:sldLayoutId id="21474838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DE6C36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DE6C36"/>
        </a:buClr>
        <a:buFont typeface="Georgia" pitchFamily="18" charset="0"/>
        <a:buChar char="▫"/>
        <a:defRPr sz="2000" kern="1200">
          <a:solidFill>
            <a:srgbClr val="DE6C36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8925744" cy="90872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КОГПОАУ «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Куменский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аграрно-технологический техникум»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5589240"/>
            <a:ext cx="8964612" cy="864095"/>
          </a:xfrm>
        </p:spPr>
        <p:txBody>
          <a:bodyPr/>
          <a:lstStyle/>
          <a:p>
            <a:pPr marL="63500" algn="r" eaLnBrk="1" hangingPunct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Ардашева Екатерина Анатольевна, мастер производственного обучения,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3500" algn="r" eaLnBrk="1" hangingPunct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квалификационная категория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980728"/>
            <a:ext cx="5364088" cy="45858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32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«Роль мастера в содействии ранней профориентации и профессионального самоопределения школьников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использованием ресурсов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b="1" cap="all" dirty="0" smtClean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sun9-54.userapi.com/impf/c855720/v855720305/1b6124/A1DXTdDs9ME.jpg?size=780x1040&amp;quality=96&amp;sign=01e5213ed795540352f8bf125e7465e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764704"/>
            <a:ext cx="3510390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7606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Перспективы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использованием ресурсов техникума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7776864" cy="3024336"/>
          </a:xfrm>
        </p:spPr>
        <p:txBody>
          <a:bodyPr/>
          <a:lstStyle/>
          <a:p>
            <a:pPr marL="623887" lvl="0" indent="-514350" algn="just" eaLnBrk="1" hangingPunct="1">
              <a:buClr>
                <a:schemeClr val="tx2">
                  <a:lumMod val="75000"/>
                </a:schemeClr>
              </a:buClr>
              <a:buFont typeface="Georgia" pitchFamily="18" charset="0"/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предметно-развивающей среды, продолжить освоение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знаний 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профессиях в новых формах:</a:t>
            </a:r>
          </a:p>
          <a:p>
            <a:pPr marL="623887" lvl="0" indent="-514350" algn="just" eaLnBrk="1" hangingPunct="1">
              <a:buClr>
                <a:schemeClr val="tx2">
                  <a:lumMod val="75000"/>
                </a:schemeClr>
              </a:buCl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дизайн-проекта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«Квартира моей мечты» (сюжетно-ролевая игра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623887" lvl="0" indent="-514350" algn="just" eaLnBrk="1" hangingPunct="1">
              <a:buClr>
                <a:schemeClr val="tx2">
                  <a:lumMod val="75000"/>
                </a:schemeClr>
              </a:buCl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2.Продолжить знакомство с профессией «Тракторист-машинист» и «Повар»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23887" lvl="0" indent="-514350" algn="just" eaLnBrk="1" hangingPunct="1">
              <a:buClr>
                <a:schemeClr val="tx2">
                  <a:lumMod val="75000"/>
                </a:schemeClr>
              </a:buClr>
              <a:buFont typeface="Georgia" pitchFamily="18" charset="0"/>
              <a:buAutoNum type="arabicParenR"/>
            </a:pP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3887" indent="-514350" algn="just" eaLnBrk="1" hangingPunct="1">
              <a:buClr>
                <a:schemeClr val="tx2">
                  <a:lumMod val="75000"/>
                </a:schemeClr>
              </a:buClr>
              <a:buAutoNum type="arabicParenR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23887" indent="-514350" algn="just" eaLnBrk="1" hangingPunct="1">
              <a:buClr>
                <a:schemeClr val="tx2">
                  <a:lumMod val="75000"/>
                </a:schemeClr>
              </a:buCl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AutoShape 2" descr="https://apf.mail.ru/cgi-bin/readmsg/DSC02949.JPG?id=14397995210000000984%3B0%3B2&amp;x-email=dybok125%40mail.ru&amp;exif=1&amp;bs=16720&amp;bl=2610281&amp;ct=image%2Fjpeg&amp;cn=DSC02949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apf.mail.ru/cgi-bin/readmsg/DSC02949.JPG?id=14397995210000000984%3B0%3B2&amp;x-email=dybok125%40mail.ru&amp;exif=1&amp;bs=16720&amp;bl=2610281&amp;ct=image%2Fjpeg&amp;cn=DSC02949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apf.mail.ru/cgi-bin/readmsg/DSC02949.JPG?id=14397995210000000984%3B0%3B2&amp;x-email=dybok125%40mail.ru&amp;exif=1&amp;bs=16720&amp;bl=2610281&amp;ct=image%2Fjpeg&amp;cn=DSC02949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s://apf.mail.ru/cgi-bin/readmsg/DSC02949.JPG?id=14397995210000000984%3B0%3B2&amp;x-email=dybok125%40mail.ru&amp;exif=1&amp;bs=16720&amp;bl=2610281&amp;ct=image%2Fjpeg&amp;cn=DSC02949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Проект сюжетно-ролевой игры «Я дизайнер: квартира мечты» с детьми старшего дошкольного возраста"/>
          <p:cNvPicPr>
            <a:picLocks noChangeAspect="1" noChangeArrowheads="1"/>
          </p:cNvPicPr>
          <p:nvPr/>
        </p:nvPicPr>
        <p:blipFill>
          <a:blip r:embed="rId2" cstate="print"/>
          <a:srcRect b="5128"/>
          <a:stretch>
            <a:fillRect/>
          </a:stretch>
        </p:blipFill>
        <p:spPr bwMode="auto">
          <a:xfrm>
            <a:off x="1259632" y="3717032"/>
            <a:ext cx="4752528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4941168"/>
            <a:ext cx="388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Constanti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8640"/>
            <a:ext cx="856895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7" indent="-514350" algn="just" eaLnBrk="1" hangingPunct="1">
              <a:buClr>
                <a:schemeClr val="tx2">
                  <a:lumMod val="75000"/>
                </a:schemeClr>
              </a:buCl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</a:p>
          <a:p>
            <a:pPr marL="623887" indent="-514350" algn="just">
              <a:buClr>
                <a:schemeClr val="tx2">
                  <a:lumMod val="75000"/>
                </a:schemeClr>
              </a:buClr>
              <a:buFontTx/>
              <a:buChar char="-"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Развитие сетевого взаимодействия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между ПОО и ДОУ </a:t>
            </a:r>
          </a:p>
          <a:p>
            <a:pPr marL="623887" indent="-514350" algn="just" eaLnBrk="1" hangingPunct="1">
              <a:buClr>
                <a:schemeClr val="tx2">
                  <a:lumMod val="75000"/>
                </a:schemeClr>
              </a:buClr>
              <a:buFontTx/>
              <a:buChar char="-"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Самореализация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мастера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/о-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ощущение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нужности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того, чем занимаешься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23887" indent="-514350" algn="just" eaLnBrk="1" hangingPunct="1">
              <a:buClr>
                <a:schemeClr val="tx2">
                  <a:lumMod val="75000"/>
                </a:schemeClr>
              </a:buClr>
              <a:buFontTx/>
              <a:buChar char="-"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Элемент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наставничества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623887" indent="-514350" algn="just" eaLnBrk="1" hangingPunct="1">
              <a:buClr>
                <a:schemeClr val="tx2">
                  <a:lumMod val="75000"/>
                </a:schemeClr>
              </a:buCl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сопровождение группы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дошкольников по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ступеням школы;</a:t>
            </a:r>
          </a:p>
          <a:p>
            <a:pPr marL="623887" indent="-514350" algn="just" eaLnBrk="1" hangingPunct="1">
              <a:buClr>
                <a:schemeClr val="tx2">
                  <a:lumMod val="75000"/>
                </a:schemeClr>
              </a:buCl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Самосовершенствование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потребность  в знании детской психологии осуществляю в получении специальности ДПО (заочное обучение)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myslide.ru/documents_3/0644d43df1e93dd2081dab0bd1e37623/img36.jpg"/>
          <p:cNvPicPr>
            <a:picLocks noChangeAspect="1" noChangeArrowheads="1"/>
          </p:cNvPicPr>
          <p:nvPr/>
        </p:nvPicPr>
        <p:blipFill>
          <a:blip r:embed="rId2" cstate="print"/>
          <a:srcRect r="15897"/>
          <a:stretch>
            <a:fillRect/>
          </a:stretch>
        </p:blipFill>
        <p:spPr bwMode="auto">
          <a:xfrm>
            <a:off x="4716016" y="3933056"/>
            <a:ext cx="4248472" cy="2761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964488" cy="504056"/>
          </a:xfrm>
        </p:spPr>
        <p:txBody>
          <a:bodyPr/>
          <a:lstStyle/>
          <a:p>
            <a:pPr algn="ctr" eaLnBrk="1" hangingPunct="1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Актуальность ранней профориентации</a:t>
            </a:r>
            <a:endParaRPr lang="ru-RU" sz="3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064896" cy="2808312"/>
          </a:xfrm>
        </p:spPr>
        <p:txBody>
          <a:bodyPr/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Цель: Общее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знакомство с миром профессий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приобретением жизненного опыта в каких-либо видах трудовой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Задача: Формирование  умений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выстраивать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жизненные перспективы,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наиболее соответствующих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индивидуальным возможностям ребенка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indent="255588" eaLnBrk="1" hangingPunct="1">
              <a:buNone/>
            </a:pPr>
            <a:endParaRPr lang="ru-RU" sz="1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861048"/>
            <a:ext cx="44999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600">
              <a:spcBef>
                <a:spcPts val="30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sun9-41.userapi.com/impf/bgFUB8EU8q28z-3ljwjNp9KUbrcHHCcH-A5EXQ/sVzUzzXCQuA.jpg?size=1280x960&amp;quality=96&amp;sign=71c1659ebf303a486ad14956f89cb7d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501008"/>
            <a:ext cx="4392487" cy="3356992"/>
          </a:xfrm>
          <a:prstGeom prst="rect">
            <a:avLst/>
          </a:prstGeom>
          <a:noFill/>
        </p:spPr>
      </p:pic>
      <p:pic>
        <p:nvPicPr>
          <p:cNvPr id="12290" name="Picture 2" descr="https://sun9-68.userapi.com/impf/sWDw5KIglWrPNrDfexJYMlaGNN_RaRdc0Q45JQ/pLWXqqW6ISA.jpg?size=1280x960&amp;quality=96&amp;sign=58a0509607df4c07df434ece8664288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4175448" cy="32849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Роль мастера производственного обучения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856895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Использовать современные подходы, формы и методы профориентации, эффективные приемы общения, стимулирующие профессиональное самоопределение и профессиональный выбор </a:t>
            </a:r>
            <a:r>
              <a:rPr lang="ru-RU" sz="1600" dirty="0" smtClean="0"/>
              <a:t>	</a:t>
            </a:r>
          </a:p>
          <a:p>
            <a:endParaRPr lang="ru-RU" sz="1600" dirty="0" smtClean="0"/>
          </a:p>
          <a:p>
            <a:r>
              <a:rPr lang="ru-RU" sz="1600" b="1" dirty="0" smtClean="0"/>
              <a:t>Устанавливать </a:t>
            </a:r>
            <a:r>
              <a:rPr lang="ru-RU" sz="1600" b="1" dirty="0" smtClean="0"/>
              <a:t>контакт со школьниками и их родителями </a:t>
            </a:r>
            <a:r>
              <a:rPr lang="ru-RU" sz="1600" dirty="0" smtClean="0"/>
              <a:t>(законными представителями), стимулировать интерес и познавательную активность участников </a:t>
            </a:r>
            <a:r>
              <a:rPr lang="ru-RU" sz="1600" dirty="0" err="1" smtClean="0"/>
              <a:t>профориентационных</a:t>
            </a:r>
            <a:r>
              <a:rPr lang="ru-RU" sz="1600" dirty="0" smtClean="0"/>
              <a:t> мероприятий, оказывать им эмоциональную поддержку </a:t>
            </a:r>
            <a:endParaRPr lang="ru-RU" sz="1600" dirty="0" smtClean="0"/>
          </a:p>
          <a:p>
            <a:r>
              <a:rPr lang="ru-RU" sz="1600" dirty="0" smtClean="0"/>
              <a:t>	</a:t>
            </a:r>
          </a:p>
          <a:p>
            <a:r>
              <a:rPr lang="ru-RU" sz="1600" b="1" dirty="0" smtClean="0"/>
              <a:t>Проводить информирование и консультирование с учетом возрастных и индивидуальных особенносте</a:t>
            </a:r>
            <a:r>
              <a:rPr lang="ru-RU" sz="1600" dirty="0" smtClean="0"/>
              <a:t>й обучающихся и их родителей (законных представителей) 	</a:t>
            </a:r>
          </a:p>
          <a:p>
            <a:r>
              <a:rPr lang="ru-RU" sz="1600" dirty="0" smtClean="0"/>
              <a:t>	</a:t>
            </a:r>
          </a:p>
          <a:p>
            <a:r>
              <a:rPr lang="ru-RU" sz="1600" b="1" dirty="0" smtClean="0"/>
              <a:t>Знакомить школьников и их родителей </a:t>
            </a:r>
            <a:r>
              <a:rPr lang="ru-RU" sz="1600" b="1" dirty="0" smtClean="0"/>
              <a:t>с </a:t>
            </a:r>
            <a:r>
              <a:rPr lang="ru-RU" sz="1600" b="1" dirty="0" smtClean="0"/>
              <a:t>особенностями вида профессиональной деятельности</a:t>
            </a:r>
            <a:r>
              <a:rPr lang="ru-RU" sz="1600" dirty="0" smtClean="0"/>
              <a:t>: содержанием и условиями труда, образом жизни раб</a:t>
            </a:r>
            <a:r>
              <a:rPr lang="ru-RU" sz="1400" dirty="0" smtClean="0"/>
              <a:t>отников данной профессии, требованиями к их профессиональному образованию, личности 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5103674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i="1" dirty="0" smtClean="0"/>
              <a:t>Профессиональный стандарт "Педагог профессионального обучения, профессионального образования и дополнительного профессионального образования" </a:t>
            </a:r>
            <a:endParaRPr lang="ru-RU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66800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работы с детьми по формированию представлений о профессиях и труде взрослых 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28992" y="3214686"/>
            <a:ext cx="2143140" cy="1414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работы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071678"/>
            <a:ext cx="3000396" cy="1933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приближение детей к труду взрослых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2214554"/>
            <a:ext cx="3000396" cy="1790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приближение работы взрослых к детям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5085184"/>
            <a:ext cx="3786214" cy="1629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совместная деятельность детей и взрослых</a:t>
            </a:r>
            <a:endParaRPr lang="ru-RU" sz="2800" b="1" dirty="0"/>
          </a:p>
        </p:txBody>
      </p:sp>
      <p:sp>
        <p:nvSpPr>
          <p:cNvPr id="8" name="Стрелка вправо 7"/>
          <p:cNvSpPr/>
          <p:nvPr/>
        </p:nvSpPr>
        <p:spPr>
          <a:xfrm rot="12384900">
            <a:off x="3082942" y="28094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4094672">
            <a:off x="5226466" y="256203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86248" y="4643446"/>
            <a:ext cx="48463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5013176"/>
            <a:ext cx="2555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сюжетно-ролевые игры, дидактические игры, подвижные </a:t>
            </a:r>
            <a:r>
              <a:rPr lang="ru-RU" dirty="0" err="1" smtClean="0"/>
              <a:t>квест-игры</a:t>
            </a:r>
            <a:r>
              <a:rPr lang="ru-RU" dirty="0" smtClean="0"/>
              <a:t>, и другие формы активной деятельности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1" y="4077072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Беседы,использование</a:t>
            </a:r>
            <a:r>
              <a:rPr lang="ru-RU" dirty="0" smtClean="0"/>
              <a:t> </a:t>
            </a:r>
            <a:r>
              <a:rPr lang="ru-RU" dirty="0" err="1" smtClean="0"/>
              <a:t>лэпбука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4077072"/>
            <a:ext cx="2640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Экскурсии в техникум, </a:t>
            </a:r>
          </a:p>
          <a:p>
            <a:r>
              <a:rPr lang="ru-RU" dirty="0" smtClean="0"/>
              <a:t>на предприятия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04664"/>
            <a:ext cx="6444208" cy="64807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ознакомление с трудом взрослых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6120680" cy="1080120"/>
          </a:xfrm>
        </p:spPr>
        <p:txBody>
          <a:bodyPr>
            <a:normAutofit fontScale="25000" lnSpcReduction="20000"/>
          </a:bodyPr>
          <a:lstStyle/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Цель: воспитание уважения к людям разных профессий;</a:t>
            </a: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знакомство с простейшими инструментами и оборудованием;</a:t>
            </a: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изучение свойств различных материалов;</a:t>
            </a: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Формы: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Беседы, знакомство с профессией посредством 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sun9-20.userapi.com/impf/2oBGnINSflbBGdlQ1bDeYs9HHk9-kzzPKKzkFg/FKEOvrZ3yEw.jpg?size=810x1080&amp;quality=96&amp;sign=b80ea2d875ceba70c7296ba61212b30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7270" y="188640"/>
            <a:ext cx="2676730" cy="3568973"/>
          </a:xfrm>
          <a:prstGeom prst="rect">
            <a:avLst/>
          </a:prstGeom>
          <a:noFill/>
        </p:spPr>
      </p:pic>
      <p:pic>
        <p:nvPicPr>
          <p:cNvPr id="14340" name="Picture 4" descr="https://sun9-34.userapi.com/impf/0yu2b2xB_mpvx_ZKjQ4ppFyqqhYMmBohcRVLww/LUsvY8vBT7I.jpg?size=1280x960&amp;quality=96&amp;sign=1047d99cfba4777fff529be1e4c29fd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01008"/>
            <a:ext cx="4187957" cy="3140968"/>
          </a:xfrm>
          <a:prstGeom prst="rect">
            <a:avLst/>
          </a:prstGeom>
          <a:noFill/>
        </p:spPr>
      </p:pic>
      <p:pic>
        <p:nvPicPr>
          <p:cNvPr id="14342" name="Picture 6" descr="https://sun9-16.userapi.com/impf/IbjN4uDonqjDK97yKHxF_FCBg-vFMScoYfyMJw/nPg04WxXKrU.jpg?size=810x1080&amp;quality=96&amp;sign=2668952359da3d4168aeb0f79b8e07b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852936"/>
            <a:ext cx="3240360" cy="38296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5328592" cy="2060848"/>
          </a:xfrm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Совместная деятельность: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знакомство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 профессией «Маляр» 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мастер-класс в технике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флюид-арт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84168" y="4797152"/>
            <a:ext cx="2602632" cy="17766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5842" name="Picture 2" descr="https://sun9-30.userapi.com/impf/dmRTvz1xfS3GfmgVwvib1WyB5OTW_qGn8xk3KQ/_6Ei4_9xlYQ.jpg?size=810x1080&amp;quality=96&amp;sign=c3c9ea3290013131bb9d88ba4cadd52c&amp;type=album"/>
          <p:cNvPicPr>
            <a:picLocks noChangeAspect="1" noChangeArrowheads="1"/>
          </p:cNvPicPr>
          <p:nvPr/>
        </p:nvPicPr>
        <p:blipFill>
          <a:blip r:embed="rId2" cstate="print"/>
          <a:srcRect b="7151"/>
          <a:stretch>
            <a:fillRect/>
          </a:stretch>
        </p:blipFill>
        <p:spPr bwMode="auto">
          <a:xfrm>
            <a:off x="3347864" y="2708920"/>
            <a:ext cx="2733768" cy="3384376"/>
          </a:xfrm>
          <a:prstGeom prst="rect">
            <a:avLst/>
          </a:prstGeom>
          <a:noFill/>
        </p:spPr>
      </p:pic>
      <p:pic>
        <p:nvPicPr>
          <p:cNvPr id="35844" name="Picture 4" descr="https://sun9-44.userapi.com/impf/YigsLre2nIV0Ct4r7ygdJKnjXFM1Oxi4tCZOTw/tx_k9V8EmpQ.jpg?size=810x1080&amp;quality=96&amp;sign=35ab1aa6bfd50a67f40305d20749725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36912"/>
            <a:ext cx="3052236" cy="4069648"/>
          </a:xfrm>
          <a:prstGeom prst="rect">
            <a:avLst/>
          </a:prstGeom>
          <a:noFill/>
        </p:spPr>
      </p:pic>
      <p:pic>
        <p:nvPicPr>
          <p:cNvPr id="35846" name="Picture 6" descr="https://sun9-75.userapi.com/impf/CyvEqkvcOHq7LDurEJa-CMdEg0FTyADhPrU7GA/rzMcU7hwTAc.jpg?size=810x1080&amp;quality=96&amp;sign=427c978a7ac179069bbe45e36cfeab28&amp;type=album"/>
          <p:cNvPicPr>
            <a:picLocks noChangeAspect="1" noChangeArrowheads="1"/>
          </p:cNvPicPr>
          <p:nvPr/>
        </p:nvPicPr>
        <p:blipFill>
          <a:blip r:embed="rId4" cstate="print"/>
          <a:srcRect b="6621"/>
          <a:stretch>
            <a:fillRect/>
          </a:stretch>
        </p:blipFill>
        <p:spPr bwMode="auto">
          <a:xfrm>
            <a:off x="0" y="2132856"/>
            <a:ext cx="3412276" cy="4248472"/>
          </a:xfrm>
          <a:prstGeom prst="rect">
            <a:avLst/>
          </a:prstGeom>
          <a:noFill/>
        </p:spPr>
      </p:pic>
      <p:pic>
        <p:nvPicPr>
          <p:cNvPr id="35848" name="Picture 8" descr="https://sun9-38.userapi.com/impf/1KHIcXLayIXgEFiyFhAbThN8HkK2ml_QnRxL_A/cirnd0MO4QQ.jpg?size=1280x1280&amp;quality=96&amp;sign=8dce5bdbca3f8560184c187069c2a40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0"/>
            <a:ext cx="3087837" cy="3087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538736" cy="1872208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Профессия «строитель»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«Дом для трех поросят»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96336" y="5445224"/>
            <a:ext cx="1090464" cy="11286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6866" name="Picture 2" descr="https://sun9-75.userapi.com/impf/mp1vP-cEH-AIfR3jJsdLLd-0A93IJBEgRc34hg/UNwpAwZvTAI.jpg?size=810x1080&amp;quality=96&amp;sign=c06e33e147a29e5c636e557572f410e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3402378" cy="4536504"/>
          </a:xfrm>
          <a:prstGeom prst="rect">
            <a:avLst/>
          </a:prstGeom>
          <a:noFill/>
        </p:spPr>
      </p:pic>
      <p:pic>
        <p:nvPicPr>
          <p:cNvPr id="36868" name="Picture 4" descr="https://sun9-45.userapi.com/impf/Syo40olClic3oqqQsC15VXtfJJdm49xAlRAEVg/a1-sTg2o8P4.jpg?size=1280x960&amp;quality=96&amp;sign=2b54f5fd0a49b1b68370db1f5c5fdec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852936"/>
            <a:ext cx="5184575" cy="3888432"/>
          </a:xfrm>
          <a:prstGeom prst="rect">
            <a:avLst/>
          </a:prstGeom>
          <a:noFill/>
        </p:spPr>
      </p:pic>
      <p:pic>
        <p:nvPicPr>
          <p:cNvPr id="36870" name="Picture 6" descr="https://sun9-31.userapi.com/impf/CYM2vlPEXoYd9xRL5s99l6IapU72r34f7vNeiw/HvQtoIDAU9A.jpg?size=1280x960&amp;quality=96&amp;sign=2388360319e7d1f96903a22f21f8d03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2540" y="0"/>
            <a:ext cx="3899925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392488" cy="165618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Профессия «Водитель автомобиля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84368" y="5085184"/>
            <a:ext cx="802432" cy="14886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8914" name="Picture 2" descr="https://sun9-23.userapi.com/impf/v4VGJTGaYXp8VjtIeVyCNT5VlkLoXxddvxhAlQ/4hZXjqZiZ5E.jpg?size=1280x960&amp;quality=96&amp;sign=4f35c6d61bf2196222bf15f3d15d2455&amp;type=album"/>
          <p:cNvPicPr>
            <a:picLocks noChangeAspect="1" noChangeArrowheads="1"/>
          </p:cNvPicPr>
          <p:nvPr/>
        </p:nvPicPr>
        <p:blipFill>
          <a:blip r:embed="rId2" cstate="print"/>
          <a:srcRect l="7955" r="4456" b="9432"/>
          <a:stretch>
            <a:fillRect/>
          </a:stretch>
        </p:blipFill>
        <p:spPr bwMode="auto">
          <a:xfrm>
            <a:off x="5615608" y="4121696"/>
            <a:ext cx="3528392" cy="2736304"/>
          </a:xfrm>
          <a:prstGeom prst="rect">
            <a:avLst/>
          </a:prstGeom>
          <a:noFill/>
        </p:spPr>
      </p:pic>
      <p:pic>
        <p:nvPicPr>
          <p:cNvPr id="38916" name="Picture 4" descr="https://sun9-63.userapi.com/impf/YRetZ8QuHFf4O13Myls35a79wRFNrQ1kZ4KU2g/_F6mcem3gEw.jpg?size=1280x960&amp;quality=96&amp;sign=19e71d44ddf53c467ba0a2e0c681ae5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6632"/>
            <a:ext cx="4128458" cy="3096344"/>
          </a:xfrm>
          <a:prstGeom prst="rect">
            <a:avLst/>
          </a:prstGeom>
          <a:noFill/>
        </p:spPr>
      </p:pic>
      <p:pic>
        <p:nvPicPr>
          <p:cNvPr id="38918" name="Picture 6" descr="https://sun9-27.userapi.com/impf/xCQLvy4ivkXz_4NGPBQJ0Ze0O-IaSxbR-fPIgA/K-pKNaF8Elk.jpg?size=1280x960&amp;quality=96&amp;sign=c10a1aed79c5cd76ff8306b59e64e4d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45632"/>
            <a:ext cx="4416490" cy="3312368"/>
          </a:xfrm>
          <a:prstGeom prst="rect">
            <a:avLst/>
          </a:prstGeom>
          <a:noFill/>
        </p:spPr>
      </p:pic>
      <p:pic>
        <p:nvPicPr>
          <p:cNvPr id="38920" name="Picture 8" descr="https://sun9-24.userapi.com/impf/6metQiiW-fB7trZnL9qEPQOSonZN63sMq_Rvpw/WxNB1VatXDE.jpg?size=810x1080&amp;quality=96&amp;sign=17eb6c08bd0518ecc9551a308ec3c799&amp;type=album"/>
          <p:cNvPicPr>
            <a:picLocks noChangeAspect="1" noChangeArrowheads="1"/>
          </p:cNvPicPr>
          <p:nvPr/>
        </p:nvPicPr>
        <p:blipFill>
          <a:blip r:embed="rId5" cstate="print"/>
          <a:srcRect b="8511"/>
          <a:stretch>
            <a:fillRect/>
          </a:stretch>
        </p:blipFill>
        <p:spPr bwMode="auto">
          <a:xfrm>
            <a:off x="3059832" y="1700808"/>
            <a:ext cx="278777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3888432" cy="202116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приближение работы взрослых к детям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экскурсия в техникум, специальность «Ветеринария»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72200" y="5805264"/>
            <a:ext cx="2314600" cy="7685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7890" name="Picture 2" descr="https://sun9-47.userapi.com/impf/5OjZnfPiSNbuMUAhjt_S-zDOlWt9-p64Gs7vmQ/8AzIWiIpGGs.jpg?size=1280x960&amp;quality=96&amp;sign=6eabff827fea5912537691b31ff7ffd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415301"/>
            <a:ext cx="4298511" cy="3442699"/>
          </a:xfrm>
          <a:prstGeom prst="rect">
            <a:avLst/>
          </a:prstGeom>
          <a:noFill/>
        </p:spPr>
      </p:pic>
      <p:pic>
        <p:nvPicPr>
          <p:cNvPr id="37892" name="Picture 4" descr="https://sun9-47.userapi.com/impf/CIRnMQWXXZC4WKp9LIsqL5VQF3y6y2XoBrS6Aw/l_KeFMoK5IY.jpg?size=810x1080&amp;quality=96&amp;sign=1b03c6923fb77015b32e9bba2c1f375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49488"/>
            <a:ext cx="3744416" cy="4608512"/>
          </a:xfrm>
          <a:prstGeom prst="rect">
            <a:avLst/>
          </a:prstGeom>
          <a:noFill/>
        </p:spPr>
      </p:pic>
      <p:pic>
        <p:nvPicPr>
          <p:cNvPr id="6" name="Picture 2" descr="https://sun9-40.userapi.com/impf/n12NUGhemv5CMSqtIVf4sqx9GdVsYMeSD3-5sg/DfcMpFDEzr0.jpg?size=1280x960&amp;quality=96&amp;sign=23bc186bed75ee02316e08e87b712424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0"/>
            <a:ext cx="4896543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2">
      <a:dk1>
        <a:sysClr val="windowText" lastClr="000000"/>
      </a:dk1>
      <a:lt1>
        <a:sysClr val="window" lastClr="FFFFFF"/>
      </a:lt1>
      <a:dk2>
        <a:srgbClr val="7CCA62"/>
      </a:dk2>
      <a:lt2>
        <a:srgbClr val="EDF2DA"/>
      </a:lt2>
      <a:accent1>
        <a:srgbClr val="7CCA62"/>
      </a:accent1>
      <a:accent2>
        <a:srgbClr val="B0DFA0"/>
      </a:accent2>
      <a:accent3>
        <a:srgbClr val="B0DFA0"/>
      </a:accent3>
      <a:accent4>
        <a:srgbClr val="CAE9C0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</TotalTime>
  <Words>282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КОГПОАУ «Куменский аграрно-технологический техникум»</vt:lpstr>
      <vt:lpstr>Актуальность ранней профориентации</vt:lpstr>
      <vt:lpstr>Роль мастера производственного обучения</vt:lpstr>
      <vt:lpstr> Система работы с детьми по формированию представлений о профессиях и труде взрослых </vt:lpstr>
      <vt:lpstr>ознакомление с трудом взрослых</vt:lpstr>
      <vt:lpstr> Совместная деятельность: знакомство с профессией «Маляр»  мастер-класс в технике флюид-арт</vt:lpstr>
      <vt:lpstr>Профессия «строитель»  «Дом для трех поросят»</vt:lpstr>
      <vt:lpstr>Профессия «Водитель автомобиля</vt:lpstr>
      <vt:lpstr>приближение работы взрослых к детям: экскурсия в техникум, специальность «Ветеринария»</vt:lpstr>
      <vt:lpstr>Перспективы  профориентационной работы  с использованием ресурсов техникума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«Информационно-методическое сопровождение работы педагогов в рамках ранней профориентации детей в ДОУ»</dc:title>
  <dc:creator>Ирина</dc:creator>
  <cp:lastModifiedBy>Людмила Ельшина</cp:lastModifiedBy>
  <cp:revision>111</cp:revision>
  <dcterms:created xsi:type="dcterms:W3CDTF">2013-11-08T12:57:38Z</dcterms:created>
  <dcterms:modified xsi:type="dcterms:W3CDTF">2021-03-15T10:02:20Z</dcterms:modified>
</cp:coreProperties>
</file>