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9" r:id="rId5"/>
    <p:sldId id="259" r:id="rId6"/>
    <p:sldId id="260" r:id="rId7"/>
    <p:sldId id="261" r:id="rId8"/>
    <p:sldId id="274" r:id="rId9"/>
    <p:sldId id="275" r:id="rId10"/>
    <p:sldId id="276" r:id="rId11"/>
    <p:sldId id="277" r:id="rId12"/>
    <p:sldId id="278" r:id="rId13"/>
    <p:sldId id="269" r:id="rId14"/>
    <p:sldId id="271" r:id="rId15"/>
    <p:sldId id="270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99CCFF"/>
    <a:srgbClr val="FFFF00"/>
    <a:srgbClr val="FF99FF"/>
    <a:srgbClr val="D60093"/>
    <a:srgbClr val="B686DA"/>
    <a:srgbClr val="FF66FF"/>
    <a:srgbClr val="66FFCC"/>
    <a:srgbClr val="80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9" autoAdjust="0"/>
  </p:normalViewPr>
  <p:slideViewPr>
    <p:cSldViewPr>
      <p:cViewPr varScale="1">
        <p:scale>
          <a:sx n="85" d="100"/>
          <a:sy n="85" d="100"/>
        </p:scale>
        <p:origin x="-15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urspresent.ru/assets/images/resources/598/69b90ed4e4087e02faaaccf33a843d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3" y="0"/>
            <a:ext cx="91559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404664"/>
            <a:ext cx="7196336" cy="147002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Кировское областное государственное образовательное бюджетное учреждение для детей-сирот и детей, оставшихся без попечения родителей, «Детский дом с. Спас-Талица </a:t>
            </a:r>
            <a:r>
              <a:rPr lang="ru-RU" sz="2000" b="1" dirty="0" err="1" smtClean="0">
                <a:solidFill>
                  <a:srgbClr val="0070C0"/>
                </a:solidFill>
              </a:rPr>
              <a:t>Оричевского</a:t>
            </a:r>
            <a:r>
              <a:rPr lang="ru-RU" sz="2000" b="1" dirty="0" smtClean="0">
                <a:solidFill>
                  <a:srgbClr val="0070C0"/>
                </a:solidFill>
              </a:rPr>
              <a:t> района»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5603" y="2420888"/>
            <a:ext cx="6400800" cy="2808312"/>
          </a:xfrm>
        </p:spPr>
        <p:txBody>
          <a:bodyPr>
            <a:normAutofit lnSpcReduction="10000"/>
          </a:bodyPr>
          <a:lstStyle/>
          <a:p>
            <a:r>
              <a:rPr lang="ru-RU" sz="3600" b="1" dirty="0" smtClean="0">
                <a:solidFill>
                  <a:srgbClr val="FF6699"/>
                </a:solidFill>
              </a:rPr>
              <a:t>Социально-личностное развитие детей в условиях детского дома</a:t>
            </a:r>
          </a:p>
          <a:p>
            <a:endParaRPr lang="ru-RU" sz="3600" b="1" dirty="0">
              <a:solidFill>
                <a:srgbClr val="FF6699"/>
              </a:solidFill>
            </a:endParaRPr>
          </a:p>
          <a:p>
            <a:r>
              <a:rPr lang="ru-RU" sz="2800" b="1" dirty="0" err="1" smtClean="0">
                <a:solidFill>
                  <a:srgbClr val="0070C0"/>
                </a:solidFill>
              </a:rPr>
              <a:t>Кружеленкова</a:t>
            </a:r>
            <a:r>
              <a:rPr lang="ru-RU" sz="2800" b="1" dirty="0" smtClean="0">
                <a:solidFill>
                  <a:srgbClr val="0070C0"/>
                </a:solidFill>
              </a:rPr>
              <a:t> С.А., директор</a:t>
            </a:r>
          </a:p>
          <a:p>
            <a:endParaRPr lang="ru-RU" sz="3600" b="1" dirty="0" smtClean="0">
              <a:solidFill>
                <a:srgbClr val="FF6699"/>
              </a:solidFill>
            </a:endParaRPr>
          </a:p>
          <a:p>
            <a:endParaRPr lang="ru-RU" sz="3600" b="1" dirty="0">
              <a:solidFill>
                <a:srgbClr val="FF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2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DC13971"/>
          <p:cNvPicPr>
            <a:picLocks noChangeAspect="1" noChangeArrowheads="1"/>
          </p:cNvPicPr>
          <p:nvPr/>
        </p:nvPicPr>
        <p:blipFill rotWithShape="1"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6"/>
          <a:stretch/>
        </p:blipFill>
        <p:spPr bwMode="auto">
          <a:xfrm>
            <a:off x="235072" y="116632"/>
            <a:ext cx="3256808" cy="2299453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DC14004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b="11118"/>
          <a:stretch/>
        </p:blipFill>
        <p:spPr bwMode="auto">
          <a:xfrm>
            <a:off x="238587" y="3284984"/>
            <a:ext cx="4253533" cy="3384376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3594613" y="250534"/>
            <a:ext cx="5212732" cy="69112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80147" tIns="40074" rIns="80147" bIns="4007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Georgia"/>
              </a:rPr>
              <a:t>НА  СУББОТНИКЕ</a:t>
            </a:r>
          </a:p>
        </p:txBody>
      </p:sp>
      <p:pic>
        <p:nvPicPr>
          <p:cNvPr id="6" name="Picture 37" descr="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6942" y="1124744"/>
            <a:ext cx="4632314" cy="261822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9" descr="SDC13973"/>
          <p:cNvPicPr>
            <a:picLocks noChangeAspect="1" noChangeArrowheads="1"/>
          </p:cNvPicPr>
          <p:nvPr/>
        </p:nvPicPr>
        <p:blipFill rotWithShape="1">
          <a:blip r:embed="rId5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4" r="19556"/>
          <a:stretch/>
        </p:blipFill>
        <p:spPr bwMode="auto">
          <a:xfrm>
            <a:off x="5431764" y="4072282"/>
            <a:ext cx="3517492" cy="2688996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DC13991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7" r="21341"/>
          <a:stretch>
            <a:fillRect/>
          </a:stretch>
        </p:blipFill>
        <p:spPr bwMode="auto">
          <a:xfrm>
            <a:off x="3164282" y="1556792"/>
            <a:ext cx="2792084" cy="2664296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52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DC1432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r="1930" b="10934"/>
          <a:stretch/>
        </p:blipFill>
        <p:spPr bwMode="auto">
          <a:xfrm>
            <a:off x="141178" y="954620"/>
            <a:ext cx="3192798" cy="2441723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206337" y="319647"/>
            <a:ext cx="8601007" cy="48378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80147" tIns="40074" rIns="80147" bIns="4007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Georgia"/>
              </a:rPr>
              <a:t>ВЫСАЖИВАНИЕ  РАССАДЫ  ЦВЕТОВ</a:t>
            </a:r>
          </a:p>
        </p:txBody>
      </p:sp>
      <p:pic>
        <p:nvPicPr>
          <p:cNvPr id="5" name="Picture 6" descr="SDC1434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4" b="13255"/>
          <a:stretch/>
        </p:blipFill>
        <p:spPr bwMode="auto">
          <a:xfrm>
            <a:off x="141178" y="3765205"/>
            <a:ext cx="3192798" cy="2526738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DC143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9"/>
          <a:stretch>
            <a:fillRect/>
          </a:stretch>
        </p:blipFill>
        <p:spPr bwMode="auto">
          <a:xfrm>
            <a:off x="3464295" y="837783"/>
            <a:ext cx="2280569" cy="2833622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SDC14422"/>
          <p:cNvPicPr>
            <a:picLocks noChangeAspect="1" noChangeArrowheads="1"/>
          </p:cNvPicPr>
          <p:nvPr/>
        </p:nvPicPr>
        <p:blipFill>
          <a:blip r:embed="rId5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2" r="19731"/>
          <a:stretch>
            <a:fillRect/>
          </a:stretch>
        </p:blipFill>
        <p:spPr bwMode="auto">
          <a:xfrm>
            <a:off x="3464295" y="3765205"/>
            <a:ext cx="2280569" cy="2953013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DC1433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4453" r="10884" b="10793"/>
          <a:stretch/>
        </p:blipFill>
        <p:spPr bwMode="auto">
          <a:xfrm>
            <a:off x="5915876" y="954620"/>
            <a:ext cx="3073355" cy="2441723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SDC1007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5"/>
          <a:stretch>
            <a:fillRect/>
          </a:stretch>
        </p:blipFill>
        <p:spPr bwMode="auto">
          <a:xfrm>
            <a:off x="5915876" y="3703048"/>
            <a:ext cx="3059792" cy="280831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324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6FF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Копия P625015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2"/>
          <a:stretch/>
        </p:blipFill>
        <p:spPr bwMode="auto">
          <a:xfrm>
            <a:off x="539552" y="226395"/>
            <a:ext cx="3827775" cy="3450609"/>
          </a:xfrm>
          <a:prstGeom prst="rect">
            <a:avLst/>
          </a:prstGeom>
          <a:noFill/>
          <a:ln w="3175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6" y="3951287"/>
            <a:ext cx="3827775" cy="2661488"/>
          </a:xfrm>
          <a:prstGeom prst="rect">
            <a:avLst/>
          </a:prstGeom>
          <a:noFill/>
          <a:ln w="57150">
            <a:solidFill>
              <a:srgbClr val="CC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SDC163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6395"/>
            <a:ext cx="3575868" cy="3054290"/>
          </a:xfrm>
          <a:prstGeom prst="rect">
            <a:avLst/>
          </a:prstGeom>
          <a:noFill/>
          <a:ln w="3175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проект ИЗО\ягоды\IMG_119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26123"/>
          <a:stretch/>
        </p:blipFill>
        <p:spPr bwMode="auto">
          <a:xfrm>
            <a:off x="4903334" y="3550841"/>
            <a:ext cx="4036621" cy="3137011"/>
          </a:xfrm>
          <a:prstGeom prst="rect">
            <a:avLst/>
          </a:prstGeom>
          <a:noFill/>
          <a:ln w="57150">
            <a:solidFill>
              <a:srgbClr val="CC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487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WordArt 4"/>
          <p:cNvSpPr>
            <a:spLocks noChangeArrowheads="1" noChangeShapeType="1" noTextEdit="1"/>
          </p:cNvSpPr>
          <p:nvPr/>
        </p:nvSpPr>
        <p:spPr bwMode="auto">
          <a:xfrm>
            <a:off x="1403648" y="228600"/>
            <a:ext cx="6019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660066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Хозяйственно-бытовой труд</a:t>
            </a:r>
          </a:p>
        </p:txBody>
      </p:sp>
      <p:pic>
        <p:nvPicPr>
          <p:cNvPr id="41990" name="Picture 6" descr="DSCF0353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28600" y="3676650"/>
            <a:ext cx="4038600" cy="3028950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</p:spPr>
      </p:pic>
      <p:pic>
        <p:nvPicPr>
          <p:cNvPr id="41991" name="Picture 7" descr="45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 b="7692"/>
          <a:stretch>
            <a:fillRect/>
          </a:stretch>
        </p:blipFill>
        <p:spPr bwMode="auto">
          <a:xfrm>
            <a:off x="4495800" y="4191000"/>
            <a:ext cx="4495800" cy="2525713"/>
          </a:xfrm>
          <a:prstGeom prst="rect">
            <a:avLst/>
          </a:prstGeom>
          <a:noFill/>
          <a:ln w="31750">
            <a:solidFill>
              <a:srgbClr val="660066"/>
            </a:solidFill>
            <a:miter lim="800000"/>
            <a:headEnd/>
            <a:tailEnd/>
          </a:ln>
        </p:spPr>
      </p:pic>
      <p:pic>
        <p:nvPicPr>
          <p:cNvPr id="41992" name="Picture 8" descr="SDC10377"/>
          <p:cNvPicPr>
            <a:picLocks noChangeAspect="1" noChangeArrowheads="1"/>
          </p:cNvPicPr>
          <p:nvPr/>
        </p:nvPicPr>
        <p:blipFill>
          <a:blip r:embed="rId4" cstate="print">
            <a:lum bright="6000" contrast="24000"/>
          </a:blip>
          <a:srcRect t="26811" r="21739"/>
          <a:stretch>
            <a:fillRect/>
          </a:stretch>
        </p:blipFill>
        <p:spPr bwMode="auto">
          <a:xfrm>
            <a:off x="4495800" y="990600"/>
            <a:ext cx="4343400" cy="3046413"/>
          </a:xfrm>
          <a:prstGeom prst="rect">
            <a:avLst/>
          </a:prstGeom>
          <a:noFill/>
          <a:ln w="31750">
            <a:solidFill>
              <a:srgbClr val="660066"/>
            </a:solidFill>
            <a:miter lim="800000"/>
            <a:headEnd/>
            <a:tailEnd/>
          </a:ln>
        </p:spPr>
      </p:pic>
      <p:pic>
        <p:nvPicPr>
          <p:cNvPr id="7" name="Picture 6" descr="P2240124"/>
          <p:cNvPicPr>
            <a:picLocks noChangeAspect="1" noChangeArrowheads="1"/>
          </p:cNvPicPr>
          <p:nvPr/>
        </p:nvPicPr>
        <p:blipFill>
          <a:blip r:embed="rId5" cstate="print">
            <a:lum bright="12000" contrast="12000"/>
          </a:blip>
          <a:srcRect/>
          <a:stretch>
            <a:fillRect/>
          </a:stretch>
        </p:blipFill>
        <p:spPr bwMode="auto">
          <a:xfrm>
            <a:off x="419100" y="836712"/>
            <a:ext cx="3657600" cy="2743200"/>
          </a:xfrm>
          <a:prstGeom prst="rect">
            <a:avLst/>
          </a:prstGeom>
          <a:noFill/>
          <a:ln w="31750">
            <a:solidFill>
              <a:srgbClr val="66006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961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86DA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клубный час Осень 2019\клубный час пленковой\IMG_20191024_1631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3153584" cy="236518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Админ\Desktop\клубный час Осень 2019\клубный час пленковой\IMG_20191024_16422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5409" y="980728"/>
            <a:ext cx="3113081" cy="233481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Users\Админ\Desktop\клубный час Осень 2019\клубный час пленковой\IMG_20191024_164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876"/>
            <a:ext cx="4038600" cy="302895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C:\Users\Админ\Desktop\клубный час Осень 2019\клубный час пленковой\IMG_20191024_1646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571876"/>
            <a:ext cx="4038600" cy="302895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0701" y="14469"/>
            <a:ext cx="3960440" cy="936105"/>
          </a:xfrm>
        </p:spPr>
        <p:txBody>
          <a:bodyPr>
            <a:normAutofit fontScale="90000"/>
          </a:bodyPr>
          <a:lstStyle/>
          <a:p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«Разноцветный винегрет»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52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3"/>
            <a:ext cx="9144000" cy="685800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Быть пекарем трудно, но 			                              интересно!</a:t>
            </a:r>
            <a:endParaRPr lang="ru-RU" sz="4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K:\проект хлеб- всему голова АМ\143___11\IMG_4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64" y="1052736"/>
            <a:ext cx="3576395" cy="268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K:\проект хлеб- всему голова АМ\143___11\IMG_45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6828" r="15380"/>
          <a:stretch/>
        </p:blipFill>
        <p:spPr bwMode="auto">
          <a:xfrm>
            <a:off x="4151652" y="1916832"/>
            <a:ext cx="4668820" cy="420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F:\DCIM\143___11\IMG_45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1" y="3871318"/>
            <a:ext cx="3550883" cy="266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104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:\Users\Админ\Desktop\Клубный час ИЗО КВЕСТ\клубный час масленица\P_20200229_093356_HDR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r="21851"/>
          <a:stretch>
            <a:fillRect/>
          </a:stretch>
        </p:blipFill>
        <p:spPr bwMode="auto">
          <a:xfrm>
            <a:off x="0" y="0"/>
            <a:ext cx="4429124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Админ\Desktop\Клубный час ИЗО КВЕСТ\клубный час масленица\P_20200229_093547_HDR.jpg"/>
          <p:cNvPicPr/>
          <p:nvPr/>
        </p:nvPicPr>
        <p:blipFill>
          <a:blip r:embed="rId3" cstate="print"/>
          <a:srcRect t="9756" r="34546"/>
          <a:stretch>
            <a:fillRect/>
          </a:stretch>
        </p:blipFill>
        <p:spPr bwMode="auto">
          <a:xfrm>
            <a:off x="251520" y="3857628"/>
            <a:ext cx="3748976" cy="2811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Админ\Desktop\Клубный час ИЗО КВЕСТ\клубный час масленица\P_20200229_110718_HDR.jpg"/>
          <p:cNvPicPr/>
          <p:nvPr/>
        </p:nvPicPr>
        <p:blipFill>
          <a:blip r:embed="rId4" cstate="print"/>
          <a:srcRect t="8429"/>
          <a:stretch>
            <a:fillRect/>
          </a:stretch>
        </p:blipFill>
        <p:spPr bwMode="auto">
          <a:xfrm>
            <a:off x="6215074" y="3143248"/>
            <a:ext cx="2786082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Админ\Desktop\Клубный час ИЗО КВЕСТ\Клубный час ИЗО\масленица\IMG_20200229_104934.jpg"/>
          <p:cNvPicPr>
            <a:picLocks noChangeAspect="1" noChangeArrowheads="1"/>
          </p:cNvPicPr>
          <p:nvPr/>
        </p:nvPicPr>
        <p:blipFill>
          <a:blip r:embed="rId5" cstate="print"/>
          <a:srcRect r="15802"/>
          <a:stretch>
            <a:fillRect/>
          </a:stretch>
        </p:blipFill>
        <p:spPr bwMode="auto">
          <a:xfrm>
            <a:off x="3357554" y="1785926"/>
            <a:ext cx="2809419" cy="2502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Админ\Desktop\Клубный час ИЗО КВЕСТ\клубный час масленица\P_20200229_111121.jpg"/>
          <p:cNvPicPr/>
          <p:nvPr/>
        </p:nvPicPr>
        <p:blipFill>
          <a:blip r:embed="rId6" cstate="print"/>
          <a:srcRect l="39871" r="24058"/>
          <a:stretch>
            <a:fillRect/>
          </a:stretch>
        </p:blipFill>
        <p:spPr bwMode="auto">
          <a:xfrm>
            <a:off x="4143372" y="4000503"/>
            <a:ext cx="2071702" cy="2857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-396552" y="3571875"/>
            <a:ext cx="4214842" cy="42862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7030A0"/>
                </a:solidFill>
              </a:rPr>
              <a:t>«Печём блины»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Админ\Desktop\Клубный час ИЗО КВЕСТ\клубный час масленица\P_20200229_093652_HD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 r="27594"/>
          <a:stretch>
            <a:fillRect/>
          </a:stretch>
        </p:blipFill>
        <p:spPr bwMode="auto">
          <a:xfrm>
            <a:off x="4857752" y="357166"/>
            <a:ext cx="3714776" cy="2885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11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originals/7b/9a/d7/7b9ad772ea3545edf61db2f28e8237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" y="-12656"/>
            <a:ext cx="9144703" cy="68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847" y="764704"/>
            <a:ext cx="8229600" cy="2218258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D60093"/>
                </a:solidFill>
                <a:latin typeface="Mistral" panose="03090702030407020403" pitchFamily="66" charset="0"/>
              </a:rPr>
              <a:t>СПАСИБО                                            ЗА ВНИМАНИЕ!</a:t>
            </a:r>
            <a:endParaRPr lang="ru-RU" sz="9600" b="1" dirty="0">
              <a:solidFill>
                <a:srgbClr val="D60093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41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originals/ad/4b/cf/ad4bcff3f04f62fdbc5151da7e76ee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" y="0"/>
            <a:ext cx="9144001" cy="699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60648"/>
            <a:ext cx="4680520" cy="612068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rgbClr val="3E1F00"/>
                </a:solidFill>
                <a:latin typeface="Gabriola" panose="04040605051002020D02" pitchFamily="82" charset="0"/>
              </a:rPr>
              <a:t>Воспитанники детского дома зачастую оказываются совершенно не приспособленными к реальным условиям окружающего мера. Это дети, с раннего возраста успевшие столкнуться с нищетой, стеснёнными жилищными условиями, преступностью, насилием. Как правило, раны, нанесённые ребёнку в первые годы жизни, остаются у него навсегда. Такие дети чувствуют себя незащищёнными, одинокими и беспомощными. Став взрослыми, они нередко жестоко обращаются с собственными детьми, совершают преступления.</a:t>
            </a:r>
            <a:endParaRPr lang="ru-RU" sz="2400" b="1" dirty="0">
              <a:solidFill>
                <a:srgbClr val="3E1F00"/>
              </a:solidFill>
              <a:latin typeface="Gabriola" panose="04040605051002020D02" pitchFamily="82" charset="0"/>
            </a:endParaRPr>
          </a:p>
        </p:txBody>
      </p:sp>
      <p:pic>
        <p:nvPicPr>
          <p:cNvPr id="3074" name="Picture 2" descr="https://avatars.mds.yandex.net/get-zen_doc/1222384/pub_5b3d06642afc6900a88a5ab0_5b4212d32afc6900a88a8b1d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" r="51455"/>
          <a:stretch/>
        </p:blipFill>
        <p:spPr bwMode="auto">
          <a:xfrm>
            <a:off x="26910" y="43876"/>
            <a:ext cx="4192171" cy="6814123"/>
          </a:xfrm>
          <a:prstGeom prst="rect">
            <a:avLst/>
          </a:prstGeom>
          <a:noFill/>
          <a:ln w="22225">
            <a:solidFill>
              <a:srgbClr val="FF99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4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originals/ad/4b/cf/ad4bcff3f04f62fdbc5151da7e76ee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78"/>
            <a:ext cx="9144000" cy="694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3140968"/>
            <a:ext cx="6768752" cy="324036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990000"/>
                </a:solidFill>
                <a:latin typeface="Gabriola" panose="04040605051002020D02" pitchFamily="82" charset="0"/>
              </a:rPr>
              <a:t>Дети должны жить в мире красоты, игры, сказки, музыки, рисунка, фантазии, творчества. Этот мир должен окружать ребёнка и тогда, когда мы хотим научить его читать и писать. Да, от того, как будет чувствовать себя ребёнок, поднимаясь на первую ступеньку лестницы познания, что он будет переживать, зависит весь его дальнейший путь к знаниям. </a:t>
            </a:r>
            <a:r>
              <a:rPr lang="ru-RU" sz="2400" b="1" dirty="0" smtClean="0">
                <a:solidFill>
                  <a:srgbClr val="990000"/>
                </a:solidFill>
                <a:latin typeface="Gabriola" panose="04040605051002020D02" pitchFamily="82" charset="0"/>
              </a:rPr>
              <a:t/>
            </a:r>
            <a:br>
              <a:rPr lang="ru-RU" sz="2400" b="1" dirty="0" smtClean="0">
                <a:solidFill>
                  <a:srgbClr val="990000"/>
                </a:solidFill>
                <a:latin typeface="Gabriola" panose="04040605051002020D02" pitchFamily="82" charset="0"/>
              </a:rPr>
            </a:br>
            <a:r>
              <a:rPr lang="ru-RU" sz="2400" b="1" dirty="0">
                <a:solidFill>
                  <a:srgbClr val="990000"/>
                </a:solidFill>
                <a:latin typeface="Gabriola" panose="04040605051002020D02" pitchFamily="82" charset="0"/>
              </a:rPr>
              <a:t/>
            </a:r>
            <a:br>
              <a:rPr lang="ru-RU" sz="2400" b="1" dirty="0">
                <a:solidFill>
                  <a:srgbClr val="990000"/>
                </a:solidFill>
                <a:latin typeface="Gabriola" panose="04040605051002020D02" pitchFamily="82" charset="0"/>
              </a:rPr>
            </a:br>
            <a:r>
              <a:rPr lang="ru-RU" sz="2400" b="1" dirty="0" smtClean="0">
                <a:solidFill>
                  <a:srgbClr val="990000"/>
                </a:solidFill>
                <a:latin typeface="Gabriola" panose="04040605051002020D02" pitchFamily="82" charset="0"/>
              </a:rPr>
              <a:t>                                                                                          В.А. Сухомлинский</a:t>
            </a:r>
            <a:endParaRPr lang="ru-RU" sz="2400" b="1" dirty="0">
              <a:solidFill>
                <a:srgbClr val="99000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41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volna.org/wp-content/uploads/2016/09/07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90" y="1521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710" y="260649"/>
            <a:ext cx="77724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669900"/>
                </a:solidFill>
              </a:rPr>
              <a:t>З</a:t>
            </a:r>
            <a:r>
              <a:rPr lang="ru-RU" dirty="0" smtClean="0">
                <a:solidFill>
                  <a:srgbClr val="669900"/>
                </a:solidFill>
              </a:rPr>
              <a:t>адачи социального развития:</a:t>
            </a:r>
            <a:endParaRPr lang="ru-RU" dirty="0">
              <a:solidFill>
                <a:srgbClr val="6699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442" y="1340768"/>
            <a:ext cx="8424936" cy="3876451"/>
          </a:xfrm>
        </p:spPr>
        <p:txBody>
          <a:bodyPr>
            <a:noAutofit/>
          </a:bodyPr>
          <a:lstStyle/>
          <a:p>
            <a:pPr marL="457200" indent="-457200" algn="just">
              <a:buAutoNum type="arabicPeriod"/>
            </a:pPr>
            <a:r>
              <a:rPr lang="ru-RU" sz="3600" dirty="0" smtClean="0">
                <a:solidFill>
                  <a:srgbClr val="C00000"/>
                </a:solidFill>
              </a:rPr>
              <a:t>Воспитание семьянина.</a:t>
            </a:r>
          </a:p>
          <a:p>
            <a:pPr marL="457200" indent="-457200" algn="just">
              <a:buAutoNum type="arabicPeriod"/>
            </a:pPr>
            <a:r>
              <a:rPr lang="ru-RU" sz="3600" dirty="0" smtClean="0">
                <a:solidFill>
                  <a:srgbClr val="C00000"/>
                </a:solidFill>
              </a:rPr>
              <a:t>Воспитание готовности к здоровому образу жизни.</a:t>
            </a:r>
          </a:p>
          <a:p>
            <a:pPr marL="457200" indent="-457200" algn="just">
              <a:buAutoNum type="arabicPeriod"/>
            </a:pPr>
            <a:r>
              <a:rPr lang="ru-RU" sz="3600" dirty="0" smtClean="0">
                <a:solidFill>
                  <a:srgbClr val="C00000"/>
                </a:solidFill>
              </a:rPr>
              <a:t>Подготовка детей к выбору профессии, экономическая подготовка.</a:t>
            </a:r>
          </a:p>
          <a:p>
            <a:pPr marL="457200" indent="-457200" algn="just">
              <a:buAutoNum type="arabicPeriod"/>
            </a:pPr>
            <a:r>
              <a:rPr lang="ru-RU" sz="3600" dirty="0" smtClean="0">
                <a:solidFill>
                  <a:srgbClr val="C00000"/>
                </a:solidFill>
              </a:rPr>
              <a:t>Трудовое воспитание.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27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volna.org/wp-content/uploads/2016/09/07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90" y="1521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990000"/>
                </a:solidFill>
              </a:rPr>
              <a:t>Социально-личностное развитие включает в себя несколько направлений работы:</a:t>
            </a:r>
            <a:endParaRPr lang="ru-RU" sz="2800" b="1" dirty="0">
              <a:solidFill>
                <a:srgbClr val="9900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915816" y="2433012"/>
            <a:ext cx="3447383" cy="1737988"/>
          </a:xfrm>
          <a:prstGeom prst="ellips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D60093"/>
                </a:solidFill>
              </a:rPr>
              <a:t>С</a:t>
            </a:r>
            <a:r>
              <a:rPr lang="ru-RU" sz="2400" b="1" dirty="0" smtClean="0">
                <a:solidFill>
                  <a:srgbClr val="D60093"/>
                </a:solidFill>
              </a:rPr>
              <a:t>оциализация</a:t>
            </a:r>
            <a:endParaRPr lang="ru-RU" sz="2400" b="1" dirty="0">
              <a:solidFill>
                <a:srgbClr val="D60093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0800" y="2430263"/>
            <a:ext cx="2088232" cy="864096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60093"/>
                </a:solidFill>
              </a:rPr>
              <a:t>Здоровье </a:t>
            </a:r>
            <a:endParaRPr lang="ru-RU" b="1" dirty="0">
              <a:solidFill>
                <a:srgbClr val="D60093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9544" y="3868505"/>
            <a:ext cx="2088232" cy="864000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60093"/>
                </a:solidFill>
              </a:rPr>
              <a:t>Безопасность </a:t>
            </a:r>
            <a:endParaRPr lang="ru-RU" b="1" dirty="0">
              <a:solidFill>
                <a:srgbClr val="D60093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23728" y="1198833"/>
            <a:ext cx="2088000" cy="864096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60093"/>
                </a:solidFill>
              </a:rPr>
              <a:t>Музыка</a:t>
            </a:r>
            <a:endParaRPr lang="ru-RU" b="1" dirty="0">
              <a:solidFill>
                <a:srgbClr val="D60093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56421" y="3966786"/>
            <a:ext cx="2088000" cy="864000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60093"/>
                </a:solidFill>
              </a:rPr>
              <a:t>Труд</a:t>
            </a:r>
            <a:endParaRPr lang="ru-RU" b="1" dirty="0">
              <a:solidFill>
                <a:srgbClr val="D60093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47977" y="2430263"/>
            <a:ext cx="2088000" cy="864096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60093"/>
                </a:solidFill>
              </a:rPr>
              <a:t>Познание </a:t>
            </a:r>
            <a:endParaRPr lang="ru-RU" b="1" dirty="0">
              <a:solidFill>
                <a:srgbClr val="D60093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28000" y="4653136"/>
            <a:ext cx="2088000" cy="864000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60093"/>
                </a:solidFill>
              </a:rPr>
              <a:t>Чтение художественной литературы</a:t>
            </a:r>
            <a:endParaRPr lang="ru-RU" b="1" dirty="0">
              <a:solidFill>
                <a:srgbClr val="D60093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31167" y="1198833"/>
            <a:ext cx="2088000" cy="864096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60093"/>
                </a:solidFill>
              </a:rPr>
              <a:t>Коммуникация</a:t>
            </a:r>
            <a:endParaRPr lang="ru-RU" b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35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pinimg.com/originals/89/ed/3f/89ed3ff5462a82c36333c94aaafd2d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3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7.pngwing.com/pngs/433/1009/png-transparent-book-cover-book-rectangle-wood-used-boo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564"/>
          <a:stretch/>
        </p:blipFill>
        <p:spPr bwMode="auto">
          <a:xfrm>
            <a:off x="110952" y="188640"/>
            <a:ext cx="4651506" cy="505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737328">
            <a:off x="987030" y="1233202"/>
            <a:ext cx="2724097" cy="114568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C3300"/>
                </a:solidFill>
              </a:rPr>
              <a:t>Программа  трудового воспитания</a:t>
            </a:r>
            <a:endParaRPr lang="ru-RU" sz="3200" b="1" dirty="0">
              <a:solidFill>
                <a:srgbClr val="CC33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62458" y="2276872"/>
            <a:ext cx="4274038" cy="259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502800"/>
                </a:solidFill>
              </a:rPr>
              <a:t>Задачи:</a:t>
            </a:r>
            <a:endParaRPr lang="ru-RU" sz="2400" b="1" dirty="0" smtClean="0">
              <a:solidFill>
                <a:srgbClr val="502800"/>
              </a:solidFill>
            </a:endParaRPr>
          </a:p>
          <a:p>
            <a:pPr algn="just"/>
            <a:r>
              <a:rPr lang="ru-RU" sz="2400" dirty="0" smtClean="0">
                <a:solidFill>
                  <a:srgbClr val="502800"/>
                </a:solidFill>
              </a:rPr>
              <a:t>1. Формирование социально-трудовых умений и навыков в различных видах труда;</a:t>
            </a:r>
          </a:p>
          <a:p>
            <a:pPr algn="just"/>
            <a:r>
              <a:rPr lang="ru-RU" sz="2400" dirty="0" smtClean="0">
                <a:solidFill>
                  <a:srgbClr val="502800"/>
                </a:solidFill>
              </a:rPr>
              <a:t>2. Формирование социально-экономической готовности к самостоятельной жизни;</a:t>
            </a:r>
          </a:p>
          <a:p>
            <a:pPr algn="just"/>
            <a:r>
              <a:rPr lang="ru-RU" sz="2400" dirty="0" smtClean="0">
                <a:solidFill>
                  <a:srgbClr val="502800"/>
                </a:solidFill>
              </a:rPr>
              <a:t>3. Развитие личности в труде/воспитание трудолюбия, уважения к труду и людям труда, нравственно-волевых качеств, любви к родной культуре и народным традициям, приобретение социального опыта взаимодействия с детьми и взрослыми.</a:t>
            </a:r>
          </a:p>
          <a:p>
            <a:pPr marL="514350" indent="-514350" algn="just">
              <a:buAutoNum type="arabicPeriod"/>
            </a:pPr>
            <a:endParaRPr lang="ru-RU" sz="32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62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volna.org/wp-content/uploads/2016/09/07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90" y="1521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76672"/>
            <a:ext cx="6624736" cy="4896544"/>
          </a:xfrm>
        </p:spPr>
        <p:txBody>
          <a:bodyPr/>
          <a:lstStyle/>
          <a:p>
            <a:pPr algn="l"/>
            <a:r>
              <a:rPr lang="ru-RU" dirty="0" smtClean="0"/>
              <a:t>- </a:t>
            </a:r>
            <a:r>
              <a:rPr lang="ru-RU" sz="3600" b="1" dirty="0" smtClean="0">
                <a:solidFill>
                  <a:srgbClr val="663300"/>
                </a:solidFill>
              </a:rPr>
              <a:t>самообслуживание;</a:t>
            </a:r>
            <a:br>
              <a:rPr lang="ru-RU" sz="3600" b="1" dirty="0" smtClean="0">
                <a:solidFill>
                  <a:srgbClr val="663300"/>
                </a:solidFill>
              </a:rPr>
            </a:br>
            <a:r>
              <a:rPr lang="ru-RU" sz="3600" b="1" dirty="0" smtClean="0">
                <a:solidFill>
                  <a:srgbClr val="663300"/>
                </a:solidFill>
              </a:rPr>
              <a:t>- хозяйственно-бытовой труд;</a:t>
            </a:r>
            <a:br>
              <a:rPr lang="ru-RU" sz="3600" b="1" dirty="0" smtClean="0">
                <a:solidFill>
                  <a:srgbClr val="663300"/>
                </a:solidFill>
              </a:rPr>
            </a:br>
            <a:r>
              <a:rPr lang="ru-RU" sz="3600" b="1" dirty="0" smtClean="0">
                <a:solidFill>
                  <a:srgbClr val="663300"/>
                </a:solidFill>
              </a:rPr>
              <a:t>- труд в природе;</a:t>
            </a:r>
            <a:br>
              <a:rPr lang="ru-RU" sz="3600" b="1" dirty="0" smtClean="0">
                <a:solidFill>
                  <a:srgbClr val="663300"/>
                </a:solidFill>
              </a:rPr>
            </a:br>
            <a:r>
              <a:rPr lang="ru-RU" sz="3600" b="1" dirty="0" smtClean="0">
                <a:solidFill>
                  <a:srgbClr val="663300"/>
                </a:solidFill>
              </a:rPr>
              <a:t>- труд по уходу за одеждой и обувью;</a:t>
            </a:r>
            <a:br>
              <a:rPr lang="ru-RU" sz="3600" b="1" dirty="0" smtClean="0">
                <a:solidFill>
                  <a:srgbClr val="663300"/>
                </a:solidFill>
              </a:rPr>
            </a:br>
            <a:r>
              <a:rPr lang="ru-RU" sz="3600" b="1" dirty="0" smtClean="0">
                <a:solidFill>
                  <a:srgbClr val="663300"/>
                </a:solidFill>
              </a:rPr>
              <a:t>- труд по приготовлению пищи;</a:t>
            </a:r>
            <a:br>
              <a:rPr lang="ru-RU" sz="3600" b="1" dirty="0" smtClean="0">
                <a:solidFill>
                  <a:srgbClr val="663300"/>
                </a:solidFill>
              </a:rPr>
            </a:br>
            <a:r>
              <a:rPr lang="ru-RU" sz="3600" b="1" dirty="0" smtClean="0">
                <a:solidFill>
                  <a:srgbClr val="663300"/>
                </a:solidFill>
              </a:rPr>
              <a:t>- ручной труд</a:t>
            </a:r>
            <a:br>
              <a:rPr lang="ru-RU" sz="3600" b="1" dirty="0" smtClean="0">
                <a:solidFill>
                  <a:srgbClr val="663300"/>
                </a:solidFill>
              </a:rPr>
            </a:br>
            <a:endParaRPr lang="ru-RU" sz="3600" b="1" dirty="0">
              <a:solidFill>
                <a:srgbClr val="663300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95536" y="260648"/>
            <a:ext cx="1728192" cy="5112568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ru-RU" sz="3600" b="1" dirty="0" smtClean="0">
                <a:solidFill>
                  <a:srgbClr val="D60093"/>
                </a:solidFill>
              </a:rPr>
              <a:t>Виды труда</a:t>
            </a:r>
            <a:r>
              <a:rPr lang="ru-RU" dirty="0" smtClean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62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rgbClr val="B686DA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SDC13978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3" y="250534"/>
            <a:ext cx="4235344" cy="317054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t="4950"/>
          <a:stretch>
            <a:fillRect/>
          </a:stretch>
        </p:blipFill>
        <p:spPr bwMode="auto">
          <a:xfrm>
            <a:off x="518002" y="3452792"/>
            <a:ext cx="4105026" cy="33634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1" descr="SDC10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8511" b="6383"/>
          <a:stretch>
            <a:fillRect/>
          </a:stretch>
        </p:blipFill>
        <p:spPr bwMode="auto">
          <a:xfrm>
            <a:off x="4767477" y="250534"/>
            <a:ext cx="4105026" cy="308703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5"/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483" y="3337570"/>
            <a:ext cx="4430822" cy="347870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55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13" y="2185690"/>
            <a:ext cx="1821741" cy="214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44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FF00"/>
          </a:fgClr>
          <a:bgClr>
            <a:srgbClr val="92D05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3310024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3" t="16010"/>
          <a:stretch>
            <a:fillRect/>
          </a:stretch>
        </p:blipFill>
        <p:spPr bwMode="auto">
          <a:xfrm>
            <a:off x="141178" y="112308"/>
            <a:ext cx="4235344" cy="3040961"/>
          </a:xfrm>
          <a:prstGeom prst="rect">
            <a:avLst/>
          </a:prstGeom>
          <a:noFill/>
          <a:ln w="25400">
            <a:solidFill>
              <a:srgbClr val="66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SDC14226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78" y="3259818"/>
            <a:ext cx="4246204" cy="3487314"/>
          </a:xfrm>
          <a:prstGeom prst="rect">
            <a:avLst/>
          </a:prstGeom>
          <a:noFill/>
          <a:ln w="25400">
            <a:solidFill>
              <a:srgbClr val="66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SDC14225"/>
          <p:cNvPicPr>
            <a:picLocks noChangeAspect="1" noChangeArrowheads="1"/>
          </p:cNvPicPr>
          <p:nvPr/>
        </p:nvPicPr>
        <p:blipFill>
          <a:blip r:embed="rId4">
            <a:lum bright="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12" y="100789"/>
            <a:ext cx="4464758" cy="3156148"/>
          </a:xfrm>
          <a:prstGeom prst="rect">
            <a:avLst/>
          </a:prstGeom>
          <a:noFill/>
          <a:ln w="25400">
            <a:solidFill>
              <a:srgbClr val="66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DC142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297" y="3360608"/>
            <a:ext cx="4467473" cy="3386524"/>
          </a:xfrm>
          <a:prstGeom prst="rect">
            <a:avLst/>
          </a:prstGeom>
          <a:noFill/>
          <a:ln w="25400">
            <a:solidFill>
              <a:srgbClr val="66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55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13" y="2185690"/>
            <a:ext cx="1821741" cy="214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05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309</Words>
  <Application>Microsoft Office PowerPoint</Application>
  <PresentationFormat>Экран (4:3)</PresentationFormat>
  <Paragraphs>34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Кировское областное государственное образовательное бюджетное учреждение для детей-сирот и детей, оставшихся без попечения родителей, «Детский дом с. Спас-Талица Оричевского района»</vt:lpstr>
      <vt:lpstr>Воспитанники детского дома зачастую оказываются совершенно не приспособленными к реальным условиям окружающего мера. Это дети, с раннего возраста успевшие столкнуться с нищетой, стеснёнными жилищными условиями, преступностью, насилием. Как правило, раны, нанесённые ребёнку в первые годы жизни, остаются у него навсегда. Такие дети чувствуют себя незащищёнными, одинокими и беспомощными. Став взрослыми, они нередко жестоко обращаются с собственными детьми, совершают преступления.</vt:lpstr>
      <vt:lpstr>Дети должны жить в мире красоты, игры, сказки, музыки, рисунка, фантазии, творчества. Этот мир должен окружать ребёнка и тогда, когда мы хотим научить его читать и писать. Да, от того, как будет чувствовать себя ребёнок, поднимаясь на первую ступеньку лестницы познания, что он будет переживать, зависит весь его дальнейший путь к знаниям.                                                                                             В.А. Сухомлинский</vt:lpstr>
      <vt:lpstr>Задачи социального развития:</vt:lpstr>
      <vt:lpstr>Социально-личностное развитие включает в себя несколько направлений работы:</vt:lpstr>
      <vt:lpstr>Программа  трудового воспитания</vt:lpstr>
      <vt:lpstr>- самообслуживание; - хозяйственно-бытовой труд; - труд в природе; - труд по уходу за одеждой и обувью; - труд по приготовлению пищи; - ручной труд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«Разноцветный винегрет»</vt:lpstr>
      <vt:lpstr>Презентация PowerPoint</vt:lpstr>
      <vt:lpstr>«Печём блины» </vt:lpstr>
      <vt:lpstr>СПАСИБО                                          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Алексеевна</dc:creator>
  <cp:lastModifiedBy>Светлана Алексеевна</cp:lastModifiedBy>
  <cp:revision>36</cp:revision>
  <dcterms:created xsi:type="dcterms:W3CDTF">2021-03-15T06:51:45Z</dcterms:created>
  <dcterms:modified xsi:type="dcterms:W3CDTF">2021-03-16T05:00:29Z</dcterms:modified>
</cp:coreProperties>
</file>