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1"/>
  </p:notesMasterIdLst>
  <p:sldIdLst>
    <p:sldId id="256" r:id="rId2"/>
    <p:sldId id="741" r:id="rId3"/>
    <p:sldId id="742" r:id="rId4"/>
    <p:sldId id="648" r:id="rId5"/>
    <p:sldId id="744" r:id="rId6"/>
    <p:sldId id="693" r:id="rId7"/>
    <p:sldId id="745" r:id="rId8"/>
    <p:sldId id="700" r:id="rId9"/>
    <p:sldId id="694" r:id="rId10"/>
    <p:sldId id="675" r:id="rId11"/>
    <p:sldId id="762" r:id="rId12"/>
    <p:sldId id="746" r:id="rId13"/>
    <p:sldId id="747" r:id="rId14"/>
    <p:sldId id="748" r:id="rId15"/>
    <p:sldId id="749" r:id="rId16"/>
    <p:sldId id="750" r:id="rId17"/>
    <p:sldId id="751" r:id="rId18"/>
    <p:sldId id="752" r:id="rId19"/>
    <p:sldId id="753" r:id="rId20"/>
    <p:sldId id="754" r:id="rId21"/>
    <p:sldId id="755" r:id="rId22"/>
    <p:sldId id="756" r:id="rId23"/>
    <p:sldId id="757" r:id="rId24"/>
    <p:sldId id="758" r:id="rId25"/>
    <p:sldId id="759" r:id="rId26"/>
    <p:sldId id="760" r:id="rId27"/>
    <p:sldId id="761" r:id="rId28"/>
    <p:sldId id="768" r:id="rId29"/>
    <p:sldId id="767" r:id="rId30"/>
    <p:sldId id="708" r:id="rId31"/>
    <p:sldId id="676" r:id="rId32"/>
    <p:sldId id="706" r:id="rId33"/>
    <p:sldId id="709" r:id="rId34"/>
    <p:sldId id="710" r:id="rId35"/>
    <p:sldId id="711" r:id="rId36"/>
    <p:sldId id="712" r:id="rId37"/>
    <p:sldId id="713" r:id="rId38"/>
    <p:sldId id="716" r:id="rId39"/>
    <p:sldId id="769" r:id="rId40"/>
    <p:sldId id="770" r:id="rId41"/>
    <p:sldId id="771" r:id="rId42"/>
    <p:sldId id="772" r:id="rId43"/>
    <p:sldId id="773" r:id="rId44"/>
    <p:sldId id="774" r:id="rId45"/>
    <p:sldId id="775" r:id="rId46"/>
    <p:sldId id="776" r:id="rId47"/>
    <p:sldId id="777" r:id="rId48"/>
    <p:sldId id="778" r:id="rId49"/>
    <p:sldId id="779" r:id="rId50"/>
    <p:sldId id="780" r:id="rId51"/>
    <p:sldId id="781" r:id="rId52"/>
    <p:sldId id="782" r:id="rId53"/>
    <p:sldId id="783" r:id="rId54"/>
    <p:sldId id="784" r:id="rId55"/>
    <p:sldId id="785" r:id="rId56"/>
    <p:sldId id="786" r:id="rId57"/>
    <p:sldId id="787" r:id="rId58"/>
    <p:sldId id="788" r:id="rId59"/>
    <p:sldId id="743" r:id="rId60"/>
    <p:sldId id="714" r:id="rId61"/>
    <p:sldId id="763" r:id="rId62"/>
    <p:sldId id="739" r:id="rId63"/>
    <p:sldId id="738" r:id="rId64"/>
    <p:sldId id="764" r:id="rId65"/>
    <p:sldId id="765" r:id="rId66"/>
    <p:sldId id="766" r:id="rId67"/>
    <p:sldId id="740" r:id="rId68"/>
    <p:sldId id="413" r:id="rId69"/>
    <p:sldId id="789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BFFEB"/>
    <a:srgbClr val="8FAADC"/>
    <a:srgbClr val="00CC66"/>
    <a:srgbClr val="8AE2CD"/>
    <a:srgbClr val="EBE681"/>
    <a:srgbClr val="91DBA4"/>
    <a:srgbClr val="00FFCC"/>
    <a:srgbClr val="FF9B9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/>
    <p:restoredTop sz="94374" autoAdjust="0"/>
  </p:normalViewPr>
  <p:slideViewPr>
    <p:cSldViewPr snapToGrid="0" snapToObjects="1">
      <p:cViewPr varScale="1">
        <p:scale>
          <a:sx n="115" d="100"/>
          <a:sy n="115" d="100"/>
        </p:scale>
        <p:origin x="1740" y="108"/>
      </p:cViewPr>
      <p:guideLst>
        <p:guide orient="horz" pos="504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-26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EF0EC-6706-408B-8ACD-BC7AB21FCA0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1C8E67-6FF3-4060-8EA6-3028A15B35C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Индикаторы линии Г показателя </a:t>
          </a:r>
        </a:p>
        <a:p>
          <a:r>
            <a:rPr lang="ru-RU" altLang="ru-RU" sz="1800" b="1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2</a:t>
          </a:r>
          <a:r>
            <a:rPr lang="ru-RU" sz="1800" b="1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.1. «Основная образовательная программа ДОО» </a:t>
          </a:r>
          <a:endParaRPr lang="ru-RU" sz="1800" b="1" baseline="0" dirty="0">
            <a:solidFill>
              <a:schemeClr val="tx1"/>
            </a:solidFill>
            <a:effectLst/>
            <a:latin typeface="Times New Roman"/>
            <a:ea typeface="Times New Roman"/>
            <a:cs typeface="SchoolBookCSanPin"/>
          </a:endParaRPr>
        </a:p>
      </dgm:t>
    </dgm:pt>
    <dgm:pt modelId="{B659D09F-6B5A-4C4C-9964-67FC8990908D}" type="parTrans" cxnId="{E14A650A-0533-4C07-B72D-5212658F832E}">
      <dgm:prSet/>
      <dgm:spPr/>
      <dgm:t>
        <a:bodyPr/>
        <a:lstStyle/>
        <a:p>
          <a:endParaRPr lang="ru-RU"/>
        </a:p>
      </dgm:t>
    </dgm:pt>
    <dgm:pt modelId="{2271DB20-C912-4ECD-A3EC-7A52339F0634}" type="sibTrans" cxnId="{E14A650A-0533-4C07-B72D-5212658F832E}">
      <dgm:prSet/>
      <dgm:spPr/>
      <dgm:t>
        <a:bodyPr/>
        <a:lstStyle/>
        <a:p>
          <a:endParaRPr lang="ru-RU"/>
        </a:p>
      </dgm:t>
    </dgm:pt>
    <dgm:pt modelId="{80F58097-04C0-4044-B417-D404EB7F3914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ФЗ 273 статья  44 </a:t>
          </a:r>
          <a:r>
            <a:rPr lang="ru-RU" sz="1600" b="0" dirty="0" smtClean="0">
              <a:solidFill>
                <a:schemeClr val="tx1"/>
              </a:solidFill>
            </a:rPr>
            <a:t>«Права, обязанности и ответственность в сфере образования родителей (законных представителей) несовершеннолетних обучающихся»</a:t>
          </a:r>
        </a:p>
        <a:p>
          <a:pPr algn="just"/>
          <a:r>
            <a:rPr lang="ru-RU" sz="900" b="1" dirty="0" smtClean="0"/>
            <a:t> </a:t>
          </a:r>
          <a:endParaRPr lang="ru-RU" sz="900" b="0" i="0" dirty="0"/>
        </a:p>
      </dgm:t>
    </dgm:pt>
    <dgm:pt modelId="{D64833EB-5ED1-4359-B59E-B57B2552EFC5}" type="parTrans" cxnId="{694497FE-CD03-4A25-8BF4-B614F1150750}">
      <dgm:prSet/>
      <dgm:spPr/>
      <dgm:t>
        <a:bodyPr/>
        <a:lstStyle/>
        <a:p>
          <a:endParaRPr lang="ru-RU"/>
        </a:p>
      </dgm:t>
    </dgm:pt>
    <dgm:pt modelId="{FC09A1FF-6D6A-4015-8408-7DFADED20D62}" type="sibTrans" cxnId="{694497FE-CD03-4A25-8BF4-B614F1150750}">
      <dgm:prSet/>
      <dgm:spPr/>
      <dgm:t>
        <a:bodyPr/>
        <a:lstStyle/>
        <a:p>
          <a:endParaRPr lang="ru-RU"/>
        </a:p>
      </dgm:t>
    </dgm:pt>
    <dgm:pt modelId="{8D775290-1C9B-49D1-B374-56152BF63384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Стратегия развития воспитания </a:t>
          </a:r>
        </a:p>
        <a:p>
          <a:pPr algn="ctr"/>
          <a:r>
            <a:rPr lang="ru-RU" sz="1600" b="0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I</a:t>
          </a:r>
          <a:r>
            <a:rPr lang="ru-RU" sz="1600" b="0" dirty="0" smtClean="0">
              <a:solidFill>
                <a:schemeClr val="tx1"/>
              </a:solidFill>
            </a:rPr>
            <a:t>. Общие положения</a:t>
          </a:r>
        </a:p>
      </dgm:t>
    </dgm:pt>
    <dgm:pt modelId="{512520CE-44CE-49FA-87B5-FBE1BEA3E032}" type="parTrans" cxnId="{05C675E5-F06B-4CA8-9E8C-EB6888959E6D}">
      <dgm:prSet/>
      <dgm:spPr/>
      <dgm:t>
        <a:bodyPr/>
        <a:lstStyle/>
        <a:p>
          <a:endParaRPr lang="ru-RU"/>
        </a:p>
      </dgm:t>
    </dgm:pt>
    <dgm:pt modelId="{D8AE014F-7A2C-4923-9553-27457BAA59AF}" type="sibTrans" cxnId="{05C675E5-F06B-4CA8-9E8C-EB6888959E6D}">
      <dgm:prSet/>
      <dgm:spPr/>
      <dgm:t>
        <a:bodyPr/>
        <a:lstStyle/>
        <a:p>
          <a:endParaRPr lang="ru-RU"/>
        </a:p>
      </dgm:t>
    </dgm:pt>
    <dgm:pt modelId="{6AE3506A-AD33-45B1-8FB7-96F48C7246E7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ФГОС ДО</a:t>
          </a:r>
        </a:p>
        <a:p>
          <a:pPr algn="ctr"/>
          <a:r>
            <a:rPr lang="ru-RU" sz="1600" b="0" dirty="0" smtClean="0">
              <a:solidFill>
                <a:schemeClr val="tx1"/>
              </a:solidFill>
            </a:rPr>
            <a:t> 1.4. Основные принципы дошкольного образования</a:t>
          </a:r>
        </a:p>
      </dgm:t>
    </dgm:pt>
    <dgm:pt modelId="{4CAC669B-4834-4A45-AC18-06BBEB3D7480}" type="parTrans" cxnId="{B064F91F-B21A-4D6F-A89B-EF8C1B9DA146}">
      <dgm:prSet/>
      <dgm:spPr/>
      <dgm:t>
        <a:bodyPr/>
        <a:lstStyle/>
        <a:p>
          <a:endParaRPr lang="ru-RU"/>
        </a:p>
      </dgm:t>
    </dgm:pt>
    <dgm:pt modelId="{B928C340-7099-4E58-B4F4-F799D2F61B2F}" type="sibTrans" cxnId="{B064F91F-B21A-4D6F-A89B-EF8C1B9DA146}">
      <dgm:prSet/>
      <dgm:spPr/>
      <dgm:t>
        <a:bodyPr/>
        <a:lstStyle/>
        <a:p>
          <a:endParaRPr lang="ru-RU"/>
        </a:p>
      </dgm:t>
    </dgm:pt>
    <dgm:pt modelId="{7A72D0CB-04ED-4040-A02A-ACDB743A7EC8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Комментарии к ФГОС ДО </a:t>
          </a:r>
        </a:p>
        <a:p>
          <a:pPr algn="ctr"/>
          <a:r>
            <a:rPr lang="ru-RU" sz="1600" b="0" dirty="0" smtClean="0">
              <a:solidFill>
                <a:schemeClr val="tx1"/>
              </a:solidFill>
            </a:rPr>
            <a:t>раздел II. Организация и осуществление образовательной деятельности  </a:t>
          </a:r>
        </a:p>
      </dgm:t>
    </dgm:pt>
    <dgm:pt modelId="{246685AE-9CF4-4C64-BC11-1ED037116A05}" type="parTrans" cxnId="{AC5851FD-FAA9-4E80-8A1D-5CDD4E28CEB2}">
      <dgm:prSet/>
      <dgm:spPr/>
      <dgm:t>
        <a:bodyPr/>
        <a:lstStyle/>
        <a:p>
          <a:endParaRPr lang="ru-RU"/>
        </a:p>
      </dgm:t>
    </dgm:pt>
    <dgm:pt modelId="{5F7C7D00-8B9E-4B9E-B3AB-427E754C579A}" type="sibTrans" cxnId="{AC5851FD-FAA9-4E80-8A1D-5CDD4E28CEB2}">
      <dgm:prSet/>
      <dgm:spPr/>
      <dgm:t>
        <a:bodyPr/>
        <a:lstStyle/>
        <a:p>
          <a:endParaRPr lang="ru-RU"/>
        </a:p>
      </dgm:t>
    </dgm:pt>
    <dgm:pt modelId="{47E1C157-2A55-4096-AF29-B6CED51BA1D2}">
      <dgm:prSet/>
      <dgm:spPr/>
      <dgm:t>
        <a:bodyPr/>
        <a:lstStyle/>
        <a:p>
          <a:endParaRPr lang="ru-RU"/>
        </a:p>
      </dgm:t>
    </dgm:pt>
    <dgm:pt modelId="{A95C6BCF-68AE-4776-A7DE-EDE43BD5E333}" type="parTrans" cxnId="{55874594-5E3D-45E3-B602-7A10CFA72060}">
      <dgm:prSet/>
      <dgm:spPr/>
      <dgm:t>
        <a:bodyPr/>
        <a:lstStyle/>
        <a:p>
          <a:endParaRPr lang="ru-RU"/>
        </a:p>
      </dgm:t>
    </dgm:pt>
    <dgm:pt modelId="{D0FDC39B-21F0-4B12-92CE-C1E20835BE11}" type="sibTrans" cxnId="{55874594-5E3D-45E3-B602-7A10CFA72060}">
      <dgm:prSet/>
      <dgm:spPr/>
      <dgm:t>
        <a:bodyPr/>
        <a:lstStyle/>
        <a:p>
          <a:endParaRPr lang="ru-RU"/>
        </a:p>
      </dgm:t>
    </dgm:pt>
    <dgm:pt modelId="{1229C7FF-6923-4DB0-BA81-D59CE1FC8D50}">
      <dgm:prSet/>
      <dgm:spPr/>
      <dgm:t>
        <a:bodyPr/>
        <a:lstStyle/>
        <a:p>
          <a:endParaRPr lang="ru-RU"/>
        </a:p>
      </dgm:t>
    </dgm:pt>
    <dgm:pt modelId="{CE53663B-4226-42A6-851D-9AE9F064D6E3}" type="parTrans" cxnId="{1A678198-C4CF-4E97-B0E4-033408F9F521}">
      <dgm:prSet/>
      <dgm:spPr/>
      <dgm:t>
        <a:bodyPr/>
        <a:lstStyle/>
        <a:p>
          <a:endParaRPr lang="ru-RU"/>
        </a:p>
      </dgm:t>
    </dgm:pt>
    <dgm:pt modelId="{089C6840-FA7C-4E23-950C-FC1B63D58717}" type="sibTrans" cxnId="{1A678198-C4CF-4E97-B0E4-033408F9F521}">
      <dgm:prSet/>
      <dgm:spPr/>
      <dgm:t>
        <a:bodyPr/>
        <a:lstStyle/>
        <a:p>
          <a:endParaRPr lang="ru-RU"/>
        </a:p>
      </dgm:t>
    </dgm:pt>
    <dgm:pt modelId="{666ED949-7322-4C2A-892F-669080D3288A}">
      <dgm:prSet/>
      <dgm:spPr/>
      <dgm:t>
        <a:bodyPr/>
        <a:lstStyle/>
        <a:p>
          <a:endParaRPr lang="ru-RU"/>
        </a:p>
      </dgm:t>
    </dgm:pt>
    <dgm:pt modelId="{2EBE320B-10AB-4D2B-B166-ED04F45B248F}" type="parTrans" cxnId="{31531904-ABD2-482E-834D-2B0DA38C27FB}">
      <dgm:prSet/>
      <dgm:spPr/>
      <dgm:t>
        <a:bodyPr/>
        <a:lstStyle/>
        <a:p>
          <a:endParaRPr lang="ru-RU"/>
        </a:p>
      </dgm:t>
    </dgm:pt>
    <dgm:pt modelId="{A5884BD8-51EB-430F-9B84-A0350432DE27}" type="sibTrans" cxnId="{31531904-ABD2-482E-834D-2B0DA38C27FB}">
      <dgm:prSet/>
      <dgm:spPr/>
      <dgm:t>
        <a:bodyPr/>
        <a:lstStyle/>
        <a:p>
          <a:endParaRPr lang="ru-RU"/>
        </a:p>
      </dgm:t>
    </dgm:pt>
    <dgm:pt modelId="{BFEB3412-983F-41F7-B99C-7D3B1163C45B}">
      <dgm:prSet/>
      <dgm:spPr/>
      <dgm:t>
        <a:bodyPr/>
        <a:lstStyle/>
        <a:p>
          <a:endParaRPr lang="ru-RU"/>
        </a:p>
      </dgm:t>
    </dgm:pt>
    <dgm:pt modelId="{C0AAC01C-E55C-4609-81D7-3BD0C3188A3E}" type="parTrans" cxnId="{C33A6DA6-01BA-4E43-AEE5-63D2B2EEC5F7}">
      <dgm:prSet/>
      <dgm:spPr/>
      <dgm:t>
        <a:bodyPr/>
        <a:lstStyle/>
        <a:p>
          <a:endParaRPr lang="ru-RU"/>
        </a:p>
      </dgm:t>
    </dgm:pt>
    <dgm:pt modelId="{4CCD09C4-692A-4E1D-9C25-914E59445C72}" type="sibTrans" cxnId="{C33A6DA6-01BA-4E43-AEE5-63D2B2EEC5F7}">
      <dgm:prSet/>
      <dgm:spPr/>
      <dgm:t>
        <a:bodyPr/>
        <a:lstStyle/>
        <a:p>
          <a:endParaRPr lang="ru-RU"/>
        </a:p>
      </dgm:t>
    </dgm:pt>
    <dgm:pt modelId="{74D5D4FC-6516-4312-9C7D-7177DC3905BF}">
      <dgm:prSet/>
      <dgm:spPr/>
      <dgm:t>
        <a:bodyPr/>
        <a:lstStyle/>
        <a:p>
          <a:endParaRPr lang="ru-RU"/>
        </a:p>
      </dgm:t>
    </dgm:pt>
    <dgm:pt modelId="{C0BDB150-40A0-4B3E-9D4F-08FC50D4E4D8}" type="parTrans" cxnId="{9CC3EE8F-A56E-47FE-9654-DB81470DB709}">
      <dgm:prSet/>
      <dgm:spPr/>
      <dgm:t>
        <a:bodyPr/>
        <a:lstStyle/>
        <a:p>
          <a:endParaRPr lang="ru-RU"/>
        </a:p>
      </dgm:t>
    </dgm:pt>
    <dgm:pt modelId="{FF41EC12-8264-4FE0-96AE-84F235DAE7D4}" type="sibTrans" cxnId="{9CC3EE8F-A56E-47FE-9654-DB81470DB709}">
      <dgm:prSet/>
      <dgm:spPr/>
      <dgm:t>
        <a:bodyPr/>
        <a:lstStyle/>
        <a:p>
          <a:endParaRPr lang="ru-RU"/>
        </a:p>
      </dgm:t>
    </dgm:pt>
    <dgm:pt modelId="{D21AF7BA-C4AE-4EBD-86BA-4A900DEEEA01}">
      <dgm:prSet/>
      <dgm:spPr/>
      <dgm:t>
        <a:bodyPr/>
        <a:lstStyle/>
        <a:p>
          <a:endParaRPr lang="ru-RU"/>
        </a:p>
      </dgm:t>
    </dgm:pt>
    <dgm:pt modelId="{C29F48AD-88A4-4203-80C8-80408D2DDA80}" type="parTrans" cxnId="{31DF7CEC-D6EC-4C95-9B61-C5E4F0346F59}">
      <dgm:prSet/>
      <dgm:spPr/>
      <dgm:t>
        <a:bodyPr/>
        <a:lstStyle/>
        <a:p>
          <a:endParaRPr lang="ru-RU"/>
        </a:p>
      </dgm:t>
    </dgm:pt>
    <dgm:pt modelId="{D787A338-0FA1-443D-8E9D-6B650D604B09}" type="sibTrans" cxnId="{31DF7CEC-D6EC-4C95-9B61-C5E4F0346F59}">
      <dgm:prSet/>
      <dgm:spPr/>
      <dgm:t>
        <a:bodyPr/>
        <a:lstStyle/>
        <a:p>
          <a:endParaRPr lang="ru-RU"/>
        </a:p>
      </dgm:t>
    </dgm:pt>
    <dgm:pt modelId="{05E01C48-5911-4F7A-903E-74B78CF6D3DD}">
      <dgm:prSet/>
      <dgm:spPr/>
      <dgm:t>
        <a:bodyPr/>
        <a:lstStyle/>
        <a:p>
          <a:endParaRPr lang="ru-RU"/>
        </a:p>
      </dgm:t>
    </dgm:pt>
    <dgm:pt modelId="{01C133CB-4513-4DF4-BE7D-16127EF6917C}" type="parTrans" cxnId="{399F8ED1-3D05-4317-A4B6-FB38AB9A7DE8}">
      <dgm:prSet/>
      <dgm:spPr/>
      <dgm:t>
        <a:bodyPr/>
        <a:lstStyle/>
        <a:p>
          <a:endParaRPr lang="ru-RU"/>
        </a:p>
      </dgm:t>
    </dgm:pt>
    <dgm:pt modelId="{8262199B-533E-42C5-887A-120C234D99E9}" type="sibTrans" cxnId="{399F8ED1-3D05-4317-A4B6-FB38AB9A7DE8}">
      <dgm:prSet/>
      <dgm:spPr/>
      <dgm:t>
        <a:bodyPr/>
        <a:lstStyle/>
        <a:p>
          <a:endParaRPr lang="ru-RU"/>
        </a:p>
      </dgm:t>
    </dgm:pt>
    <dgm:pt modelId="{70C08AF9-B9EC-4F8A-B4CF-8499670A8792}" type="pres">
      <dgm:prSet presAssocID="{C62EF0EC-6706-408B-8ACD-BC7AB21FCA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C6020-1D9F-4BAD-B79E-17095DA0FE4B}" type="pres">
      <dgm:prSet presAssocID="{581C8E67-6FF3-4060-8EA6-3028A15B35C2}" presName="centerShape" presStyleLbl="node0" presStyleIdx="0" presStyleCnt="1" custScaleX="114812" custScaleY="99474" custLinFactNeighborX="-6079" custLinFactNeighborY="-761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64BBB8A-D091-4F2F-A5A2-C319856DEF9C}" type="pres">
      <dgm:prSet presAssocID="{D64833EB-5ED1-4359-B59E-B57B2552EFC5}" presName="parTrans" presStyleLbl="bgSibTrans2D1" presStyleIdx="0" presStyleCnt="4" custScaleX="18503" custScaleY="88681" custLinFactNeighborX="18101" custLinFactNeighborY="67984"/>
      <dgm:spPr/>
      <dgm:t>
        <a:bodyPr/>
        <a:lstStyle/>
        <a:p>
          <a:endParaRPr lang="ru-RU"/>
        </a:p>
      </dgm:t>
    </dgm:pt>
    <dgm:pt modelId="{F91DEC7D-308E-4859-BDFD-8D89594F3921}" type="pres">
      <dgm:prSet presAssocID="{80F58097-04C0-4044-B417-D404EB7F3914}" presName="node" presStyleLbl="node1" presStyleIdx="0" presStyleCnt="4" custScaleX="217167" custScaleY="92515" custRadScaleRad="139834" custRadScaleInc="56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C078B-FA3C-49DD-A0F3-ACEBD12F3C60}" type="pres">
      <dgm:prSet presAssocID="{512520CE-44CE-49FA-87B5-FBE1BEA3E032}" presName="parTrans" presStyleLbl="bgSibTrans2D1" presStyleIdx="1" presStyleCnt="4" custAng="757681" custScaleX="21191" custScaleY="90931" custLinFactNeighborX="42288" custLinFactNeighborY="36032"/>
      <dgm:spPr/>
      <dgm:t>
        <a:bodyPr/>
        <a:lstStyle/>
        <a:p>
          <a:endParaRPr lang="ru-RU"/>
        </a:p>
      </dgm:t>
    </dgm:pt>
    <dgm:pt modelId="{FD42FA99-EEC0-40D0-819F-0E4DEED885CB}" type="pres">
      <dgm:prSet presAssocID="{8D775290-1C9B-49D1-B374-56152BF63384}" presName="node" presStyleLbl="node1" presStyleIdx="1" presStyleCnt="4" custScaleX="165873" custScaleY="64887" custRadScaleRad="139040" custRadScaleInc="-120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CE93C-2871-4EB9-998A-E4D09FED4998}" type="pres">
      <dgm:prSet presAssocID="{246685AE-9CF4-4C64-BC11-1ED037116A05}" presName="parTrans" presStyleLbl="bgSibTrans2D1" presStyleIdx="2" presStyleCnt="4" custScaleX="17793" custScaleY="91013" custLinFactNeighborX="-6719" custLinFactNeighborY="75630"/>
      <dgm:spPr/>
      <dgm:t>
        <a:bodyPr/>
        <a:lstStyle/>
        <a:p>
          <a:endParaRPr lang="ru-RU"/>
        </a:p>
      </dgm:t>
    </dgm:pt>
    <dgm:pt modelId="{1360655F-9BD6-4D1F-9EB7-A3B5920062B1}" type="pres">
      <dgm:prSet presAssocID="{7A72D0CB-04ED-4040-A02A-ACDB743A7EC8}" presName="node" presStyleLbl="node1" presStyleIdx="2" presStyleCnt="4" custScaleX="220736" custRadScaleRad="117072" custRadScaleInc="3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C8233-3E13-452D-B407-8BDCF57638B0}" type="pres">
      <dgm:prSet presAssocID="{4CAC669B-4834-4A45-AC18-06BBEB3D7480}" presName="parTrans" presStyleLbl="bgSibTrans2D1" presStyleIdx="3" presStyleCnt="4" custAng="20892547" custScaleX="22170" custScaleY="78247" custLinFactNeighborX="-42835" custLinFactNeighborY="44435"/>
      <dgm:spPr/>
      <dgm:t>
        <a:bodyPr/>
        <a:lstStyle/>
        <a:p>
          <a:endParaRPr lang="ru-RU"/>
        </a:p>
      </dgm:t>
    </dgm:pt>
    <dgm:pt modelId="{9C9E9D86-098C-4D33-9254-C8B4BA7BEEB6}" type="pres">
      <dgm:prSet presAssocID="{6AE3506A-AD33-45B1-8FB7-96F48C7246E7}" presName="node" presStyleLbl="node1" presStyleIdx="3" presStyleCnt="4" custScaleX="151038" custScaleY="85428" custRadScaleRad="109562" custRadScaleInc="8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7D1B8-E348-4351-8D7A-8B12E4BE8706}" type="presOf" srcId="{512520CE-44CE-49FA-87B5-FBE1BEA3E032}" destId="{A3BC078B-FA3C-49DD-A0F3-ACEBD12F3C60}" srcOrd="0" destOrd="0" presId="urn:microsoft.com/office/officeart/2005/8/layout/radial4"/>
    <dgm:cxn modelId="{F7C12E92-2D87-4937-BBE6-12C798B4B948}" type="presOf" srcId="{8D775290-1C9B-49D1-B374-56152BF63384}" destId="{FD42FA99-EEC0-40D0-819F-0E4DEED885CB}" srcOrd="0" destOrd="0" presId="urn:microsoft.com/office/officeart/2005/8/layout/radial4"/>
    <dgm:cxn modelId="{1A678198-C4CF-4E97-B0E4-033408F9F521}" srcId="{47E1C157-2A55-4096-AF29-B6CED51BA1D2}" destId="{1229C7FF-6923-4DB0-BA81-D59CE1FC8D50}" srcOrd="0" destOrd="0" parTransId="{CE53663B-4226-42A6-851D-9AE9F064D6E3}" sibTransId="{089C6840-FA7C-4E23-950C-FC1B63D58717}"/>
    <dgm:cxn modelId="{AC5851FD-FAA9-4E80-8A1D-5CDD4E28CEB2}" srcId="{581C8E67-6FF3-4060-8EA6-3028A15B35C2}" destId="{7A72D0CB-04ED-4040-A02A-ACDB743A7EC8}" srcOrd="2" destOrd="0" parTransId="{246685AE-9CF4-4C64-BC11-1ED037116A05}" sibTransId="{5F7C7D00-8B9E-4B9E-B3AB-427E754C579A}"/>
    <dgm:cxn modelId="{DB24A591-8A52-4A27-BAA6-664F371FAABE}" type="presOf" srcId="{80F58097-04C0-4044-B417-D404EB7F3914}" destId="{F91DEC7D-308E-4859-BDFD-8D89594F3921}" srcOrd="0" destOrd="0" presId="urn:microsoft.com/office/officeart/2005/8/layout/radial4"/>
    <dgm:cxn modelId="{31DF7CEC-D6EC-4C95-9B61-C5E4F0346F59}" srcId="{666ED949-7322-4C2A-892F-669080D3288A}" destId="{D21AF7BA-C4AE-4EBD-86BA-4A900DEEEA01}" srcOrd="2" destOrd="0" parTransId="{C29F48AD-88A4-4203-80C8-80408D2DDA80}" sibTransId="{D787A338-0FA1-443D-8E9D-6B650D604B09}"/>
    <dgm:cxn modelId="{9CC3EE8F-A56E-47FE-9654-DB81470DB709}" srcId="{666ED949-7322-4C2A-892F-669080D3288A}" destId="{74D5D4FC-6516-4312-9C7D-7177DC3905BF}" srcOrd="1" destOrd="0" parTransId="{C0BDB150-40A0-4B3E-9D4F-08FC50D4E4D8}" sibTransId="{FF41EC12-8264-4FE0-96AE-84F235DAE7D4}"/>
    <dgm:cxn modelId="{05C675E5-F06B-4CA8-9E8C-EB6888959E6D}" srcId="{581C8E67-6FF3-4060-8EA6-3028A15B35C2}" destId="{8D775290-1C9B-49D1-B374-56152BF63384}" srcOrd="1" destOrd="0" parTransId="{512520CE-44CE-49FA-87B5-FBE1BEA3E032}" sibTransId="{D8AE014F-7A2C-4923-9553-27457BAA59AF}"/>
    <dgm:cxn modelId="{399F8ED1-3D05-4317-A4B6-FB38AB9A7DE8}" srcId="{666ED949-7322-4C2A-892F-669080D3288A}" destId="{05E01C48-5911-4F7A-903E-74B78CF6D3DD}" srcOrd="3" destOrd="0" parTransId="{01C133CB-4513-4DF4-BE7D-16127EF6917C}" sibTransId="{8262199B-533E-42C5-887A-120C234D99E9}"/>
    <dgm:cxn modelId="{42915912-3793-4361-8D7C-E7ACCD5C72F5}" type="presOf" srcId="{7A72D0CB-04ED-4040-A02A-ACDB743A7EC8}" destId="{1360655F-9BD6-4D1F-9EB7-A3B5920062B1}" srcOrd="0" destOrd="0" presId="urn:microsoft.com/office/officeart/2005/8/layout/radial4"/>
    <dgm:cxn modelId="{31531904-ABD2-482E-834D-2B0DA38C27FB}" srcId="{C62EF0EC-6706-408B-8ACD-BC7AB21FCA01}" destId="{666ED949-7322-4C2A-892F-669080D3288A}" srcOrd="2" destOrd="0" parTransId="{2EBE320B-10AB-4D2B-B166-ED04F45B248F}" sibTransId="{A5884BD8-51EB-430F-9B84-A0350432DE27}"/>
    <dgm:cxn modelId="{67E3BC90-1534-4E66-92E2-948E38438953}" type="presOf" srcId="{6AE3506A-AD33-45B1-8FB7-96F48C7246E7}" destId="{9C9E9D86-098C-4D33-9254-C8B4BA7BEEB6}" srcOrd="0" destOrd="0" presId="urn:microsoft.com/office/officeart/2005/8/layout/radial4"/>
    <dgm:cxn modelId="{E14A650A-0533-4C07-B72D-5212658F832E}" srcId="{C62EF0EC-6706-408B-8ACD-BC7AB21FCA01}" destId="{581C8E67-6FF3-4060-8EA6-3028A15B35C2}" srcOrd="0" destOrd="0" parTransId="{B659D09F-6B5A-4C4C-9964-67FC8990908D}" sibTransId="{2271DB20-C912-4ECD-A3EC-7A52339F0634}"/>
    <dgm:cxn modelId="{F4088467-2FFB-4B47-9CDC-8C9E872888DD}" type="presOf" srcId="{C62EF0EC-6706-408B-8ACD-BC7AB21FCA01}" destId="{70C08AF9-B9EC-4F8A-B4CF-8499670A8792}" srcOrd="0" destOrd="0" presId="urn:microsoft.com/office/officeart/2005/8/layout/radial4"/>
    <dgm:cxn modelId="{694497FE-CD03-4A25-8BF4-B614F1150750}" srcId="{581C8E67-6FF3-4060-8EA6-3028A15B35C2}" destId="{80F58097-04C0-4044-B417-D404EB7F3914}" srcOrd="0" destOrd="0" parTransId="{D64833EB-5ED1-4359-B59E-B57B2552EFC5}" sibTransId="{FC09A1FF-6D6A-4015-8408-7DFADED20D62}"/>
    <dgm:cxn modelId="{AC5930C7-9871-46D0-9EAC-3A170E5C0258}" type="presOf" srcId="{4CAC669B-4834-4A45-AC18-06BBEB3D7480}" destId="{729C8233-3E13-452D-B407-8BDCF57638B0}" srcOrd="0" destOrd="0" presId="urn:microsoft.com/office/officeart/2005/8/layout/radial4"/>
    <dgm:cxn modelId="{62BB46A3-DC01-48C9-943A-82E19B0E0655}" type="presOf" srcId="{246685AE-9CF4-4C64-BC11-1ED037116A05}" destId="{15FCE93C-2871-4EB9-998A-E4D09FED4998}" srcOrd="0" destOrd="0" presId="urn:microsoft.com/office/officeart/2005/8/layout/radial4"/>
    <dgm:cxn modelId="{B064F91F-B21A-4D6F-A89B-EF8C1B9DA146}" srcId="{581C8E67-6FF3-4060-8EA6-3028A15B35C2}" destId="{6AE3506A-AD33-45B1-8FB7-96F48C7246E7}" srcOrd="3" destOrd="0" parTransId="{4CAC669B-4834-4A45-AC18-06BBEB3D7480}" sibTransId="{B928C340-7099-4E58-B4F4-F799D2F61B2F}"/>
    <dgm:cxn modelId="{219704D8-AC47-4131-A96B-3C6245C29070}" type="presOf" srcId="{581C8E67-6FF3-4060-8EA6-3028A15B35C2}" destId="{C80C6020-1D9F-4BAD-B79E-17095DA0FE4B}" srcOrd="0" destOrd="0" presId="urn:microsoft.com/office/officeart/2005/8/layout/radial4"/>
    <dgm:cxn modelId="{93E9612C-D9FB-43C5-8F1F-82A6BDFD4D86}" type="presOf" srcId="{D64833EB-5ED1-4359-B59E-B57B2552EFC5}" destId="{564BBB8A-D091-4F2F-A5A2-C319856DEF9C}" srcOrd="0" destOrd="0" presId="urn:microsoft.com/office/officeart/2005/8/layout/radial4"/>
    <dgm:cxn modelId="{C33A6DA6-01BA-4E43-AEE5-63D2B2EEC5F7}" srcId="{666ED949-7322-4C2A-892F-669080D3288A}" destId="{BFEB3412-983F-41F7-B99C-7D3B1163C45B}" srcOrd="0" destOrd="0" parTransId="{C0AAC01C-E55C-4609-81D7-3BD0C3188A3E}" sibTransId="{4CCD09C4-692A-4E1D-9C25-914E59445C72}"/>
    <dgm:cxn modelId="{55874594-5E3D-45E3-B602-7A10CFA72060}" srcId="{C62EF0EC-6706-408B-8ACD-BC7AB21FCA01}" destId="{47E1C157-2A55-4096-AF29-B6CED51BA1D2}" srcOrd="1" destOrd="0" parTransId="{A95C6BCF-68AE-4776-A7DE-EDE43BD5E333}" sibTransId="{D0FDC39B-21F0-4B12-92CE-C1E20835BE11}"/>
    <dgm:cxn modelId="{56F3C9CF-AE91-467A-9041-5641E2FEE8B6}" type="presParOf" srcId="{70C08AF9-B9EC-4F8A-B4CF-8499670A8792}" destId="{C80C6020-1D9F-4BAD-B79E-17095DA0FE4B}" srcOrd="0" destOrd="0" presId="urn:microsoft.com/office/officeart/2005/8/layout/radial4"/>
    <dgm:cxn modelId="{B2046095-867C-44A5-BB24-E95AA57A660F}" type="presParOf" srcId="{70C08AF9-B9EC-4F8A-B4CF-8499670A8792}" destId="{564BBB8A-D091-4F2F-A5A2-C319856DEF9C}" srcOrd="1" destOrd="0" presId="urn:microsoft.com/office/officeart/2005/8/layout/radial4"/>
    <dgm:cxn modelId="{42F7FC90-E7A8-48D9-924D-16B2F05ED301}" type="presParOf" srcId="{70C08AF9-B9EC-4F8A-B4CF-8499670A8792}" destId="{F91DEC7D-308E-4859-BDFD-8D89594F3921}" srcOrd="2" destOrd="0" presId="urn:microsoft.com/office/officeart/2005/8/layout/radial4"/>
    <dgm:cxn modelId="{6AFDF7FD-D5D1-4930-ABFB-7423DC9391AD}" type="presParOf" srcId="{70C08AF9-B9EC-4F8A-B4CF-8499670A8792}" destId="{A3BC078B-FA3C-49DD-A0F3-ACEBD12F3C60}" srcOrd="3" destOrd="0" presId="urn:microsoft.com/office/officeart/2005/8/layout/radial4"/>
    <dgm:cxn modelId="{ABC456F3-1EB4-4C96-B4F5-353955AEA561}" type="presParOf" srcId="{70C08AF9-B9EC-4F8A-B4CF-8499670A8792}" destId="{FD42FA99-EEC0-40D0-819F-0E4DEED885CB}" srcOrd="4" destOrd="0" presId="urn:microsoft.com/office/officeart/2005/8/layout/radial4"/>
    <dgm:cxn modelId="{5C871CCC-C692-45AB-A068-BA49D6C133D6}" type="presParOf" srcId="{70C08AF9-B9EC-4F8A-B4CF-8499670A8792}" destId="{15FCE93C-2871-4EB9-998A-E4D09FED4998}" srcOrd="5" destOrd="0" presId="urn:microsoft.com/office/officeart/2005/8/layout/radial4"/>
    <dgm:cxn modelId="{CC186B17-3CD3-4F04-9B3F-149AE94A5B03}" type="presParOf" srcId="{70C08AF9-B9EC-4F8A-B4CF-8499670A8792}" destId="{1360655F-9BD6-4D1F-9EB7-A3B5920062B1}" srcOrd="6" destOrd="0" presId="urn:microsoft.com/office/officeart/2005/8/layout/radial4"/>
    <dgm:cxn modelId="{EA0756F8-F36B-4E86-B6CC-A761E06BB042}" type="presParOf" srcId="{70C08AF9-B9EC-4F8A-B4CF-8499670A8792}" destId="{729C8233-3E13-452D-B407-8BDCF57638B0}" srcOrd="7" destOrd="0" presId="urn:microsoft.com/office/officeart/2005/8/layout/radial4"/>
    <dgm:cxn modelId="{D5BECB1B-52A3-4422-8054-CB8B7695762B}" type="presParOf" srcId="{70C08AF9-B9EC-4F8A-B4CF-8499670A8792}" destId="{9C9E9D86-098C-4D33-9254-C8B4BA7BEEB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EF0EC-6706-408B-8ACD-BC7AB21FCA0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1C8E67-6FF3-4060-8EA6-3028A15B35C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Индикаторы линии Б показателя </a:t>
          </a:r>
        </a:p>
        <a:p>
          <a:r>
            <a:rPr lang="ru-RU" altLang="ru-RU" sz="1800" b="1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2</a:t>
          </a:r>
          <a:r>
            <a:rPr lang="ru-RU" sz="1800" b="1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.3. </a:t>
          </a:r>
          <a:r>
            <a:rPr lang="ru-RU" sz="1700" b="1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«Образовательные программы ДОО» </a:t>
          </a:r>
          <a:endParaRPr lang="ru-RU" sz="1700" b="1" baseline="0" dirty="0">
            <a:solidFill>
              <a:schemeClr val="tx1"/>
            </a:solidFill>
            <a:effectLst/>
            <a:latin typeface="Times New Roman"/>
            <a:ea typeface="Times New Roman"/>
            <a:cs typeface="SchoolBookCSanPin"/>
          </a:endParaRPr>
        </a:p>
      </dgm:t>
    </dgm:pt>
    <dgm:pt modelId="{B659D09F-6B5A-4C4C-9964-67FC8990908D}" type="parTrans" cxnId="{E14A650A-0533-4C07-B72D-5212658F832E}">
      <dgm:prSet/>
      <dgm:spPr/>
      <dgm:t>
        <a:bodyPr/>
        <a:lstStyle/>
        <a:p>
          <a:endParaRPr lang="ru-RU"/>
        </a:p>
      </dgm:t>
    </dgm:pt>
    <dgm:pt modelId="{2271DB20-C912-4ECD-A3EC-7A52339F0634}" type="sibTrans" cxnId="{E14A650A-0533-4C07-B72D-5212658F832E}">
      <dgm:prSet/>
      <dgm:spPr/>
      <dgm:t>
        <a:bodyPr/>
        <a:lstStyle/>
        <a:p>
          <a:endParaRPr lang="ru-RU"/>
        </a:p>
      </dgm:t>
    </dgm:pt>
    <dgm:pt modelId="{80F58097-04C0-4044-B417-D404EB7F3914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ФЗ 273  статья 29 </a:t>
          </a:r>
        </a:p>
        <a:p>
          <a:pPr algn="ctr"/>
          <a:r>
            <a:rPr lang="ru-RU" sz="1600" b="0" dirty="0" smtClean="0">
              <a:solidFill>
                <a:schemeClr val="tx1"/>
              </a:solidFill>
            </a:rPr>
            <a:t>«Информационная открытость образовательной организации»</a:t>
          </a:r>
          <a:endParaRPr lang="ru-RU" sz="1600" b="0" dirty="0">
            <a:solidFill>
              <a:schemeClr val="tx1"/>
            </a:solidFill>
          </a:endParaRPr>
        </a:p>
      </dgm:t>
    </dgm:pt>
    <dgm:pt modelId="{D64833EB-5ED1-4359-B59E-B57B2552EFC5}" type="parTrans" cxnId="{694497FE-CD03-4A25-8BF4-B614F1150750}">
      <dgm:prSet/>
      <dgm:spPr/>
      <dgm:t>
        <a:bodyPr/>
        <a:lstStyle/>
        <a:p>
          <a:endParaRPr lang="ru-RU"/>
        </a:p>
      </dgm:t>
    </dgm:pt>
    <dgm:pt modelId="{FC09A1FF-6D6A-4015-8408-7DFADED20D62}" type="sibTrans" cxnId="{694497FE-CD03-4A25-8BF4-B614F1150750}">
      <dgm:prSet/>
      <dgm:spPr/>
      <dgm:t>
        <a:bodyPr/>
        <a:lstStyle/>
        <a:p>
          <a:endParaRPr lang="ru-RU"/>
        </a:p>
      </dgm:t>
    </dgm:pt>
    <dgm:pt modelId="{8D775290-1C9B-49D1-B374-56152BF63384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Правила размещения </a:t>
          </a:r>
          <a:r>
            <a:rPr lang="ru-RU" sz="1600" b="0" dirty="0" smtClean="0">
              <a:solidFill>
                <a:schemeClr val="tx1"/>
              </a:solidFill>
            </a:rPr>
            <a:t>на официальном сайте и обновления информации ОО </a:t>
          </a:r>
        </a:p>
      </dgm:t>
    </dgm:pt>
    <dgm:pt modelId="{512520CE-44CE-49FA-87B5-FBE1BEA3E032}" type="parTrans" cxnId="{05C675E5-F06B-4CA8-9E8C-EB6888959E6D}">
      <dgm:prSet/>
      <dgm:spPr/>
      <dgm:t>
        <a:bodyPr/>
        <a:lstStyle/>
        <a:p>
          <a:endParaRPr lang="ru-RU"/>
        </a:p>
      </dgm:t>
    </dgm:pt>
    <dgm:pt modelId="{D8AE014F-7A2C-4923-9553-27457BAA59AF}" type="sibTrans" cxnId="{05C675E5-F06B-4CA8-9E8C-EB6888959E6D}">
      <dgm:prSet/>
      <dgm:spPr/>
      <dgm:t>
        <a:bodyPr/>
        <a:lstStyle/>
        <a:p>
          <a:endParaRPr lang="ru-RU"/>
        </a:p>
      </dgm:t>
    </dgm:pt>
    <dgm:pt modelId="{6AE3506A-AD33-45B1-8FB7-96F48C7246E7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ФГОС ДО</a:t>
          </a:r>
        </a:p>
        <a:p>
          <a:pPr algn="ctr"/>
          <a:r>
            <a:rPr lang="ru-RU" sz="1600" b="0" dirty="0" smtClean="0">
              <a:solidFill>
                <a:schemeClr val="tx1"/>
              </a:solidFill>
            </a:rPr>
            <a:t>II. Требования к структуре образовательной программы дошкольного образования и ее объему</a:t>
          </a:r>
        </a:p>
        <a:p>
          <a:pPr algn="ctr"/>
          <a:r>
            <a:rPr lang="ru-RU" sz="1600" b="0" dirty="0" smtClean="0">
              <a:solidFill>
                <a:schemeClr val="tx1"/>
              </a:solidFill>
            </a:rPr>
            <a:t> </a:t>
          </a:r>
        </a:p>
      </dgm:t>
    </dgm:pt>
    <dgm:pt modelId="{4CAC669B-4834-4A45-AC18-06BBEB3D7480}" type="parTrans" cxnId="{B064F91F-B21A-4D6F-A89B-EF8C1B9DA146}">
      <dgm:prSet/>
      <dgm:spPr/>
      <dgm:t>
        <a:bodyPr/>
        <a:lstStyle/>
        <a:p>
          <a:endParaRPr lang="ru-RU"/>
        </a:p>
      </dgm:t>
    </dgm:pt>
    <dgm:pt modelId="{B928C340-7099-4E58-B4F4-F799D2F61B2F}" type="sibTrans" cxnId="{B064F91F-B21A-4D6F-A89B-EF8C1B9DA146}">
      <dgm:prSet/>
      <dgm:spPr/>
      <dgm:t>
        <a:bodyPr/>
        <a:lstStyle/>
        <a:p>
          <a:endParaRPr lang="ru-RU"/>
        </a:p>
      </dgm:t>
    </dgm:pt>
    <dgm:pt modelId="{7A72D0CB-04ED-4040-A02A-ACDB743A7EC8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ФЗ 273  статья 12</a:t>
          </a:r>
        </a:p>
        <a:p>
          <a:pPr algn="ctr"/>
          <a:r>
            <a:rPr lang="ru-RU" sz="1600" b="0" dirty="0" smtClean="0">
              <a:solidFill>
                <a:schemeClr val="tx1"/>
              </a:solidFill>
            </a:rPr>
            <a:t> «Образовательные программы»</a:t>
          </a:r>
        </a:p>
      </dgm:t>
    </dgm:pt>
    <dgm:pt modelId="{246685AE-9CF4-4C64-BC11-1ED037116A05}" type="parTrans" cxnId="{AC5851FD-FAA9-4E80-8A1D-5CDD4E28CEB2}">
      <dgm:prSet/>
      <dgm:spPr/>
      <dgm:t>
        <a:bodyPr/>
        <a:lstStyle/>
        <a:p>
          <a:endParaRPr lang="ru-RU"/>
        </a:p>
      </dgm:t>
    </dgm:pt>
    <dgm:pt modelId="{5F7C7D00-8B9E-4B9E-B3AB-427E754C579A}" type="sibTrans" cxnId="{AC5851FD-FAA9-4E80-8A1D-5CDD4E28CEB2}">
      <dgm:prSet/>
      <dgm:spPr/>
      <dgm:t>
        <a:bodyPr/>
        <a:lstStyle/>
        <a:p>
          <a:endParaRPr lang="ru-RU"/>
        </a:p>
      </dgm:t>
    </dgm:pt>
    <dgm:pt modelId="{47E1C157-2A55-4096-AF29-B6CED51BA1D2}">
      <dgm:prSet/>
      <dgm:spPr/>
      <dgm:t>
        <a:bodyPr/>
        <a:lstStyle/>
        <a:p>
          <a:endParaRPr lang="ru-RU"/>
        </a:p>
      </dgm:t>
    </dgm:pt>
    <dgm:pt modelId="{A95C6BCF-68AE-4776-A7DE-EDE43BD5E333}" type="parTrans" cxnId="{55874594-5E3D-45E3-B602-7A10CFA72060}">
      <dgm:prSet/>
      <dgm:spPr/>
      <dgm:t>
        <a:bodyPr/>
        <a:lstStyle/>
        <a:p>
          <a:endParaRPr lang="ru-RU"/>
        </a:p>
      </dgm:t>
    </dgm:pt>
    <dgm:pt modelId="{D0FDC39B-21F0-4B12-92CE-C1E20835BE11}" type="sibTrans" cxnId="{55874594-5E3D-45E3-B602-7A10CFA72060}">
      <dgm:prSet/>
      <dgm:spPr/>
      <dgm:t>
        <a:bodyPr/>
        <a:lstStyle/>
        <a:p>
          <a:endParaRPr lang="ru-RU"/>
        </a:p>
      </dgm:t>
    </dgm:pt>
    <dgm:pt modelId="{1229C7FF-6923-4DB0-BA81-D59CE1FC8D50}">
      <dgm:prSet/>
      <dgm:spPr/>
      <dgm:t>
        <a:bodyPr/>
        <a:lstStyle/>
        <a:p>
          <a:endParaRPr lang="ru-RU"/>
        </a:p>
      </dgm:t>
    </dgm:pt>
    <dgm:pt modelId="{CE53663B-4226-42A6-851D-9AE9F064D6E3}" type="parTrans" cxnId="{1A678198-C4CF-4E97-B0E4-033408F9F521}">
      <dgm:prSet/>
      <dgm:spPr/>
      <dgm:t>
        <a:bodyPr/>
        <a:lstStyle/>
        <a:p>
          <a:endParaRPr lang="ru-RU"/>
        </a:p>
      </dgm:t>
    </dgm:pt>
    <dgm:pt modelId="{089C6840-FA7C-4E23-950C-FC1B63D58717}" type="sibTrans" cxnId="{1A678198-C4CF-4E97-B0E4-033408F9F521}">
      <dgm:prSet/>
      <dgm:spPr/>
      <dgm:t>
        <a:bodyPr/>
        <a:lstStyle/>
        <a:p>
          <a:endParaRPr lang="ru-RU"/>
        </a:p>
      </dgm:t>
    </dgm:pt>
    <dgm:pt modelId="{666ED949-7322-4C2A-892F-669080D3288A}">
      <dgm:prSet/>
      <dgm:spPr/>
      <dgm:t>
        <a:bodyPr/>
        <a:lstStyle/>
        <a:p>
          <a:endParaRPr lang="ru-RU"/>
        </a:p>
      </dgm:t>
    </dgm:pt>
    <dgm:pt modelId="{2EBE320B-10AB-4D2B-B166-ED04F45B248F}" type="parTrans" cxnId="{31531904-ABD2-482E-834D-2B0DA38C27FB}">
      <dgm:prSet/>
      <dgm:spPr/>
      <dgm:t>
        <a:bodyPr/>
        <a:lstStyle/>
        <a:p>
          <a:endParaRPr lang="ru-RU"/>
        </a:p>
      </dgm:t>
    </dgm:pt>
    <dgm:pt modelId="{A5884BD8-51EB-430F-9B84-A0350432DE27}" type="sibTrans" cxnId="{31531904-ABD2-482E-834D-2B0DA38C27FB}">
      <dgm:prSet/>
      <dgm:spPr/>
      <dgm:t>
        <a:bodyPr/>
        <a:lstStyle/>
        <a:p>
          <a:endParaRPr lang="ru-RU"/>
        </a:p>
      </dgm:t>
    </dgm:pt>
    <dgm:pt modelId="{BFEB3412-983F-41F7-B99C-7D3B1163C45B}">
      <dgm:prSet/>
      <dgm:spPr/>
      <dgm:t>
        <a:bodyPr/>
        <a:lstStyle/>
        <a:p>
          <a:endParaRPr lang="ru-RU"/>
        </a:p>
      </dgm:t>
    </dgm:pt>
    <dgm:pt modelId="{C0AAC01C-E55C-4609-81D7-3BD0C3188A3E}" type="parTrans" cxnId="{C33A6DA6-01BA-4E43-AEE5-63D2B2EEC5F7}">
      <dgm:prSet/>
      <dgm:spPr/>
      <dgm:t>
        <a:bodyPr/>
        <a:lstStyle/>
        <a:p>
          <a:endParaRPr lang="ru-RU"/>
        </a:p>
      </dgm:t>
    </dgm:pt>
    <dgm:pt modelId="{4CCD09C4-692A-4E1D-9C25-914E59445C72}" type="sibTrans" cxnId="{C33A6DA6-01BA-4E43-AEE5-63D2B2EEC5F7}">
      <dgm:prSet/>
      <dgm:spPr/>
      <dgm:t>
        <a:bodyPr/>
        <a:lstStyle/>
        <a:p>
          <a:endParaRPr lang="ru-RU"/>
        </a:p>
      </dgm:t>
    </dgm:pt>
    <dgm:pt modelId="{74D5D4FC-6516-4312-9C7D-7177DC3905BF}">
      <dgm:prSet/>
      <dgm:spPr/>
      <dgm:t>
        <a:bodyPr/>
        <a:lstStyle/>
        <a:p>
          <a:endParaRPr lang="ru-RU"/>
        </a:p>
      </dgm:t>
    </dgm:pt>
    <dgm:pt modelId="{C0BDB150-40A0-4B3E-9D4F-08FC50D4E4D8}" type="parTrans" cxnId="{9CC3EE8F-A56E-47FE-9654-DB81470DB709}">
      <dgm:prSet/>
      <dgm:spPr/>
      <dgm:t>
        <a:bodyPr/>
        <a:lstStyle/>
        <a:p>
          <a:endParaRPr lang="ru-RU"/>
        </a:p>
      </dgm:t>
    </dgm:pt>
    <dgm:pt modelId="{FF41EC12-8264-4FE0-96AE-84F235DAE7D4}" type="sibTrans" cxnId="{9CC3EE8F-A56E-47FE-9654-DB81470DB709}">
      <dgm:prSet/>
      <dgm:spPr/>
      <dgm:t>
        <a:bodyPr/>
        <a:lstStyle/>
        <a:p>
          <a:endParaRPr lang="ru-RU"/>
        </a:p>
      </dgm:t>
    </dgm:pt>
    <dgm:pt modelId="{D21AF7BA-C4AE-4EBD-86BA-4A900DEEEA01}">
      <dgm:prSet/>
      <dgm:spPr/>
      <dgm:t>
        <a:bodyPr/>
        <a:lstStyle/>
        <a:p>
          <a:endParaRPr lang="ru-RU"/>
        </a:p>
      </dgm:t>
    </dgm:pt>
    <dgm:pt modelId="{C29F48AD-88A4-4203-80C8-80408D2DDA80}" type="parTrans" cxnId="{31DF7CEC-D6EC-4C95-9B61-C5E4F0346F59}">
      <dgm:prSet/>
      <dgm:spPr/>
      <dgm:t>
        <a:bodyPr/>
        <a:lstStyle/>
        <a:p>
          <a:endParaRPr lang="ru-RU"/>
        </a:p>
      </dgm:t>
    </dgm:pt>
    <dgm:pt modelId="{D787A338-0FA1-443D-8E9D-6B650D604B09}" type="sibTrans" cxnId="{31DF7CEC-D6EC-4C95-9B61-C5E4F0346F59}">
      <dgm:prSet/>
      <dgm:spPr/>
      <dgm:t>
        <a:bodyPr/>
        <a:lstStyle/>
        <a:p>
          <a:endParaRPr lang="ru-RU"/>
        </a:p>
      </dgm:t>
    </dgm:pt>
    <dgm:pt modelId="{05E01C48-5911-4F7A-903E-74B78CF6D3DD}">
      <dgm:prSet/>
      <dgm:spPr/>
      <dgm:t>
        <a:bodyPr/>
        <a:lstStyle/>
        <a:p>
          <a:endParaRPr lang="ru-RU"/>
        </a:p>
      </dgm:t>
    </dgm:pt>
    <dgm:pt modelId="{01C133CB-4513-4DF4-BE7D-16127EF6917C}" type="parTrans" cxnId="{399F8ED1-3D05-4317-A4B6-FB38AB9A7DE8}">
      <dgm:prSet/>
      <dgm:spPr/>
      <dgm:t>
        <a:bodyPr/>
        <a:lstStyle/>
        <a:p>
          <a:endParaRPr lang="ru-RU"/>
        </a:p>
      </dgm:t>
    </dgm:pt>
    <dgm:pt modelId="{8262199B-533E-42C5-887A-120C234D99E9}" type="sibTrans" cxnId="{399F8ED1-3D05-4317-A4B6-FB38AB9A7DE8}">
      <dgm:prSet/>
      <dgm:spPr/>
      <dgm:t>
        <a:bodyPr/>
        <a:lstStyle/>
        <a:p>
          <a:endParaRPr lang="ru-RU"/>
        </a:p>
      </dgm:t>
    </dgm:pt>
    <dgm:pt modelId="{70C08AF9-B9EC-4F8A-B4CF-8499670A8792}" type="pres">
      <dgm:prSet presAssocID="{C62EF0EC-6706-408B-8ACD-BC7AB21FCA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C6020-1D9F-4BAD-B79E-17095DA0FE4B}" type="pres">
      <dgm:prSet presAssocID="{581C8E67-6FF3-4060-8EA6-3028A15B35C2}" presName="centerShape" presStyleLbl="node0" presStyleIdx="0" presStyleCnt="1" custScaleX="114812" custScaleY="99474" custLinFactNeighborX="-5743" custLinFactNeighborY="-962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64BBB8A-D091-4F2F-A5A2-C319856DEF9C}" type="pres">
      <dgm:prSet presAssocID="{D64833EB-5ED1-4359-B59E-B57B2552EFC5}" presName="parTrans" presStyleLbl="bgSibTrans2D1" presStyleIdx="0" presStyleCnt="4" custScaleX="18503" custScaleY="88681" custLinFactNeighborX="18101" custLinFactNeighborY="67984"/>
      <dgm:spPr/>
      <dgm:t>
        <a:bodyPr/>
        <a:lstStyle/>
        <a:p>
          <a:endParaRPr lang="ru-RU"/>
        </a:p>
      </dgm:t>
    </dgm:pt>
    <dgm:pt modelId="{F91DEC7D-308E-4859-BDFD-8D89594F3921}" type="pres">
      <dgm:prSet presAssocID="{80F58097-04C0-4044-B417-D404EB7F3914}" presName="node" presStyleLbl="node1" presStyleIdx="0" presStyleCnt="4" custScaleX="217167" custScaleY="92515" custRadScaleRad="139834" custRadScaleInc="56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C078B-FA3C-49DD-A0F3-ACEBD12F3C60}" type="pres">
      <dgm:prSet presAssocID="{512520CE-44CE-49FA-87B5-FBE1BEA3E032}" presName="parTrans" presStyleLbl="bgSibTrans2D1" presStyleIdx="1" presStyleCnt="4" custAng="757681" custScaleX="21191" custScaleY="90931" custLinFactNeighborX="42288" custLinFactNeighborY="36032"/>
      <dgm:spPr/>
      <dgm:t>
        <a:bodyPr/>
        <a:lstStyle/>
        <a:p>
          <a:endParaRPr lang="ru-RU"/>
        </a:p>
      </dgm:t>
    </dgm:pt>
    <dgm:pt modelId="{FD42FA99-EEC0-40D0-819F-0E4DEED885CB}" type="pres">
      <dgm:prSet presAssocID="{8D775290-1C9B-49D1-B374-56152BF63384}" presName="node" presStyleLbl="node1" presStyleIdx="1" presStyleCnt="4" custScaleX="165873" custScaleY="64887" custRadScaleRad="139169" custRadScaleInc="-119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CE93C-2871-4EB9-998A-E4D09FED4998}" type="pres">
      <dgm:prSet presAssocID="{246685AE-9CF4-4C64-BC11-1ED037116A05}" presName="parTrans" presStyleLbl="bgSibTrans2D1" presStyleIdx="2" presStyleCnt="4" custScaleX="17793" custScaleY="91013" custLinFactNeighborX="-6719" custLinFactNeighborY="75630"/>
      <dgm:spPr/>
      <dgm:t>
        <a:bodyPr/>
        <a:lstStyle/>
        <a:p>
          <a:endParaRPr lang="ru-RU"/>
        </a:p>
      </dgm:t>
    </dgm:pt>
    <dgm:pt modelId="{1360655F-9BD6-4D1F-9EB7-A3B5920062B1}" type="pres">
      <dgm:prSet presAssocID="{7A72D0CB-04ED-4040-A02A-ACDB743A7EC8}" presName="node" presStyleLbl="node1" presStyleIdx="2" presStyleCnt="4" custScaleX="154816" custScaleY="80628" custRadScaleRad="117072" custRadScaleInc="3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C8233-3E13-452D-B407-8BDCF57638B0}" type="pres">
      <dgm:prSet presAssocID="{4CAC669B-4834-4A45-AC18-06BBEB3D7480}" presName="parTrans" presStyleLbl="bgSibTrans2D1" presStyleIdx="3" presStyleCnt="4" custAng="20892547" custScaleX="22170" custScaleY="78247" custLinFactNeighborX="-42835" custLinFactNeighborY="44435"/>
      <dgm:spPr/>
      <dgm:t>
        <a:bodyPr/>
        <a:lstStyle/>
        <a:p>
          <a:endParaRPr lang="ru-RU"/>
        </a:p>
      </dgm:t>
    </dgm:pt>
    <dgm:pt modelId="{9C9E9D86-098C-4D33-9254-C8B4BA7BEEB6}" type="pres">
      <dgm:prSet presAssocID="{6AE3506A-AD33-45B1-8FB7-96F48C7246E7}" presName="node" presStyleLbl="node1" presStyleIdx="3" presStyleCnt="4" custScaleX="151038" custScaleY="112755" custRadScaleRad="109562" custRadScaleInc="8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573CB-0116-44E1-BCFF-9ECD6838A5E4}" type="presOf" srcId="{512520CE-44CE-49FA-87B5-FBE1BEA3E032}" destId="{A3BC078B-FA3C-49DD-A0F3-ACEBD12F3C60}" srcOrd="0" destOrd="0" presId="urn:microsoft.com/office/officeart/2005/8/layout/radial4"/>
    <dgm:cxn modelId="{C33A6DA6-01BA-4E43-AEE5-63D2B2EEC5F7}" srcId="{666ED949-7322-4C2A-892F-669080D3288A}" destId="{BFEB3412-983F-41F7-B99C-7D3B1163C45B}" srcOrd="0" destOrd="0" parTransId="{C0AAC01C-E55C-4609-81D7-3BD0C3188A3E}" sibTransId="{4CCD09C4-692A-4E1D-9C25-914E59445C72}"/>
    <dgm:cxn modelId="{31DF7CEC-D6EC-4C95-9B61-C5E4F0346F59}" srcId="{666ED949-7322-4C2A-892F-669080D3288A}" destId="{D21AF7BA-C4AE-4EBD-86BA-4A900DEEEA01}" srcOrd="2" destOrd="0" parTransId="{C29F48AD-88A4-4203-80C8-80408D2DDA80}" sibTransId="{D787A338-0FA1-443D-8E9D-6B650D604B09}"/>
    <dgm:cxn modelId="{55874594-5E3D-45E3-B602-7A10CFA72060}" srcId="{C62EF0EC-6706-408B-8ACD-BC7AB21FCA01}" destId="{47E1C157-2A55-4096-AF29-B6CED51BA1D2}" srcOrd="1" destOrd="0" parTransId="{A95C6BCF-68AE-4776-A7DE-EDE43BD5E333}" sibTransId="{D0FDC39B-21F0-4B12-92CE-C1E20835BE11}"/>
    <dgm:cxn modelId="{0E8DB889-D6B1-44F2-B17D-089C33B61EDC}" type="presOf" srcId="{80F58097-04C0-4044-B417-D404EB7F3914}" destId="{F91DEC7D-308E-4859-BDFD-8D89594F3921}" srcOrd="0" destOrd="0" presId="urn:microsoft.com/office/officeart/2005/8/layout/radial4"/>
    <dgm:cxn modelId="{05C675E5-F06B-4CA8-9E8C-EB6888959E6D}" srcId="{581C8E67-6FF3-4060-8EA6-3028A15B35C2}" destId="{8D775290-1C9B-49D1-B374-56152BF63384}" srcOrd="1" destOrd="0" parTransId="{512520CE-44CE-49FA-87B5-FBE1BEA3E032}" sibTransId="{D8AE014F-7A2C-4923-9553-27457BAA59AF}"/>
    <dgm:cxn modelId="{B064F91F-B21A-4D6F-A89B-EF8C1B9DA146}" srcId="{581C8E67-6FF3-4060-8EA6-3028A15B35C2}" destId="{6AE3506A-AD33-45B1-8FB7-96F48C7246E7}" srcOrd="3" destOrd="0" parTransId="{4CAC669B-4834-4A45-AC18-06BBEB3D7480}" sibTransId="{B928C340-7099-4E58-B4F4-F799D2F61B2F}"/>
    <dgm:cxn modelId="{E14A650A-0533-4C07-B72D-5212658F832E}" srcId="{C62EF0EC-6706-408B-8ACD-BC7AB21FCA01}" destId="{581C8E67-6FF3-4060-8EA6-3028A15B35C2}" srcOrd="0" destOrd="0" parTransId="{B659D09F-6B5A-4C4C-9964-67FC8990908D}" sibTransId="{2271DB20-C912-4ECD-A3EC-7A52339F0634}"/>
    <dgm:cxn modelId="{7F7BC662-BA55-47D1-8EDE-F64F7D76C0BE}" type="presOf" srcId="{D64833EB-5ED1-4359-B59E-B57B2552EFC5}" destId="{564BBB8A-D091-4F2F-A5A2-C319856DEF9C}" srcOrd="0" destOrd="0" presId="urn:microsoft.com/office/officeart/2005/8/layout/radial4"/>
    <dgm:cxn modelId="{90ED1B19-78B2-4509-81CB-54DADE8F3957}" type="presOf" srcId="{C62EF0EC-6706-408B-8ACD-BC7AB21FCA01}" destId="{70C08AF9-B9EC-4F8A-B4CF-8499670A8792}" srcOrd="0" destOrd="0" presId="urn:microsoft.com/office/officeart/2005/8/layout/radial4"/>
    <dgm:cxn modelId="{E780F318-3F48-4620-BD19-F431F02E964B}" type="presOf" srcId="{6AE3506A-AD33-45B1-8FB7-96F48C7246E7}" destId="{9C9E9D86-098C-4D33-9254-C8B4BA7BEEB6}" srcOrd="0" destOrd="0" presId="urn:microsoft.com/office/officeart/2005/8/layout/radial4"/>
    <dgm:cxn modelId="{9CC3EE8F-A56E-47FE-9654-DB81470DB709}" srcId="{666ED949-7322-4C2A-892F-669080D3288A}" destId="{74D5D4FC-6516-4312-9C7D-7177DC3905BF}" srcOrd="1" destOrd="0" parTransId="{C0BDB150-40A0-4B3E-9D4F-08FC50D4E4D8}" sibTransId="{FF41EC12-8264-4FE0-96AE-84F235DAE7D4}"/>
    <dgm:cxn modelId="{ECEA876E-D9A6-4CAD-BA06-352B6033BBFE}" type="presOf" srcId="{4CAC669B-4834-4A45-AC18-06BBEB3D7480}" destId="{729C8233-3E13-452D-B407-8BDCF57638B0}" srcOrd="0" destOrd="0" presId="urn:microsoft.com/office/officeart/2005/8/layout/radial4"/>
    <dgm:cxn modelId="{31531904-ABD2-482E-834D-2B0DA38C27FB}" srcId="{C62EF0EC-6706-408B-8ACD-BC7AB21FCA01}" destId="{666ED949-7322-4C2A-892F-669080D3288A}" srcOrd="2" destOrd="0" parTransId="{2EBE320B-10AB-4D2B-B166-ED04F45B248F}" sibTransId="{A5884BD8-51EB-430F-9B84-A0350432DE27}"/>
    <dgm:cxn modelId="{AC5851FD-FAA9-4E80-8A1D-5CDD4E28CEB2}" srcId="{581C8E67-6FF3-4060-8EA6-3028A15B35C2}" destId="{7A72D0CB-04ED-4040-A02A-ACDB743A7EC8}" srcOrd="2" destOrd="0" parTransId="{246685AE-9CF4-4C64-BC11-1ED037116A05}" sibTransId="{5F7C7D00-8B9E-4B9E-B3AB-427E754C579A}"/>
    <dgm:cxn modelId="{1A678198-C4CF-4E97-B0E4-033408F9F521}" srcId="{47E1C157-2A55-4096-AF29-B6CED51BA1D2}" destId="{1229C7FF-6923-4DB0-BA81-D59CE1FC8D50}" srcOrd="0" destOrd="0" parTransId="{CE53663B-4226-42A6-851D-9AE9F064D6E3}" sibTransId="{089C6840-FA7C-4E23-950C-FC1B63D58717}"/>
    <dgm:cxn modelId="{E1AAFA41-DD50-4C7B-853B-2618CC81F8EA}" type="presOf" srcId="{8D775290-1C9B-49D1-B374-56152BF63384}" destId="{FD42FA99-EEC0-40D0-819F-0E4DEED885CB}" srcOrd="0" destOrd="0" presId="urn:microsoft.com/office/officeart/2005/8/layout/radial4"/>
    <dgm:cxn modelId="{399F8ED1-3D05-4317-A4B6-FB38AB9A7DE8}" srcId="{666ED949-7322-4C2A-892F-669080D3288A}" destId="{05E01C48-5911-4F7A-903E-74B78CF6D3DD}" srcOrd="3" destOrd="0" parTransId="{01C133CB-4513-4DF4-BE7D-16127EF6917C}" sibTransId="{8262199B-533E-42C5-887A-120C234D99E9}"/>
    <dgm:cxn modelId="{694497FE-CD03-4A25-8BF4-B614F1150750}" srcId="{581C8E67-6FF3-4060-8EA6-3028A15B35C2}" destId="{80F58097-04C0-4044-B417-D404EB7F3914}" srcOrd="0" destOrd="0" parTransId="{D64833EB-5ED1-4359-B59E-B57B2552EFC5}" sibTransId="{FC09A1FF-6D6A-4015-8408-7DFADED20D62}"/>
    <dgm:cxn modelId="{7A476D67-6722-4A8F-A611-0C5CF19BA1CA}" type="presOf" srcId="{246685AE-9CF4-4C64-BC11-1ED037116A05}" destId="{15FCE93C-2871-4EB9-998A-E4D09FED4998}" srcOrd="0" destOrd="0" presId="urn:microsoft.com/office/officeart/2005/8/layout/radial4"/>
    <dgm:cxn modelId="{A2275710-4ACF-4C25-80BA-93164960D90B}" type="presOf" srcId="{581C8E67-6FF3-4060-8EA6-3028A15B35C2}" destId="{C80C6020-1D9F-4BAD-B79E-17095DA0FE4B}" srcOrd="0" destOrd="0" presId="urn:microsoft.com/office/officeart/2005/8/layout/radial4"/>
    <dgm:cxn modelId="{0A740FFB-0938-4253-9C7C-913B1613BA52}" type="presOf" srcId="{7A72D0CB-04ED-4040-A02A-ACDB743A7EC8}" destId="{1360655F-9BD6-4D1F-9EB7-A3B5920062B1}" srcOrd="0" destOrd="0" presId="urn:microsoft.com/office/officeart/2005/8/layout/radial4"/>
    <dgm:cxn modelId="{EC617D8C-A53B-42E2-B792-CEACFF27C518}" type="presParOf" srcId="{70C08AF9-B9EC-4F8A-B4CF-8499670A8792}" destId="{C80C6020-1D9F-4BAD-B79E-17095DA0FE4B}" srcOrd="0" destOrd="0" presId="urn:microsoft.com/office/officeart/2005/8/layout/radial4"/>
    <dgm:cxn modelId="{E3CC908C-AA16-405A-99C9-AB2A9B23E5D7}" type="presParOf" srcId="{70C08AF9-B9EC-4F8A-B4CF-8499670A8792}" destId="{564BBB8A-D091-4F2F-A5A2-C319856DEF9C}" srcOrd="1" destOrd="0" presId="urn:microsoft.com/office/officeart/2005/8/layout/radial4"/>
    <dgm:cxn modelId="{8FB9A9EB-3824-4A54-B6FD-79251150E45B}" type="presParOf" srcId="{70C08AF9-B9EC-4F8A-B4CF-8499670A8792}" destId="{F91DEC7D-308E-4859-BDFD-8D89594F3921}" srcOrd="2" destOrd="0" presId="urn:microsoft.com/office/officeart/2005/8/layout/radial4"/>
    <dgm:cxn modelId="{CD3B2B7C-AE79-4547-8191-78DEB85E3D72}" type="presParOf" srcId="{70C08AF9-B9EC-4F8A-B4CF-8499670A8792}" destId="{A3BC078B-FA3C-49DD-A0F3-ACEBD12F3C60}" srcOrd="3" destOrd="0" presId="urn:microsoft.com/office/officeart/2005/8/layout/radial4"/>
    <dgm:cxn modelId="{3261259D-BD53-45B6-9002-EBD479051961}" type="presParOf" srcId="{70C08AF9-B9EC-4F8A-B4CF-8499670A8792}" destId="{FD42FA99-EEC0-40D0-819F-0E4DEED885CB}" srcOrd="4" destOrd="0" presId="urn:microsoft.com/office/officeart/2005/8/layout/radial4"/>
    <dgm:cxn modelId="{24992931-2AD5-4783-B7D1-B546CCB2E462}" type="presParOf" srcId="{70C08AF9-B9EC-4F8A-B4CF-8499670A8792}" destId="{15FCE93C-2871-4EB9-998A-E4D09FED4998}" srcOrd="5" destOrd="0" presId="urn:microsoft.com/office/officeart/2005/8/layout/radial4"/>
    <dgm:cxn modelId="{D76BCA33-F5BF-4C0E-A4D7-FCDE8B6FB1DF}" type="presParOf" srcId="{70C08AF9-B9EC-4F8A-B4CF-8499670A8792}" destId="{1360655F-9BD6-4D1F-9EB7-A3B5920062B1}" srcOrd="6" destOrd="0" presId="urn:microsoft.com/office/officeart/2005/8/layout/radial4"/>
    <dgm:cxn modelId="{7BDCBB71-7007-4C9B-A056-4E70BCD28058}" type="presParOf" srcId="{70C08AF9-B9EC-4F8A-B4CF-8499670A8792}" destId="{729C8233-3E13-452D-B407-8BDCF57638B0}" srcOrd="7" destOrd="0" presId="urn:microsoft.com/office/officeart/2005/8/layout/radial4"/>
    <dgm:cxn modelId="{32D2576E-100B-44ED-9B6D-25047C026C18}" type="presParOf" srcId="{70C08AF9-B9EC-4F8A-B4CF-8499670A8792}" destId="{9C9E9D86-098C-4D33-9254-C8B4BA7BEEB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C6020-1D9F-4BAD-B79E-17095DA0FE4B}">
      <dsp:nvSpPr>
        <dsp:cNvPr id="0" name=""/>
        <dsp:cNvSpPr/>
      </dsp:nvSpPr>
      <dsp:spPr>
        <a:xfrm>
          <a:off x="3306193" y="1557041"/>
          <a:ext cx="2091658" cy="1812228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Индикаторы линии Г показателя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2</a:t>
          </a:r>
          <a:r>
            <a:rPr lang="ru-RU" sz="1800" b="1" kern="1200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.1. «Основная образовательная программа ДОО» </a:t>
          </a:r>
          <a:endParaRPr lang="ru-RU" sz="1800" b="1" kern="1200" baseline="0" dirty="0">
            <a:solidFill>
              <a:schemeClr val="tx1"/>
            </a:solidFill>
            <a:effectLst/>
            <a:latin typeface="Times New Roman"/>
            <a:ea typeface="Times New Roman"/>
            <a:cs typeface="SchoolBookCSanPin"/>
          </a:endParaRPr>
        </a:p>
      </dsp:txBody>
      <dsp:txXfrm>
        <a:off x="3394659" y="1645507"/>
        <a:ext cx="1914726" cy="1635296"/>
      </dsp:txXfrm>
    </dsp:sp>
    <dsp:sp modelId="{564BBB8A-D091-4F2F-A5A2-C319856DEF9C}">
      <dsp:nvSpPr>
        <dsp:cNvPr id="0" name=""/>
        <dsp:cNvSpPr/>
      </dsp:nvSpPr>
      <dsp:spPr>
        <a:xfrm rot="13122438">
          <a:off x="2978106" y="1361071"/>
          <a:ext cx="323122" cy="46044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DEC7D-308E-4859-BDFD-8D89594F3921}">
      <dsp:nvSpPr>
        <dsp:cNvPr id="0" name=""/>
        <dsp:cNvSpPr/>
      </dsp:nvSpPr>
      <dsp:spPr>
        <a:xfrm>
          <a:off x="262915" y="51815"/>
          <a:ext cx="3758554" cy="12809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ФЗ 273 статья  44 </a:t>
          </a:r>
          <a:r>
            <a:rPr lang="ru-RU" sz="1600" b="0" kern="1200" dirty="0" smtClean="0">
              <a:solidFill>
                <a:schemeClr val="tx1"/>
              </a:solidFill>
            </a:rPr>
            <a:t>«Права, обязанности и ответственность в сфере образования родителей (законных представителей) несовершеннолетних обучающихся»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 </a:t>
          </a:r>
          <a:endParaRPr lang="ru-RU" sz="900" b="0" i="0" kern="1200" dirty="0"/>
        </a:p>
      </dsp:txBody>
      <dsp:txXfrm>
        <a:off x="300432" y="89332"/>
        <a:ext cx="3683520" cy="1205907"/>
      </dsp:txXfrm>
    </dsp:sp>
    <dsp:sp modelId="{A3BC078B-FA3C-49DD-A0F3-ACEBD12F3C60}">
      <dsp:nvSpPr>
        <dsp:cNvPr id="0" name=""/>
        <dsp:cNvSpPr/>
      </dsp:nvSpPr>
      <dsp:spPr>
        <a:xfrm rot="11862445">
          <a:off x="2886074" y="2233730"/>
          <a:ext cx="377209" cy="47212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2FA99-EEC0-40D0-819F-0E4DEED885CB}">
      <dsp:nvSpPr>
        <dsp:cNvPr id="0" name=""/>
        <dsp:cNvSpPr/>
      </dsp:nvSpPr>
      <dsp:spPr>
        <a:xfrm>
          <a:off x="7" y="1754706"/>
          <a:ext cx="2870798" cy="898410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Стратегия развития воспитания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I</a:t>
          </a:r>
          <a:r>
            <a:rPr lang="ru-RU" sz="1600" b="0" kern="1200" dirty="0" smtClean="0">
              <a:solidFill>
                <a:schemeClr val="tx1"/>
              </a:solidFill>
            </a:rPr>
            <a:t>. Общие положения</a:t>
          </a:r>
        </a:p>
      </dsp:txBody>
      <dsp:txXfrm>
        <a:off x="26321" y="1781020"/>
        <a:ext cx="2818170" cy="845782"/>
      </dsp:txXfrm>
    </dsp:sp>
    <dsp:sp modelId="{15FCE93C-2871-4EB9-998A-E4D09FED4998}">
      <dsp:nvSpPr>
        <dsp:cNvPr id="0" name=""/>
        <dsp:cNvSpPr/>
      </dsp:nvSpPr>
      <dsp:spPr>
        <a:xfrm rot="19125400">
          <a:off x="5512664" y="1380894"/>
          <a:ext cx="287275" cy="47255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0655F-9BD6-4D1F-9EB7-A3B5920062B1}">
      <dsp:nvSpPr>
        <dsp:cNvPr id="0" name=""/>
        <dsp:cNvSpPr/>
      </dsp:nvSpPr>
      <dsp:spPr>
        <a:xfrm>
          <a:off x="4461622" y="0"/>
          <a:ext cx="3820324" cy="1384576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Комментарии к ФГОС ДО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раздел II. Организация и осуществление образовательной деятельности  </a:t>
          </a:r>
        </a:p>
      </dsp:txBody>
      <dsp:txXfrm>
        <a:off x="4502175" y="40553"/>
        <a:ext cx="3739218" cy="1303470"/>
      </dsp:txXfrm>
    </dsp:sp>
    <dsp:sp modelId="{729C8233-3E13-452D-B407-8BDCF57638B0}">
      <dsp:nvSpPr>
        <dsp:cNvPr id="0" name=""/>
        <dsp:cNvSpPr/>
      </dsp:nvSpPr>
      <dsp:spPr>
        <a:xfrm rot="20714096">
          <a:off x="5426381" y="2388238"/>
          <a:ext cx="369378" cy="40627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E9D86-098C-4D33-9254-C8B4BA7BEEB6}">
      <dsp:nvSpPr>
        <dsp:cNvPr id="0" name=""/>
        <dsp:cNvSpPr/>
      </dsp:nvSpPr>
      <dsp:spPr>
        <a:xfrm>
          <a:off x="5849668" y="1726028"/>
          <a:ext cx="2614046" cy="118281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ФГОС ДО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 1.4. Основные принципы дошкольного образования</a:t>
          </a:r>
        </a:p>
      </dsp:txBody>
      <dsp:txXfrm>
        <a:off x="5884311" y="1760671"/>
        <a:ext cx="2544760" cy="1113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C6020-1D9F-4BAD-B79E-17095DA0FE4B}">
      <dsp:nvSpPr>
        <dsp:cNvPr id="0" name=""/>
        <dsp:cNvSpPr/>
      </dsp:nvSpPr>
      <dsp:spPr>
        <a:xfrm>
          <a:off x="3321951" y="1395389"/>
          <a:ext cx="2091658" cy="1812228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Индикаторы линии Б показателя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2</a:t>
          </a:r>
          <a:r>
            <a:rPr lang="ru-RU" sz="1800" b="1" kern="1200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.3. </a:t>
          </a:r>
          <a:r>
            <a:rPr lang="ru-RU" sz="1700" b="1" kern="1200" baseline="0" dirty="0" smtClean="0">
              <a:solidFill>
                <a:schemeClr val="tx1"/>
              </a:solidFill>
              <a:effectLst/>
              <a:latin typeface="Times New Roman"/>
              <a:ea typeface="Times New Roman"/>
              <a:cs typeface="SchoolBookCSanPin"/>
            </a:rPr>
            <a:t>«Образовательные программы ДОО» </a:t>
          </a:r>
          <a:endParaRPr lang="ru-RU" sz="1700" b="1" kern="1200" baseline="0" dirty="0">
            <a:solidFill>
              <a:schemeClr val="tx1"/>
            </a:solidFill>
            <a:effectLst/>
            <a:latin typeface="Times New Roman"/>
            <a:ea typeface="Times New Roman"/>
            <a:cs typeface="SchoolBookCSanPin"/>
          </a:endParaRPr>
        </a:p>
      </dsp:txBody>
      <dsp:txXfrm>
        <a:off x="3410417" y="1483855"/>
        <a:ext cx="1914726" cy="1635296"/>
      </dsp:txXfrm>
    </dsp:sp>
    <dsp:sp modelId="{564BBB8A-D091-4F2F-A5A2-C319856DEF9C}">
      <dsp:nvSpPr>
        <dsp:cNvPr id="0" name=""/>
        <dsp:cNvSpPr/>
      </dsp:nvSpPr>
      <dsp:spPr>
        <a:xfrm rot="13004115">
          <a:off x="2968941" y="1268642"/>
          <a:ext cx="312701" cy="46044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DEC7D-308E-4859-BDFD-8D89594F3921}">
      <dsp:nvSpPr>
        <dsp:cNvPr id="0" name=""/>
        <dsp:cNvSpPr/>
      </dsp:nvSpPr>
      <dsp:spPr>
        <a:xfrm>
          <a:off x="262915" y="0"/>
          <a:ext cx="3758554" cy="12809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ФЗ 273  статья 29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«Информационная открытость образовательной организации»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300432" y="37517"/>
        <a:ext cx="3683520" cy="1205907"/>
      </dsp:txXfrm>
    </dsp:sp>
    <dsp:sp modelId="{A3BC078B-FA3C-49DD-A0F3-ACEBD12F3C60}">
      <dsp:nvSpPr>
        <dsp:cNvPr id="0" name=""/>
        <dsp:cNvSpPr/>
      </dsp:nvSpPr>
      <dsp:spPr>
        <a:xfrm rot="11768922">
          <a:off x="2894904" y="2127028"/>
          <a:ext cx="379032" cy="47212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2FA99-EEC0-40D0-819F-0E4DEED885CB}">
      <dsp:nvSpPr>
        <dsp:cNvPr id="0" name=""/>
        <dsp:cNvSpPr/>
      </dsp:nvSpPr>
      <dsp:spPr>
        <a:xfrm>
          <a:off x="0" y="1671884"/>
          <a:ext cx="2870798" cy="898410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Правила размещения </a:t>
          </a:r>
          <a:r>
            <a:rPr lang="ru-RU" sz="1600" b="0" kern="1200" dirty="0" smtClean="0">
              <a:solidFill>
                <a:schemeClr val="tx1"/>
              </a:solidFill>
            </a:rPr>
            <a:t>на официальном сайте и обновления информации ОО </a:t>
          </a:r>
        </a:p>
      </dsp:txBody>
      <dsp:txXfrm>
        <a:off x="26314" y="1698198"/>
        <a:ext cx="2818170" cy="845782"/>
      </dsp:txXfrm>
    </dsp:sp>
    <dsp:sp modelId="{15FCE93C-2871-4EB9-998A-E4D09FED4998}">
      <dsp:nvSpPr>
        <dsp:cNvPr id="0" name=""/>
        <dsp:cNvSpPr/>
      </dsp:nvSpPr>
      <dsp:spPr>
        <a:xfrm rot="19205327">
          <a:off x="5539613" y="1276305"/>
          <a:ext cx="274365" cy="47255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0655F-9BD6-4D1F-9EB7-A3B5920062B1}">
      <dsp:nvSpPr>
        <dsp:cNvPr id="0" name=""/>
        <dsp:cNvSpPr/>
      </dsp:nvSpPr>
      <dsp:spPr>
        <a:xfrm>
          <a:off x="5032067" y="67051"/>
          <a:ext cx="2679432" cy="1116356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ФЗ 273  статья 12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 «Образовательные программы»</a:t>
          </a:r>
        </a:p>
      </dsp:txBody>
      <dsp:txXfrm>
        <a:off x="5064764" y="99748"/>
        <a:ext cx="2614038" cy="1050962"/>
      </dsp:txXfrm>
    </dsp:sp>
    <dsp:sp modelId="{729C8233-3E13-452D-B407-8BDCF57638B0}">
      <dsp:nvSpPr>
        <dsp:cNvPr id="0" name=""/>
        <dsp:cNvSpPr/>
      </dsp:nvSpPr>
      <dsp:spPr>
        <a:xfrm rot="20829538">
          <a:off x="5444529" y="2293058"/>
          <a:ext cx="365297" cy="40627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E9D86-098C-4D33-9254-C8B4BA7BEEB6}">
      <dsp:nvSpPr>
        <dsp:cNvPr id="0" name=""/>
        <dsp:cNvSpPr/>
      </dsp:nvSpPr>
      <dsp:spPr>
        <a:xfrm>
          <a:off x="5849668" y="1469791"/>
          <a:ext cx="2614046" cy="1561179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ФГОС ДО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II. Требования к структуре образовательной программы дошкольного образования и ее объему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 </a:t>
          </a:r>
        </a:p>
      </dsp:txBody>
      <dsp:txXfrm>
        <a:off x="5895393" y="1515516"/>
        <a:ext cx="2522596" cy="1469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4B9AA-C443-8E4D-A02B-7E6DE601F11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3999-956E-8E45-B979-B78FAB738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4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6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choolBookCSanPi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F097D-6642-43D6-B7CE-09BBD994D9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7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choolBookCSanPi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F097D-6642-43D6-B7CE-09BBD994D9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36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Инструментарий учитывает результаты изучения международного и отечественного опыта, согласно которым, особое значение на уровне государственных систем мониторинга и оценки качества дошкольного образования уделяется поддержке процессов внутреннего совершенствования качества образования в дошкольных организациях, построению системы сквозных показателей качества дошкольного образования, которые используются на всех уровнях оценки качества — от самооценки до внешней экспертной оценки.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choolBookCSanPi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F097D-6642-43D6-B7CE-09BBD994D9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5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Инструментарий учитывает результаты изучения международного и отечественного опыта, согласно которым, особое значение на уровне государственных систем мониторинга и оценки качества дошкольного образования уделяется поддержке процессов внутреннего совершенствования качества образования в дошкольных организациях, построению системы сквозных показателей качества дошкольного образования, которые используются на всех уровнях оценки качества — от самооценки до внешней экспертной оценки.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choolBookCSanPi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F097D-6642-43D6-B7CE-09BBD994D9D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5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71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FF05540-492B-4DA3-BCC7-51F53D5EB883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0943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FF05540-492B-4DA3-BCC7-51F53D5EB883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3177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50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CD7FC1-D398-DF44-8222-DB3B70869542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791773" y="6357295"/>
            <a:ext cx="852407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7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4A4223-5042-1345-8D9D-89EDB4BA0CB5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2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59085B-42E3-C748-86B5-1AAD77C34FE6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5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30427"/>
            <a:ext cx="7759700" cy="14573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8786814" y="6505577"/>
            <a:ext cx="357187" cy="352425"/>
          </a:xfrm>
        </p:spPr>
        <p:txBody>
          <a:bodyPr/>
          <a:lstStyle>
            <a:lvl1pPr>
              <a:defRPr/>
            </a:lvl1pPr>
          </a:lstStyle>
          <a:p>
            <a:fld id="{A4A3EC23-4A45-4C5F-8DAA-EED9BFE8F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19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4609C5-B7C3-064C-900A-07016B3FF5D2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1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DCCD57-4108-0A41-974C-7E71C4EC5AB0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0569BF-2880-A84C-9FC3-99A5F189914B}" type="datetime1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7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C3C82E-59B9-6A4D-ABB7-7CCCA834BEF1}" type="datetime1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9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EF7800B-AE03-0141-ACF6-50F5CECEDB21}" type="datetime1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8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4EFEF9-2CCC-8C47-A070-D47D7C2F7558}" type="datetime1">
              <a:rPr lang="ru-RU" smtClean="0"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3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D8F145-E87C-D545-AB12-1908F45F699F}" type="datetime1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6C0FD2-3188-8C41-AEF7-71180E6D5371}" type="datetime1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2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983" y="63572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985D51F-E468-394E-A1A4-B1E2D447FEC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83" y="6415723"/>
            <a:ext cx="584157" cy="2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gramota.ru/slovari/dic/?insa=x&amp;az=x&amp;word=%EC%E0%F1%F1%EE%E2%EE%E9%EA%EE%EC%EC%F3%ED%E8%EA%E0%F6%E8%E8" TargetMode="External"/><Relationship Id="rId3" Type="http://schemas.openxmlformats.org/officeDocument/2006/relationships/hyperlink" Target="http://gramota.ru/slovari/dic/?insa=x&amp;az=x&amp;word=%F0%E5%F7%E5%E2%EE%E9%E4%E5%FF%F2%E5%EB%FC%ED%EE%F1%F2%E8" TargetMode="External"/><Relationship Id="rId7" Type="http://schemas.openxmlformats.org/officeDocument/2006/relationships/hyperlink" Target="http://gramota.ru/slovari/dic/?insa=x&amp;az=x&amp;word=%F7%F2%E5%ED%E8%E5" TargetMode="External"/><Relationship Id="rId12" Type="http://schemas.openxmlformats.org/officeDocument/2006/relationships/hyperlink" Target="http://gramota.ru/slovari/dic/?insa=x&amp;az=x&amp;word=%F1%F2%F0%F3%EA%F2%F3%F0%ED%FB%F5%EC%EE%E4%E5%EB%E5%E9%EF%F0%E5%E4%EB%EE%E6%E5%ED%E8%E9" TargetMode="External"/><Relationship Id="rId2" Type="http://schemas.openxmlformats.org/officeDocument/2006/relationships/hyperlink" Target="http://gramota.ru/slovari/dic/?insa=x&amp;az=x&amp;word=%F0%E5%F7%E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ramota.ru/slovari/dic/?insa=x&amp;az=x&amp;word=%F0%E5%F6%E5%EF%F2%E8%E2%ED%FB%E9" TargetMode="External"/><Relationship Id="rId11" Type="http://schemas.openxmlformats.org/officeDocument/2006/relationships/hyperlink" Target="http://gramota.ru/slovari/dic/?insa=x&amp;az=x&amp;word=%EE%F0%F4%EE%E3%F0%E0%F4%E8%E5%E9" TargetMode="External"/><Relationship Id="rId5" Type="http://schemas.openxmlformats.org/officeDocument/2006/relationships/hyperlink" Target="http://gramota.ru/slovari/dic/?insa=x&amp;az=x&amp;word=%EF%E8%F1%FC%EC%EE" TargetMode="External"/><Relationship Id="rId10" Type="http://schemas.openxmlformats.org/officeDocument/2006/relationships/hyperlink" Target="http://gramota.ru/slovari/dic/?insa=x&amp;az=x&amp;word=%E3%F0%E0%F4%E8%EA%EE%E9" TargetMode="External"/><Relationship Id="rId4" Type="http://schemas.openxmlformats.org/officeDocument/2006/relationships/hyperlink" Target="http://gramota.ru/slovari/dic/?insa=x&amp;az=x&amp;word=%EF%F0%EE%E4%F3%EA%F2%E8%E2%ED%FB%E9" TargetMode="External"/><Relationship Id="rId9" Type="http://schemas.openxmlformats.org/officeDocument/2006/relationships/hyperlink" Target="http://gramota.ru/slovari/dic/?insa=x&amp;az=x&amp;word=%E0%ED%ED%EE%F2%E0%F6%E8%F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in@niko.institute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iko.institu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C2FCDF-ED12-F041-8D85-626595EADC1F}"/>
              </a:ext>
            </a:extLst>
          </p:cNvPr>
          <p:cNvSpPr/>
          <p:nvPr/>
        </p:nvSpPr>
        <p:spPr>
          <a:xfrm>
            <a:off x="614318" y="4851636"/>
            <a:ext cx="802737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Воротникова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Ольга Валерьевна,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руководитель Центра дошкольного образования </a:t>
            </a:r>
          </a:p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АНО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ДПО «Национальный институт качества образования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902C7E-BE1F-1C4B-B618-2984D8EFBBAB}"/>
              </a:ext>
            </a:extLst>
          </p:cNvPr>
          <p:cNvSpPr/>
          <p:nvPr/>
        </p:nvSpPr>
        <p:spPr>
          <a:xfrm>
            <a:off x="-1" y="2968692"/>
            <a:ext cx="9143999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система оценки качества образования ДОО на основе инструментария МКДО 2020: от самооценки до развития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64" y="366284"/>
            <a:ext cx="7886700" cy="477777"/>
          </a:xfrm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Структура системы показателей качества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МКДО 2020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2085329"/>
            <a:ext cx="1802481" cy="71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Область качества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83702" y="3396948"/>
            <a:ext cx="1802481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Группа показателей качества</a:t>
            </a:r>
            <a:endParaRPr lang="ru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4735600" y="1659114"/>
            <a:ext cx="1802486" cy="4251383"/>
            <a:chOff x="4735600" y="1659114"/>
            <a:chExt cx="1802486" cy="425138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735605" y="2522373"/>
              <a:ext cx="1802481" cy="71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Показатель качества 2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35601" y="3424838"/>
              <a:ext cx="1802481" cy="71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Показатель качества </a:t>
              </a:r>
              <a:r>
                <a:rPr lang="ru-RU" dirty="0"/>
                <a:t>3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35600" y="1659114"/>
              <a:ext cx="1802481" cy="71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Показатель качества 1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35603" y="4253391"/>
              <a:ext cx="1802481" cy="71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Показатель качества 4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735602" y="5190562"/>
              <a:ext cx="1802481" cy="71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Показатель качества </a:t>
              </a:r>
              <a:r>
                <a:rPr lang="en-US" dirty="0" smtClean="0"/>
                <a:t>N</a:t>
              </a:r>
              <a:endParaRPr lang="ru-RU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7287" y="984891"/>
            <a:ext cx="189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Области качества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49203" y="984891"/>
            <a:ext cx="21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Группы показателей</a:t>
            </a:r>
            <a:br>
              <a:rPr lang="ru-RU" dirty="0" smtClean="0"/>
            </a:br>
            <a:r>
              <a:rPr lang="ru-RU" dirty="0" smtClean="0"/>
              <a:t>качества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64297" y="1005579"/>
            <a:ext cx="221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Показатели качества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15215" y="1009271"/>
            <a:ext cx="230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Индикаторы качества</a:t>
            </a:r>
            <a:endParaRPr lang="ru-RU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2234281" y="2019082"/>
            <a:ext cx="2501324" cy="3531448"/>
            <a:chOff x="2234281" y="2019082"/>
            <a:chExt cx="2501324" cy="3531448"/>
          </a:xfrm>
        </p:grpSpPr>
        <p:cxnSp>
          <p:nvCxnSpPr>
            <p:cNvPr id="20" name="Соединительная линия уступом 19"/>
            <p:cNvCxnSpPr>
              <a:stCxn id="5" idx="3"/>
              <a:endCxn id="9" idx="1"/>
            </p:cNvCxnSpPr>
            <p:nvPr/>
          </p:nvCxnSpPr>
          <p:spPr>
            <a:xfrm flipV="1">
              <a:off x="2234281" y="2019082"/>
              <a:ext cx="2501319" cy="426215"/>
            </a:xfrm>
            <a:prstGeom prst="bentConnector3">
              <a:avLst>
                <a:gd name="adj1" fmla="val 7158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оединительная линия уступом 20"/>
            <p:cNvCxnSpPr>
              <a:stCxn id="5" idx="3"/>
              <a:endCxn id="7" idx="1"/>
            </p:cNvCxnSpPr>
            <p:nvPr/>
          </p:nvCxnSpPr>
          <p:spPr>
            <a:xfrm>
              <a:off x="2234281" y="2445297"/>
              <a:ext cx="2501324" cy="437044"/>
            </a:xfrm>
            <a:prstGeom prst="bentConnector3">
              <a:avLst>
                <a:gd name="adj1" fmla="val 682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Соединительная линия уступом 26"/>
            <p:cNvCxnSpPr>
              <a:stCxn id="5" idx="3"/>
              <a:endCxn id="10" idx="1"/>
            </p:cNvCxnSpPr>
            <p:nvPr/>
          </p:nvCxnSpPr>
          <p:spPr>
            <a:xfrm>
              <a:off x="2234281" y="2445297"/>
              <a:ext cx="349421" cy="1338513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/>
            <p:cNvCxnSpPr>
              <a:stCxn id="10" idx="3"/>
              <a:endCxn id="8" idx="1"/>
            </p:cNvCxnSpPr>
            <p:nvPr/>
          </p:nvCxnSpPr>
          <p:spPr>
            <a:xfrm>
              <a:off x="4386183" y="3783810"/>
              <a:ext cx="349418" cy="996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Соединительная линия уступом 30"/>
            <p:cNvCxnSpPr>
              <a:stCxn id="10" idx="3"/>
              <a:endCxn id="11" idx="1"/>
            </p:cNvCxnSpPr>
            <p:nvPr/>
          </p:nvCxnSpPr>
          <p:spPr>
            <a:xfrm>
              <a:off x="4386183" y="3783810"/>
              <a:ext cx="349420" cy="829549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ная линия уступом 33"/>
            <p:cNvCxnSpPr>
              <a:stCxn id="5" idx="3"/>
              <a:endCxn id="13" idx="1"/>
            </p:cNvCxnSpPr>
            <p:nvPr/>
          </p:nvCxnSpPr>
          <p:spPr>
            <a:xfrm>
              <a:off x="2234281" y="2445297"/>
              <a:ext cx="2501321" cy="3105233"/>
            </a:xfrm>
            <a:prstGeom prst="bentConnector3">
              <a:avLst>
                <a:gd name="adj1" fmla="val 6992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6930263" y="1639035"/>
            <a:ext cx="1971760" cy="4298074"/>
            <a:chOff x="6930263" y="1639035"/>
            <a:chExt cx="1971760" cy="429807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430" y="1639035"/>
              <a:ext cx="1896593" cy="77316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429" y="2564596"/>
              <a:ext cx="1896593" cy="77316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264" y="3425423"/>
              <a:ext cx="1896593" cy="77316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264" y="4253391"/>
              <a:ext cx="1896593" cy="773161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263" y="5163948"/>
              <a:ext cx="1896593" cy="773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8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8437" y="280285"/>
            <a:ext cx="8180797" cy="69704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Содержание области качества «Образовательная программа» 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в разрезе всех Шкал МКДО 2020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2200" y="1079293"/>
            <a:ext cx="2997034" cy="369332"/>
          </a:xfrm>
          <a:prstGeom prst="rect">
            <a:avLst/>
          </a:prstGeom>
          <a:solidFill>
            <a:srgbClr val="7AFC04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77 показателей качества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1"/>
          </p:nvPr>
        </p:nvSpPr>
        <p:spPr>
          <a:xfrm>
            <a:off x="136444" y="1755377"/>
            <a:ext cx="3865031" cy="400065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Образовательные ориентиры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b="1" u="sng" dirty="0">
                <a:solidFill>
                  <a:srgbClr val="008000"/>
                </a:solidFill>
              </a:rPr>
              <a:t>Образовательная программа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Содержание образовательной деятельности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Образовательный процесс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Образовательные условия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Условия получения дошкольного образования лицами с ОВЗ и инвалидами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Взаимодействие с родителями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Здоровье, безопасность и повседневный уход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Управление и развитие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3614322" y="1910863"/>
            <a:ext cx="774306" cy="1025295"/>
          </a:xfrm>
          <a:prstGeom prst="rightArrowCallout">
            <a:avLst/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67972" y="1910863"/>
            <a:ext cx="14362" cy="40765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213" y="1079293"/>
            <a:ext cx="2807185" cy="369332"/>
          </a:xfrm>
          <a:prstGeom prst="rect">
            <a:avLst/>
          </a:prstGeom>
          <a:solidFill>
            <a:srgbClr val="7AFC04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9 областей качества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07950"/>
              </p:ext>
            </p:extLst>
          </p:nvPr>
        </p:nvGraphicFramePr>
        <p:xfrm>
          <a:off x="4435397" y="1755377"/>
          <a:ext cx="4427345" cy="423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6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Область качества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качества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645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Образовательна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программа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показателей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«Образовательная программа»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6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 Основная образовательная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ДОО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6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 Адаптированная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основная образовательная программа ДОО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детей с ОВЗ*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2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 Образовательные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 ДОО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2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Адаптированные образовательные программы дошкольного образования ДОО*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7830"/>
            <a:ext cx="857610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Группа показателей о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бласти качества «ОБРАЗОВАТЕЛЬНАЯ ПРОГРАММА»</a:t>
            </a:r>
            <a:b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Показатель 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.1. Основная образовательная программа ДОО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93802"/>
              </p:ext>
            </p:extLst>
          </p:nvPr>
        </p:nvGraphicFramePr>
        <p:xfrm>
          <a:off x="195446" y="923383"/>
          <a:ext cx="8779969" cy="5505160"/>
        </p:xfrm>
        <a:graphic>
          <a:graphicData uri="http://schemas.openxmlformats.org/drawingml/2006/table">
            <a:tbl>
              <a:tblPr/>
              <a:tblGrid>
                <a:gridCol w="36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8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3951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Линия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Требуется серьезная работа по повышению качества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8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Качество стремится к базовому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Базовый уровень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Хорошее качество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Превосходное качество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8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3*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Документирование</a:t>
                      </a:r>
                      <a:endParaRPr lang="ru-RU" sz="1000" kern="0" baseline="0" dirty="0">
                        <a:effectLst/>
                        <a:latin typeface="Times New Roman"/>
                        <a:ea typeface="Times New Roman"/>
                        <a:cs typeface="SchoolBookCSanPin"/>
                      </a:endParaRPr>
                    </a:p>
                    <a:p>
                      <a:pPr marL="0" marR="36195" algn="l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1.1. Оценка, осуществляемая с использованием Листа внутренней/экспертной оценки качества ООП ДО составляет от 1,00 до 1,99 балла.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2.1. Оценка качества ООП ДО (внутренняя/экспертная) составляет от 2,00 до 2,99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3.1. Оценка качества ООП ДО (внутренняя/экспертная) составляет от 3,00 до 3,99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4.1. Оценка качества ООП ДО (внутренняя/экспертная) составляет от 4,00 до 4,99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5.1. Оценка качества ООП ДО (внутренняя/экспертная) составляет 5,00 баллов.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938"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Доступность</a:t>
                      </a:r>
                      <a:endParaRPr lang="ru-RU" sz="1000" kern="0" baseline="0" dirty="0">
                        <a:effectLst/>
                        <a:latin typeface="Times New Roman"/>
                        <a:ea typeface="Times New Roman"/>
                        <a:cs typeface="SchoolBookCSanPin"/>
                      </a:endParaRP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1.2. Полный текст ООП ДО доступен в помещении ГРУППЫ ДОО для информирования родителей.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2.2. Текст краткой презентации ООП ДО доступен для ознакомления в помещении ГРУППЫ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3.2. Полный текст реализуемой в ГРУППЕ ООП ДО размещены на сайте ДОО.</a:t>
                      </a: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3.3. Краткая презентация реализуемой в ГРУППЕ ООП ДО размещены на сайте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4.2. Цели ООП ДО переведены в систему целей и показателей качества ОД, реализуемой в соответствии с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5.2. ООП ДО задает структурную основу базы знаний ДОО.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5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Участие педагогов</a:t>
                      </a:r>
                      <a:endParaRPr lang="ru-RU" sz="1000" kern="0" baseline="0">
                        <a:effectLst/>
                        <a:latin typeface="Times New Roman"/>
                        <a:ea typeface="Times New Roman"/>
                        <a:cs typeface="SchoolBookCSanPin"/>
                      </a:endParaRP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1.3. Педагоги ГРУППЫ ДОО ознакомлены с реализуемой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2.3. Педагоги ГРУППЫ ДОО квалифицировано реализуют ООП ДО с методической поддержкой специалистов ДОО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3.4. Педагоги ГРУППЫ адаптируют реализуемую ОД с учетом потребностей, способностей, интересов и инициативы воспитанников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4.3. Педагоги ГРУППЫ </a:t>
                      </a:r>
                      <a:r>
                        <a:rPr lang="ru-RU" sz="1000" kern="0" baseline="0" dirty="0" err="1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участвовуют</a:t>
                      </a: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 в профессиональном обсуждении проекта ООП ДО, в разработке системы целей и показателей качества ОД. </a:t>
                      </a: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4.4. Педагоги участвуют в совершенствовании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5.3. ООП ДО – результат работы команды педагогов, методистов и администрации ДОО.</a:t>
                      </a: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5.4. Реализуется непрерывное совершенствование ООП ДО с опорой на достоверную информацию базы знаний ДОО, результаты внутренней оценки качества работы ДОО.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8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</a:t>
                      </a:r>
                      <a:endParaRPr kumimoji="0" lang="ru-RU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Участие заинтересованных лиц</a:t>
                      </a:r>
                      <a:endParaRPr lang="ru-RU" sz="1000" kern="0" baseline="0" dirty="0">
                        <a:effectLst/>
                        <a:latin typeface="Times New Roman"/>
                        <a:ea typeface="Times New Roman"/>
                        <a:cs typeface="SchoolBookCSanPin"/>
                      </a:endParaRP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1.4. Родители воспитанников ГРУППЫ ДОО информированы о реализуемой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2.4. Родители могут принимать участие в реализации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3.5. Родительское мнение анализируется и учитывается при разработке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4.5. Родители участвуют в общественном обсуждении всех реализуемых в ДОО ООП ДО.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5.5. Заинтересованные стороны принимают участие в разработке ООП ДО либо ее совершенствовании.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1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7830"/>
            <a:ext cx="857610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Группа показателей о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бласти качества «ОБРАЗОВАТЕЛЬНАЯ ПРОГРАММА»</a:t>
            </a:r>
            <a:b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Показатель 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.1. Основная образовательная программа ДОО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86018"/>
              </p:ext>
            </p:extLst>
          </p:nvPr>
        </p:nvGraphicFramePr>
        <p:xfrm>
          <a:off x="195446" y="923383"/>
          <a:ext cx="8779969" cy="5505160"/>
        </p:xfrm>
        <a:graphic>
          <a:graphicData uri="http://schemas.openxmlformats.org/drawingml/2006/table">
            <a:tbl>
              <a:tblPr/>
              <a:tblGrid>
                <a:gridCol w="36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8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3951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Линия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Требуется серьезная работа по повышению качества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8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Качество стремится к базовому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Базовый уровень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Хорошее качество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Превосходное качество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8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3*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Документирование</a:t>
                      </a:r>
                      <a:endParaRPr lang="ru-RU" sz="1000" kern="0" baseline="0" dirty="0">
                        <a:effectLst/>
                        <a:latin typeface="Times New Roman"/>
                        <a:ea typeface="Times New Roman"/>
                        <a:cs typeface="SchoolBookCSanPin"/>
                      </a:endParaRPr>
                    </a:p>
                    <a:p>
                      <a:pPr marL="0" marR="36195" algn="l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1.1. Оценка, осуществляемая с использованием Листа внутренней/экспертной оценки качества ООП ДО составляет от 1,00 до 1,99 балла.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2.1. Оценка качества ООП ДО (внутренняя/экспертная) составляет от 2,00 до 2,99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3.1. Оценка качества ООП ДО (внутренняя/экспертная) составляет от 3,00 до 3,99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4.1. Оценка качества ООП ДО (внутренняя/экспертная) составляет от 4,00 до 4,99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5.1. Оценка качества ООП ДО (внутренняя/экспертная) составляет 5,00 баллов.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938"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Доступность</a:t>
                      </a:r>
                      <a:endParaRPr lang="ru-RU" sz="1000" kern="0" baseline="0" dirty="0">
                        <a:effectLst/>
                        <a:latin typeface="Times New Roman"/>
                        <a:ea typeface="Times New Roman"/>
                        <a:cs typeface="SchoolBookCSanPin"/>
                      </a:endParaRP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1.2. Полный текст ООП ДО доступен в помещении ГРУППЫ ДОО для информирования родителей.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2.2. Текст краткой презентации ООП ДО доступен для ознакомления в помещении ГРУППЫ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3.2. Полный текст реализуемой в ГРУППЕ ООП ДО размещены на сайте ДОО.</a:t>
                      </a: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3.3. Краткая презентация реализуемой в ГРУППЕ ООП ДО размещены на сайте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4.2. Цели ООП ДО переведены в систему целей и показателей качества ОД, реализуемой в соответствии с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5.2. ООП ДО задает структурную основу базы знаний ДОО.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5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Участие педагогов</a:t>
                      </a:r>
                      <a:endParaRPr lang="ru-RU" sz="1000" kern="0" baseline="0">
                        <a:effectLst/>
                        <a:latin typeface="Times New Roman"/>
                        <a:ea typeface="Times New Roman"/>
                        <a:cs typeface="SchoolBookCSanPin"/>
                      </a:endParaRP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1.3. Педагоги ГРУППЫ ДОО ознакомлены с реализуемой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2.3. Педагоги ГРУППЫ ДОО квалифицировано реализуют ООП ДО с методической поддержкой специалистов ДОО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3.4. Педагоги ГРУППЫ адаптируют реализуемую ОД с учетом потребностей, способностей, интересов и инициативы воспитанников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4.3. Педагоги ГРУППЫ </a:t>
                      </a:r>
                      <a:r>
                        <a:rPr lang="ru-RU" sz="1000" kern="0" baseline="0" dirty="0" smtClean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участвуют </a:t>
                      </a: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в профессиональном обсуждении проекта ООП ДО, в разработке системы целей и показателей качества ОД. </a:t>
                      </a: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4.4. Педагоги участвуют в совершенствовании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5.3. ООП ДО – результат работы команды педагогов, методистов и администрации ДОО.</a:t>
                      </a: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5.4. Реализуется непрерывное совершенствование ООП ДО с опорой на достоверную информацию базы знаний ДОО, результаты внутренней оценки качества работы ДОО.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8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Участие заинтересованных лиц</a:t>
                      </a:r>
                      <a:endParaRPr lang="ru-RU" sz="1000" kern="0" baseline="0" dirty="0">
                        <a:effectLst/>
                        <a:latin typeface="Times New Roman"/>
                        <a:ea typeface="Times New Roman"/>
                        <a:cs typeface="SchoolBookCSanPin"/>
                      </a:endParaRP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1.4. Родители воспитанников ГРУППЫ ДОО информированы о реализуемой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2.4. Родители могут принимать участие в реализации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3.5. Родительское мнение анализируется и учитывается при разработке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4.5. Родители участвуют в общественном обсуждении всех реализуемых в ДОО ООП ДО.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5.5. Заинтересованные стороны принимают участие в разработке ООП ДО либо ее совершенствовании.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129" y="413318"/>
            <a:ext cx="8940094" cy="59985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Федеральный закон от 29.12.2012 N 273-ФЗ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"Об образовании в Российской Федерации« (с изм. и доп., вступ. в силу с 01.09.2020)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25" y="1313095"/>
            <a:ext cx="8792358" cy="64183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2000" b="1" dirty="0"/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C444-E3DD-45A6-AE47-6B06785CD58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6306" y="2317532"/>
            <a:ext cx="8599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/>
              <a:t>«…3. </a:t>
            </a:r>
            <a:r>
              <a:rPr lang="ru-RU" sz="1600" b="1" dirty="0"/>
              <a:t>Родители (законные представители) </a:t>
            </a:r>
            <a:r>
              <a:rPr lang="ru-RU" sz="1600" dirty="0"/>
              <a:t>несовершеннолетних обучающихся </a:t>
            </a:r>
            <a:r>
              <a:rPr lang="ru-RU" sz="1600" b="1" dirty="0"/>
              <a:t>имеют право: </a:t>
            </a:r>
            <a:endParaRPr lang="ru-RU" sz="1600" b="1" dirty="0" smtClean="0"/>
          </a:p>
          <a:p>
            <a:endParaRPr lang="ru-RU" sz="1600" b="1" dirty="0"/>
          </a:p>
          <a:p>
            <a:pPr indent="-342900">
              <a:buAutoNum type="arabicParenR"/>
            </a:pPr>
            <a:r>
              <a:rPr lang="ru-RU" sz="1600" dirty="0"/>
              <a:t>выбирать до завершения получения ребенком основного общего образования с учетом мнения ребенка, а также с учетом рекомендаций психолого-медико-педагогической комиссии (при их наличии) </a:t>
            </a:r>
            <a:r>
              <a:rPr lang="ru-RU" sz="1600" b="1" dirty="0"/>
              <a:t>формы получения образования </a:t>
            </a:r>
            <a:r>
              <a:rPr lang="ru-RU" sz="1600" dirty="0"/>
              <a:t>и формы обучения, организации, осуществляющие образовательную деятельность, язык, языки образования, </a:t>
            </a:r>
            <a:r>
              <a:rPr lang="ru-RU" sz="1600" b="1" dirty="0"/>
              <a:t>факультативные и элективные учебные предметы, курсы, дисциплины (модули) из перечня, предлагаемого организацией,</a:t>
            </a:r>
            <a:r>
              <a:rPr lang="ru-RU" sz="1600" dirty="0"/>
              <a:t> осуществляющей образовательную деятельность;…</a:t>
            </a:r>
          </a:p>
          <a:p>
            <a:pPr fontAlgn="base"/>
            <a:endParaRPr lang="ru-RU" sz="1600" dirty="0" smtClean="0"/>
          </a:p>
          <a:p>
            <a:pPr fontAlgn="base"/>
            <a:r>
              <a:rPr lang="ru-RU" sz="1600" dirty="0" smtClean="0"/>
              <a:t>3</a:t>
            </a:r>
            <a:r>
              <a:rPr lang="ru-RU" sz="1600" dirty="0"/>
              <a:t>) знакомиться с уставом организации, осуществляющей образовательную деятельность, лицензией на осуществление образовательной деятельности, со свидетельством о государственной аккредитации, с учебно-программной документацией и другими </a:t>
            </a:r>
            <a:r>
              <a:rPr lang="ru-RU" sz="1600" b="1" dirty="0"/>
              <a:t>документами, регламентирующими организацию и осуществление образовательной деятельности</a:t>
            </a:r>
            <a:r>
              <a:rPr lang="ru-RU" sz="1600" b="1" dirty="0" smtClean="0"/>
              <a:t>;…»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13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461" y="426194"/>
            <a:ext cx="8940094" cy="55126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Федеральный закон от 29.12.2012 N 273-ФЗ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"Об образовании в Российской Федерации« (с изм. и доп., вступ. в силу с 01.09.2020)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25" y="1313095"/>
            <a:ext cx="8792358" cy="64183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2000" b="1" dirty="0"/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C444-E3DD-45A6-AE47-6B06785CD58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2638" y="1954925"/>
            <a:ext cx="859974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«…3. </a:t>
            </a:r>
            <a:r>
              <a:rPr lang="ru-RU" sz="1600" b="1" dirty="0" smtClean="0"/>
              <a:t>Родители (законные представители) </a:t>
            </a:r>
            <a:r>
              <a:rPr lang="ru-RU" sz="1600" dirty="0" smtClean="0"/>
              <a:t>несовершеннолетних обучающихся </a:t>
            </a:r>
            <a:r>
              <a:rPr lang="ru-RU" sz="1600" b="1" dirty="0" smtClean="0"/>
              <a:t>имеют право</a:t>
            </a:r>
            <a:r>
              <a:rPr lang="ru-RU" sz="1600" dirty="0" smtClean="0"/>
              <a:t>: </a:t>
            </a:r>
          </a:p>
          <a:p>
            <a:r>
              <a:rPr lang="ru-RU" sz="1600" dirty="0" smtClean="0"/>
              <a:t>4) </a:t>
            </a:r>
            <a:r>
              <a:rPr lang="ru-RU" sz="1600" b="1" dirty="0" smtClean="0"/>
              <a:t>знакомиться с содержанием образования, используемыми методами обучения и воспитания, образовательными технологиями</a:t>
            </a:r>
            <a:r>
              <a:rPr lang="ru-RU" sz="1600" dirty="0" smtClean="0"/>
              <a:t>, а также с оценками успеваемости своих детей;…</a:t>
            </a:r>
          </a:p>
          <a:p>
            <a:endParaRPr lang="ru-RU" sz="1600" dirty="0" smtClean="0"/>
          </a:p>
          <a:p>
            <a:pPr fontAlgn="base"/>
            <a:r>
              <a:rPr lang="ru-RU" sz="1600" dirty="0" smtClean="0"/>
              <a:t>6</a:t>
            </a:r>
            <a:r>
              <a:rPr lang="ru-RU" sz="1600" b="1" dirty="0"/>
              <a:t>) получать информацию о всех видах планируемых обследований (психологических, психолого-педагогических)</a:t>
            </a:r>
            <a:r>
              <a:rPr lang="ru-RU" sz="1600" dirty="0"/>
              <a:t> обучающихся, давать согласие на проведение таких обследований или участие в таких обследованиях, отказаться от их проведения или участия в них, </a:t>
            </a:r>
            <a:r>
              <a:rPr lang="ru-RU" sz="1600" b="1" dirty="0"/>
              <a:t>получать информацию о результатах проведенных обследований обучающихся;</a:t>
            </a:r>
            <a:br>
              <a:rPr lang="ru-RU" sz="1600" b="1" dirty="0"/>
            </a:br>
            <a:endParaRPr lang="ru-RU" sz="1600" b="1" dirty="0"/>
          </a:p>
          <a:p>
            <a:pPr fontAlgn="base"/>
            <a:r>
              <a:rPr lang="ru-RU" sz="1600" dirty="0"/>
              <a:t>7) </a:t>
            </a:r>
            <a:r>
              <a:rPr lang="ru-RU" sz="1600" b="1" dirty="0"/>
              <a:t>принимать участие в управлении организацией, осуществляющей образовательную деятельность, в форме, определяемой уставом этой организации;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pPr fontAlgn="base"/>
            <a:r>
              <a:rPr lang="ru-RU" sz="1600" dirty="0"/>
              <a:t>8) присутствовать при обследовании детей психолого-медико-педагогической комиссией, обсуждении результатов обследования и рекомендаций, полученных по результатам обследования, </a:t>
            </a:r>
            <a:r>
              <a:rPr lang="ru-RU" sz="1600" b="1" dirty="0"/>
              <a:t>высказывать свое мнение относительно предлагаемых условий для организации обучения и воспитания детей</a:t>
            </a:r>
            <a:r>
              <a:rPr lang="ru-RU" sz="1600" dirty="0" smtClean="0"/>
              <a:t>. …»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76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909" y="426194"/>
            <a:ext cx="8940094" cy="886791"/>
          </a:xfrm>
        </p:spPr>
        <p:txBody>
          <a:bodyPr anchor="t"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Стратегия Распоряжение Правительства Российской Федерации от 29 мая 2015 г.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№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996-р «Стратегия развития воспитания в Российской Федерации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на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период  до 2025 года» 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541" y="1801826"/>
            <a:ext cx="8792358" cy="64183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n-US" sz="2000" b="1" dirty="0"/>
              <a:t>I</a:t>
            </a:r>
            <a:r>
              <a:rPr lang="ru-RU" sz="2000" b="1" dirty="0"/>
              <a:t>. Общие положения</a:t>
            </a:r>
            <a:endParaRPr lang="ru-RU" altLang="ru-RU" sz="20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C444-E3DD-45A6-AE47-6B06785CD58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7431" y="2443656"/>
            <a:ext cx="8599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dirty="0" smtClean="0"/>
              <a:t>«…</a:t>
            </a:r>
            <a:r>
              <a:rPr lang="ru-RU" b="1" dirty="0"/>
              <a:t>Стратегия</a:t>
            </a:r>
            <a:r>
              <a:rPr lang="ru-RU" dirty="0"/>
              <a:t> создает условия для формирования и реализации комплекса мер, учитывающих особенности современных детей, социальный и психологический контекст их развития, </a:t>
            </a:r>
            <a:r>
              <a:rPr lang="ru-RU" b="1" dirty="0"/>
              <a:t>формирует предпосылки для консолидации усилий семьи, общества и государства, направленных на воспитание подрастающего и будущих поколений</a:t>
            </a:r>
            <a:r>
              <a:rPr lang="ru-RU" b="1" dirty="0" smtClean="0"/>
              <a:t>..»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23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686" y="426194"/>
            <a:ext cx="8462229" cy="828176"/>
          </a:xfrm>
        </p:spPr>
        <p:txBody>
          <a:bodyPr anchor="t"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Приказ 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Минобрнауки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России №1155 от 17 октября 2013 года  «Об утверждении  Федерального государственного образовательного стандарта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дошкольного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образования»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126" y="1771344"/>
            <a:ext cx="8792358" cy="64183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2000" b="1" dirty="0" smtClean="0"/>
              <a:t>1.4</a:t>
            </a:r>
            <a:r>
              <a:rPr lang="ru-RU" sz="2000" b="1" dirty="0"/>
              <a:t>. Основные принципы дошкольного </a:t>
            </a:r>
            <a:r>
              <a:rPr lang="ru-RU" sz="2000" b="1" dirty="0" smtClean="0"/>
              <a:t>образования </a:t>
            </a: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C444-E3DD-45A6-AE47-6B06785CD58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5125" y="2282131"/>
            <a:ext cx="85997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600" dirty="0" smtClean="0"/>
          </a:p>
          <a:p>
            <a:r>
              <a:rPr lang="ru-RU" dirty="0"/>
              <a:t>«…5) </a:t>
            </a:r>
            <a:r>
              <a:rPr lang="ru-RU" b="1" dirty="0"/>
              <a:t>сотрудничество Организации с семьей</a:t>
            </a:r>
            <a:r>
              <a:rPr lang="ru-RU" dirty="0"/>
              <a:t>; </a:t>
            </a:r>
          </a:p>
          <a:p>
            <a:endParaRPr lang="ru-RU" dirty="0"/>
          </a:p>
          <a:p>
            <a:r>
              <a:rPr lang="ru-RU" dirty="0"/>
              <a:t>…9) обеспечения психолого-педагогической </a:t>
            </a:r>
            <a:r>
              <a:rPr lang="ru-RU" b="1" dirty="0"/>
              <a:t>поддержки семьи </a:t>
            </a:r>
            <a:r>
              <a:rPr lang="ru-RU" dirty="0"/>
              <a:t>и </a:t>
            </a:r>
            <a:r>
              <a:rPr lang="ru-RU" b="1" dirty="0"/>
              <a:t>повышения компетентности родителей </a:t>
            </a:r>
            <a:r>
              <a:rPr lang="ru-RU" dirty="0"/>
              <a:t>(законных представителей) в вопросах развития и образования, охраны и укрепления здоровья детей…»</a:t>
            </a:r>
          </a:p>
          <a:p>
            <a:endParaRPr lang="ru-RU" sz="1600" dirty="0"/>
          </a:p>
          <a:p>
            <a:pPr lvl="0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30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906" y="426193"/>
            <a:ext cx="8651207" cy="570269"/>
          </a:xfrm>
        </p:spPr>
        <p:txBody>
          <a:bodyPr anchor="t"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Письмо 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Минобрнауки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России «Комментарии к ФГОС ДО» 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от 28 февраля 2014 г. № 08-249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25" y="1634010"/>
            <a:ext cx="8792358" cy="64183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2000" b="1" dirty="0" smtClean="0"/>
              <a:t>раздел </a:t>
            </a:r>
            <a:r>
              <a:rPr lang="ru-RU" sz="2000" b="1" dirty="0"/>
              <a:t>II. Организация и осуществление образовательной </a:t>
            </a:r>
            <a:r>
              <a:rPr lang="ru-RU" sz="2000" b="1" dirty="0" smtClean="0"/>
              <a:t>деятельности </a:t>
            </a: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C444-E3DD-45A6-AE47-6B06785CD58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372" y="2275840"/>
            <a:ext cx="8599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«…</a:t>
            </a:r>
            <a:r>
              <a:rPr lang="ru-RU" dirty="0"/>
              <a:t>4. </a:t>
            </a:r>
            <a:r>
              <a:rPr lang="ru-RU" b="1" dirty="0"/>
              <a:t>Форма получения дошкольного образования определяется родителями </a:t>
            </a:r>
            <a:r>
              <a:rPr lang="ru-RU" dirty="0"/>
              <a:t>(законными представителями) несовершеннолетнего обучающегося. При выборе родителями (законными представителями) несовершеннолетнего обучающегося формы получения дошкольного образования учитывается мнение ребенка …»</a:t>
            </a:r>
          </a:p>
        </p:txBody>
      </p:sp>
    </p:spTree>
    <p:extLst>
      <p:ext uri="{BB962C8B-B14F-4D97-AF65-F5344CB8AC3E}">
        <p14:creationId xmlns:p14="http://schemas.microsoft.com/office/powerpoint/2010/main" val="12026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98" y="398585"/>
            <a:ext cx="7315942" cy="49206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Соответствие индикаторов Шкал МКДО требованиям законодательства в сфере дошкольного образования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888593"/>
              </p:ext>
            </p:extLst>
          </p:nvPr>
        </p:nvGraphicFramePr>
        <p:xfrm>
          <a:off x="249381" y="890649"/>
          <a:ext cx="8702001" cy="372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23418"/>
              </p:ext>
            </p:extLst>
          </p:nvPr>
        </p:nvGraphicFramePr>
        <p:xfrm>
          <a:off x="206298" y="4453247"/>
          <a:ext cx="8745084" cy="1728216"/>
        </p:xfrm>
        <a:graphic>
          <a:graphicData uri="http://schemas.openxmlformats.org/drawingml/2006/table">
            <a:tbl>
              <a:tblPr/>
              <a:tblGrid>
                <a:gridCol w="168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3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3542"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Участие заинтересованных лиц</a:t>
                      </a:r>
                      <a:endParaRPr lang="ru-RU" sz="1400" kern="0" baseline="0" dirty="0">
                        <a:effectLst/>
                        <a:latin typeface="Times New Roman"/>
                        <a:ea typeface="Times New Roman"/>
                        <a:cs typeface="SchoolBookCSanPin"/>
                      </a:endParaRPr>
                    </a:p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1.4. Родители воспитанников ГРУППЫ ДОО информированы о реализуемой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2.4. Родители могут принимать участие в реализации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3.5. Родительское мнение анализируется и учитывается при разработке ООП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4.5. Родители участвуют в общественном обсуждении всех реализуемых в ДОО ООП ДО.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ea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5.5. Заинтересованные стороны принимают участие в разработке ООП ДО либо ее совершенствовании.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9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835" y="386860"/>
            <a:ext cx="7848872" cy="436896"/>
          </a:xfrm>
        </p:spPr>
        <p:txBody>
          <a:bodyPr vert="horz" lIns="0" tIns="0" rIns="68580" bIns="34290" rtlCol="0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1600" dirty="0">
                <a:latin typeface="Muller Regular" pitchFamily="50" charset="-52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система оценки качества образования 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600" dirty="0">
              <a:latin typeface="Muller Regular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2" y="2044341"/>
            <a:ext cx="3336521" cy="2502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66511" y="1321920"/>
            <a:ext cx="4320289" cy="39472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Статья 28. Компетенция, права, обязанности </a:t>
            </a:r>
          </a:p>
          <a:p>
            <a:r>
              <a:rPr lang="ru-RU" b="1" dirty="0">
                <a:solidFill>
                  <a:srgbClr val="00B0F0"/>
                </a:solidFill>
              </a:rPr>
              <a:t>и ответственность образовательной организации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dirty="0"/>
              <a:t>3. К компетенции образовательной организации </a:t>
            </a:r>
          </a:p>
          <a:p>
            <a:r>
              <a:rPr lang="ru-RU" dirty="0"/>
              <a:t>в установленной сфере деятельности относятся:</a:t>
            </a:r>
          </a:p>
          <a:p>
            <a:r>
              <a:rPr lang="ru-RU" dirty="0"/>
              <a:t>…</a:t>
            </a:r>
          </a:p>
          <a:p>
            <a:r>
              <a:rPr lang="ru-RU" dirty="0"/>
              <a:t>13) проведение </a:t>
            </a:r>
            <a:r>
              <a:rPr lang="ru-RU" b="1" dirty="0" err="1"/>
              <a:t>самообследования</a:t>
            </a:r>
            <a:r>
              <a:rPr lang="ru-RU" b="1" dirty="0"/>
              <a:t>,</a:t>
            </a:r>
            <a:r>
              <a:rPr lang="ru-RU" dirty="0"/>
              <a:t> </a:t>
            </a:r>
          </a:p>
          <a:p>
            <a:r>
              <a:rPr lang="ru-RU" dirty="0"/>
              <a:t>обеспечение функционирования </a:t>
            </a:r>
            <a:r>
              <a:rPr lang="ru-RU" b="1" dirty="0"/>
              <a:t>внутренней системы</a:t>
            </a:r>
          </a:p>
          <a:p>
            <a:r>
              <a:rPr lang="ru-RU" b="1" dirty="0"/>
              <a:t> оценки качества образования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8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11768"/>
              </p:ext>
            </p:extLst>
          </p:nvPr>
        </p:nvGraphicFramePr>
        <p:xfrm>
          <a:off x="195446" y="923383"/>
          <a:ext cx="8779969" cy="5471056"/>
        </p:xfrm>
        <a:graphic>
          <a:graphicData uri="http://schemas.openxmlformats.org/drawingml/2006/table">
            <a:tbl>
              <a:tblPr/>
              <a:tblGrid>
                <a:gridCol w="36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1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7991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Линия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Требуется серьезная работа по повышению качества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8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Качество стремится к базовому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Базовый уровень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Хорошее качество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Превосходное качество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8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3*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2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Документирование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1.1. Оценка, осуществляемая с использованием Листа внутренней/экспертной оценки качества образовательных программ ДОО (ОП ДОО) составляет от 1,00 до 1,99 балла.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2.1. Оценка качества образовательных программ ДОО (внутренняя/ экспертная) составляет от 2,00 до 2,99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3.1. Оценка качества образовательных программ ДОО (внутренняя/ экспертная) составляет от 3,00 до 3,99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4.1. Оценка качества образовательных программ ДОО (внутренняя/ экспертная) составляет от т 4,00 до 4,99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5.1. Оценка качества образовательных программ ДОО (внутренняя/ экспертная) составляет 5,00 баллов.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022"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Доступность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1.2. Полный текст образовательных программ ДОО доступен в помещении ГРУППЫ ДОО для информирования родителей.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2.2. Текст краткой презентации образовательных программ ГРУППЫ ДОО доступен для ознакомления в помещении ГРУППЫ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3.2. Полные тексты всех реализуемых в ГРУППЕ ДОО образовательных программ размещены на сайте ДОО.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Краткие презентации всех реализуемых ООП ДО размещены на сайте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4.2. Цели образовательных программ ДОО переведены в систему целей и показателей качества ОД.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5.2. Образовательные программы ДОО учитываются в соответствующих разделах базы знаний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6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Участие педагогов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1.3. Педагоги ознакомлены с реализуемыми в ГРУППЕ образовательными программами ДОО.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2.3. Педагоги ГРУППЫ квалифицировано реализуют образовательные программы ДОО с методической поддержкой специалистов ДОО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3.3. Педагоги адаптируют реализуемую ОД по образовательным программам ДОО с учетом потребностей, способностей, интересов и инициативы воспитанников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4.3. Педагоги реализуют педагогическую работу, ориентируясь на разработанные критерии качества реализации ОП ДОО.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4.4. Педагоги регулярно разрабатывают предложения по разработке и совершенствованию АОП с опорой на результаты критериального анализа текущей деятельности, предлагают новые образовательные возможности для воспитанников группы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5.3. Образовательные программы ДОО – результат работы команды педагогов, методистов и администрации ДОО.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5.4. Реализуется непрерывное совершенствование образовательных программ ДОО с опорой на достоверную информацию базы знаний ДОО, результаты внутренней оценки качества работы ДОО.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4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</a:t>
                      </a:r>
                      <a:endParaRPr kumimoji="0" lang="ru-RU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Участие заинтересованных лиц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1.4. Родители воспитанников ГРУППЫ информированы о реализуемых в ДОО образовательных программах.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2.4. Родители могут принимать участие в реализации образовательных программ ДОО.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3.4. Родительское мнение анализируется и учитывается при разработке образовательных программ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4.5. Родители участвуют в общественном обсуждении всех реализуемых в ДОО образовательных программ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5.5. Заинтересованные стороны принимают участие в разработке образовательных программ ДОО либо их совершенствовании.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07830"/>
            <a:ext cx="87729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Группа показателей о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бласти качества «ОБРАЗОВАТЕЛЬНАЯ ПРОГРАММА»</a:t>
            </a:r>
            <a:b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Показатель 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.3. Образовательные программы ДОО</a:t>
            </a:r>
          </a:p>
        </p:txBody>
      </p:sp>
    </p:spTree>
    <p:extLst>
      <p:ext uri="{BB962C8B-B14F-4D97-AF65-F5344CB8AC3E}">
        <p14:creationId xmlns:p14="http://schemas.microsoft.com/office/powerpoint/2010/main" val="14403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11157"/>
              </p:ext>
            </p:extLst>
          </p:nvPr>
        </p:nvGraphicFramePr>
        <p:xfrm>
          <a:off x="195446" y="923383"/>
          <a:ext cx="8779969" cy="5511474"/>
        </p:xfrm>
        <a:graphic>
          <a:graphicData uri="http://schemas.openxmlformats.org/drawingml/2006/table">
            <a:tbl>
              <a:tblPr/>
              <a:tblGrid>
                <a:gridCol w="36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1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7991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Линия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vert="vert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Требуется серьезная работа по повышению качества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8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Качество стремится к базовому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Базовый уровень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Хорошее качество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Превосходное качество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8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3*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2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SchoolBookCSanPin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Документирование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1.1. Оценка, осуществляемая с использованием Листа внутренней/экспертной оценки качества образовательных программ ДОО (ОП ДОО) составляет от 1,00 до 1,99 балла.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2.1. Оценка качества образовательных программ ДОО (внутренняя/ экспертная) составляет от 2,00 до 2,99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3.1. Оценка качества образовательных программ ДОО (внутренняя/ экспертная) составляет от 3,00 до 3,99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4.1. Оценка качества образовательных программ ДОО (внутренняя/ экспертная) составляет от т 4,00 до 4,99 балла.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5.1. Оценка качества образовательных программ ДОО (внутренняя/ экспертная) составляет 5,00 баллов.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022"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Доступность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1.2. Полный текст образовательных программ ДОО доступен в помещении ГРУППЫ ДОО для информирования родителей.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2.2. Текст краткой презентации образовательных программ ГРУППЫ ДОО доступен для ознакомления в помещении ГРУППЫ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3.2. Полные тексты всех реализуемых в ГРУППЕ ДОО образовательных программ размещены на сайте ДОО.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Краткие презентации всех реализуемых ООП ДО размещены на сайте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4.2. Цели образовательных программ ДОО переведены в систему целей и показателей качества ОД.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5.2. Образовательные программы ДОО учитываются в соответствующих разделах базы знаний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6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Участие педагогов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1.3. Педагоги ознакомлены с реализуемыми в ГРУППЕ образовательными программами ДОО.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2.3. Педагоги ГРУППЫ квалифицировано реализуют образовательные программы ДОО с методической поддержкой специалистов ДОО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3.3. Педагоги адаптируют реализуемую ОД по образовательным программам ДОО с учетом потребностей, способностей, интересов и инициативы воспитанников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4.3. Педагоги реализуют педагогическую работу, ориентируясь на разработанные критерии качества реализации ОП ДОО.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4.4. Педагоги регулярно разрабатывают предложения по разработке и совершенствованию АОП с опорой на результаты критериального анализа текущей деятельности, предлагают новые образовательные возможности для воспитанников группы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5.3. Образовательные программы ДОО – результат работы команды педагогов, методистов и администрации ДОО.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5.4. Реализуется непрерывное совершенствование образовательных программ ДОО с опорой на достоверную информацию базы знаний ДОО, результаты внутренней оценки качества работы ДОО.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4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Г</a:t>
                      </a:r>
                      <a:endParaRPr kumimoji="0" lang="ru-RU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2518" marR="425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Участие заинтересованных лиц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1.4. Родители воспитанников ГРУППЫ информированы о реализуемых в ДОО образовательных программах.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2.4. Родители могут принимать участие в реализации образовательных программ ДОО.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3.4. Родительское мнение анализируется и учитывается при разработке образовательных программ ДО.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4.5. Родители участвуют в общественном обсуждении всех реализуемых в ДОО образовательных программ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5.5. Заинтересованные стороны принимают участие в разработке образовательных программ ДОО либо их совершенствовании.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07830"/>
            <a:ext cx="87729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Группа показателей о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бласти качества «ОБРАЗОВАТЕЛЬНАЯ ПРОГРАММА»</a:t>
            </a:r>
            <a:b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Показатель 2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.3. Образовательные программы ДОО</a:t>
            </a:r>
          </a:p>
        </p:txBody>
      </p:sp>
    </p:spTree>
    <p:extLst>
      <p:ext uri="{BB962C8B-B14F-4D97-AF65-F5344CB8AC3E}">
        <p14:creationId xmlns:p14="http://schemas.microsoft.com/office/powerpoint/2010/main" val="8593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05" y="343765"/>
            <a:ext cx="8940094" cy="64097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Федеральный закон от 29.12.2012 N 273-ФЗ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"Об образовании в Российской Федерации« (с изм. и доп., вступ. в силу с 01.09.2020)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06" y="1628405"/>
            <a:ext cx="8792358" cy="3310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/>
              <a:t>Статья 29. Информационная открытость образовательной </a:t>
            </a:r>
            <a:r>
              <a:rPr lang="ru-RU" sz="3600" b="1" dirty="0" smtClean="0"/>
              <a:t>организации</a:t>
            </a:r>
            <a:endParaRPr lang="ru-RU" alt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C444-E3DD-45A6-AE47-6B06785CD584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1642" y="2221339"/>
            <a:ext cx="8136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1. Образовательные организации </a:t>
            </a:r>
            <a:r>
              <a:rPr lang="ru-RU" b="1" dirty="0"/>
              <a:t>формируют открытые и общедоступные информационные ресурсы</a:t>
            </a:r>
            <a:r>
              <a:rPr lang="ru-RU" dirty="0"/>
              <a:t>, содержащие информацию об их деятельности, и обеспечивают доступ к таким ресурсам посредством размещения их в информационно-телекоммуникационных сетях, в том числе </a:t>
            </a:r>
            <a:r>
              <a:rPr lang="ru-RU" b="1" dirty="0"/>
              <a:t>на официальном сайте </a:t>
            </a:r>
            <a:r>
              <a:rPr lang="ru-RU" dirty="0"/>
              <a:t>образовательной организации в сети "Интернет".</a:t>
            </a:r>
            <a:br>
              <a:rPr lang="ru-RU" dirty="0"/>
            </a:br>
            <a:endParaRPr lang="ru-RU" dirty="0"/>
          </a:p>
          <a:p>
            <a:pPr fontAlgn="base"/>
            <a:r>
              <a:rPr lang="ru-RU" dirty="0"/>
              <a:t>2. Образовательные организации </a:t>
            </a:r>
            <a:r>
              <a:rPr lang="ru-RU" b="1" dirty="0"/>
              <a:t>обеспечивают открытость и доступность:</a:t>
            </a:r>
          </a:p>
          <a:p>
            <a:pPr fontAlgn="base"/>
            <a:r>
              <a:rPr lang="ru-RU" dirty="0"/>
              <a:t>….. в) </a:t>
            </a:r>
            <a:r>
              <a:rPr lang="ru-RU" b="1" dirty="0"/>
              <a:t>о реализуемых образовательных программах с указанием учебных предметов, курсов, дисциплин (модулей), практики, предусмотренных соответствующей образовательной программой;</a:t>
            </a:r>
            <a:r>
              <a:rPr lang="ru-RU" dirty="0"/>
              <a:t>…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9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905" y="373630"/>
            <a:ext cx="8461282" cy="60116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Постановление Правительства Российской Федерации 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от 10 июля 2013 г. № 582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FC444-E3DD-45A6-AE47-6B06785CD58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5397" y="1138918"/>
            <a:ext cx="8557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/>
              <a:t>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11" y="2462357"/>
            <a:ext cx="855752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«…3</a:t>
            </a:r>
            <a:r>
              <a:rPr lang="ru-RU" sz="1700" dirty="0"/>
              <a:t>. Образовательная организация размещает на официальном сайте:</a:t>
            </a:r>
          </a:p>
          <a:p>
            <a:r>
              <a:rPr lang="ru-RU" sz="1700" dirty="0"/>
              <a:t>а) информацию:</a:t>
            </a:r>
          </a:p>
          <a:p>
            <a:r>
              <a:rPr lang="ru-RU" sz="1700" dirty="0" smtClean="0"/>
              <a:t>….. об </a:t>
            </a:r>
            <a:r>
              <a:rPr lang="ru-RU" sz="1700" b="1" dirty="0"/>
              <a:t>описании образовательной программы </a:t>
            </a:r>
            <a:r>
              <a:rPr lang="ru-RU" sz="1700" dirty="0"/>
              <a:t>с приложением ее копии;</a:t>
            </a:r>
          </a:p>
          <a:p>
            <a:r>
              <a:rPr lang="ru-RU" sz="1700" dirty="0"/>
              <a:t>об учебном плане с приложением его копии;</a:t>
            </a:r>
          </a:p>
          <a:p>
            <a:r>
              <a:rPr lang="ru-RU" sz="1700" dirty="0"/>
              <a:t>об </a:t>
            </a:r>
            <a:r>
              <a:rPr lang="ru-RU" sz="1700" b="1" dirty="0"/>
              <a:t>аннотации к рабочим программам </a:t>
            </a:r>
            <a:r>
              <a:rPr lang="ru-RU" sz="1700" dirty="0"/>
              <a:t>дисциплин (</a:t>
            </a:r>
            <a:r>
              <a:rPr lang="ru-RU" sz="1700" b="1" dirty="0"/>
              <a:t>по каждой дисциплине в составе образовательной программы) </a:t>
            </a:r>
            <a:r>
              <a:rPr lang="ru-RU" sz="1700" dirty="0"/>
              <a:t>с приложением их копий (при наличии);</a:t>
            </a:r>
          </a:p>
          <a:p>
            <a:r>
              <a:rPr lang="ru-RU" sz="1700" dirty="0" smtClean="0"/>
              <a:t>о </a:t>
            </a:r>
            <a:r>
              <a:rPr lang="ru-RU" sz="1700" b="1" dirty="0"/>
              <a:t>методических и об иных документах</a:t>
            </a:r>
            <a:r>
              <a:rPr lang="ru-RU" sz="1700" dirty="0"/>
              <a:t>, разработанных образовательной организацией </a:t>
            </a:r>
            <a:r>
              <a:rPr lang="ru-RU" sz="1700" b="1" dirty="0"/>
              <a:t>для обеспечения образовательного процесса</a:t>
            </a:r>
            <a:r>
              <a:rPr lang="ru-RU" sz="1700" dirty="0"/>
              <a:t>;</a:t>
            </a:r>
          </a:p>
          <a:p>
            <a:r>
              <a:rPr lang="ru-RU" sz="1700" b="1" dirty="0"/>
              <a:t>о реализуемых образовательных программах</a:t>
            </a:r>
            <a:r>
              <a:rPr lang="ru-RU" sz="1700" dirty="0"/>
              <a:t> с указанием учебных предметов, курсов, дисциплин (модулей), практики, предусмотренных соответствующей образовательной программой;</a:t>
            </a:r>
          </a:p>
          <a:p>
            <a:r>
              <a:rPr lang="ru-RU" sz="1700" dirty="0" smtClean="0"/>
              <a:t>…</a:t>
            </a:r>
          </a:p>
          <a:p>
            <a:r>
              <a:rPr lang="ru-RU" sz="1700" dirty="0" smtClean="0"/>
              <a:t>о </a:t>
            </a:r>
            <a:r>
              <a:rPr lang="ru-RU" sz="1700" dirty="0"/>
              <a:t>языках, на которых осуществляется образование (обучение);</a:t>
            </a:r>
          </a:p>
          <a:p>
            <a:r>
              <a:rPr lang="ru-RU" sz="1700" dirty="0"/>
              <a:t>о федеральных государственных образовательных стандартах и об образовательных стандартах с приложением их копий (при наличии);</a:t>
            </a:r>
          </a:p>
        </p:txBody>
      </p:sp>
    </p:spTree>
    <p:extLst>
      <p:ext uri="{BB962C8B-B14F-4D97-AF65-F5344CB8AC3E}">
        <p14:creationId xmlns:p14="http://schemas.microsoft.com/office/powerpoint/2010/main" val="37697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1" y="387074"/>
            <a:ext cx="8897815" cy="58685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Федеральный закон от 29.12.2012 N 273-ФЗ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"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Об образовании в Российской Федерации« (с изм. и доп., вступ. в силу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 01.09.2020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983" y="1225346"/>
            <a:ext cx="8263114" cy="4702487"/>
          </a:xfrm>
        </p:spPr>
        <p:txBody>
          <a:bodyPr>
            <a:noAutofit/>
          </a:bodyPr>
          <a:lstStyle/>
          <a:p>
            <a:pPr marL="0" indent="0" defTabSz="457200">
              <a:spcBef>
                <a:spcPts val="0"/>
              </a:spcBef>
              <a:buNone/>
            </a:pPr>
            <a:r>
              <a:rPr lang="ru-RU" sz="2000" b="1" dirty="0"/>
              <a:t>Статья 12. Образовательные программы</a:t>
            </a:r>
          </a:p>
          <a:p>
            <a:pPr marL="342900" indent="-342900" defTabSz="457200">
              <a:lnSpc>
                <a:spcPct val="120000"/>
              </a:lnSpc>
              <a:spcBef>
                <a:spcPts val="300"/>
              </a:spcBef>
              <a:buAutoNum type="arabicPeriod"/>
            </a:pPr>
            <a:r>
              <a:rPr lang="ru-RU" sz="1800" b="1" dirty="0" smtClean="0"/>
              <a:t>Образовательные </a:t>
            </a:r>
            <a:r>
              <a:rPr lang="ru-RU" sz="1800" b="1" dirty="0"/>
              <a:t>программы определяют содержание образования. Содержание образования должно содействовать взаимопониманию и сотрудничеству между людьми, </a:t>
            </a:r>
            <a:r>
              <a:rPr lang="ru-RU" sz="1800" dirty="0"/>
              <a:t>народами независимо от расовой, национальной, этнической, религиозной и социальной принадлежности, учитывать разнообразие мировоззренческих подходов, </a:t>
            </a:r>
            <a:r>
              <a:rPr lang="ru-RU" sz="1800" b="1" dirty="0"/>
              <a:t>способствовать реализации права обучающихся на свободный выбор мнений и убеждений, </a:t>
            </a:r>
            <a:r>
              <a:rPr lang="ru-RU" sz="1800" dirty="0"/>
              <a:t>обеспечивать развитие способностей каждого человека, формирование и развитие его личности </a:t>
            </a:r>
            <a:r>
              <a:rPr lang="ru-RU" sz="1800" b="1" dirty="0"/>
              <a:t>в соответствии с принятыми в семье </a:t>
            </a:r>
            <a:r>
              <a:rPr lang="ru-RU" sz="1800" dirty="0"/>
              <a:t>и обществе духовно-нравственными и социокультурными ценностями. </a:t>
            </a:r>
            <a:endParaRPr lang="ru-RU" sz="1800" dirty="0" smtClean="0"/>
          </a:p>
          <a:p>
            <a:pPr marL="0" indent="0" defTabSz="45720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sz="1800" dirty="0" smtClean="0"/>
              <a:t>……</a:t>
            </a:r>
            <a:endParaRPr lang="ru-RU" sz="18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6. </a:t>
            </a:r>
            <a:r>
              <a:rPr lang="ru-RU" sz="1800" b="1" dirty="0"/>
              <a:t>Образовательные программы</a:t>
            </a:r>
            <a:r>
              <a:rPr lang="ru-RU" sz="1800" dirty="0"/>
              <a:t> дошкольного образования </a:t>
            </a:r>
            <a:r>
              <a:rPr lang="ru-RU" sz="1800" b="1" dirty="0"/>
              <a:t>разрабатываются и утверждаются организацией, </a:t>
            </a:r>
            <a:r>
              <a:rPr lang="ru-RU" sz="1800" dirty="0"/>
              <a:t>осуществляющей образовательную деятельность, </a:t>
            </a:r>
            <a:r>
              <a:rPr lang="ru-RU" sz="1800" b="1" dirty="0"/>
              <a:t>в соответствии</a:t>
            </a:r>
            <a:r>
              <a:rPr lang="ru-RU" sz="1800" dirty="0"/>
              <a:t> с федеральным государственным образовательным стандартом дошкольного образования и </a:t>
            </a:r>
            <a:r>
              <a:rPr lang="ru-RU" sz="1800" b="1" dirty="0"/>
              <a:t>с учетом </a:t>
            </a:r>
            <a:r>
              <a:rPr lang="ru-RU" sz="1800" dirty="0"/>
              <a:t>соответствующих примерных образовательных программ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028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59" y="312905"/>
            <a:ext cx="8875986" cy="8476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Федеральный государственный образовательный стандарт  ДО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Раздел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II. Требования к структуре образовательной программы дошкольного образования и ее объему (извлечения)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1569" y="1876834"/>
            <a:ext cx="4484326" cy="42717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«…</a:t>
            </a:r>
            <a:r>
              <a:rPr lang="ru-RU" sz="1800" dirty="0"/>
              <a:t>2.11. </a:t>
            </a:r>
            <a:r>
              <a:rPr lang="ru-RU" sz="1800" dirty="0" smtClean="0"/>
              <a:t>…три </a:t>
            </a:r>
            <a:r>
              <a:rPr lang="ru-RU" sz="1800" dirty="0"/>
              <a:t>основных раздела: </a:t>
            </a:r>
            <a:r>
              <a:rPr lang="ru-RU" sz="1800" b="1" dirty="0"/>
              <a:t>целевой, содержательный и организационный</a:t>
            </a:r>
            <a:r>
              <a:rPr lang="ru-RU" sz="1800" dirty="0"/>
              <a:t>, в каждом из которых отражается </a:t>
            </a:r>
            <a:r>
              <a:rPr lang="ru-RU" sz="1800" b="1" dirty="0"/>
              <a:t>обязательная</a:t>
            </a:r>
            <a:r>
              <a:rPr lang="ru-RU" sz="1800" dirty="0"/>
              <a:t> часть и часть, </a:t>
            </a:r>
            <a:r>
              <a:rPr lang="ru-RU" sz="1800" b="1" dirty="0"/>
              <a:t>формируемая участниками образовательных отношений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……..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2.13</a:t>
            </a:r>
            <a:r>
              <a:rPr lang="ru-RU" sz="1800" dirty="0"/>
              <a:t>. </a:t>
            </a:r>
            <a:r>
              <a:rPr lang="ru-RU" sz="1800" b="1" dirty="0"/>
              <a:t>Дополнительный раздел </a:t>
            </a:r>
            <a:r>
              <a:rPr lang="ru-RU" sz="1800" dirty="0"/>
              <a:t>Программы: текст ее краткой презентации. </a:t>
            </a:r>
            <a:r>
              <a:rPr lang="ru-RU" sz="1800" b="1" dirty="0"/>
              <a:t>Краткая презентация Программы</a:t>
            </a:r>
            <a:r>
              <a:rPr lang="ru-RU" sz="1800" dirty="0"/>
              <a:t> должна быть ориентирована на родителей (законных представителей) детей и доступна для ознакомления.»</a:t>
            </a:r>
          </a:p>
        </p:txBody>
      </p:sp>
      <p:pic>
        <p:nvPicPr>
          <p:cNvPr id="4098" name="Picture 2" descr="C:\Users\Vorotnikova\Desktop\рабочие  текущие материалы\МКДО\МКДО3-7\МКДО_2 поток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1" y="1750710"/>
            <a:ext cx="3733944" cy="47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0782" y="834915"/>
            <a:ext cx="4291218" cy="55049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400" b="1" dirty="0" smtClean="0"/>
              <a:t>ЦЕЛЕВОЙ </a:t>
            </a:r>
            <a:r>
              <a:rPr lang="ru-RU" sz="1400" b="1" dirty="0"/>
              <a:t>РАЗДЕЛ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ru-RU" sz="1400" dirty="0"/>
              <a:t>Пояснительная записка</a:t>
            </a:r>
            <a:r>
              <a:rPr lang="ru-RU" sz="1400" dirty="0" smtClean="0"/>
              <a:t>………………………………………….……………………3</a:t>
            </a:r>
            <a:endParaRPr lang="ru-RU" sz="1400" dirty="0"/>
          </a:p>
          <a:p>
            <a:pPr marL="685800" lvl="2" indent="0">
              <a:spcBef>
                <a:spcPts val="0"/>
              </a:spcBef>
              <a:buNone/>
            </a:pPr>
            <a:r>
              <a:rPr lang="ru-RU" sz="1400" dirty="0"/>
              <a:t>Цели и задачи реализации Программы</a:t>
            </a:r>
            <a:r>
              <a:rPr lang="ru-RU" sz="1400" dirty="0" smtClean="0"/>
              <a:t>………………………….……………………..3</a:t>
            </a:r>
            <a:endParaRPr lang="ru-RU" sz="1400" dirty="0"/>
          </a:p>
          <a:p>
            <a:pPr marL="685800" lvl="2" indent="0">
              <a:spcBef>
                <a:spcPts val="0"/>
              </a:spcBef>
              <a:buNone/>
            </a:pPr>
            <a:r>
              <a:rPr lang="ru-RU" sz="1400" dirty="0"/>
              <a:t>Принципы и подходы к формированию Программы</a:t>
            </a:r>
            <a:r>
              <a:rPr lang="ru-RU" sz="1400" dirty="0" smtClean="0"/>
              <a:t>………………..….……………………………4</a:t>
            </a:r>
            <a:endParaRPr lang="ru-RU" sz="1400" dirty="0"/>
          </a:p>
          <a:p>
            <a:pPr marL="685800" lvl="2" indent="0">
              <a:spcBef>
                <a:spcPts val="0"/>
              </a:spcBef>
              <a:buNone/>
            </a:pPr>
            <a:r>
              <a:rPr lang="ru-RU" sz="1400" dirty="0"/>
              <a:t>Значимые для разработки и реализации программы характеристики</a:t>
            </a:r>
            <a:r>
              <a:rPr lang="ru-RU" sz="1400" dirty="0" smtClean="0"/>
              <a:t>………….………….11</a:t>
            </a:r>
            <a:endParaRPr lang="ru-RU" sz="1400" dirty="0"/>
          </a:p>
          <a:p>
            <a:pPr marL="342900" lvl="1" indent="0">
              <a:spcBef>
                <a:spcPts val="0"/>
              </a:spcBef>
              <a:buNone/>
            </a:pPr>
            <a:r>
              <a:rPr lang="ru-RU" sz="1400" dirty="0"/>
              <a:t>Планируемые результаты освоения Программы</a:t>
            </a:r>
            <a:r>
              <a:rPr lang="ru-RU" sz="1400" dirty="0" smtClean="0"/>
              <a:t>………………..……………………………………..13</a:t>
            </a:r>
            <a:endParaRPr lang="ru-RU" sz="1400" dirty="0"/>
          </a:p>
          <a:p>
            <a:pPr marL="0" lvl="0" indent="0">
              <a:buNone/>
            </a:pPr>
            <a:r>
              <a:rPr lang="ru-RU" sz="1400" b="1" dirty="0"/>
              <a:t>СОДЕРЖАТЕЛЬНЫЙ РАЗДЕЛ</a:t>
            </a:r>
            <a:endParaRPr lang="ru-RU" sz="1400" dirty="0"/>
          </a:p>
          <a:p>
            <a:pPr marL="342900" lvl="1" indent="0">
              <a:buNone/>
            </a:pPr>
            <a:r>
              <a:rPr lang="ru-RU" sz="1400" dirty="0"/>
              <a:t>Описание образовательной деятельности в соответствии с направлениями развития ребенка, представленными </a:t>
            </a:r>
            <a:r>
              <a:rPr lang="ru-RU" sz="1400" dirty="0" smtClean="0"/>
              <a:t>в пяти </a:t>
            </a:r>
            <a:r>
              <a:rPr lang="ru-RU" sz="1400" dirty="0"/>
              <a:t>образовательных </a:t>
            </a:r>
            <a:r>
              <a:rPr lang="ru-RU" sz="1400" dirty="0" smtClean="0"/>
              <a:t> областях…….………………………17</a:t>
            </a:r>
            <a:endParaRPr lang="ru-RU" sz="1400" dirty="0"/>
          </a:p>
          <a:p>
            <a:pPr marL="342900" lvl="1" indent="0">
              <a:buNone/>
            </a:pPr>
            <a:r>
              <a:rPr lang="ru-RU" sz="1400" dirty="0"/>
              <a:t>Описание вариативных форм, способов, методов и средств реализации Программы с учетом возрастных </a:t>
            </a:r>
            <a:r>
              <a:rPr lang="ru-RU" sz="1400" dirty="0" smtClean="0"/>
              <a:t>и </a:t>
            </a:r>
            <a:r>
              <a:rPr lang="ru-RU" sz="1400" dirty="0" err="1" smtClean="0"/>
              <a:t>индвидуальных</a:t>
            </a:r>
            <a:r>
              <a:rPr lang="ru-RU" sz="1400" dirty="0" smtClean="0"/>
              <a:t> </a:t>
            </a:r>
            <a:r>
              <a:rPr lang="ru-RU" sz="1400" dirty="0"/>
              <a:t>особенностей воспитанников, специфики их образовательных потребностей и интересов</a:t>
            </a:r>
            <a:r>
              <a:rPr lang="ru-RU" sz="1400" dirty="0" smtClean="0"/>
              <a:t>……………….………….….</a:t>
            </a:r>
            <a:r>
              <a:rPr lang="ru-RU" sz="1400" dirty="0"/>
              <a:t>37 </a:t>
            </a:r>
          </a:p>
          <a:p>
            <a:pPr marL="342900" lvl="1" indent="0">
              <a:buNone/>
            </a:pPr>
            <a:r>
              <a:rPr lang="ru-RU" sz="1400" dirty="0"/>
              <a:t>Описание образовательной деятельности по профессиональной коррекции нарушений речевого  развития </a:t>
            </a:r>
            <a:r>
              <a:rPr lang="ru-RU" sz="1400" dirty="0" smtClean="0"/>
              <a:t> детей……..………………………..49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834915"/>
            <a:ext cx="4283202" cy="5343147"/>
          </a:xfrm>
        </p:spPr>
        <p:txBody>
          <a:bodyPr>
            <a:noAutofit/>
          </a:bodyPr>
          <a:lstStyle/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/>
              <a:t>Особенности образовательной деятельности разных видов и культурных практик</a:t>
            </a:r>
            <a:r>
              <a:rPr lang="ru-RU" sz="1300" dirty="0" smtClean="0"/>
              <a:t>………………………………………………………….59</a:t>
            </a:r>
            <a:endParaRPr lang="ru-RU" sz="1300" dirty="0"/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/>
              <a:t>Способы и направления поддержки детской инициативы</a:t>
            </a:r>
            <a:r>
              <a:rPr lang="ru-RU" sz="1300" dirty="0" smtClean="0"/>
              <a:t>………………………………………..…………64 </a:t>
            </a:r>
            <a:endParaRPr lang="ru-RU" sz="1300" dirty="0"/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/>
              <a:t>Особенности взаимодействия педагогического коллектива с семьями воспитанников</a:t>
            </a:r>
            <a:r>
              <a:rPr lang="ru-RU" sz="1300" dirty="0" smtClean="0"/>
              <a:t>………………………………………………71</a:t>
            </a:r>
            <a:endParaRPr lang="ru-RU" sz="1300" dirty="0"/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/>
              <a:t>Иные характеристики содержания Программы</a:t>
            </a:r>
            <a:r>
              <a:rPr lang="ru-RU" sz="1300" dirty="0" smtClean="0"/>
              <a:t>……………………………….…………………..85</a:t>
            </a:r>
            <a:endParaRPr lang="ru-RU" sz="13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300" b="1" dirty="0"/>
              <a:t>ОРГАНИЗАЦИОННЫЙ РАЗДЕЛ</a:t>
            </a:r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/>
              <a:t>Описание материально-технического обеспечения Программы</a:t>
            </a:r>
            <a:r>
              <a:rPr lang="ru-RU" sz="1300" dirty="0" smtClean="0"/>
              <a:t>……………………………..87 </a:t>
            </a:r>
            <a:endParaRPr lang="ru-RU" sz="1300" dirty="0"/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/>
              <a:t>Обеспеченность методическими материалами и средствами обучения и воспитания</a:t>
            </a:r>
            <a:r>
              <a:rPr lang="ru-RU" sz="1300" dirty="0" smtClean="0"/>
              <a:t>…………………………………………………….94</a:t>
            </a:r>
            <a:endParaRPr lang="ru-RU" sz="1300" dirty="0"/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/>
              <a:t> Режим дня</a:t>
            </a:r>
            <a:r>
              <a:rPr lang="ru-RU" sz="1300" dirty="0" smtClean="0"/>
              <a:t>…………………………………………………….97</a:t>
            </a:r>
            <a:endParaRPr lang="ru-RU" sz="1300" dirty="0"/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/>
              <a:t>Особенности традиционных событий, праздников, мероприятий</a:t>
            </a:r>
            <a:r>
              <a:rPr lang="ru-RU" sz="1300" dirty="0" smtClean="0"/>
              <a:t>…………………………….…………………109 </a:t>
            </a:r>
            <a:endParaRPr lang="ru-RU" sz="1300" dirty="0"/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/>
              <a:t>Особенности организации развивающей предметно-пространственной среды</a:t>
            </a:r>
            <a:r>
              <a:rPr lang="ru-RU" sz="1300" dirty="0" smtClean="0"/>
              <a:t>…………111</a:t>
            </a:r>
          </a:p>
          <a:p>
            <a:pPr marL="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b="1" dirty="0" smtClean="0"/>
              <a:t>КРАТКАЯ  </a:t>
            </a:r>
            <a:r>
              <a:rPr lang="ru-RU" sz="1300" b="1" dirty="0"/>
              <a:t>ПРЕЗЕНТАЦИЯ ПРОГРАММЫ</a:t>
            </a:r>
            <a:r>
              <a:rPr lang="ru-RU" sz="1300" dirty="0" smtClean="0"/>
              <a:t>…………………..….132 </a:t>
            </a:r>
            <a:endParaRPr lang="ru-RU" sz="13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0782" y="237514"/>
            <a:ext cx="7339218" cy="597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Пример: Структура ООП ДО. Модельная ДОО</a:t>
            </a:r>
          </a:p>
        </p:txBody>
      </p:sp>
    </p:spTree>
    <p:extLst>
      <p:ext uri="{BB962C8B-B14F-4D97-AF65-F5344CB8AC3E}">
        <p14:creationId xmlns:p14="http://schemas.microsoft.com/office/powerpoint/2010/main" val="1439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" y="365127"/>
            <a:ext cx="7315942" cy="40677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Соответствие индикаторов Шкал МКДО требованиям законодательства в сфере дошкольного образования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121513"/>
              </p:ext>
            </p:extLst>
          </p:nvPr>
        </p:nvGraphicFramePr>
        <p:xfrm>
          <a:off x="249381" y="890649"/>
          <a:ext cx="8702001" cy="372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03750"/>
              </p:ext>
            </p:extLst>
          </p:nvPr>
        </p:nvGraphicFramePr>
        <p:xfrm>
          <a:off x="423698" y="4367047"/>
          <a:ext cx="8412108" cy="1990247"/>
        </p:xfrm>
        <a:graphic>
          <a:graphicData uri="http://schemas.openxmlformats.org/drawingml/2006/table">
            <a:tbl>
              <a:tblPr/>
              <a:tblGrid>
                <a:gridCol w="1596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0247"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ea typeface="Times New Roman"/>
                          <a:cs typeface="SchoolBookCSanPin"/>
                        </a:rPr>
                        <a:t>Доступность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1.2. Полный текст образовательных программ ДОО доступен в помещении ГРУППЫ ДОО для информирования родителей.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2.2. Текст краткой презентации образовательных программ ГРУППЫ ДОО доступен для ознакомления в помещении ГРУППЫ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3.2. Полные тексты всех реализуемых в ГРУППЕ ДОО образовательных программ размещены на сайте ДОО.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Краткие презентации всех реализуемых ООП ДО размещены на сайте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4.2. Цели образовательных программ ДОО переведены в систему целей и показателей качества ОД.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5.2. Образовательные программы ДОО учитываются в соответствующих разделах базы знаний ДОО.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7009" y="337818"/>
            <a:ext cx="8076062" cy="72795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Сбор разносторонней информации о качестве 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дошкольного образования в ходе МКДО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83423" y="1090891"/>
            <a:ext cx="8205017" cy="5222432"/>
            <a:chOff x="-79665" y="1497869"/>
            <a:chExt cx="9031049" cy="5144159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-79665" y="1497869"/>
              <a:ext cx="9031049" cy="5144159"/>
              <a:chOff x="-177171" y="1037147"/>
              <a:chExt cx="10253304" cy="5840366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3310273" y="2120807"/>
                <a:ext cx="3214671" cy="324157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3743926" y="2905539"/>
                <a:ext cx="800934" cy="747538"/>
              </a:xfrm>
              <a:prstGeom prst="ellipse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18000" rIns="18000" rtlCol="0" anchor="ctr"/>
              <a:lstStyle/>
              <a:p>
                <a:pPr algn="ctr"/>
                <a:r>
                  <a:rPr lang="ru-RU" sz="900" b="1" dirty="0">
                    <a:solidFill>
                      <a:schemeClr val="tx1"/>
                    </a:solidFill>
                  </a:rPr>
                  <a:t>Группа</a:t>
                </a:r>
                <a:endParaRPr lang="en-US" sz="9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N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4729798" y="4220405"/>
                <a:ext cx="800934" cy="747538"/>
              </a:xfrm>
              <a:prstGeom prst="ellipse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18000" rIns="18000" rtlCol="0" anchor="ctr"/>
              <a:lstStyle/>
              <a:p>
                <a:pPr algn="ctr"/>
                <a:r>
                  <a:rPr lang="ru-RU" sz="900" b="1" dirty="0">
                    <a:solidFill>
                      <a:schemeClr val="tx1"/>
                    </a:solidFill>
                  </a:rPr>
                  <a:t>Группа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/>
                </a:r>
                <a:br>
                  <a:rPr lang="en-US" sz="900" b="1" dirty="0">
                    <a:solidFill>
                      <a:schemeClr val="tx1"/>
                    </a:solidFill>
                  </a:rPr>
                </a:br>
                <a:r>
                  <a:rPr lang="en-US" sz="900" b="1" dirty="0">
                    <a:solidFill>
                      <a:schemeClr val="tx1"/>
                    </a:solidFill>
                  </a:rPr>
                  <a:t>2</a:t>
                </a:r>
                <a:endParaRPr lang="ru-RU" sz="9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5270429" y="2697869"/>
                <a:ext cx="800934" cy="747538"/>
              </a:xfrm>
              <a:prstGeom prst="ellipse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18000" rIns="18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sz="900" b="1" dirty="0">
                    <a:solidFill>
                      <a:schemeClr val="tx1"/>
                    </a:solidFill>
                  </a:rPr>
                  <a:t>Группа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/>
                </a:r>
                <a:br>
                  <a:rPr lang="en-US" sz="900" b="1" dirty="0">
                    <a:solidFill>
                      <a:schemeClr val="tx1"/>
                    </a:solidFill>
                  </a:rPr>
                </a:br>
                <a:r>
                  <a:rPr lang="en-US" sz="900" b="1" dirty="0">
                    <a:solidFill>
                      <a:schemeClr val="tx1"/>
                    </a:solidFill>
                  </a:rPr>
                  <a:t>1</a:t>
                </a:r>
                <a:endParaRPr lang="ru-RU" sz="9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6943696" y="1143296"/>
                <a:ext cx="2945852" cy="989109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2383" tIns="12383" rIns="12383" bIns="12383" numCol="1" spcCol="1270" anchor="ctr" anchorCtr="0">
                <a:noAutofit/>
              </a:bodyPr>
              <a:lstStyle/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/>
                  <a:t>                 </a:t>
                </a:r>
                <a:r>
                  <a:rPr lang="ru-RU" sz="1200" b="1" dirty="0"/>
                  <a:t>Самооценка </a:t>
                </a:r>
              </a:p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/>
                  <a:t>           педагога</a:t>
                </a:r>
              </a:p>
            </p:txBody>
          </p:sp>
          <p:sp>
            <p:nvSpPr>
              <p:cNvPr id="21" name="Круговая стрелка 20"/>
              <p:cNvSpPr/>
              <p:nvPr/>
            </p:nvSpPr>
            <p:spPr>
              <a:xfrm>
                <a:off x="2770443" y="1213348"/>
                <a:ext cx="5028878" cy="5028877"/>
              </a:xfrm>
              <a:prstGeom prst="circularArrow">
                <a:avLst>
                  <a:gd name="adj1" fmla="val 5202"/>
                  <a:gd name="adj2" fmla="val 336015"/>
                  <a:gd name="adj3" fmla="val 21292825"/>
                  <a:gd name="adj4" fmla="val 19766604"/>
                  <a:gd name="adj5" fmla="val 6068"/>
                </a:avLst>
              </a:prstGeom>
              <a:solidFill>
                <a:schemeClr val="accent6"/>
              </a:solidFill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2" name="Полилиния 21"/>
              <p:cNvSpPr/>
              <p:nvPr/>
            </p:nvSpPr>
            <p:spPr>
              <a:xfrm>
                <a:off x="6943700" y="3923455"/>
                <a:ext cx="3132433" cy="1341439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2383" tIns="12383" rIns="12383" bIns="12383" numCol="1" spcCol="1270" anchor="ctr" anchorCtr="0">
                <a:noAutofit/>
              </a:bodyPr>
              <a:lstStyle/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/>
                  <a:t>                               </a:t>
                </a:r>
                <a:r>
                  <a:rPr lang="ru-RU" sz="1100" b="1" dirty="0"/>
                  <a:t>Внутренняя оценка</a:t>
                </a:r>
                <a:br>
                  <a:rPr lang="ru-RU" sz="1100" b="1" dirty="0"/>
                </a:br>
                <a:r>
                  <a:rPr lang="ru-RU" sz="1100" b="1" dirty="0"/>
                  <a:t>       качества </a:t>
                </a:r>
                <a:br>
                  <a:rPr lang="ru-RU" sz="1100" b="1" dirty="0"/>
                </a:br>
                <a:r>
                  <a:rPr lang="ru-RU" sz="1100" b="1" dirty="0"/>
                  <a:t>                        образовательной</a:t>
                </a:r>
                <a:br>
                  <a:rPr lang="ru-RU" sz="1100" b="1" dirty="0"/>
                </a:br>
                <a:r>
                  <a:rPr lang="ru-RU" sz="1100" b="1" dirty="0"/>
                  <a:t>                             среды ГРУППЫ ДОО</a:t>
                </a:r>
              </a:p>
            </p:txBody>
          </p:sp>
          <p:sp>
            <p:nvSpPr>
              <p:cNvPr id="23" name="Круговая стрелка 22"/>
              <p:cNvSpPr/>
              <p:nvPr/>
            </p:nvSpPr>
            <p:spPr>
              <a:xfrm>
                <a:off x="3314700" y="1625889"/>
                <a:ext cx="5028879" cy="5028877"/>
              </a:xfrm>
              <a:prstGeom prst="circularArrow">
                <a:avLst>
                  <a:gd name="adj1" fmla="val 5202"/>
                  <a:gd name="adj2" fmla="val 336015"/>
                  <a:gd name="adj3" fmla="val 4014266"/>
                  <a:gd name="adj4" fmla="val 2253829"/>
                  <a:gd name="adj5" fmla="val 6068"/>
                </a:avLst>
              </a:prstGeom>
              <a:solidFill>
                <a:schemeClr val="accent6"/>
              </a:solidFill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4" name="Полилиния 23"/>
              <p:cNvSpPr/>
              <p:nvPr/>
            </p:nvSpPr>
            <p:spPr>
              <a:xfrm>
                <a:off x="3737014" y="5937838"/>
                <a:ext cx="2671668" cy="939675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2383" tIns="12383" rIns="12383" bIns="12383" numCol="1" spcCol="1270" anchor="ctr" anchorCtr="0">
                <a:noAutofit/>
              </a:bodyPr>
              <a:lstStyle/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/>
                  <a:t>                </a:t>
                </a:r>
                <a:r>
                  <a:rPr lang="ru-RU" sz="1200" b="1" dirty="0"/>
                  <a:t>Внутренняя </a:t>
                </a:r>
                <a:br>
                  <a:rPr lang="ru-RU" sz="1200" b="1" dirty="0"/>
                </a:br>
                <a:r>
                  <a:rPr lang="ru-RU" sz="1200" b="1" dirty="0"/>
                  <a:t>             оценка ДОО</a:t>
                </a:r>
              </a:p>
            </p:txBody>
          </p:sp>
          <p:sp>
            <p:nvSpPr>
              <p:cNvPr id="25" name="Круговая стрелка 24"/>
              <p:cNvSpPr/>
              <p:nvPr/>
            </p:nvSpPr>
            <p:spPr>
              <a:xfrm>
                <a:off x="1682885" y="1681100"/>
                <a:ext cx="5028879" cy="5028878"/>
              </a:xfrm>
              <a:prstGeom prst="circularArrow">
                <a:avLst>
                  <a:gd name="adj1" fmla="val 5202"/>
                  <a:gd name="adj2" fmla="val 336015"/>
                  <a:gd name="adj3" fmla="val 8210155"/>
                  <a:gd name="adj4" fmla="val 6449719"/>
                  <a:gd name="adj5" fmla="val 6068"/>
                </a:avLst>
              </a:prstGeom>
              <a:solidFill>
                <a:schemeClr val="accent6"/>
              </a:solidFill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6" name="Полилиния 25"/>
              <p:cNvSpPr/>
              <p:nvPr/>
            </p:nvSpPr>
            <p:spPr>
              <a:xfrm>
                <a:off x="-177171" y="4254657"/>
                <a:ext cx="2810923" cy="940519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  <a:ln w="952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12383" tIns="12383" rIns="12383" bIns="12383" numCol="1" spcCol="1270" anchor="ctr" anchorCtr="0">
                <a:noAutofit/>
              </a:bodyPr>
              <a:lstStyle/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/>
                  <a:t>                      </a:t>
                </a:r>
                <a:r>
                  <a:rPr lang="ru-RU" sz="1100" b="1" dirty="0"/>
                  <a:t>Независимая</a:t>
                </a:r>
                <a:br>
                  <a:rPr lang="ru-RU" sz="1100" b="1" dirty="0"/>
                </a:br>
                <a:r>
                  <a:rPr lang="ru-RU" sz="1100" b="1" dirty="0"/>
                  <a:t>                           оценка качества</a:t>
                </a:r>
                <a:br>
                  <a:rPr lang="ru-RU" sz="1100" b="1" dirty="0"/>
                </a:br>
                <a:r>
                  <a:rPr lang="ru-RU" sz="1100" b="1" dirty="0"/>
                  <a:t>                     образования</a:t>
                </a:r>
                <a:br>
                  <a:rPr lang="ru-RU" sz="1100" b="1" dirty="0"/>
                </a:br>
                <a:r>
                  <a:rPr lang="ru-RU" sz="1100" b="1" dirty="0"/>
                  <a:t>                 (родители)</a:t>
                </a:r>
              </a:p>
            </p:txBody>
          </p:sp>
          <p:sp>
            <p:nvSpPr>
              <p:cNvPr id="27" name="Круговая стрелка 26"/>
              <p:cNvSpPr/>
              <p:nvPr/>
            </p:nvSpPr>
            <p:spPr>
              <a:xfrm>
                <a:off x="2011044" y="1219206"/>
                <a:ext cx="5028878" cy="5028878"/>
              </a:xfrm>
              <a:prstGeom prst="circularArrow">
                <a:avLst>
                  <a:gd name="adj1" fmla="val 5202"/>
                  <a:gd name="adj2" fmla="val 336015"/>
                  <a:gd name="adj3" fmla="val 12297380"/>
                  <a:gd name="adj4" fmla="val 10771160"/>
                  <a:gd name="adj5" fmla="val 6068"/>
                </a:avLst>
              </a:prstGeom>
              <a:solidFill>
                <a:schemeClr val="accent6"/>
              </a:solidFill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8" name="Полилиния 27"/>
              <p:cNvSpPr/>
              <p:nvPr/>
            </p:nvSpPr>
            <p:spPr>
              <a:xfrm>
                <a:off x="293482" y="1114367"/>
                <a:ext cx="2969824" cy="1018037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  <a:ln w="952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12383" tIns="12383" rIns="12383" bIns="12383" numCol="1" spcCol="1270" anchor="ctr" anchorCtr="0">
                <a:noAutofit/>
              </a:bodyPr>
              <a:lstStyle/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/>
                  <a:t>             </a:t>
                </a:r>
                <a:r>
                  <a:rPr lang="ru-RU" sz="1200" b="1" dirty="0"/>
                  <a:t>Внешняя</a:t>
                </a:r>
                <a:br>
                  <a:rPr lang="ru-RU" sz="1200" b="1" dirty="0"/>
                </a:br>
                <a:r>
                  <a:rPr lang="ru-RU" sz="1200" b="1" dirty="0"/>
                  <a:t>              экспертная</a:t>
                </a:r>
                <a:br>
                  <a:rPr lang="ru-RU" sz="1200" b="1" dirty="0"/>
                </a:br>
                <a:r>
                  <a:rPr lang="ru-RU" sz="1200" b="1" dirty="0"/>
                  <a:t>                оценка ДОО</a:t>
                </a:r>
              </a:p>
            </p:txBody>
          </p:sp>
          <p:sp>
            <p:nvSpPr>
              <p:cNvPr id="29" name="Круговая стрелка 28"/>
              <p:cNvSpPr/>
              <p:nvPr/>
            </p:nvSpPr>
            <p:spPr>
              <a:xfrm>
                <a:off x="2441433" y="1037147"/>
                <a:ext cx="5028879" cy="5028878"/>
              </a:xfrm>
              <a:prstGeom prst="circularArrow">
                <a:avLst>
                  <a:gd name="adj1" fmla="val 5202"/>
                  <a:gd name="adj2" fmla="val 336015"/>
                  <a:gd name="adj3" fmla="val 16865256"/>
                  <a:gd name="adj4" fmla="val 15198729"/>
                  <a:gd name="adj5" fmla="val 6068"/>
                </a:avLst>
              </a:prstGeom>
              <a:solidFill>
                <a:srgbClr val="ED7D31"/>
              </a:solidFill>
              <a:ln w="57150">
                <a:solidFill>
                  <a:srgbClr val="ED7D3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</p:grpSp>
        <p:cxnSp>
          <p:nvCxnSpPr>
            <p:cNvPr id="10" name="Прямая со стрелкой 9"/>
            <p:cNvCxnSpPr>
              <a:stCxn id="20" idx="3"/>
            </p:cNvCxnSpPr>
            <p:nvPr/>
          </p:nvCxnSpPr>
          <p:spPr>
            <a:xfrm flipH="1">
              <a:off x="5071278" y="2462565"/>
              <a:ext cx="1121074" cy="66234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 flipV="1">
              <a:off x="5207491" y="3585976"/>
              <a:ext cx="995110" cy="10149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H="1" flipV="1">
              <a:off x="4075800" y="3650400"/>
              <a:ext cx="2109734" cy="95056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5" name="Прямая со стрелкой 34"/>
            <p:cNvCxnSpPr>
              <a:endCxn id="6" idx="6"/>
            </p:cNvCxnSpPr>
            <p:nvPr/>
          </p:nvCxnSpPr>
          <p:spPr>
            <a:xfrm flipH="1">
              <a:off x="4947821" y="4630878"/>
              <a:ext cx="123771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275016" y="3913058"/>
              <a:ext cx="967701" cy="5539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100" b="1" dirty="0"/>
                <a:t>ДОО</a:t>
              </a: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V="1">
              <a:off x="4472815" y="5309332"/>
              <a:ext cx="0" cy="5050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2655515" y="4453230"/>
              <a:ext cx="408891" cy="197638"/>
            </a:xfrm>
            <a:prstGeom prst="straightConnector1">
              <a:avLst/>
            </a:prstGeom>
            <a:ln w="5715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28" idx="2"/>
              <a:endCxn id="8" idx="1"/>
            </p:cNvCxnSpPr>
            <p:nvPr/>
          </p:nvCxnSpPr>
          <p:spPr>
            <a:xfrm>
              <a:off x="2950686" y="2462565"/>
              <a:ext cx="456027" cy="40791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28" idx="2"/>
              <a:endCxn id="5" idx="2"/>
            </p:cNvCxnSpPr>
            <p:nvPr/>
          </p:nvCxnSpPr>
          <p:spPr>
            <a:xfrm>
              <a:off x="2950686" y="2462565"/>
              <a:ext cx="423328" cy="10101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oogle Shape;11899;p135"/>
          <p:cNvGrpSpPr/>
          <p:nvPr/>
        </p:nvGrpSpPr>
        <p:grpSpPr>
          <a:xfrm>
            <a:off x="6254189" y="1347251"/>
            <a:ext cx="489572" cy="516167"/>
            <a:chOff x="5474363" y="16158"/>
            <a:chExt cx="567585" cy="568476"/>
          </a:xfrm>
          <a:solidFill>
            <a:schemeClr val="accent6"/>
          </a:solidFill>
        </p:grpSpPr>
        <p:sp>
          <p:nvSpPr>
            <p:cNvPr id="44" name="Google Shape;11900;p135"/>
            <p:cNvSpPr/>
            <p:nvPr/>
          </p:nvSpPr>
          <p:spPr>
            <a:xfrm>
              <a:off x="5522608" y="214135"/>
              <a:ext cx="215682" cy="214946"/>
            </a:xfrm>
            <a:custGeom>
              <a:avLst/>
              <a:gdLst/>
              <a:ahLst/>
              <a:cxnLst/>
              <a:rect l="l" t="t" r="r" b="b"/>
              <a:pathLst>
                <a:path w="215682" h="214946" extrusionOk="0">
                  <a:moveTo>
                    <a:pt x="107841" y="214946"/>
                  </a:moveTo>
                  <a:cubicBezTo>
                    <a:pt x="48245" y="214946"/>
                    <a:pt x="0" y="166866"/>
                    <a:pt x="0" y="107473"/>
                  </a:cubicBezTo>
                  <a:cubicBezTo>
                    <a:pt x="0" y="48080"/>
                    <a:pt x="48245" y="0"/>
                    <a:pt x="107841" y="0"/>
                  </a:cubicBezTo>
                  <a:cubicBezTo>
                    <a:pt x="167438" y="0"/>
                    <a:pt x="215682" y="48080"/>
                    <a:pt x="215682" y="107473"/>
                  </a:cubicBezTo>
                  <a:cubicBezTo>
                    <a:pt x="215682" y="166866"/>
                    <a:pt x="167438" y="214946"/>
                    <a:pt x="107841" y="214946"/>
                  </a:cubicBezTo>
                  <a:close/>
                  <a:moveTo>
                    <a:pt x="107841" y="31111"/>
                  </a:moveTo>
                  <a:cubicBezTo>
                    <a:pt x="65272" y="31111"/>
                    <a:pt x="28379" y="65050"/>
                    <a:pt x="28379" y="110301"/>
                  </a:cubicBezTo>
                  <a:cubicBezTo>
                    <a:pt x="28379" y="155553"/>
                    <a:pt x="62434" y="189492"/>
                    <a:pt x="107841" y="189492"/>
                  </a:cubicBezTo>
                  <a:cubicBezTo>
                    <a:pt x="153248" y="189492"/>
                    <a:pt x="187303" y="155553"/>
                    <a:pt x="187303" y="110301"/>
                  </a:cubicBezTo>
                  <a:cubicBezTo>
                    <a:pt x="187303" y="65050"/>
                    <a:pt x="150410" y="31111"/>
                    <a:pt x="107841" y="3111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1901;p135"/>
            <p:cNvSpPr/>
            <p:nvPr/>
          </p:nvSpPr>
          <p:spPr>
            <a:xfrm>
              <a:off x="5474363" y="371407"/>
              <a:ext cx="215682" cy="213227"/>
            </a:xfrm>
            <a:custGeom>
              <a:avLst/>
              <a:gdLst/>
              <a:ahLst/>
              <a:cxnLst/>
              <a:rect l="l" t="t" r="r" b="b"/>
              <a:pathLst>
                <a:path w="215682" h="213227" extrusionOk="0">
                  <a:moveTo>
                    <a:pt x="201493" y="213228"/>
                  </a:moveTo>
                  <a:lnTo>
                    <a:pt x="14190" y="213228"/>
                  </a:lnTo>
                  <a:cubicBezTo>
                    <a:pt x="5676" y="213228"/>
                    <a:pt x="0" y="207571"/>
                    <a:pt x="0" y="199087"/>
                  </a:cubicBezTo>
                  <a:lnTo>
                    <a:pt x="0" y="136865"/>
                  </a:lnTo>
                  <a:cubicBezTo>
                    <a:pt x="0" y="80300"/>
                    <a:pt x="31217" y="29392"/>
                    <a:pt x="79462" y="1110"/>
                  </a:cubicBezTo>
                  <a:cubicBezTo>
                    <a:pt x="85138" y="-1719"/>
                    <a:pt x="93652" y="1110"/>
                    <a:pt x="99327" y="6766"/>
                  </a:cubicBezTo>
                  <a:cubicBezTo>
                    <a:pt x="102166" y="12422"/>
                    <a:pt x="99327" y="20907"/>
                    <a:pt x="93652" y="26564"/>
                  </a:cubicBezTo>
                  <a:cubicBezTo>
                    <a:pt x="53921" y="49190"/>
                    <a:pt x="28379" y="91613"/>
                    <a:pt x="28379" y="136865"/>
                  </a:cubicBezTo>
                  <a:lnTo>
                    <a:pt x="28379" y="184945"/>
                  </a:lnTo>
                  <a:lnTo>
                    <a:pt x="201493" y="184945"/>
                  </a:lnTo>
                  <a:cubicBezTo>
                    <a:pt x="210007" y="184945"/>
                    <a:pt x="215683" y="190602"/>
                    <a:pt x="215683" y="199087"/>
                  </a:cubicBezTo>
                  <a:cubicBezTo>
                    <a:pt x="215683" y="207571"/>
                    <a:pt x="210007" y="213228"/>
                    <a:pt x="201493" y="213228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1902;p135"/>
            <p:cNvSpPr/>
            <p:nvPr/>
          </p:nvSpPr>
          <p:spPr>
            <a:xfrm>
              <a:off x="5570852" y="371407"/>
              <a:ext cx="215682" cy="213227"/>
            </a:xfrm>
            <a:custGeom>
              <a:avLst/>
              <a:gdLst/>
              <a:ahLst/>
              <a:cxnLst/>
              <a:rect l="l" t="t" r="r" b="b"/>
              <a:pathLst>
                <a:path w="215682" h="213227" extrusionOk="0">
                  <a:moveTo>
                    <a:pt x="201493" y="213228"/>
                  </a:moveTo>
                  <a:lnTo>
                    <a:pt x="14190" y="213228"/>
                  </a:lnTo>
                  <a:cubicBezTo>
                    <a:pt x="5676" y="213228"/>
                    <a:pt x="0" y="207571"/>
                    <a:pt x="0" y="199087"/>
                  </a:cubicBezTo>
                  <a:cubicBezTo>
                    <a:pt x="0" y="190602"/>
                    <a:pt x="5676" y="184945"/>
                    <a:pt x="14190" y="184945"/>
                  </a:cubicBezTo>
                  <a:lnTo>
                    <a:pt x="187303" y="184945"/>
                  </a:lnTo>
                  <a:lnTo>
                    <a:pt x="187303" y="136865"/>
                  </a:lnTo>
                  <a:cubicBezTo>
                    <a:pt x="187303" y="91613"/>
                    <a:pt x="161762" y="49190"/>
                    <a:pt x="122031" y="26564"/>
                  </a:cubicBezTo>
                  <a:cubicBezTo>
                    <a:pt x="116355" y="23735"/>
                    <a:pt x="113517" y="15251"/>
                    <a:pt x="116355" y="6766"/>
                  </a:cubicBezTo>
                  <a:cubicBezTo>
                    <a:pt x="119193" y="1110"/>
                    <a:pt x="127707" y="-1719"/>
                    <a:pt x="136221" y="1110"/>
                  </a:cubicBezTo>
                  <a:cubicBezTo>
                    <a:pt x="184465" y="29392"/>
                    <a:pt x="215682" y="80300"/>
                    <a:pt x="215682" y="136865"/>
                  </a:cubicBezTo>
                  <a:lnTo>
                    <a:pt x="215682" y="199087"/>
                  </a:lnTo>
                  <a:cubicBezTo>
                    <a:pt x="215682" y="207571"/>
                    <a:pt x="210007" y="213228"/>
                    <a:pt x="201493" y="213228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1903;p135"/>
            <p:cNvSpPr/>
            <p:nvPr/>
          </p:nvSpPr>
          <p:spPr>
            <a:xfrm>
              <a:off x="5729776" y="16158"/>
              <a:ext cx="312172" cy="243228"/>
            </a:xfrm>
            <a:custGeom>
              <a:avLst/>
              <a:gdLst/>
              <a:ahLst/>
              <a:cxnLst/>
              <a:rect l="l" t="t" r="r" b="b"/>
              <a:pathLst>
                <a:path w="312172" h="243228" extrusionOk="0">
                  <a:moveTo>
                    <a:pt x="34055" y="243229"/>
                  </a:moveTo>
                  <a:cubicBezTo>
                    <a:pt x="31217" y="243229"/>
                    <a:pt x="28379" y="243229"/>
                    <a:pt x="25542" y="240401"/>
                  </a:cubicBezTo>
                  <a:cubicBezTo>
                    <a:pt x="22704" y="237572"/>
                    <a:pt x="19866" y="231916"/>
                    <a:pt x="19866" y="229088"/>
                  </a:cubicBezTo>
                  <a:lnTo>
                    <a:pt x="19866" y="155553"/>
                  </a:lnTo>
                  <a:cubicBezTo>
                    <a:pt x="5676" y="141412"/>
                    <a:pt x="0" y="121614"/>
                    <a:pt x="0" y="104645"/>
                  </a:cubicBezTo>
                  <a:cubicBezTo>
                    <a:pt x="0" y="48080"/>
                    <a:pt x="68111" y="0"/>
                    <a:pt x="156086" y="0"/>
                  </a:cubicBezTo>
                  <a:cubicBezTo>
                    <a:pt x="244062" y="0"/>
                    <a:pt x="312172" y="45252"/>
                    <a:pt x="312172" y="104645"/>
                  </a:cubicBezTo>
                  <a:cubicBezTo>
                    <a:pt x="312172" y="161210"/>
                    <a:pt x="244062" y="209290"/>
                    <a:pt x="156086" y="209290"/>
                  </a:cubicBezTo>
                  <a:cubicBezTo>
                    <a:pt x="141896" y="209290"/>
                    <a:pt x="130545" y="209290"/>
                    <a:pt x="116355" y="206462"/>
                  </a:cubicBezTo>
                  <a:lnTo>
                    <a:pt x="42569" y="243229"/>
                  </a:lnTo>
                  <a:cubicBezTo>
                    <a:pt x="39731" y="243229"/>
                    <a:pt x="36893" y="243229"/>
                    <a:pt x="34055" y="243229"/>
                  </a:cubicBezTo>
                  <a:close/>
                  <a:moveTo>
                    <a:pt x="48245" y="155553"/>
                  </a:moveTo>
                  <a:lnTo>
                    <a:pt x="48245" y="206462"/>
                  </a:lnTo>
                  <a:lnTo>
                    <a:pt x="102166" y="181008"/>
                  </a:lnTo>
                  <a:cubicBezTo>
                    <a:pt x="105004" y="178179"/>
                    <a:pt x="110679" y="175351"/>
                    <a:pt x="113517" y="178179"/>
                  </a:cubicBezTo>
                  <a:cubicBezTo>
                    <a:pt x="127707" y="181008"/>
                    <a:pt x="141896" y="183836"/>
                    <a:pt x="153248" y="183836"/>
                  </a:cubicBezTo>
                  <a:cubicBezTo>
                    <a:pt x="221358" y="183836"/>
                    <a:pt x="280955" y="149897"/>
                    <a:pt x="280955" y="107473"/>
                  </a:cubicBezTo>
                  <a:cubicBezTo>
                    <a:pt x="280955" y="67878"/>
                    <a:pt x="224197" y="31111"/>
                    <a:pt x="153248" y="31111"/>
                  </a:cubicBezTo>
                  <a:cubicBezTo>
                    <a:pt x="82300" y="31111"/>
                    <a:pt x="31217" y="65050"/>
                    <a:pt x="31217" y="104645"/>
                  </a:cubicBezTo>
                  <a:cubicBezTo>
                    <a:pt x="31217" y="115958"/>
                    <a:pt x="36893" y="130099"/>
                    <a:pt x="48245" y="141412"/>
                  </a:cubicBezTo>
                  <a:cubicBezTo>
                    <a:pt x="51083" y="147069"/>
                    <a:pt x="51083" y="152725"/>
                    <a:pt x="48245" y="155553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1904;p135"/>
            <p:cNvSpPr/>
            <p:nvPr/>
          </p:nvSpPr>
          <p:spPr>
            <a:xfrm>
              <a:off x="5817752" y="89692"/>
              <a:ext cx="133382" cy="28282"/>
            </a:xfrm>
            <a:custGeom>
              <a:avLst/>
              <a:gdLst/>
              <a:ahLst/>
              <a:cxnLst/>
              <a:rect l="l" t="t" r="r" b="b"/>
              <a:pathLst>
                <a:path w="133382" h="28282" extrusionOk="0">
                  <a:moveTo>
                    <a:pt x="119193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9193" y="0"/>
                  </a:lnTo>
                  <a:cubicBezTo>
                    <a:pt x="127707" y="0"/>
                    <a:pt x="133383" y="5656"/>
                    <a:pt x="133383" y="14141"/>
                  </a:cubicBezTo>
                  <a:cubicBezTo>
                    <a:pt x="133383" y="22626"/>
                    <a:pt x="124869" y="28282"/>
                    <a:pt x="119193" y="2828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1905;p135"/>
            <p:cNvSpPr/>
            <p:nvPr/>
          </p:nvSpPr>
          <p:spPr>
            <a:xfrm>
              <a:off x="5817752" y="132116"/>
              <a:ext cx="133382" cy="28282"/>
            </a:xfrm>
            <a:custGeom>
              <a:avLst/>
              <a:gdLst/>
              <a:ahLst/>
              <a:cxnLst/>
              <a:rect l="l" t="t" r="r" b="b"/>
              <a:pathLst>
                <a:path w="133382" h="28282" extrusionOk="0">
                  <a:moveTo>
                    <a:pt x="119193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9193" y="0"/>
                  </a:lnTo>
                  <a:cubicBezTo>
                    <a:pt x="127707" y="0"/>
                    <a:pt x="133383" y="5656"/>
                    <a:pt x="133383" y="14141"/>
                  </a:cubicBezTo>
                  <a:cubicBezTo>
                    <a:pt x="133383" y="22626"/>
                    <a:pt x="124869" y="28282"/>
                    <a:pt x="119193" y="2828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12021;p135"/>
          <p:cNvGrpSpPr/>
          <p:nvPr/>
        </p:nvGrpSpPr>
        <p:grpSpPr>
          <a:xfrm>
            <a:off x="6372730" y="4027091"/>
            <a:ext cx="502654" cy="578709"/>
            <a:chOff x="3309024" y="2176935"/>
            <a:chExt cx="567585" cy="565649"/>
          </a:xfrm>
          <a:solidFill>
            <a:schemeClr val="accent6"/>
          </a:solidFill>
        </p:grpSpPr>
        <p:sp>
          <p:nvSpPr>
            <p:cNvPr id="52" name="Google Shape;12022;p135"/>
            <p:cNvSpPr/>
            <p:nvPr/>
          </p:nvSpPr>
          <p:spPr>
            <a:xfrm>
              <a:off x="3493489" y="2403195"/>
              <a:ext cx="198655" cy="197976"/>
            </a:xfrm>
            <a:custGeom>
              <a:avLst/>
              <a:gdLst/>
              <a:ahLst/>
              <a:cxnLst/>
              <a:rect l="l" t="t" r="r" b="b"/>
              <a:pathLst>
                <a:path w="198655" h="197976" extrusionOk="0">
                  <a:moveTo>
                    <a:pt x="99327" y="197977"/>
                  </a:moveTo>
                  <a:cubicBezTo>
                    <a:pt x="45407" y="197977"/>
                    <a:pt x="0" y="152725"/>
                    <a:pt x="0" y="98988"/>
                  </a:cubicBezTo>
                  <a:cubicBezTo>
                    <a:pt x="0" y="45252"/>
                    <a:pt x="45407" y="0"/>
                    <a:pt x="99327" y="0"/>
                  </a:cubicBezTo>
                  <a:cubicBezTo>
                    <a:pt x="153248" y="0"/>
                    <a:pt x="198655" y="45252"/>
                    <a:pt x="198655" y="98988"/>
                  </a:cubicBezTo>
                  <a:cubicBezTo>
                    <a:pt x="198655" y="152725"/>
                    <a:pt x="153248" y="197977"/>
                    <a:pt x="99327" y="197977"/>
                  </a:cubicBezTo>
                  <a:close/>
                  <a:moveTo>
                    <a:pt x="99327" y="31111"/>
                  </a:moveTo>
                  <a:cubicBezTo>
                    <a:pt x="59596" y="31111"/>
                    <a:pt x="28379" y="62221"/>
                    <a:pt x="28379" y="101817"/>
                  </a:cubicBezTo>
                  <a:cubicBezTo>
                    <a:pt x="28379" y="141412"/>
                    <a:pt x="59596" y="172523"/>
                    <a:pt x="99327" y="172523"/>
                  </a:cubicBezTo>
                  <a:cubicBezTo>
                    <a:pt x="139059" y="172523"/>
                    <a:pt x="170276" y="141412"/>
                    <a:pt x="170276" y="101817"/>
                  </a:cubicBezTo>
                  <a:cubicBezTo>
                    <a:pt x="170276" y="62221"/>
                    <a:pt x="136221" y="31111"/>
                    <a:pt x="99327" y="31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2023;p135"/>
            <p:cNvSpPr/>
            <p:nvPr/>
          </p:nvSpPr>
          <p:spPr>
            <a:xfrm>
              <a:off x="3448082" y="2546326"/>
              <a:ext cx="198654" cy="196258"/>
            </a:xfrm>
            <a:custGeom>
              <a:avLst/>
              <a:gdLst/>
              <a:ahLst/>
              <a:cxnLst/>
              <a:rect l="l" t="t" r="r" b="b"/>
              <a:pathLst>
                <a:path w="198654" h="196258" extrusionOk="0">
                  <a:moveTo>
                    <a:pt x="184465" y="196258"/>
                  </a:moveTo>
                  <a:lnTo>
                    <a:pt x="14190" y="196258"/>
                  </a:lnTo>
                  <a:cubicBezTo>
                    <a:pt x="5676" y="196258"/>
                    <a:pt x="0" y="190602"/>
                    <a:pt x="0" y="182117"/>
                  </a:cubicBezTo>
                  <a:lnTo>
                    <a:pt x="0" y="125552"/>
                  </a:lnTo>
                  <a:cubicBezTo>
                    <a:pt x="0" y="74644"/>
                    <a:pt x="28379" y="26564"/>
                    <a:pt x="73786" y="1110"/>
                  </a:cubicBezTo>
                  <a:cubicBezTo>
                    <a:pt x="79462" y="-1719"/>
                    <a:pt x="87976" y="1110"/>
                    <a:pt x="93652" y="6766"/>
                  </a:cubicBezTo>
                  <a:cubicBezTo>
                    <a:pt x="96490" y="12423"/>
                    <a:pt x="93652" y="20907"/>
                    <a:pt x="87976" y="26564"/>
                  </a:cubicBezTo>
                  <a:cubicBezTo>
                    <a:pt x="51083" y="46361"/>
                    <a:pt x="28379" y="85957"/>
                    <a:pt x="28379" y="125552"/>
                  </a:cubicBezTo>
                  <a:lnTo>
                    <a:pt x="28379" y="167976"/>
                  </a:lnTo>
                  <a:lnTo>
                    <a:pt x="184465" y="167976"/>
                  </a:lnTo>
                  <a:cubicBezTo>
                    <a:pt x="192979" y="167976"/>
                    <a:pt x="198655" y="173632"/>
                    <a:pt x="198655" y="182117"/>
                  </a:cubicBezTo>
                  <a:cubicBezTo>
                    <a:pt x="198655" y="190602"/>
                    <a:pt x="192979" y="196258"/>
                    <a:pt x="184465" y="196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2024;p135"/>
            <p:cNvSpPr/>
            <p:nvPr/>
          </p:nvSpPr>
          <p:spPr>
            <a:xfrm>
              <a:off x="3536058" y="2546326"/>
              <a:ext cx="198655" cy="196258"/>
            </a:xfrm>
            <a:custGeom>
              <a:avLst/>
              <a:gdLst/>
              <a:ahLst/>
              <a:cxnLst/>
              <a:rect l="l" t="t" r="r" b="b"/>
              <a:pathLst>
                <a:path w="198655" h="196258" extrusionOk="0">
                  <a:moveTo>
                    <a:pt x="184466" y="196258"/>
                  </a:moveTo>
                  <a:lnTo>
                    <a:pt x="14190" y="196258"/>
                  </a:lnTo>
                  <a:cubicBezTo>
                    <a:pt x="5676" y="196258"/>
                    <a:pt x="0" y="190602"/>
                    <a:pt x="0" y="182117"/>
                  </a:cubicBezTo>
                  <a:cubicBezTo>
                    <a:pt x="0" y="173632"/>
                    <a:pt x="5676" y="167976"/>
                    <a:pt x="14190" y="167976"/>
                  </a:cubicBezTo>
                  <a:lnTo>
                    <a:pt x="170276" y="167976"/>
                  </a:lnTo>
                  <a:lnTo>
                    <a:pt x="170276" y="125552"/>
                  </a:lnTo>
                  <a:cubicBezTo>
                    <a:pt x="170276" y="83129"/>
                    <a:pt x="147572" y="46361"/>
                    <a:pt x="110679" y="26564"/>
                  </a:cubicBezTo>
                  <a:cubicBezTo>
                    <a:pt x="105003" y="23735"/>
                    <a:pt x="102165" y="15251"/>
                    <a:pt x="105003" y="6766"/>
                  </a:cubicBezTo>
                  <a:cubicBezTo>
                    <a:pt x="107841" y="1110"/>
                    <a:pt x="116355" y="-1719"/>
                    <a:pt x="124869" y="1110"/>
                  </a:cubicBezTo>
                  <a:cubicBezTo>
                    <a:pt x="170276" y="26564"/>
                    <a:pt x="198655" y="74644"/>
                    <a:pt x="198655" y="125552"/>
                  </a:cubicBezTo>
                  <a:lnTo>
                    <a:pt x="198655" y="182117"/>
                  </a:lnTo>
                  <a:cubicBezTo>
                    <a:pt x="198655" y="190602"/>
                    <a:pt x="192979" y="196258"/>
                    <a:pt x="184466" y="196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2025;p135"/>
            <p:cNvSpPr/>
            <p:nvPr/>
          </p:nvSpPr>
          <p:spPr>
            <a:xfrm>
              <a:off x="3345917" y="2292893"/>
              <a:ext cx="164599" cy="164037"/>
            </a:xfrm>
            <a:custGeom>
              <a:avLst/>
              <a:gdLst/>
              <a:ahLst/>
              <a:cxnLst/>
              <a:rect l="l" t="t" r="r" b="b"/>
              <a:pathLst>
                <a:path w="164599" h="164037" extrusionOk="0">
                  <a:moveTo>
                    <a:pt x="82300" y="164038"/>
                  </a:moveTo>
                  <a:cubicBezTo>
                    <a:pt x="36893" y="164038"/>
                    <a:pt x="0" y="127271"/>
                    <a:pt x="0" y="82019"/>
                  </a:cubicBezTo>
                  <a:cubicBezTo>
                    <a:pt x="0" y="36767"/>
                    <a:pt x="36893" y="0"/>
                    <a:pt x="82300" y="0"/>
                  </a:cubicBezTo>
                  <a:cubicBezTo>
                    <a:pt x="127707" y="0"/>
                    <a:pt x="164600" y="36767"/>
                    <a:pt x="164600" y="82019"/>
                  </a:cubicBezTo>
                  <a:cubicBezTo>
                    <a:pt x="164600" y="127271"/>
                    <a:pt x="127707" y="164038"/>
                    <a:pt x="82300" y="164038"/>
                  </a:cubicBezTo>
                  <a:close/>
                  <a:moveTo>
                    <a:pt x="82300" y="25454"/>
                  </a:moveTo>
                  <a:cubicBezTo>
                    <a:pt x="51083" y="25454"/>
                    <a:pt x="28379" y="50908"/>
                    <a:pt x="28379" y="79191"/>
                  </a:cubicBezTo>
                  <a:cubicBezTo>
                    <a:pt x="28379" y="107473"/>
                    <a:pt x="53921" y="132927"/>
                    <a:pt x="82300" y="132927"/>
                  </a:cubicBezTo>
                  <a:cubicBezTo>
                    <a:pt x="113517" y="132927"/>
                    <a:pt x="136220" y="107473"/>
                    <a:pt x="136220" y="79191"/>
                  </a:cubicBezTo>
                  <a:cubicBezTo>
                    <a:pt x="136220" y="50908"/>
                    <a:pt x="113517" y="25454"/>
                    <a:pt x="82300" y="254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2026;p135"/>
            <p:cNvSpPr/>
            <p:nvPr/>
          </p:nvSpPr>
          <p:spPr>
            <a:xfrm>
              <a:off x="3309024" y="2404913"/>
              <a:ext cx="156086" cy="167975"/>
            </a:xfrm>
            <a:custGeom>
              <a:avLst/>
              <a:gdLst/>
              <a:ahLst/>
              <a:cxnLst/>
              <a:rect l="l" t="t" r="r" b="b"/>
              <a:pathLst>
                <a:path w="156086" h="167975" extrusionOk="0">
                  <a:moveTo>
                    <a:pt x="141896" y="167976"/>
                  </a:moveTo>
                  <a:lnTo>
                    <a:pt x="14190" y="167976"/>
                  </a:lnTo>
                  <a:cubicBezTo>
                    <a:pt x="5676" y="167976"/>
                    <a:pt x="0" y="162319"/>
                    <a:pt x="0" y="153835"/>
                  </a:cubicBezTo>
                  <a:lnTo>
                    <a:pt x="0" y="105754"/>
                  </a:lnTo>
                  <a:cubicBezTo>
                    <a:pt x="0" y="63331"/>
                    <a:pt x="22704" y="23735"/>
                    <a:pt x="62435" y="1110"/>
                  </a:cubicBezTo>
                  <a:cubicBezTo>
                    <a:pt x="68110" y="-1719"/>
                    <a:pt x="76624" y="1110"/>
                    <a:pt x="82300" y="6766"/>
                  </a:cubicBezTo>
                  <a:cubicBezTo>
                    <a:pt x="85138" y="12423"/>
                    <a:pt x="82300" y="20907"/>
                    <a:pt x="76624" y="26564"/>
                  </a:cubicBezTo>
                  <a:cubicBezTo>
                    <a:pt x="48245" y="43533"/>
                    <a:pt x="28379" y="71816"/>
                    <a:pt x="28379" y="105754"/>
                  </a:cubicBezTo>
                  <a:lnTo>
                    <a:pt x="28379" y="139693"/>
                  </a:lnTo>
                  <a:lnTo>
                    <a:pt x="141896" y="139693"/>
                  </a:lnTo>
                  <a:cubicBezTo>
                    <a:pt x="150410" y="139693"/>
                    <a:pt x="156086" y="145350"/>
                    <a:pt x="156086" y="153835"/>
                  </a:cubicBezTo>
                  <a:cubicBezTo>
                    <a:pt x="156086" y="162319"/>
                    <a:pt x="150410" y="167976"/>
                    <a:pt x="141896" y="1679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2027;p135"/>
            <p:cNvSpPr/>
            <p:nvPr/>
          </p:nvSpPr>
          <p:spPr>
            <a:xfrm>
              <a:off x="3684771" y="2360771"/>
              <a:ext cx="154945" cy="96160"/>
            </a:xfrm>
            <a:custGeom>
              <a:avLst/>
              <a:gdLst/>
              <a:ahLst/>
              <a:cxnLst/>
              <a:rect l="l" t="t" r="r" b="b"/>
              <a:pathLst>
                <a:path w="154945" h="96160" extrusionOk="0">
                  <a:moveTo>
                    <a:pt x="72645" y="96160"/>
                  </a:moveTo>
                  <a:cubicBezTo>
                    <a:pt x="44266" y="96160"/>
                    <a:pt x="18725" y="82019"/>
                    <a:pt x="1697" y="56565"/>
                  </a:cubicBezTo>
                  <a:cubicBezTo>
                    <a:pt x="-1141" y="50908"/>
                    <a:pt x="-1141" y="42424"/>
                    <a:pt x="7373" y="36767"/>
                  </a:cubicBezTo>
                  <a:cubicBezTo>
                    <a:pt x="13049" y="33939"/>
                    <a:pt x="21563" y="33939"/>
                    <a:pt x="27239" y="42424"/>
                  </a:cubicBezTo>
                  <a:cubicBezTo>
                    <a:pt x="38590" y="59393"/>
                    <a:pt x="55618" y="67878"/>
                    <a:pt x="72645" y="67878"/>
                  </a:cubicBezTo>
                  <a:cubicBezTo>
                    <a:pt x="103863" y="67878"/>
                    <a:pt x="126566" y="42424"/>
                    <a:pt x="126566" y="14141"/>
                  </a:cubicBezTo>
                  <a:cubicBezTo>
                    <a:pt x="126566" y="5656"/>
                    <a:pt x="132242" y="0"/>
                    <a:pt x="140756" y="0"/>
                  </a:cubicBezTo>
                  <a:cubicBezTo>
                    <a:pt x="149270" y="0"/>
                    <a:pt x="154945" y="5656"/>
                    <a:pt x="154945" y="14141"/>
                  </a:cubicBezTo>
                  <a:cubicBezTo>
                    <a:pt x="154945" y="59393"/>
                    <a:pt x="118052" y="96160"/>
                    <a:pt x="72645" y="96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2028;p135"/>
            <p:cNvSpPr/>
            <p:nvPr/>
          </p:nvSpPr>
          <p:spPr>
            <a:xfrm>
              <a:off x="3731875" y="2404913"/>
              <a:ext cx="144734" cy="167975"/>
            </a:xfrm>
            <a:custGeom>
              <a:avLst/>
              <a:gdLst/>
              <a:ahLst/>
              <a:cxnLst/>
              <a:rect l="l" t="t" r="r" b="b"/>
              <a:pathLst>
                <a:path w="144734" h="167975" extrusionOk="0">
                  <a:moveTo>
                    <a:pt x="130545" y="167976"/>
                  </a:moveTo>
                  <a:lnTo>
                    <a:pt x="14190" y="167976"/>
                  </a:lnTo>
                  <a:cubicBezTo>
                    <a:pt x="5676" y="167976"/>
                    <a:pt x="0" y="162319"/>
                    <a:pt x="0" y="153835"/>
                  </a:cubicBezTo>
                  <a:cubicBezTo>
                    <a:pt x="0" y="145350"/>
                    <a:pt x="5676" y="139693"/>
                    <a:pt x="14190" y="139693"/>
                  </a:cubicBezTo>
                  <a:lnTo>
                    <a:pt x="116355" y="139693"/>
                  </a:lnTo>
                  <a:lnTo>
                    <a:pt x="116355" y="105754"/>
                  </a:lnTo>
                  <a:cubicBezTo>
                    <a:pt x="116355" y="71816"/>
                    <a:pt x="99327" y="43533"/>
                    <a:pt x="68110" y="26564"/>
                  </a:cubicBezTo>
                  <a:cubicBezTo>
                    <a:pt x="62434" y="23735"/>
                    <a:pt x="59597" y="15251"/>
                    <a:pt x="62434" y="6766"/>
                  </a:cubicBezTo>
                  <a:cubicBezTo>
                    <a:pt x="65272" y="1110"/>
                    <a:pt x="73786" y="-1719"/>
                    <a:pt x="82300" y="1110"/>
                  </a:cubicBezTo>
                  <a:cubicBezTo>
                    <a:pt x="119193" y="20907"/>
                    <a:pt x="144735" y="63331"/>
                    <a:pt x="144735" y="105754"/>
                  </a:cubicBezTo>
                  <a:lnTo>
                    <a:pt x="144735" y="153835"/>
                  </a:lnTo>
                  <a:cubicBezTo>
                    <a:pt x="144735" y="162319"/>
                    <a:pt x="139058" y="167976"/>
                    <a:pt x="130545" y="1679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2029;p135"/>
            <p:cNvSpPr/>
            <p:nvPr/>
          </p:nvSpPr>
          <p:spPr>
            <a:xfrm>
              <a:off x="3595654" y="2176935"/>
              <a:ext cx="278117" cy="217774"/>
            </a:xfrm>
            <a:custGeom>
              <a:avLst/>
              <a:gdLst/>
              <a:ahLst/>
              <a:cxnLst/>
              <a:rect l="l" t="t" r="r" b="b"/>
              <a:pathLst>
                <a:path w="278117" h="217774" extrusionOk="0">
                  <a:moveTo>
                    <a:pt x="31217" y="217775"/>
                  </a:moveTo>
                  <a:cubicBezTo>
                    <a:pt x="28379" y="217775"/>
                    <a:pt x="25541" y="217775"/>
                    <a:pt x="22704" y="214946"/>
                  </a:cubicBezTo>
                  <a:cubicBezTo>
                    <a:pt x="19866" y="212118"/>
                    <a:pt x="17028" y="206462"/>
                    <a:pt x="17028" y="203633"/>
                  </a:cubicBezTo>
                  <a:lnTo>
                    <a:pt x="17028" y="138584"/>
                  </a:lnTo>
                  <a:cubicBezTo>
                    <a:pt x="5676" y="124442"/>
                    <a:pt x="0" y="110301"/>
                    <a:pt x="0" y="93332"/>
                  </a:cubicBezTo>
                  <a:cubicBezTo>
                    <a:pt x="0" y="39595"/>
                    <a:pt x="62434" y="0"/>
                    <a:pt x="139059" y="0"/>
                  </a:cubicBezTo>
                  <a:cubicBezTo>
                    <a:pt x="218520" y="0"/>
                    <a:pt x="278117" y="42424"/>
                    <a:pt x="278117" y="93332"/>
                  </a:cubicBezTo>
                  <a:cubicBezTo>
                    <a:pt x="278117" y="144240"/>
                    <a:pt x="215683" y="186664"/>
                    <a:pt x="139059" y="186664"/>
                  </a:cubicBezTo>
                  <a:cubicBezTo>
                    <a:pt x="127707" y="186664"/>
                    <a:pt x="116355" y="186664"/>
                    <a:pt x="102166" y="183836"/>
                  </a:cubicBezTo>
                  <a:lnTo>
                    <a:pt x="36893" y="217775"/>
                  </a:lnTo>
                  <a:cubicBezTo>
                    <a:pt x="34055" y="217775"/>
                    <a:pt x="34055" y="217775"/>
                    <a:pt x="31217" y="217775"/>
                  </a:cubicBezTo>
                  <a:close/>
                  <a:moveTo>
                    <a:pt x="45407" y="138584"/>
                  </a:moveTo>
                  <a:lnTo>
                    <a:pt x="45407" y="181007"/>
                  </a:lnTo>
                  <a:lnTo>
                    <a:pt x="90814" y="158382"/>
                  </a:lnTo>
                  <a:cubicBezTo>
                    <a:pt x="93652" y="155553"/>
                    <a:pt x="99327" y="152725"/>
                    <a:pt x="102166" y="155553"/>
                  </a:cubicBezTo>
                  <a:cubicBezTo>
                    <a:pt x="116355" y="158382"/>
                    <a:pt x="127707" y="158382"/>
                    <a:pt x="139059" y="158382"/>
                  </a:cubicBezTo>
                  <a:cubicBezTo>
                    <a:pt x="198655" y="158382"/>
                    <a:pt x="249738" y="127271"/>
                    <a:pt x="249738" y="93332"/>
                  </a:cubicBezTo>
                  <a:cubicBezTo>
                    <a:pt x="249738" y="59393"/>
                    <a:pt x="198655" y="28282"/>
                    <a:pt x="139059" y="28282"/>
                  </a:cubicBezTo>
                  <a:cubicBezTo>
                    <a:pt x="79462" y="28282"/>
                    <a:pt x="28379" y="59393"/>
                    <a:pt x="28379" y="93332"/>
                  </a:cubicBezTo>
                  <a:cubicBezTo>
                    <a:pt x="28379" y="104645"/>
                    <a:pt x="34055" y="113130"/>
                    <a:pt x="42569" y="124442"/>
                  </a:cubicBezTo>
                  <a:cubicBezTo>
                    <a:pt x="45407" y="130099"/>
                    <a:pt x="45407" y="135756"/>
                    <a:pt x="45407" y="1385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2030;p135"/>
            <p:cNvSpPr/>
            <p:nvPr/>
          </p:nvSpPr>
          <p:spPr>
            <a:xfrm>
              <a:off x="3669441" y="2239157"/>
              <a:ext cx="124868" cy="28282"/>
            </a:xfrm>
            <a:custGeom>
              <a:avLst/>
              <a:gdLst/>
              <a:ahLst/>
              <a:cxnLst/>
              <a:rect l="l" t="t" r="r" b="b"/>
              <a:pathLst>
                <a:path w="124868" h="28282" extrusionOk="0">
                  <a:moveTo>
                    <a:pt x="110679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0679" y="0"/>
                  </a:lnTo>
                  <a:cubicBezTo>
                    <a:pt x="119193" y="0"/>
                    <a:pt x="124869" y="5656"/>
                    <a:pt x="124869" y="14141"/>
                  </a:cubicBezTo>
                  <a:cubicBezTo>
                    <a:pt x="124869" y="22626"/>
                    <a:pt x="116355" y="28282"/>
                    <a:pt x="110679" y="28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2031;p135"/>
            <p:cNvSpPr/>
            <p:nvPr/>
          </p:nvSpPr>
          <p:spPr>
            <a:xfrm>
              <a:off x="3669441" y="2278752"/>
              <a:ext cx="124868" cy="28282"/>
            </a:xfrm>
            <a:custGeom>
              <a:avLst/>
              <a:gdLst/>
              <a:ahLst/>
              <a:cxnLst/>
              <a:rect l="l" t="t" r="r" b="b"/>
              <a:pathLst>
                <a:path w="124868" h="28282" extrusionOk="0">
                  <a:moveTo>
                    <a:pt x="110679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0679" y="0"/>
                  </a:lnTo>
                  <a:cubicBezTo>
                    <a:pt x="119193" y="0"/>
                    <a:pt x="124869" y="5656"/>
                    <a:pt x="124869" y="14141"/>
                  </a:cubicBezTo>
                  <a:cubicBezTo>
                    <a:pt x="124869" y="22626"/>
                    <a:pt x="116355" y="28282"/>
                    <a:pt x="110679" y="28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12021;p135"/>
          <p:cNvGrpSpPr/>
          <p:nvPr/>
        </p:nvGrpSpPr>
        <p:grpSpPr>
          <a:xfrm>
            <a:off x="3739225" y="5693437"/>
            <a:ext cx="452728" cy="521229"/>
            <a:chOff x="3309024" y="2176935"/>
            <a:chExt cx="567585" cy="565649"/>
          </a:xfrm>
          <a:solidFill>
            <a:schemeClr val="accent6"/>
          </a:solidFill>
        </p:grpSpPr>
        <p:sp>
          <p:nvSpPr>
            <p:cNvPr id="76" name="Google Shape;12022;p135"/>
            <p:cNvSpPr/>
            <p:nvPr/>
          </p:nvSpPr>
          <p:spPr>
            <a:xfrm>
              <a:off x="3493489" y="2403195"/>
              <a:ext cx="198655" cy="197976"/>
            </a:xfrm>
            <a:custGeom>
              <a:avLst/>
              <a:gdLst/>
              <a:ahLst/>
              <a:cxnLst/>
              <a:rect l="l" t="t" r="r" b="b"/>
              <a:pathLst>
                <a:path w="198655" h="197976" extrusionOk="0">
                  <a:moveTo>
                    <a:pt x="99327" y="197977"/>
                  </a:moveTo>
                  <a:cubicBezTo>
                    <a:pt x="45407" y="197977"/>
                    <a:pt x="0" y="152725"/>
                    <a:pt x="0" y="98988"/>
                  </a:cubicBezTo>
                  <a:cubicBezTo>
                    <a:pt x="0" y="45252"/>
                    <a:pt x="45407" y="0"/>
                    <a:pt x="99327" y="0"/>
                  </a:cubicBezTo>
                  <a:cubicBezTo>
                    <a:pt x="153248" y="0"/>
                    <a:pt x="198655" y="45252"/>
                    <a:pt x="198655" y="98988"/>
                  </a:cubicBezTo>
                  <a:cubicBezTo>
                    <a:pt x="198655" y="152725"/>
                    <a:pt x="153248" y="197977"/>
                    <a:pt x="99327" y="197977"/>
                  </a:cubicBezTo>
                  <a:close/>
                  <a:moveTo>
                    <a:pt x="99327" y="31111"/>
                  </a:moveTo>
                  <a:cubicBezTo>
                    <a:pt x="59596" y="31111"/>
                    <a:pt x="28379" y="62221"/>
                    <a:pt x="28379" y="101817"/>
                  </a:cubicBezTo>
                  <a:cubicBezTo>
                    <a:pt x="28379" y="141412"/>
                    <a:pt x="59596" y="172523"/>
                    <a:pt x="99327" y="172523"/>
                  </a:cubicBezTo>
                  <a:cubicBezTo>
                    <a:pt x="139059" y="172523"/>
                    <a:pt x="170276" y="141412"/>
                    <a:pt x="170276" y="101817"/>
                  </a:cubicBezTo>
                  <a:cubicBezTo>
                    <a:pt x="170276" y="62221"/>
                    <a:pt x="136221" y="31111"/>
                    <a:pt x="99327" y="31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2023;p135"/>
            <p:cNvSpPr/>
            <p:nvPr/>
          </p:nvSpPr>
          <p:spPr>
            <a:xfrm>
              <a:off x="3448082" y="2546326"/>
              <a:ext cx="198654" cy="196258"/>
            </a:xfrm>
            <a:custGeom>
              <a:avLst/>
              <a:gdLst/>
              <a:ahLst/>
              <a:cxnLst/>
              <a:rect l="l" t="t" r="r" b="b"/>
              <a:pathLst>
                <a:path w="198654" h="196258" extrusionOk="0">
                  <a:moveTo>
                    <a:pt x="184465" y="196258"/>
                  </a:moveTo>
                  <a:lnTo>
                    <a:pt x="14190" y="196258"/>
                  </a:lnTo>
                  <a:cubicBezTo>
                    <a:pt x="5676" y="196258"/>
                    <a:pt x="0" y="190602"/>
                    <a:pt x="0" y="182117"/>
                  </a:cubicBezTo>
                  <a:lnTo>
                    <a:pt x="0" y="125552"/>
                  </a:lnTo>
                  <a:cubicBezTo>
                    <a:pt x="0" y="74644"/>
                    <a:pt x="28379" y="26564"/>
                    <a:pt x="73786" y="1110"/>
                  </a:cubicBezTo>
                  <a:cubicBezTo>
                    <a:pt x="79462" y="-1719"/>
                    <a:pt x="87976" y="1110"/>
                    <a:pt x="93652" y="6766"/>
                  </a:cubicBezTo>
                  <a:cubicBezTo>
                    <a:pt x="96490" y="12423"/>
                    <a:pt x="93652" y="20907"/>
                    <a:pt x="87976" y="26564"/>
                  </a:cubicBezTo>
                  <a:cubicBezTo>
                    <a:pt x="51083" y="46361"/>
                    <a:pt x="28379" y="85957"/>
                    <a:pt x="28379" y="125552"/>
                  </a:cubicBezTo>
                  <a:lnTo>
                    <a:pt x="28379" y="167976"/>
                  </a:lnTo>
                  <a:lnTo>
                    <a:pt x="184465" y="167976"/>
                  </a:lnTo>
                  <a:cubicBezTo>
                    <a:pt x="192979" y="167976"/>
                    <a:pt x="198655" y="173632"/>
                    <a:pt x="198655" y="182117"/>
                  </a:cubicBezTo>
                  <a:cubicBezTo>
                    <a:pt x="198655" y="190602"/>
                    <a:pt x="192979" y="196258"/>
                    <a:pt x="184465" y="196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2024;p135"/>
            <p:cNvSpPr/>
            <p:nvPr/>
          </p:nvSpPr>
          <p:spPr>
            <a:xfrm>
              <a:off x="3536058" y="2546326"/>
              <a:ext cx="198655" cy="196258"/>
            </a:xfrm>
            <a:custGeom>
              <a:avLst/>
              <a:gdLst/>
              <a:ahLst/>
              <a:cxnLst/>
              <a:rect l="l" t="t" r="r" b="b"/>
              <a:pathLst>
                <a:path w="198655" h="196258" extrusionOk="0">
                  <a:moveTo>
                    <a:pt x="184466" y="196258"/>
                  </a:moveTo>
                  <a:lnTo>
                    <a:pt x="14190" y="196258"/>
                  </a:lnTo>
                  <a:cubicBezTo>
                    <a:pt x="5676" y="196258"/>
                    <a:pt x="0" y="190602"/>
                    <a:pt x="0" y="182117"/>
                  </a:cubicBezTo>
                  <a:cubicBezTo>
                    <a:pt x="0" y="173632"/>
                    <a:pt x="5676" y="167976"/>
                    <a:pt x="14190" y="167976"/>
                  </a:cubicBezTo>
                  <a:lnTo>
                    <a:pt x="170276" y="167976"/>
                  </a:lnTo>
                  <a:lnTo>
                    <a:pt x="170276" y="125552"/>
                  </a:lnTo>
                  <a:cubicBezTo>
                    <a:pt x="170276" y="83129"/>
                    <a:pt x="147572" y="46361"/>
                    <a:pt x="110679" y="26564"/>
                  </a:cubicBezTo>
                  <a:cubicBezTo>
                    <a:pt x="105003" y="23735"/>
                    <a:pt x="102165" y="15251"/>
                    <a:pt x="105003" y="6766"/>
                  </a:cubicBezTo>
                  <a:cubicBezTo>
                    <a:pt x="107841" y="1110"/>
                    <a:pt x="116355" y="-1719"/>
                    <a:pt x="124869" y="1110"/>
                  </a:cubicBezTo>
                  <a:cubicBezTo>
                    <a:pt x="170276" y="26564"/>
                    <a:pt x="198655" y="74644"/>
                    <a:pt x="198655" y="125552"/>
                  </a:cubicBezTo>
                  <a:lnTo>
                    <a:pt x="198655" y="182117"/>
                  </a:lnTo>
                  <a:cubicBezTo>
                    <a:pt x="198655" y="190602"/>
                    <a:pt x="192979" y="196258"/>
                    <a:pt x="184466" y="196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2025;p135"/>
            <p:cNvSpPr/>
            <p:nvPr/>
          </p:nvSpPr>
          <p:spPr>
            <a:xfrm>
              <a:off x="3345917" y="2292893"/>
              <a:ext cx="164599" cy="164037"/>
            </a:xfrm>
            <a:custGeom>
              <a:avLst/>
              <a:gdLst/>
              <a:ahLst/>
              <a:cxnLst/>
              <a:rect l="l" t="t" r="r" b="b"/>
              <a:pathLst>
                <a:path w="164599" h="164037" extrusionOk="0">
                  <a:moveTo>
                    <a:pt x="82300" y="164038"/>
                  </a:moveTo>
                  <a:cubicBezTo>
                    <a:pt x="36893" y="164038"/>
                    <a:pt x="0" y="127271"/>
                    <a:pt x="0" y="82019"/>
                  </a:cubicBezTo>
                  <a:cubicBezTo>
                    <a:pt x="0" y="36767"/>
                    <a:pt x="36893" y="0"/>
                    <a:pt x="82300" y="0"/>
                  </a:cubicBezTo>
                  <a:cubicBezTo>
                    <a:pt x="127707" y="0"/>
                    <a:pt x="164600" y="36767"/>
                    <a:pt x="164600" y="82019"/>
                  </a:cubicBezTo>
                  <a:cubicBezTo>
                    <a:pt x="164600" y="127271"/>
                    <a:pt x="127707" y="164038"/>
                    <a:pt x="82300" y="164038"/>
                  </a:cubicBezTo>
                  <a:close/>
                  <a:moveTo>
                    <a:pt x="82300" y="25454"/>
                  </a:moveTo>
                  <a:cubicBezTo>
                    <a:pt x="51083" y="25454"/>
                    <a:pt x="28379" y="50908"/>
                    <a:pt x="28379" y="79191"/>
                  </a:cubicBezTo>
                  <a:cubicBezTo>
                    <a:pt x="28379" y="107473"/>
                    <a:pt x="53921" y="132927"/>
                    <a:pt x="82300" y="132927"/>
                  </a:cubicBezTo>
                  <a:cubicBezTo>
                    <a:pt x="113517" y="132927"/>
                    <a:pt x="136220" y="107473"/>
                    <a:pt x="136220" y="79191"/>
                  </a:cubicBezTo>
                  <a:cubicBezTo>
                    <a:pt x="136220" y="50908"/>
                    <a:pt x="113517" y="25454"/>
                    <a:pt x="82300" y="254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2026;p135"/>
            <p:cNvSpPr/>
            <p:nvPr/>
          </p:nvSpPr>
          <p:spPr>
            <a:xfrm>
              <a:off x="3309024" y="2404913"/>
              <a:ext cx="156086" cy="167975"/>
            </a:xfrm>
            <a:custGeom>
              <a:avLst/>
              <a:gdLst/>
              <a:ahLst/>
              <a:cxnLst/>
              <a:rect l="l" t="t" r="r" b="b"/>
              <a:pathLst>
                <a:path w="156086" h="167975" extrusionOk="0">
                  <a:moveTo>
                    <a:pt x="141896" y="167976"/>
                  </a:moveTo>
                  <a:lnTo>
                    <a:pt x="14190" y="167976"/>
                  </a:lnTo>
                  <a:cubicBezTo>
                    <a:pt x="5676" y="167976"/>
                    <a:pt x="0" y="162319"/>
                    <a:pt x="0" y="153835"/>
                  </a:cubicBezTo>
                  <a:lnTo>
                    <a:pt x="0" y="105754"/>
                  </a:lnTo>
                  <a:cubicBezTo>
                    <a:pt x="0" y="63331"/>
                    <a:pt x="22704" y="23735"/>
                    <a:pt x="62435" y="1110"/>
                  </a:cubicBezTo>
                  <a:cubicBezTo>
                    <a:pt x="68110" y="-1719"/>
                    <a:pt x="76624" y="1110"/>
                    <a:pt x="82300" y="6766"/>
                  </a:cubicBezTo>
                  <a:cubicBezTo>
                    <a:pt x="85138" y="12423"/>
                    <a:pt x="82300" y="20907"/>
                    <a:pt x="76624" y="26564"/>
                  </a:cubicBezTo>
                  <a:cubicBezTo>
                    <a:pt x="48245" y="43533"/>
                    <a:pt x="28379" y="71816"/>
                    <a:pt x="28379" y="105754"/>
                  </a:cubicBezTo>
                  <a:lnTo>
                    <a:pt x="28379" y="139693"/>
                  </a:lnTo>
                  <a:lnTo>
                    <a:pt x="141896" y="139693"/>
                  </a:lnTo>
                  <a:cubicBezTo>
                    <a:pt x="150410" y="139693"/>
                    <a:pt x="156086" y="145350"/>
                    <a:pt x="156086" y="153835"/>
                  </a:cubicBezTo>
                  <a:cubicBezTo>
                    <a:pt x="156086" y="162319"/>
                    <a:pt x="150410" y="167976"/>
                    <a:pt x="141896" y="1679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2027;p135"/>
            <p:cNvSpPr/>
            <p:nvPr/>
          </p:nvSpPr>
          <p:spPr>
            <a:xfrm>
              <a:off x="3684771" y="2360771"/>
              <a:ext cx="154945" cy="96160"/>
            </a:xfrm>
            <a:custGeom>
              <a:avLst/>
              <a:gdLst/>
              <a:ahLst/>
              <a:cxnLst/>
              <a:rect l="l" t="t" r="r" b="b"/>
              <a:pathLst>
                <a:path w="154945" h="96160" extrusionOk="0">
                  <a:moveTo>
                    <a:pt x="72645" y="96160"/>
                  </a:moveTo>
                  <a:cubicBezTo>
                    <a:pt x="44266" y="96160"/>
                    <a:pt x="18725" y="82019"/>
                    <a:pt x="1697" y="56565"/>
                  </a:cubicBezTo>
                  <a:cubicBezTo>
                    <a:pt x="-1141" y="50908"/>
                    <a:pt x="-1141" y="42424"/>
                    <a:pt x="7373" y="36767"/>
                  </a:cubicBezTo>
                  <a:cubicBezTo>
                    <a:pt x="13049" y="33939"/>
                    <a:pt x="21563" y="33939"/>
                    <a:pt x="27239" y="42424"/>
                  </a:cubicBezTo>
                  <a:cubicBezTo>
                    <a:pt x="38590" y="59393"/>
                    <a:pt x="55618" y="67878"/>
                    <a:pt x="72645" y="67878"/>
                  </a:cubicBezTo>
                  <a:cubicBezTo>
                    <a:pt x="103863" y="67878"/>
                    <a:pt x="126566" y="42424"/>
                    <a:pt x="126566" y="14141"/>
                  </a:cubicBezTo>
                  <a:cubicBezTo>
                    <a:pt x="126566" y="5656"/>
                    <a:pt x="132242" y="0"/>
                    <a:pt x="140756" y="0"/>
                  </a:cubicBezTo>
                  <a:cubicBezTo>
                    <a:pt x="149270" y="0"/>
                    <a:pt x="154945" y="5656"/>
                    <a:pt x="154945" y="14141"/>
                  </a:cubicBezTo>
                  <a:cubicBezTo>
                    <a:pt x="154945" y="59393"/>
                    <a:pt x="118052" y="96160"/>
                    <a:pt x="72645" y="96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2028;p135"/>
            <p:cNvSpPr/>
            <p:nvPr/>
          </p:nvSpPr>
          <p:spPr>
            <a:xfrm>
              <a:off x="3731875" y="2404913"/>
              <a:ext cx="144734" cy="167975"/>
            </a:xfrm>
            <a:custGeom>
              <a:avLst/>
              <a:gdLst/>
              <a:ahLst/>
              <a:cxnLst/>
              <a:rect l="l" t="t" r="r" b="b"/>
              <a:pathLst>
                <a:path w="144734" h="167975" extrusionOk="0">
                  <a:moveTo>
                    <a:pt x="130545" y="167976"/>
                  </a:moveTo>
                  <a:lnTo>
                    <a:pt x="14190" y="167976"/>
                  </a:lnTo>
                  <a:cubicBezTo>
                    <a:pt x="5676" y="167976"/>
                    <a:pt x="0" y="162319"/>
                    <a:pt x="0" y="153835"/>
                  </a:cubicBezTo>
                  <a:cubicBezTo>
                    <a:pt x="0" y="145350"/>
                    <a:pt x="5676" y="139693"/>
                    <a:pt x="14190" y="139693"/>
                  </a:cubicBezTo>
                  <a:lnTo>
                    <a:pt x="116355" y="139693"/>
                  </a:lnTo>
                  <a:lnTo>
                    <a:pt x="116355" y="105754"/>
                  </a:lnTo>
                  <a:cubicBezTo>
                    <a:pt x="116355" y="71816"/>
                    <a:pt x="99327" y="43533"/>
                    <a:pt x="68110" y="26564"/>
                  </a:cubicBezTo>
                  <a:cubicBezTo>
                    <a:pt x="62434" y="23735"/>
                    <a:pt x="59597" y="15251"/>
                    <a:pt x="62434" y="6766"/>
                  </a:cubicBezTo>
                  <a:cubicBezTo>
                    <a:pt x="65272" y="1110"/>
                    <a:pt x="73786" y="-1719"/>
                    <a:pt x="82300" y="1110"/>
                  </a:cubicBezTo>
                  <a:cubicBezTo>
                    <a:pt x="119193" y="20907"/>
                    <a:pt x="144735" y="63331"/>
                    <a:pt x="144735" y="105754"/>
                  </a:cubicBezTo>
                  <a:lnTo>
                    <a:pt x="144735" y="153835"/>
                  </a:lnTo>
                  <a:cubicBezTo>
                    <a:pt x="144735" y="162319"/>
                    <a:pt x="139058" y="167976"/>
                    <a:pt x="130545" y="1679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2029;p135"/>
            <p:cNvSpPr/>
            <p:nvPr/>
          </p:nvSpPr>
          <p:spPr>
            <a:xfrm>
              <a:off x="3595654" y="2176935"/>
              <a:ext cx="278117" cy="217774"/>
            </a:xfrm>
            <a:custGeom>
              <a:avLst/>
              <a:gdLst/>
              <a:ahLst/>
              <a:cxnLst/>
              <a:rect l="l" t="t" r="r" b="b"/>
              <a:pathLst>
                <a:path w="278117" h="217774" extrusionOk="0">
                  <a:moveTo>
                    <a:pt x="31217" y="217775"/>
                  </a:moveTo>
                  <a:cubicBezTo>
                    <a:pt x="28379" y="217775"/>
                    <a:pt x="25541" y="217775"/>
                    <a:pt x="22704" y="214946"/>
                  </a:cubicBezTo>
                  <a:cubicBezTo>
                    <a:pt x="19866" y="212118"/>
                    <a:pt x="17028" y="206462"/>
                    <a:pt x="17028" y="203633"/>
                  </a:cubicBezTo>
                  <a:lnTo>
                    <a:pt x="17028" y="138584"/>
                  </a:lnTo>
                  <a:cubicBezTo>
                    <a:pt x="5676" y="124442"/>
                    <a:pt x="0" y="110301"/>
                    <a:pt x="0" y="93332"/>
                  </a:cubicBezTo>
                  <a:cubicBezTo>
                    <a:pt x="0" y="39595"/>
                    <a:pt x="62434" y="0"/>
                    <a:pt x="139059" y="0"/>
                  </a:cubicBezTo>
                  <a:cubicBezTo>
                    <a:pt x="218520" y="0"/>
                    <a:pt x="278117" y="42424"/>
                    <a:pt x="278117" y="93332"/>
                  </a:cubicBezTo>
                  <a:cubicBezTo>
                    <a:pt x="278117" y="144240"/>
                    <a:pt x="215683" y="186664"/>
                    <a:pt x="139059" y="186664"/>
                  </a:cubicBezTo>
                  <a:cubicBezTo>
                    <a:pt x="127707" y="186664"/>
                    <a:pt x="116355" y="186664"/>
                    <a:pt x="102166" y="183836"/>
                  </a:cubicBezTo>
                  <a:lnTo>
                    <a:pt x="36893" y="217775"/>
                  </a:lnTo>
                  <a:cubicBezTo>
                    <a:pt x="34055" y="217775"/>
                    <a:pt x="34055" y="217775"/>
                    <a:pt x="31217" y="217775"/>
                  </a:cubicBezTo>
                  <a:close/>
                  <a:moveTo>
                    <a:pt x="45407" y="138584"/>
                  </a:moveTo>
                  <a:lnTo>
                    <a:pt x="45407" y="181007"/>
                  </a:lnTo>
                  <a:lnTo>
                    <a:pt x="90814" y="158382"/>
                  </a:lnTo>
                  <a:cubicBezTo>
                    <a:pt x="93652" y="155553"/>
                    <a:pt x="99327" y="152725"/>
                    <a:pt x="102166" y="155553"/>
                  </a:cubicBezTo>
                  <a:cubicBezTo>
                    <a:pt x="116355" y="158382"/>
                    <a:pt x="127707" y="158382"/>
                    <a:pt x="139059" y="158382"/>
                  </a:cubicBezTo>
                  <a:cubicBezTo>
                    <a:pt x="198655" y="158382"/>
                    <a:pt x="249738" y="127271"/>
                    <a:pt x="249738" y="93332"/>
                  </a:cubicBezTo>
                  <a:cubicBezTo>
                    <a:pt x="249738" y="59393"/>
                    <a:pt x="198655" y="28282"/>
                    <a:pt x="139059" y="28282"/>
                  </a:cubicBezTo>
                  <a:cubicBezTo>
                    <a:pt x="79462" y="28282"/>
                    <a:pt x="28379" y="59393"/>
                    <a:pt x="28379" y="93332"/>
                  </a:cubicBezTo>
                  <a:cubicBezTo>
                    <a:pt x="28379" y="104645"/>
                    <a:pt x="34055" y="113130"/>
                    <a:pt x="42569" y="124442"/>
                  </a:cubicBezTo>
                  <a:cubicBezTo>
                    <a:pt x="45407" y="130099"/>
                    <a:pt x="45407" y="135756"/>
                    <a:pt x="45407" y="1385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2030;p135"/>
            <p:cNvSpPr/>
            <p:nvPr/>
          </p:nvSpPr>
          <p:spPr>
            <a:xfrm>
              <a:off x="3669441" y="2239157"/>
              <a:ext cx="124868" cy="28282"/>
            </a:xfrm>
            <a:custGeom>
              <a:avLst/>
              <a:gdLst/>
              <a:ahLst/>
              <a:cxnLst/>
              <a:rect l="l" t="t" r="r" b="b"/>
              <a:pathLst>
                <a:path w="124868" h="28282" extrusionOk="0">
                  <a:moveTo>
                    <a:pt x="110679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0679" y="0"/>
                  </a:lnTo>
                  <a:cubicBezTo>
                    <a:pt x="119193" y="0"/>
                    <a:pt x="124869" y="5656"/>
                    <a:pt x="124869" y="14141"/>
                  </a:cubicBezTo>
                  <a:cubicBezTo>
                    <a:pt x="124869" y="22626"/>
                    <a:pt x="116355" y="28282"/>
                    <a:pt x="110679" y="28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2031;p135"/>
            <p:cNvSpPr/>
            <p:nvPr/>
          </p:nvSpPr>
          <p:spPr>
            <a:xfrm>
              <a:off x="3669441" y="2278752"/>
              <a:ext cx="124868" cy="28282"/>
            </a:xfrm>
            <a:custGeom>
              <a:avLst/>
              <a:gdLst/>
              <a:ahLst/>
              <a:cxnLst/>
              <a:rect l="l" t="t" r="r" b="b"/>
              <a:pathLst>
                <a:path w="124868" h="28282" extrusionOk="0">
                  <a:moveTo>
                    <a:pt x="110679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0679" y="0"/>
                  </a:lnTo>
                  <a:cubicBezTo>
                    <a:pt x="119193" y="0"/>
                    <a:pt x="124869" y="5656"/>
                    <a:pt x="124869" y="14141"/>
                  </a:cubicBezTo>
                  <a:cubicBezTo>
                    <a:pt x="124869" y="22626"/>
                    <a:pt x="116355" y="28282"/>
                    <a:pt x="110679" y="28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11866;p135"/>
          <p:cNvGrpSpPr/>
          <p:nvPr/>
        </p:nvGrpSpPr>
        <p:grpSpPr>
          <a:xfrm>
            <a:off x="976799" y="1369615"/>
            <a:ext cx="537888" cy="541462"/>
            <a:chOff x="56758" y="18986"/>
            <a:chExt cx="567585" cy="565648"/>
          </a:xfrm>
          <a:solidFill>
            <a:schemeClr val="accent2">
              <a:lumMod val="75000"/>
            </a:schemeClr>
          </a:solidFill>
        </p:grpSpPr>
        <p:sp>
          <p:nvSpPr>
            <p:cNvPr id="98" name="Google Shape;11867;p135"/>
            <p:cNvSpPr/>
            <p:nvPr/>
          </p:nvSpPr>
          <p:spPr>
            <a:xfrm>
              <a:off x="99327" y="18986"/>
              <a:ext cx="181627" cy="181007"/>
            </a:xfrm>
            <a:custGeom>
              <a:avLst/>
              <a:gdLst/>
              <a:ahLst/>
              <a:cxnLst/>
              <a:rect l="l" t="t" r="r" b="b"/>
              <a:pathLst>
                <a:path w="181627" h="181007" extrusionOk="0">
                  <a:moveTo>
                    <a:pt x="90814" y="181008"/>
                  </a:moveTo>
                  <a:cubicBezTo>
                    <a:pt x="39731" y="181008"/>
                    <a:pt x="0" y="141412"/>
                    <a:pt x="0" y="90504"/>
                  </a:cubicBezTo>
                  <a:cubicBezTo>
                    <a:pt x="0" y="39595"/>
                    <a:pt x="39731" y="0"/>
                    <a:pt x="90814" y="0"/>
                  </a:cubicBezTo>
                  <a:cubicBezTo>
                    <a:pt x="141896" y="0"/>
                    <a:pt x="181627" y="39595"/>
                    <a:pt x="181627" y="90504"/>
                  </a:cubicBezTo>
                  <a:cubicBezTo>
                    <a:pt x="181627" y="141412"/>
                    <a:pt x="139058" y="181008"/>
                    <a:pt x="90814" y="181008"/>
                  </a:cubicBezTo>
                  <a:close/>
                  <a:moveTo>
                    <a:pt x="90814" y="28282"/>
                  </a:moveTo>
                  <a:cubicBezTo>
                    <a:pt x="53921" y="28282"/>
                    <a:pt x="28379" y="56565"/>
                    <a:pt x="28379" y="90504"/>
                  </a:cubicBezTo>
                  <a:cubicBezTo>
                    <a:pt x="28379" y="124443"/>
                    <a:pt x="56759" y="152725"/>
                    <a:pt x="90814" y="152725"/>
                  </a:cubicBezTo>
                  <a:cubicBezTo>
                    <a:pt x="124869" y="152725"/>
                    <a:pt x="153248" y="124443"/>
                    <a:pt x="153248" y="90504"/>
                  </a:cubicBezTo>
                  <a:cubicBezTo>
                    <a:pt x="153248" y="56565"/>
                    <a:pt x="124869" y="28282"/>
                    <a:pt x="90814" y="28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1868;p135"/>
            <p:cNvSpPr/>
            <p:nvPr/>
          </p:nvSpPr>
          <p:spPr>
            <a:xfrm>
              <a:off x="56758" y="145148"/>
              <a:ext cx="184465" cy="184945"/>
            </a:xfrm>
            <a:custGeom>
              <a:avLst/>
              <a:gdLst/>
              <a:ahLst/>
              <a:cxnLst/>
              <a:rect l="l" t="t" r="r" b="b"/>
              <a:pathLst>
                <a:path w="184465" h="184945" extrusionOk="0">
                  <a:moveTo>
                    <a:pt x="170276" y="184945"/>
                  </a:moveTo>
                  <a:lnTo>
                    <a:pt x="14190" y="184945"/>
                  </a:lnTo>
                  <a:cubicBezTo>
                    <a:pt x="5676" y="184945"/>
                    <a:pt x="0" y="179289"/>
                    <a:pt x="0" y="170804"/>
                  </a:cubicBezTo>
                  <a:lnTo>
                    <a:pt x="0" y="117067"/>
                  </a:lnTo>
                  <a:cubicBezTo>
                    <a:pt x="0" y="68987"/>
                    <a:pt x="25541" y="26564"/>
                    <a:pt x="68110" y="1110"/>
                  </a:cubicBezTo>
                  <a:cubicBezTo>
                    <a:pt x="73786" y="-1719"/>
                    <a:pt x="82300" y="1110"/>
                    <a:pt x="87976" y="6766"/>
                  </a:cubicBezTo>
                  <a:cubicBezTo>
                    <a:pt x="93652" y="12423"/>
                    <a:pt x="87976" y="20907"/>
                    <a:pt x="82300" y="26564"/>
                  </a:cubicBezTo>
                  <a:cubicBezTo>
                    <a:pt x="48245" y="46361"/>
                    <a:pt x="28379" y="80300"/>
                    <a:pt x="28379" y="117067"/>
                  </a:cubicBezTo>
                  <a:lnTo>
                    <a:pt x="28379" y="156663"/>
                  </a:lnTo>
                  <a:lnTo>
                    <a:pt x="170276" y="156663"/>
                  </a:lnTo>
                  <a:cubicBezTo>
                    <a:pt x="178789" y="156663"/>
                    <a:pt x="184465" y="162319"/>
                    <a:pt x="184465" y="170804"/>
                  </a:cubicBezTo>
                  <a:cubicBezTo>
                    <a:pt x="184465" y="179289"/>
                    <a:pt x="178789" y="184945"/>
                    <a:pt x="170276" y="1849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1869;p135"/>
            <p:cNvSpPr/>
            <p:nvPr/>
          </p:nvSpPr>
          <p:spPr>
            <a:xfrm>
              <a:off x="231596" y="147976"/>
              <a:ext cx="70920" cy="68987"/>
            </a:xfrm>
            <a:custGeom>
              <a:avLst/>
              <a:gdLst/>
              <a:ahLst/>
              <a:cxnLst/>
              <a:rect l="l" t="t" r="r" b="b"/>
              <a:pathLst>
                <a:path w="70920" h="68987" extrusionOk="0">
                  <a:moveTo>
                    <a:pt x="57872" y="68987"/>
                  </a:moveTo>
                  <a:cubicBezTo>
                    <a:pt x="52196" y="68987"/>
                    <a:pt x="49358" y="66159"/>
                    <a:pt x="46520" y="60503"/>
                  </a:cubicBezTo>
                  <a:cubicBezTo>
                    <a:pt x="35168" y="46361"/>
                    <a:pt x="23817" y="35048"/>
                    <a:pt x="6789" y="23735"/>
                  </a:cubicBezTo>
                  <a:cubicBezTo>
                    <a:pt x="1113" y="20907"/>
                    <a:pt x="-1725" y="12423"/>
                    <a:pt x="1113" y="6766"/>
                  </a:cubicBezTo>
                  <a:cubicBezTo>
                    <a:pt x="3951" y="1110"/>
                    <a:pt x="12465" y="-1719"/>
                    <a:pt x="20979" y="1110"/>
                  </a:cubicBezTo>
                  <a:cubicBezTo>
                    <a:pt x="40844" y="12423"/>
                    <a:pt x="57872" y="29392"/>
                    <a:pt x="69224" y="49190"/>
                  </a:cubicBezTo>
                  <a:cubicBezTo>
                    <a:pt x="72062" y="54846"/>
                    <a:pt x="72062" y="63331"/>
                    <a:pt x="63548" y="68987"/>
                  </a:cubicBezTo>
                  <a:cubicBezTo>
                    <a:pt x="63548" y="68987"/>
                    <a:pt x="60710" y="68987"/>
                    <a:pt x="57872" y="689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1870;p135"/>
            <p:cNvSpPr/>
            <p:nvPr/>
          </p:nvSpPr>
          <p:spPr>
            <a:xfrm>
              <a:off x="227034" y="188681"/>
              <a:ext cx="397309" cy="395953"/>
            </a:xfrm>
            <a:custGeom>
              <a:avLst/>
              <a:gdLst/>
              <a:ahLst/>
              <a:cxnLst/>
              <a:rect l="l" t="t" r="r" b="b"/>
              <a:pathLst>
                <a:path w="397309" h="395953" extrusionOk="0">
                  <a:moveTo>
                    <a:pt x="227034" y="395954"/>
                  </a:moveTo>
                  <a:lnTo>
                    <a:pt x="170276" y="395954"/>
                  </a:lnTo>
                  <a:cubicBezTo>
                    <a:pt x="161762" y="395954"/>
                    <a:pt x="156086" y="390297"/>
                    <a:pt x="156086" y="381813"/>
                  </a:cubicBezTo>
                  <a:lnTo>
                    <a:pt x="156086" y="350702"/>
                  </a:lnTo>
                  <a:cubicBezTo>
                    <a:pt x="141896" y="347874"/>
                    <a:pt x="130545" y="342217"/>
                    <a:pt x="119193" y="336561"/>
                  </a:cubicBezTo>
                  <a:lnTo>
                    <a:pt x="96490" y="359187"/>
                  </a:lnTo>
                  <a:cubicBezTo>
                    <a:pt x="93652" y="362015"/>
                    <a:pt x="90814" y="362015"/>
                    <a:pt x="85138" y="362015"/>
                  </a:cubicBezTo>
                  <a:cubicBezTo>
                    <a:pt x="82300" y="362015"/>
                    <a:pt x="76624" y="359187"/>
                    <a:pt x="73786" y="359187"/>
                  </a:cubicBezTo>
                  <a:lnTo>
                    <a:pt x="34055" y="319591"/>
                  </a:lnTo>
                  <a:cubicBezTo>
                    <a:pt x="28379" y="313935"/>
                    <a:pt x="28379" y="305450"/>
                    <a:pt x="34055" y="299794"/>
                  </a:cubicBezTo>
                  <a:lnTo>
                    <a:pt x="56759" y="277168"/>
                  </a:lnTo>
                  <a:cubicBezTo>
                    <a:pt x="51083" y="265855"/>
                    <a:pt x="45407" y="254542"/>
                    <a:pt x="42569" y="240401"/>
                  </a:cubicBezTo>
                  <a:lnTo>
                    <a:pt x="14190" y="240401"/>
                  </a:lnTo>
                  <a:cubicBezTo>
                    <a:pt x="5676" y="240401"/>
                    <a:pt x="0" y="231916"/>
                    <a:pt x="0" y="226259"/>
                  </a:cubicBezTo>
                  <a:lnTo>
                    <a:pt x="0" y="169695"/>
                  </a:lnTo>
                  <a:cubicBezTo>
                    <a:pt x="0" y="161210"/>
                    <a:pt x="5676" y="155553"/>
                    <a:pt x="14190" y="155553"/>
                  </a:cubicBezTo>
                  <a:lnTo>
                    <a:pt x="45407" y="155553"/>
                  </a:lnTo>
                  <a:cubicBezTo>
                    <a:pt x="48245" y="141412"/>
                    <a:pt x="53921" y="130099"/>
                    <a:pt x="59597" y="118786"/>
                  </a:cubicBezTo>
                  <a:lnTo>
                    <a:pt x="36893" y="96160"/>
                  </a:lnTo>
                  <a:cubicBezTo>
                    <a:pt x="31217" y="90504"/>
                    <a:pt x="31217" y="82019"/>
                    <a:pt x="36893" y="76363"/>
                  </a:cubicBezTo>
                  <a:lnTo>
                    <a:pt x="76624" y="36767"/>
                  </a:lnTo>
                  <a:cubicBezTo>
                    <a:pt x="82300" y="31111"/>
                    <a:pt x="90814" y="31111"/>
                    <a:pt x="96490" y="36767"/>
                  </a:cubicBezTo>
                  <a:lnTo>
                    <a:pt x="119193" y="59393"/>
                  </a:lnTo>
                  <a:cubicBezTo>
                    <a:pt x="130545" y="53737"/>
                    <a:pt x="141896" y="48080"/>
                    <a:pt x="156086" y="45252"/>
                  </a:cubicBezTo>
                  <a:lnTo>
                    <a:pt x="156086" y="14141"/>
                  </a:lnTo>
                  <a:cubicBezTo>
                    <a:pt x="156086" y="5656"/>
                    <a:pt x="161762" y="0"/>
                    <a:pt x="170276" y="0"/>
                  </a:cubicBezTo>
                  <a:lnTo>
                    <a:pt x="227034" y="0"/>
                  </a:lnTo>
                  <a:cubicBezTo>
                    <a:pt x="235548" y="0"/>
                    <a:pt x="241224" y="5656"/>
                    <a:pt x="241224" y="14141"/>
                  </a:cubicBezTo>
                  <a:lnTo>
                    <a:pt x="241224" y="45252"/>
                  </a:lnTo>
                  <a:cubicBezTo>
                    <a:pt x="255414" y="48080"/>
                    <a:pt x="266765" y="53737"/>
                    <a:pt x="278117" y="59393"/>
                  </a:cubicBezTo>
                  <a:lnTo>
                    <a:pt x="300820" y="36767"/>
                  </a:lnTo>
                  <a:cubicBezTo>
                    <a:pt x="306496" y="31111"/>
                    <a:pt x="315010" y="31111"/>
                    <a:pt x="320686" y="36767"/>
                  </a:cubicBezTo>
                  <a:lnTo>
                    <a:pt x="360417" y="76363"/>
                  </a:lnTo>
                  <a:cubicBezTo>
                    <a:pt x="363255" y="79191"/>
                    <a:pt x="363255" y="82019"/>
                    <a:pt x="363255" y="87676"/>
                  </a:cubicBezTo>
                  <a:cubicBezTo>
                    <a:pt x="363255" y="90504"/>
                    <a:pt x="360417" y="96160"/>
                    <a:pt x="360417" y="98988"/>
                  </a:cubicBezTo>
                  <a:lnTo>
                    <a:pt x="337713" y="121614"/>
                  </a:lnTo>
                  <a:cubicBezTo>
                    <a:pt x="343389" y="132927"/>
                    <a:pt x="349065" y="144240"/>
                    <a:pt x="351903" y="158382"/>
                  </a:cubicBezTo>
                  <a:lnTo>
                    <a:pt x="383120" y="158382"/>
                  </a:lnTo>
                  <a:cubicBezTo>
                    <a:pt x="391634" y="158382"/>
                    <a:pt x="397310" y="164038"/>
                    <a:pt x="397310" y="172523"/>
                  </a:cubicBezTo>
                  <a:lnTo>
                    <a:pt x="397310" y="229088"/>
                  </a:lnTo>
                  <a:cubicBezTo>
                    <a:pt x="397310" y="237572"/>
                    <a:pt x="391634" y="243229"/>
                    <a:pt x="383120" y="243229"/>
                  </a:cubicBezTo>
                  <a:lnTo>
                    <a:pt x="351903" y="243229"/>
                  </a:lnTo>
                  <a:cubicBezTo>
                    <a:pt x="349065" y="257370"/>
                    <a:pt x="343389" y="268683"/>
                    <a:pt x="337713" y="279996"/>
                  </a:cubicBezTo>
                  <a:lnTo>
                    <a:pt x="360417" y="302622"/>
                  </a:lnTo>
                  <a:cubicBezTo>
                    <a:pt x="363255" y="305450"/>
                    <a:pt x="363255" y="308278"/>
                    <a:pt x="363255" y="313935"/>
                  </a:cubicBezTo>
                  <a:cubicBezTo>
                    <a:pt x="363255" y="316763"/>
                    <a:pt x="360417" y="322420"/>
                    <a:pt x="360417" y="325248"/>
                  </a:cubicBezTo>
                  <a:lnTo>
                    <a:pt x="320686" y="364843"/>
                  </a:lnTo>
                  <a:cubicBezTo>
                    <a:pt x="315010" y="370500"/>
                    <a:pt x="306496" y="370500"/>
                    <a:pt x="300820" y="364843"/>
                  </a:cubicBezTo>
                  <a:lnTo>
                    <a:pt x="278117" y="342217"/>
                  </a:lnTo>
                  <a:cubicBezTo>
                    <a:pt x="266765" y="347874"/>
                    <a:pt x="255414" y="353530"/>
                    <a:pt x="241224" y="356359"/>
                  </a:cubicBezTo>
                  <a:lnTo>
                    <a:pt x="241224" y="387469"/>
                  </a:lnTo>
                  <a:cubicBezTo>
                    <a:pt x="241224" y="390297"/>
                    <a:pt x="232710" y="395954"/>
                    <a:pt x="227034" y="395954"/>
                  </a:cubicBezTo>
                  <a:moveTo>
                    <a:pt x="184465" y="367672"/>
                  </a:moveTo>
                  <a:lnTo>
                    <a:pt x="212845" y="367672"/>
                  </a:lnTo>
                  <a:lnTo>
                    <a:pt x="212845" y="339389"/>
                  </a:lnTo>
                  <a:cubicBezTo>
                    <a:pt x="212845" y="333733"/>
                    <a:pt x="218520" y="328076"/>
                    <a:pt x="224196" y="325248"/>
                  </a:cubicBezTo>
                  <a:cubicBezTo>
                    <a:pt x="241224" y="322420"/>
                    <a:pt x="258251" y="313935"/>
                    <a:pt x="272441" y="305450"/>
                  </a:cubicBezTo>
                  <a:cubicBezTo>
                    <a:pt x="278117" y="302622"/>
                    <a:pt x="286631" y="302622"/>
                    <a:pt x="289469" y="308278"/>
                  </a:cubicBezTo>
                  <a:lnTo>
                    <a:pt x="309334" y="328076"/>
                  </a:lnTo>
                  <a:lnTo>
                    <a:pt x="329200" y="308278"/>
                  </a:lnTo>
                  <a:lnTo>
                    <a:pt x="309334" y="288481"/>
                  </a:lnTo>
                  <a:cubicBezTo>
                    <a:pt x="303658" y="282824"/>
                    <a:pt x="303658" y="277168"/>
                    <a:pt x="306496" y="271511"/>
                  </a:cubicBezTo>
                  <a:cubicBezTo>
                    <a:pt x="315010" y="257370"/>
                    <a:pt x="323524" y="240401"/>
                    <a:pt x="326362" y="223431"/>
                  </a:cubicBezTo>
                  <a:cubicBezTo>
                    <a:pt x="326362" y="217775"/>
                    <a:pt x="334876" y="212118"/>
                    <a:pt x="340551" y="212118"/>
                  </a:cubicBezTo>
                  <a:lnTo>
                    <a:pt x="368931" y="212118"/>
                  </a:lnTo>
                  <a:lnTo>
                    <a:pt x="368931" y="183836"/>
                  </a:lnTo>
                  <a:lnTo>
                    <a:pt x="340551" y="183836"/>
                  </a:lnTo>
                  <a:cubicBezTo>
                    <a:pt x="334876" y="183836"/>
                    <a:pt x="326362" y="178179"/>
                    <a:pt x="326362" y="172523"/>
                  </a:cubicBezTo>
                  <a:cubicBezTo>
                    <a:pt x="323524" y="155553"/>
                    <a:pt x="315010" y="138584"/>
                    <a:pt x="306496" y="124443"/>
                  </a:cubicBezTo>
                  <a:cubicBezTo>
                    <a:pt x="303658" y="118786"/>
                    <a:pt x="303658" y="110301"/>
                    <a:pt x="309334" y="107473"/>
                  </a:cubicBezTo>
                  <a:lnTo>
                    <a:pt x="329200" y="87676"/>
                  </a:lnTo>
                  <a:lnTo>
                    <a:pt x="309334" y="67878"/>
                  </a:lnTo>
                  <a:lnTo>
                    <a:pt x="289469" y="87676"/>
                  </a:lnTo>
                  <a:cubicBezTo>
                    <a:pt x="283793" y="93332"/>
                    <a:pt x="278117" y="93332"/>
                    <a:pt x="272441" y="90504"/>
                  </a:cubicBezTo>
                  <a:cubicBezTo>
                    <a:pt x="258251" y="82019"/>
                    <a:pt x="241224" y="73534"/>
                    <a:pt x="224196" y="70706"/>
                  </a:cubicBezTo>
                  <a:cubicBezTo>
                    <a:pt x="218520" y="70706"/>
                    <a:pt x="212845" y="62221"/>
                    <a:pt x="212845" y="56565"/>
                  </a:cubicBezTo>
                  <a:lnTo>
                    <a:pt x="212845" y="28282"/>
                  </a:lnTo>
                  <a:lnTo>
                    <a:pt x="184465" y="28282"/>
                  </a:lnTo>
                  <a:lnTo>
                    <a:pt x="184465" y="56565"/>
                  </a:lnTo>
                  <a:cubicBezTo>
                    <a:pt x="184465" y="62221"/>
                    <a:pt x="178789" y="67878"/>
                    <a:pt x="173114" y="70706"/>
                  </a:cubicBezTo>
                  <a:cubicBezTo>
                    <a:pt x="156086" y="73534"/>
                    <a:pt x="139058" y="82019"/>
                    <a:pt x="124869" y="90504"/>
                  </a:cubicBezTo>
                  <a:cubicBezTo>
                    <a:pt x="119193" y="93332"/>
                    <a:pt x="110679" y="93332"/>
                    <a:pt x="107841" y="87676"/>
                  </a:cubicBezTo>
                  <a:lnTo>
                    <a:pt x="87976" y="67878"/>
                  </a:lnTo>
                  <a:lnTo>
                    <a:pt x="68110" y="87676"/>
                  </a:lnTo>
                  <a:lnTo>
                    <a:pt x="87976" y="107473"/>
                  </a:lnTo>
                  <a:cubicBezTo>
                    <a:pt x="93652" y="113130"/>
                    <a:pt x="93652" y="118786"/>
                    <a:pt x="90814" y="124443"/>
                  </a:cubicBezTo>
                  <a:cubicBezTo>
                    <a:pt x="82300" y="138584"/>
                    <a:pt x="73786" y="155553"/>
                    <a:pt x="70948" y="172523"/>
                  </a:cubicBezTo>
                  <a:cubicBezTo>
                    <a:pt x="70948" y="178179"/>
                    <a:pt x="62434" y="183836"/>
                    <a:pt x="56759" y="183836"/>
                  </a:cubicBezTo>
                  <a:lnTo>
                    <a:pt x="28379" y="183836"/>
                  </a:lnTo>
                  <a:lnTo>
                    <a:pt x="28379" y="212118"/>
                  </a:lnTo>
                  <a:lnTo>
                    <a:pt x="56759" y="212118"/>
                  </a:lnTo>
                  <a:cubicBezTo>
                    <a:pt x="62434" y="212118"/>
                    <a:pt x="68110" y="217775"/>
                    <a:pt x="70948" y="223431"/>
                  </a:cubicBezTo>
                  <a:cubicBezTo>
                    <a:pt x="73786" y="240401"/>
                    <a:pt x="82300" y="257370"/>
                    <a:pt x="90814" y="271511"/>
                  </a:cubicBezTo>
                  <a:cubicBezTo>
                    <a:pt x="93652" y="277168"/>
                    <a:pt x="93652" y="285653"/>
                    <a:pt x="87976" y="288481"/>
                  </a:cubicBezTo>
                  <a:lnTo>
                    <a:pt x="68110" y="308278"/>
                  </a:lnTo>
                  <a:lnTo>
                    <a:pt x="87976" y="328076"/>
                  </a:lnTo>
                  <a:lnTo>
                    <a:pt x="107841" y="308278"/>
                  </a:lnTo>
                  <a:cubicBezTo>
                    <a:pt x="113517" y="302622"/>
                    <a:pt x="119193" y="302622"/>
                    <a:pt x="124869" y="305450"/>
                  </a:cubicBezTo>
                  <a:cubicBezTo>
                    <a:pt x="139058" y="313935"/>
                    <a:pt x="156086" y="322420"/>
                    <a:pt x="173114" y="325248"/>
                  </a:cubicBezTo>
                  <a:cubicBezTo>
                    <a:pt x="178789" y="325248"/>
                    <a:pt x="184465" y="333733"/>
                    <a:pt x="184465" y="339389"/>
                  </a:cubicBezTo>
                  <a:lnTo>
                    <a:pt x="184465" y="3676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1871;p135"/>
            <p:cNvSpPr/>
            <p:nvPr/>
          </p:nvSpPr>
          <p:spPr>
            <a:xfrm>
              <a:off x="326361" y="284841"/>
              <a:ext cx="198654" cy="197976"/>
            </a:xfrm>
            <a:custGeom>
              <a:avLst/>
              <a:gdLst/>
              <a:ahLst/>
              <a:cxnLst/>
              <a:rect l="l" t="t" r="r" b="b"/>
              <a:pathLst>
                <a:path w="198654" h="197976" extrusionOk="0">
                  <a:moveTo>
                    <a:pt x="99327" y="197977"/>
                  </a:moveTo>
                  <a:cubicBezTo>
                    <a:pt x="45407" y="197977"/>
                    <a:pt x="0" y="155553"/>
                    <a:pt x="0" y="98988"/>
                  </a:cubicBezTo>
                  <a:cubicBezTo>
                    <a:pt x="0" y="45252"/>
                    <a:pt x="42569" y="0"/>
                    <a:pt x="99327" y="0"/>
                  </a:cubicBezTo>
                  <a:cubicBezTo>
                    <a:pt x="153248" y="0"/>
                    <a:pt x="198655" y="42424"/>
                    <a:pt x="198655" y="98988"/>
                  </a:cubicBezTo>
                  <a:cubicBezTo>
                    <a:pt x="195817" y="155553"/>
                    <a:pt x="153248" y="197977"/>
                    <a:pt x="99327" y="197977"/>
                  </a:cubicBezTo>
                  <a:moveTo>
                    <a:pt x="99327" y="31111"/>
                  </a:moveTo>
                  <a:cubicBezTo>
                    <a:pt x="59597" y="31111"/>
                    <a:pt x="28379" y="62221"/>
                    <a:pt x="28379" y="101817"/>
                  </a:cubicBezTo>
                  <a:cubicBezTo>
                    <a:pt x="28379" y="141412"/>
                    <a:pt x="59597" y="172523"/>
                    <a:pt x="99327" y="172523"/>
                  </a:cubicBezTo>
                  <a:cubicBezTo>
                    <a:pt x="139058" y="172523"/>
                    <a:pt x="170276" y="141412"/>
                    <a:pt x="170276" y="101817"/>
                  </a:cubicBezTo>
                  <a:cubicBezTo>
                    <a:pt x="170276" y="62221"/>
                    <a:pt x="136221" y="31111"/>
                    <a:pt x="99327" y="3111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477;p18"/>
          <p:cNvGrpSpPr/>
          <p:nvPr/>
        </p:nvGrpSpPr>
        <p:grpSpPr>
          <a:xfrm>
            <a:off x="462194" y="4184459"/>
            <a:ext cx="539951" cy="498996"/>
            <a:chOff x="3024201" y="24423075"/>
            <a:chExt cx="312180" cy="310064"/>
          </a:xfrm>
          <a:solidFill>
            <a:srgbClr val="5B9BD5"/>
          </a:solidFill>
        </p:grpSpPr>
        <p:sp>
          <p:nvSpPr>
            <p:cNvPr id="104" name="Google Shape;1478;p18"/>
            <p:cNvSpPr/>
            <p:nvPr/>
          </p:nvSpPr>
          <p:spPr>
            <a:xfrm>
              <a:off x="3069176" y="24590277"/>
              <a:ext cx="89950" cy="142862"/>
            </a:xfrm>
            <a:custGeom>
              <a:avLst/>
              <a:gdLst/>
              <a:ahLst/>
              <a:cxnLst/>
              <a:rect l="l" t="t" r="r" b="b"/>
              <a:pathLst>
                <a:path w="89950" h="142862" extrusionOk="0">
                  <a:moveTo>
                    <a:pt x="71431" y="71961"/>
                  </a:moveTo>
                  <a:cubicBezTo>
                    <a:pt x="77781" y="65610"/>
                    <a:pt x="81484" y="57146"/>
                    <a:pt x="81484" y="47621"/>
                  </a:cubicBezTo>
                  <a:lnTo>
                    <a:pt x="81484" y="33863"/>
                  </a:lnTo>
                  <a:cubicBezTo>
                    <a:pt x="81484" y="15344"/>
                    <a:pt x="66140" y="0"/>
                    <a:pt x="47621" y="0"/>
                  </a:cubicBezTo>
                  <a:cubicBezTo>
                    <a:pt x="29102" y="0"/>
                    <a:pt x="13757" y="15344"/>
                    <a:pt x="13757" y="33863"/>
                  </a:cubicBezTo>
                  <a:lnTo>
                    <a:pt x="13757" y="47621"/>
                  </a:lnTo>
                  <a:cubicBezTo>
                    <a:pt x="13757" y="57146"/>
                    <a:pt x="17461" y="65610"/>
                    <a:pt x="23810" y="71961"/>
                  </a:cubicBezTo>
                  <a:cubicBezTo>
                    <a:pt x="9524" y="77782"/>
                    <a:pt x="0" y="92066"/>
                    <a:pt x="0" y="107940"/>
                  </a:cubicBezTo>
                  <a:lnTo>
                    <a:pt x="0" y="138630"/>
                  </a:lnTo>
                  <a:cubicBezTo>
                    <a:pt x="0" y="142333"/>
                    <a:pt x="2646" y="144978"/>
                    <a:pt x="6349" y="144978"/>
                  </a:cubicBezTo>
                  <a:lnTo>
                    <a:pt x="88363" y="144978"/>
                  </a:lnTo>
                  <a:cubicBezTo>
                    <a:pt x="92067" y="144978"/>
                    <a:pt x="94712" y="142333"/>
                    <a:pt x="94712" y="138630"/>
                  </a:cubicBezTo>
                  <a:lnTo>
                    <a:pt x="94712" y="107940"/>
                  </a:lnTo>
                  <a:cubicBezTo>
                    <a:pt x="95241" y="92066"/>
                    <a:pt x="85717" y="78311"/>
                    <a:pt x="71431" y="71961"/>
                  </a:cubicBezTo>
                  <a:close/>
                  <a:moveTo>
                    <a:pt x="26985" y="34393"/>
                  </a:moveTo>
                  <a:cubicBezTo>
                    <a:pt x="26985" y="22754"/>
                    <a:pt x="36509" y="13228"/>
                    <a:pt x="48150" y="13228"/>
                  </a:cubicBezTo>
                  <a:cubicBezTo>
                    <a:pt x="59790" y="13228"/>
                    <a:pt x="69314" y="22754"/>
                    <a:pt x="69314" y="34393"/>
                  </a:cubicBezTo>
                  <a:lnTo>
                    <a:pt x="69314" y="48150"/>
                  </a:lnTo>
                  <a:cubicBezTo>
                    <a:pt x="69314" y="59792"/>
                    <a:pt x="59790" y="69315"/>
                    <a:pt x="48150" y="69315"/>
                  </a:cubicBezTo>
                  <a:cubicBezTo>
                    <a:pt x="36509" y="69315"/>
                    <a:pt x="26985" y="59792"/>
                    <a:pt x="26985" y="48150"/>
                  </a:cubicBezTo>
                  <a:lnTo>
                    <a:pt x="26985" y="34393"/>
                  </a:lnTo>
                  <a:close/>
                  <a:moveTo>
                    <a:pt x="82542" y="132280"/>
                  </a:moveTo>
                  <a:lnTo>
                    <a:pt x="13228" y="132280"/>
                  </a:lnTo>
                  <a:lnTo>
                    <a:pt x="13228" y="108469"/>
                  </a:lnTo>
                  <a:cubicBezTo>
                    <a:pt x="13228" y="93655"/>
                    <a:pt x="24869" y="82013"/>
                    <a:pt x="39684" y="82013"/>
                  </a:cubicBezTo>
                  <a:lnTo>
                    <a:pt x="48150" y="82013"/>
                  </a:lnTo>
                  <a:lnTo>
                    <a:pt x="56616" y="82013"/>
                  </a:lnTo>
                  <a:cubicBezTo>
                    <a:pt x="71431" y="82013"/>
                    <a:pt x="83072" y="93655"/>
                    <a:pt x="83072" y="108469"/>
                  </a:cubicBezTo>
                  <a:lnTo>
                    <a:pt x="83072" y="132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479;p18"/>
            <p:cNvSpPr/>
            <p:nvPr/>
          </p:nvSpPr>
          <p:spPr>
            <a:xfrm>
              <a:off x="3197752" y="24590277"/>
              <a:ext cx="89950" cy="142862"/>
            </a:xfrm>
            <a:custGeom>
              <a:avLst/>
              <a:gdLst/>
              <a:ahLst/>
              <a:cxnLst/>
              <a:rect l="l" t="t" r="r" b="b"/>
              <a:pathLst>
                <a:path w="89950" h="142862" extrusionOk="0">
                  <a:moveTo>
                    <a:pt x="71431" y="71961"/>
                  </a:moveTo>
                  <a:cubicBezTo>
                    <a:pt x="77781" y="65610"/>
                    <a:pt x="81484" y="57146"/>
                    <a:pt x="81484" y="47621"/>
                  </a:cubicBezTo>
                  <a:lnTo>
                    <a:pt x="81484" y="33863"/>
                  </a:lnTo>
                  <a:cubicBezTo>
                    <a:pt x="81484" y="15344"/>
                    <a:pt x="66140" y="0"/>
                    <a:pt x="47621" y="0"/>
                  </a:cubicBezTo>
                  <a:cubicBezTo>
                    <a:pt x="29102" y="0"/>
                    <a:pt x="13757" y="15344"/>
                    <a:pt x="13757" y="33863"/>
                  </a:cubicBezTo>
                  <a:lnTo>
                    <a:pt x="13757" y="47621"/>
                  </a:lnTo>
                  <a:cubicBezTo>
                    <a:pt x="13757" y="57146"/>
                    <a:pt x="17461" y="65610"/>
                    <a:pt x="23810" y="71961"/>
                  </a:cubicBezTo>
                  <a:cubicBezTo>
                    <a:pt x="10053" y="77782"/>
                    <a:pt x="0" y="92066"/>
                    <a:pt x="0" y="107940"/>
                  </a:cubicBezTo>
                  <a:lnTo>
                    <a:pt x="0" y="138630"/>
                  </a:lnTo>
                  <a:cubicBezTo>
                    <a:pt x="0" y="142333"/>
                    <a:pt x="2646" y="144978"/>
                    <a:pt x="6349" y="144978"/>
                  </a:cubicBezTo>
                  <a:lnTo>
                    <a:pt x="88363" y="144978"/>
                  </a:lnTo>
                  <a:cubicBezTo>
                    <a:pt x="92067" y="144978"/>
                    <a:pt x="94712" y="142333"/>
                    <a:pt x="94712" y="138630"/>
                  </a:cubicBezTo>
                  <a:lnTo>
                    <a:pt x="94712" y="107940"/>
                  </a:lnTo>
                  <a:cubicBezTo>
                    <a:pt x="95241" y="92066"/>
                    <a:pt x="85188" y="78311"/>
                    <a:pt x="71431" y="71961"/>
                  </a:cubicBezTo>
                  <a:close/>
                  <a:moveTo>
                    <a:pt x="26456" y="34393"/>
                  </a:moveTo>
                  <a:cubicBezTo>
                    <a:pt x="26456" y="22754"/>
                    <a:pt x="35980" y="13228"/>
                    <a:pt x="47621" y="13228"/>
                  </a:cubicBezTo>
                  <a:cubicBezTo>
                    <a:pt x="59261" y="13228"/>
                    <a:pt x="68785" y="22754"/>
                    <a:pt x="68785" y="34393"/>
                  </a:cubicBezTo>
                  <a:lnTo>
                    <a:pt x="68785" y="48150"/>
                  </a:lnTo>
                  <a:cubicBezTo>
                    <a:pt x="68785" y="59792"/>
                    <a:pt x="59261" y="69315"/>
                    <a:pt x="47621" y="69315"/>
                  </a:cubicBezTo>
                  <a:cubicBezTo>
                    <a:pt x="35980" y="69315"/>
                    <a:pt x="26456" y="59792"/>
                    <a:pt x="26456" y="48150"/>
                  </a:cubicBezTo>
                  <a:lnTo>
                    <a:pt x="26456" y="34393"/>
                  </a:lnTo>
                  <a:close/>
                  <a:moveTo>
                    <a:pt x="82013" y="132280"/>
                  </a:moveTo>
                  <a:lnTo>
                    <a:pt x="12699" y="132280"/>
                  </a:lnTo>
                  <a:lnTo>
                    <a:pt x="12699" y="108469"/>
                  </a:lnTo>
                  <a:cubicBezTo>
                    <a:pt x="12699" y="93655"/>
                    <a:pt x="24340" y="82013"/>
                    <a:pt x="39155" y="82013"/>
                  </a:cubicBezTo>
                  <a:lnTo>
                    <a:pt x="47621" y="82013"/>
                  </a:lnTo>
                  <a:lnTo>
                    <a:pt x="56087" y="82013"/>
                  </a:lnTo>
                  <a:cubicBezTo>
                    <a:pt x="70902" y="82013"/>
                    <a:pt x="82543" y="93655"/>
                    <a:pt x="82543" y="108469"/>
                  </a:cubicBezTo>
                  <a:lnTo>
                    <a:pt x="82543" y="132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480;p18"/>
            <p:cNvSpPr/>
            <p:nvPr/>
          </p:nvSpPr>
          <p:spPr>
            <a:xfrm>
              <a:off x="3024201" y="24423075"/>
              <a:ext cx="312180" cy="164027"/>
            </a:xfrm>
            <a:custGeom>
              <a:avLst/>
              <a:gdLst/>
              <a:ahLst/>
              <a:cxnLst/>
              <a:rect l="l" t="t" r="r" b="b"/>
              <a:pathLst>
                <a:path w="312180" h="164026" extrusionOk="0">
                  <a:moveTo>
                    <a:pt x="307947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lnTo>
                    <a:pt x="0" y="119581"/>
                  </a:lnTo>
                  <a:cubicBezTo>
                    <a:pt x="0" y="123286"/>
                    <a:pt x="2646" y="125932"/>
                    <a:pt x="6349" y="125932"/>
                  </a:cubicBezTo>
                  <a:lnTo>
                    <a:pt x="62436" y="125932"/>
                  </a:lnTo>
                  <a:lnTo>
                    <a:pt x="75664" y="159795"/>
                  </a:lnTo>
                  <a:cubicBezTo>
                    <a:pt x="76722" y="162441"/>
                    <a:pt x="78839" y="164027"/>
                    <a:pt x="81484" y="164027"/>
                  </a:cubicBezTo>
                  <a:cubicBezTo>
                    <a:pt x="84130" y="164027"/>
                    <a:pt x="86776" y="162441"/>
                    <a:pt x="87305" y="159795"/>
                  </a:cubicBezTo>
                  <a:lnTo>
                    <a:pt x="100533" y="125932"/>
                  </a:lnTo>
                  <a:lnTo>
                    <a:pt x="212177" y="125932"/>
                  </a:lnTo>
                  <a:lnTo>
                    <a:pt x="225405" y="159795"/>
                  </a:lnTo>
                  <a:cubicBezTo>
                    <a:pt x="226463" y="162441"/>
                    <a:pt x="228579" y="164027"/>
                    <a:pt x="231225" y="164027"/>
                  </a:cubicBezTo>
                  <a:cubicBezTo>
                    <a:pt x="233871" y="164027"/>
                    <a:pt x="236516" y="162441"/>
                    <a:pt x="237045" y="159795"/>
                  </a:cubicBezTo>
                  <a:lnTo>
                    <a:pt x="250273" y="125932"/>
                  </a:lnTo>
                  <a:lnTo>
                    <a:pt x="306360" y="125932"/>
                  </a:lnTo>
                  <a:cubicBezTo>
                    <a:pt x="310064" y="125932"/>
                    <a:pt x="312709" y="123286"/>
                    <a:pt x="312709" y="119581"/>
                  </a:cubicBezTo>
                  <a:lnTo>
                    <a:pt x="312709" y="6350"/>
                  </a:lnTo>
                  <a:cubicBezTo>
                    <a:pt x="314826" y="2646"/>
                    <a:pt x="311651" y="0"/>
                    <a:pt x="307947" y="0"/>
                  </a:cubicBezTo>
                  <a:close/>
                  <a:moveTo>
                    <a:pt x="301598" y="112704"/>
                  </a:moveTo>
                  <a:lnTo>
                    <a:pt x="247628" y="112704"/>
                  </a:lnTo>
                  <a:cubicBezTo>
                    <a:pt x="244982" y="112704"/>
                    <a:pt x="242336" y="114290"/>
                    <a:pt x="241807" y="116936"/>
                  </a:cubicBezTo>
                  <a:lnTo>
                    <a:pt x="232812" y="139689"/>
                  </a:lnTo>
                  <a:lnTo>
                    <a:pt x="223817" y="116936"/>
                  </a:lnTo>
                  <a:cubicBezTo>
                    <a:pt x="222759" y="114290"/>
                    <a:pt x="220643" y="112704"/>
                    <a:pt x="217997" y="112704"/>
                  </a:cubicBezTo>
                  <a:lnTo>
                    <a:pt x="97358" y="112704"/>
                  </a:lnTo>
                  <a:cubicBezTo>
                    <a:pt x="94712" y="112704"/>
                    <a:pt x="92067" y="114290"/>
                    <a:pt x="91538" y="116936"/>
                  </a:cubicBezTo>
                  <a:lnTo>
                    <a:pt x="82542" y="139689"/>
                  </a:lnTo>
                  <a:lnTo>
                    <a:pt x="73548" y="116936"/>
                  </a:lnTo>
                  <a:cubicBezTo>
                    <a:pt x="72489" y="114290"/>
                    <a:pt x="70373" y="112704"/>
                    <a:pt x="67727" y="112704"/>
                  </a:cubicBezTo>
                  <a:lnTo>
                    <a:pt x="13228" y="112704"/>
                  </a:lnTo>
                  <a:lnTo>
                    <a:pt x="13228" y="12701"/>
                  </a:lnTo>
                  <a:lnTo>
                    <a:pt x="301598" y="12701"/>
                  </a:lnTo>
                  <a:lnTo>
                    <a:pt x="301598" y="1127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481;p18"/>
            <p:cNvSpPr/>
            <p:nvPr/>
          </p:nvSpPr>
          <p:spPr>
            <a:xfrm>
              <a:off x="3097749" y="24445828"/>
              <a:ext cx="164027" cy="10582"/>
            </a:xfrm>
            <a:custGeom>
              <a:avLst/>
              <a:gdLst/>
              <a:ahLst/>
              <a:cxnLst/>
              <a:rect l="l" t="t" r="r" b="b"/>
              <a:pathLst>
                <a:path w="164026" h="10582" extrusionOk="0">
                  <a:moveTo>
                    <a:pt x="6349" y="12698"/>
                  </a:moveTo>
                  <a:lnTo>
                    <a:pt x="161381" y="12698"/>
                  </a:lnTo>
                  <a:cubicBezTo>
                    <a:pt x="165085" y="12698"/>
                    <a:pt x="167730" y="10053"/>
                    <a:pt x="167730" y="6348"/>
                  </a:cubicBezTo>
                  <a:cubicBezTo>
                    <a:pt x="167730" y="2646"/>
                    <a:pt x="165085" y="0"/>
                    <a:pt x="161381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48"/>
                  </a:cubicBezTo>
                  <a:cubicBezTo>
                    <a:pt x="0" y="9523"/>
                    <a:pt x="2646" y="12698"/>
                    <a:pt x="6349" y="126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482;p18"/>
            <p:cNvSpPr/>
            <p:nvPr/>
          </p:nvSpPr>
          <p:spPr>
            <a:xfrm>
              <a:off x="3097749" y="24479163"/>
              <a:ext cx="164027" cy="10582"/>
            </a:xfrm>
            <a:custGeom>
              <a:avLst/>
              <a:gdLst/>
              <a:ahLst/>
              <a:cxnLst/>
              <a:rect l="l" t="t" r="r" b="b"/>
              <a:pathLst>
                <a:path w="164026" h="10582" extrusionOk="0">
                  <a:moveTo>
                    <a:pt x="6349" y="12698"/>
                  </a:moveTo>
                  <a:lnTo>
                    <a:pt x="161381" y="12698"/>
                  </a:lnTo>
                  <a:cubicBezTo>
                    <a:pt x="165085" y="12698"/>
                    <a:pt x="167730" y="10053"/>
                    <a:pt x="167730" y="6350"/>
                  </a:cubicBezTo>
                  <a:cubicBezTo>
                    <a:pt x="167730" y="2646"/>
                    <a:pt x="165085" y="0"/>
                    <a:pt x="161381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3"/>
                    <a:pt x="2646" y="12698"/>
                    <a:pt x="6349" y="126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483;p18"/>
            <p:cNvSpPr/>
            <p:nvPr/>
          </p:nvSpPr>
          <p:spPr>
            <a:xfrm>
              <a:off x="3097749" y="24512498"/>
              <a:ext cx="164027" cy="10582"/>
            </a:xfrm>
            <a:custGeom>
              <a:avLst/>
              <a:gdLst/>
              <a:ahLst/>
              <a:cxnLst/>
              <a:rect l="l" t="t" r="r" b="b"/>
              <a:pathLst>
                <a:path w="164026" h="10582" extrusionOk="0">
                  <a:moveTo>
                    <a:pt x="6349" y="12698"/>
                  </a:moveTo>
                  <a:lnTo>
                    <a:pt x="161381" y="12698"/>
                  </a:lnTo>
                  <a:cubicBezTo>
                    <a:pt x="165085" y="12698"/>
                    <a:pt x="167730" y="10053"/>
                    <a:pt x="167730" y="6348"/>
                  </a:cubicBezTo>
                  <a:cubicBezTo>
                    <a:pt x="167730" y="2646"/>
                    <a:pt x="165085" y="0"/>
                    <a:pt x="161381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48"/>
                  </a:cubicBezTo>
                  <a:cubicBezTo>
                    <a:pt x="0" y="10053"/>
                    <a:pt x="2646" y="12698"/>
                    <a:pt x="6349" y="126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1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883" y="479806"/>
            <a:ext cx="7043148" cy="408229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Инструментарий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МКДО 2020.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Система показателей качества МКДО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67" y="888035"/>
            <a:ext cx="5069687" cy="55625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Основа для сбора и систематизации информации МКДО – система областей и показателей качества Концепции </a:t>
            </a:r>
            <a:r>
              <a:rPr lang="ru-RU" sz="1600" dirty="0" smtClean="0"/>
              <a:t>МКДО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При проведении МКДО на уровне системы дошкольного образования муниципалитета, субъекта и Российской Федерации в целом, используется </a:t>
            </a:r>
            <a:r>
              <a:rPr lang="ru-RU" sz="1600" b="1" dirty="0"/>
              <a:t>укрупненная система областей качества </a:t>
            </a:r>
            <a:r>
              <a:rPr lang="ru-RU" sz="1600" b="1" dirty="0" smtClean="0"/>
              <a:t>МКДО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</a:rPr>
              <a:t>При комплексном МКДО в ДОО (самооценка и экспертная оценки) используется </a:t>
            </a:r>
            <a:r>
              <a:rPr lang="ru-RU" sz="1600" b="1" u="sng" dirty="0">
                <a:solidFill>
                  <a:srgbClr val="00B050"/>
                </a:solidFill>
              </a:rPr>
              <a:t>развернутая система показателей качества </a:t>
            </a:r>
            <a:r>
              <a:rPr lang="ru-RU" sz="1600" b="1" dirty="0" smtClean="0">
                <a:solidFill>
                  <a:srgbClr val="00B050"/>
                </a:solidFill>
              </a:rPr>
              <a:t>МКДО </a:t>
            </a:r>
            <a:endParaRPr lang="ru-RU" sz="1600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При проведении НОКО в ДОО через опрос родителей используется укрупненная система областей качества МКДО без детализации по </a:t>
            </a:r>
            <a:r>
              <a:rPr lang="ru-RU" sz="1600" dirty="0" smtClean="0"/>
              <a:t>показателям </a:t>
            </a:r>
            <a:endParaRPr lang="ru-RU" sz="1600" dirty="0"/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</a:rPr>
              <a:t>При реализации ВСОКО в ДОО (самооценка и внутренняя оценка) используется </a:t>
            </a:r>
            <a:r>
              <a:rPr lang="ru-RU" sz="1600" b="1" u="sng" dirty="0" smtClean="0">
                <a:solidFill>
                  <a:srgbClr val="00B050"/>
                </a:solidFill>
              </a:rPr>
              <a:t>свернутая система показателей качества</a:t>
            </a:r>
            <a:r>
              <a:rPr lang="ru-RU" sz="1600" b="1" dirty="0" smtClean="0">
                <a:solidFill>
                  <a:srgbClr val="00B050"/>
                </a:solidFill>
              </a:rPr>
              <a:t> МКДО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3" y="2057400"/>
            <a:ext cx="3544029" cy="26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2309447"/>
            <a:ext cx="9144000" cy="25289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38" y="359662"/>
            <a:ext cx="8448331" cy="709110"/>
          </a:xfrm>
        </p:spPr>
        <p:txBody>
          <a:bodyPr rtlCol="0" anchor="ctr">
            <a:noAutofit/>
          </a:bodyPr>
          <a:lstStyle/>
          <a:p>
            <a:pPr rtl="0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Управление качеством образования 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ДОО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.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От  образа качества к программе развития</a:t>
            </a:r>
          </a:p>
        </p:txBody>
      </p:sp>
      <p:sp>
        <p:nvSpPr>
          <p:cNvPr id="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431217" y="5990685"/>
            <a:ext cx="463137" cy="146989"/>
          </a:xfrm>
        </p:spPr>
        <p:txBody>
          <a:bodyPr/>
          <a:lstStyle/>
          <a:p>
            <a:fld id="{38183C79-6761-4D1F-8E6F-A10B255C6B20}" type="slidenum">
              <a:rPr lang="ru-RU" altLang="ru-RU" smtClean="0"/>
              <a:pPr/>
              <a:t>3</a:t>
            </a:fld>
            <a:endParaRPr lang="ru-RU" alt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100546" y="2395674"/>
            <a:ext cx="2773713" cy="2375941"/>
            <a:chOff x="3872081" y="3438377"/>
            <a:chExt cx="2260350" cy="152170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/>
            <a:srcRect l="11575"/>
            <a:stretch/>
          </p:blipFill>
          <p:spPr>
            <a:xfrm>
              <a:off x="3878047" y="3438377"/>
              <a:ext cx="2254384" cy="14823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3872081" y="4203373"/>
              <a:ext cx="2244251" cy="756705"/>
            </a:xfrm>
            <a:custGeom>
              <a:avLst/>
              <a:gdLst>
                <a:gd name="connsiteX0" fmla="*/ 0 w 2050042"/>
                <a:gd name="connsiteY0" fmla="*/ 117304 h 703807"/>
                <a:gd name="connsiteX1" fmla="*/ 117304 w 2050042"/>
                <a:gd name="connsiteY1" fmla="*/ 0 h 703807"/>
                <a:gd name="connsiteX2" fmla="*/ 1932738 w 2050042"/>
                <a:gd name="connsiteY2" fmla="*/ 0 h 703807"/>
                <a:gd name="connsiteX3" fmla="*/ 2050042 w 2050042"/>
                <a:gd name="connsiteY3" fmla="*/ 117304 h 703807"/>
                <a:gd name="connsiteX4" fmla="*/ 2050042 w 2050042"/>
                <a:gd name="connsiteY4" fmla="*/ 586503 h 703807"/>
                <a:gd name="connsiteX5" fmla="*/ 1932738 w 2050042"/>
                <a:gd name="connsiteY5" fmla="*/ 703807 h 703807"/>
                <a:gd name="connsiteX6" fmla="*/ 117304 w 2050042"/>
                <a:gd name="connsiteY6" fmla="*/ 703807 h 703807"/>
                <a:gd name="connsiteX7" fmla="*/ 0 w 2050042"/>
                <a:gd name="connsiteY7" fmla="*/ 586503 h 703807"/>
                <a:gd name="connsiteX8" fmla="*/ 0 w 2050042"/>
                <a:gd name="connsiteY8" fmla="*/ 117304 h 703807"/>
                <a:gd name="connsiteX0" fmla="*/ 0 w 2050042"/>
                <a:gd name="connsiteY0" fmla="*/ 117304 h 741907"/>
                <a:gd name="connsiteX1" fmla="*/ 117304 w 2050042"/>
                <a:gd name="connsiteY1" fmla="*/ 0 h 741907"/>
                <a:gd name="connsiteX2" fmla="*/ 1932738 w 2050042"/>
                <a:gd name="connsiteY2" fmla="*/ 0 h 741907"/>
                <a:gd name="connsiteX3" fmla="*/ 2050042 w 2050042"/>
                <a:gd name="connsiteY3" fmla="*/ 117304 h 741907"/>
                <a:gd name="connsiteX4" fmla="*/ 2050042 w 2050042"/>
                <a:gd name="connsiteY4" fmla="*/ 586503 h 741907"/>
                <a:gd name="connsiteX5" fmla="*/ 1843838 w 2050042"/>
                <a:gd name="connsiteY5" fmla="*/ 741907 h 741907"/>
                <a:gd name="connsiteX6" fmla="*/ 117304 w 2050042"/>
                <a:gd name="connsiteY6" fmla="*/ 703807 h 741907"/>
                <a:gd name="connsiteX7" fmla="*/ 0 w 2050042"/>
                <a:gd name="connsiteY7" fmla="*/ 586503 h 741907"/>
                <a:gd name="connsiteX8" fmla="*/ 0 w 2050042"/>
                <a:gd name="connsiteY8" fmla="*/ 117304 h 741907"/>
                <a:gd name="connsiteX0" fmla="*/ 10180 w 2060222"/>
                <a:gd name="connsiteY0" fmla="*/ 117304 h 741907"/>
                <a:gd name="connsiteX1" fmla="*/ 127484 w 2060222"/>
                <a:gd name="connsiteY1" fmla="*/ 0 h 741907"/>
                <a:gd name="connsiteX2" fmla="*/ 1942918 w 2060222"/>
                <a:gd name="connsiteY2" fmla="*/ 0 h 741907"/>
                <a:gd name="connsiteX3" fmla="*/ 2060222 w 2060222"/>
                <a:gd name="connsiteY3" fmla="*/ 117304 h 741907"/>
                <a:gd name="connsiteX4" fmla="*/ 2060222 w 2060222"/>
                <a:gd name="connsiteY4" fmla="*/ 586503 h 741907"/>
                <a:gd name="connsiteX5" fmla="*/ 1854018 w 2060222"/>
                <a:gd name="connsiteY5" fmla="*/ 741907 h 741907"/>
                <a:gd name="connsiteX6" fmla="*/ 38584 w 2060222"/>
                <a:gd name="connsiteY6" fmla="*/ 735557 h 741907"/>
                <a:gd name="connsiteX7" fmla="*/ 10180 w 2060222"/>
                <a:gd name="connsiteY7" fmla="*/ 586503 h 741907"/>
                <a:gd name="connsiteX8" fmla="*/ 10180 w 2060222"/>
                <a:gd name="connsiteY8" fmla="*/ 117304 h 741907"/>
                <a:gd name="connsiteX0" fmla="*/ 26589 w 2076631"/>
                <a:gd name="connsiteY0" fmla="*/ 117304 h 741907"/>
                <a:gd name="connsiteX1" fmla="*/ 29593 w 2076631"/>
                <a:gd name="connsiteY1" fmla="*/ 0 h 741907"/>
                <a:gd name="connsiteX2" fmla="*/ 1959327 w 2076631"/>
                <a:gd name="connsiteY2" fmla="*/ 0 h 741907"/>
                <a:gd name="connsiteX3" fmla="*/ 2076631 w 2076631"/>
                <a:gd name="connsiteY3" fmla="*/ 117304 h 741907"/>
                <a:gd name="connsiteX4" fmla="*/ 2076631 w 2076631"/>
                <a:gd name="connsiteY4" fmla="*/ 586503 h 741907"/>
                <a:gd name="connsiteX5" fmla="*/ 1870427 w 2076631"/>
                <a:gd name="connsiteY5" fmla="*/ 741907 h 741907"/>
                <a:gd name="connsiteX6" fmla="*/ 54993 w 2076631"/>
                <a:gd name="connsiteY6" fmla="*/ 735557 h 741907"/>
                <a:gd name="connsiteX7" fmla="*/ 26589 w 2076631"/>
                <a:gd name="connsiteY7" fmla="*/ 586503 h 741907"/>
                <a:gd name="connsiteX8" fmla="*/ 26589 w 2076631"/>
                <a:gd name="connsiteY8" fmla="*/ 117304 h 741907"/>
                <a:gd name="connsiteX0" fmla="*/ 10181 w 2060223"/>
                <a:gd name="connsiteY0" fmla="*/ 117304 h 741907"/>
                <a:gd name="connsiteX1" fmla="*/ 51285 w 2060223"/>
                <a:gd name="connsiteY1" fmla="*/ 0 h 741907"/>
                <a:gd name="connsiteX2" fmla="*/ 1942919 w 2060223"/>
                <a:gd name="connsiteY2" fmla="*/ 0 h 741907"/>
                <a:gd name="connsiteX3" fmla="*/ 2060223 w 2060223"/>
                <a:gd name="connsiteY3" fmla="*/ 117304 h 741907"/>
                <a:gd name="connsiteX4" fmla="*/ 2060223 w 2060223"/>
                <a:gd name="connsiteY4" fmla="*/ 586503 h 741907"/>
                <a:gd name="connsiteX5" fmla="*/ 1854019 w 2060223"/>
                <a:gd name="connsiteY5" fmla="*/ 741907 h 741907"/>
                <a:gd name="connsiteX6" fmla="*/ 38585 w 2060223"/>
                <a:gd name="connsiteY6" fmla="*/ 735557 h 741907"/>
                <a:gd name="connsiteX7" fmla="*/ 10181 w 2060223"/>
                <a:gd name="connsiteY7" fmla="*/ 586503 h 741907"/>
                <a:gd name="connsiteX8" fmla="*/ 10181 w 2060223"/>
                <a:gd name="connsiteY8" fmla="*/ 117304 h 741907"/>
                <a:gd name="connsiteX0" fmla="*/ 10181 w 2074048"/>
                <a:gd name="connsiteY0" fmla="*/ 117304 h 741907"/>
                <a:gd name="connsiteX1" fmla="*/ 51285 w 2074048"/>
                <a:gd name="connsiteY1" fmla="*/ 0 h 741907"/>
                <a:gd name="connsiteX2" fmla="*/ 2038169 w 2074048"/>
                <a:gd name="connsiteY2" fmla="*/ 0 h 741907"/>
                <a:gd name="connsiteX3" fmla="*/ 2060223 w 2074048"/>
                <a:gd name="connsiteY3" fmla="*/ 117304 h 741907"/>
                <a:gd name="connsiteX4" fmla="*/ 2060223 w 2074048"/>
                <a:gd name="connsiteY4" fmla="*/ 586503 h 741907"/>
                <a:gd name="connsiteX5" fmla="*/ 1854019 w 2074048"/>
                <a:gd name="connsiteY5" fmla="*/ 741907 h 741907"/>
                <a:gd name="connsiteX6" fmla="*/ 38585 w 2074048"/>
                <a:gd name="connsiteY6" fmla="*/ 735557 h 741907"/>
                <a:gd name="connsiteX7" fmla="*/ 10181 w 2074048"/>
                <a:gd name="connsiteY7" fmla="*/ 586503 h 741907"/>
                <a:gd name="connsiteX8" fmla="*/ 10181 w 2074048"/>
                <a:gd name="connsiteY8" fmla="*/ 117304 h 741907"/>
                <a:gd name="connsiteX0" fmla="*/ 10181 w 2061974"/>
                <a:gd name="connsiteY0" fmla="*/ 117304 h 741907"/>
                <a:gd name="connsiteX1" fmla="*/ 51285 w 2061974"/>
                <a:gd name="connsiteY1" fmla="*/ 0 h 741907"/>
                <a:gd name="connsiteX2" fmla="*/ 2038169 w 2061974"/>
                <a:gd name="connsiteY2" fmla="*/ 0 h 741907"/>
                <a:gd name="connsiteX3" fmla="*/ 2060223 w 2061974"/>
                <a:gd name="connsiteY3" fmla="*/ 117304 h 741907"/>
                <a:gd name="connsiteX4" fmla="*/ 2060223 w 2061974"/>
                <a:gd name="connsiteY4" fmla="*/ 586503 h 741907"/>
                <a:gd name="connsiteX5" fmla="*/ 1854019 w 2061974"/>
                <a:gd name="connsiteY5" fmla="*/ 741907 h 741907"/>
                <a:gd name="connsiteX6" fmla="*/ 38585 w 2061974"/>
                <a:gd name="connsiteY6" fmla="*/ 735557 h 741907"/>
                <a:gd name="connsiteX7" fmla="*/ 10181 w 2061974"/>
                <a:gd name="connsiteY7" fmla="*/ 586503 h 741907"/>
                <a:gd name="connsiteX8" fmla="*/ 10181 w 2061974"/>
                <a:gd name="connsiteY8" fmla="*/ 117304 h 74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1974" h="741907">
                  <a:moveTo>
                    <a:pt x="10181" y="117304"/>
                  </a:moveTo>
                  <a:cubicBezTo>
                    <a:pt x="10181" y="52519"/>
                    <a:pt x="-13500" y="0"/>
                    <a:pt x="51285" y="0"/>
                  </a:cubicBezTo>
                  <a:lnTo>
                    <a:pt x="2038169" y="0"/>
                  </a:lnTo>
                  <a:cubicBezTo>
                    <a:pt x="2071204" y="0"/>
                    <a:pt x="2060223" y="52519"/>
                    <a:pt x="2060223" y="117304"/>
                  </a:cubicBezTo>
                  <a:lnTo>
                    <a:pt x="2060223" y="586503"/>
                  </a:lnTo>
                  <a:cubicBezTo>
                    <a:pt x="2060223" y="651288"/>
                    <a:pt x="1918804" y="741907"/>
                    <a:pt x="1854019" y="741907"/>
                  </a:cubicBezTo>
                  <a:lnTo>
                    <a:pt x="38585" y="735557"/>
                  </a:lnTo>
                  <a:cubicBezTo>
                    <a:pt x="-26200" y="735557"/>
                    <a:pt x="10181" y="651288"/>
                    <a:pt x="10181" y="586503"/>
                  </a:cubicBezTo>
                  <a:lnTo>
                    <a:pt x="10181" y="117304"/>
                  </a:lnTo>
                  <a:close/>
                </a:path>
              </a:pathLst>
            </a:cu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</a:rPr>
                <a:t>Собственный образ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</a:rPr>
                <a:t>качества ДОО</a:t>
              </a:r>
              <a:r>
                <a:rPr lang="ru-RU" sz="1200" dirty="0">
                  <a:solidFill>
                    <a:schemeClr val="tx1"/>
                  </a:solidFill>
                </a:rPr>
                <a:t>: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Ценности и принципы, </a:t>
              </a:r>
              <a:br>
                <a:rPr lang="ru-RU" sz="1200" dirty="0">
                  <a:solidFill>
                    <a:schemeClr val="tx1"/>
                  </a:solidFill>
                </a:rPr>
              </a:br>
              <a:r>
                <a:rPr lang="ru-RU" sz="1200" dirty="0">
                  <a:solidFill>
                    <a:schemeClr val="tx1"/>
                  </a:solidFill>
                </a:rPr>
                <a:t>образовательные программы</a:t>
              </a:r>
            </a:p>
          </p:txBody>
        </p:sp>
      </p:grpSp>
      <p:sp>
        <p:nvSpPr>
          <p:cNvPr id="15" name="Фигура, имеющая форму буквы L 14"/>
          <p:cNvSpPr/>
          <p:nvPr/>
        </p:nvSpPr>
        <p:spPr>
          <a:xfrm rot="13637954">
            <a:off x="2121997" y="3162707"/>
            <a:ext cx="702667" cy="707080"/>
          </a:xfrm>
          <a:prstGeom prst="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6492" y="3204620"/>
            <a:ext cx="158055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ru-RU" sz="1500" b="1" dirty="0"/>
              <a:t>Самооценка педагога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4215" y="2985330"/>
            <a:ext cx="226255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ru-RU" sz="1500" b="1" dirty="0"/>
              <a:t>Внутренняя оценка </a:t>
            </a:r>
            <a:br>
              <a:rPr lang="ru-RU" sz="1500" b="1" dirty="0"/>
            </a:br>
            <a:r>
              <a:rPr lang="ru-RU" sz="1500" b="1" dirty="0"/>
              <a:t>качества образования ДОО</a:t>
            </a:r>
          </a:p>
          <a:p>
            <a:pPr algn="ctr">
              <a:defRPr/>
            </a:pPr>
            <a:r>
              <a:rPr lang="ru-RU" sz="1500" b="1" dirty="0" err="1"/>
              <a:t>Самообследование</a:t>
            </a:r>
            <a:r>
              <a:rPr lang="ru-RU" sz="1500" b="1" dirty="0"/>
              <a:t> </a:t>
            </a:r>
            <a:r>
              <a:rPr lang="ru-RU" sz="1500" b="1" dirty="0" smtClean="0"/>
              <a:t>ДОО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31477" y="5609811"/>
            <a:ext cx="369276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ru-RU" sz="1500" b="1" dirty="0"/>
              <a:t>Внешняя оценка качества образования </a:t>
            </a:r>
            <a:endParaRPr lang="en-US" sz="1500" b="1" dirty="0" smtClean="0"/>
          </a:p>
          <a:p>
            <a:pPr algn="ctr">
              <a:defRPr/>
            </a:pPr>
            <a:r>
              <a:rPr lang="ru-RU" sz="1500" b="1" dirty="0" smtClean="0"/>
              <a:t>в </a:t>
            </a:r>
            <a:r>
              <a:rPr lang="ru-RU" sz="1500" b="1" dirty="0"/>
              <a:t>ДОО (родители, эксперты)</a:t>
            </a:r>
          </a:p>
        </p:txBody>
      </p:sp>
      <p:sp>
        <p:nvSpPr>
          <p:cNvPr id="21" name="Фигура, имеющая форму буквы L 20"/>
          <p:cNvSpPr/>
          <p:nvPr/>
        </p:nvSpPr>
        <p:spPr>
          <a:xfrm rot="7962046" flipH="1">
            <a:off x="6172071" y="3197035"/>
            <a:ext cx="731892" cy="769689"/>
          </a:xfrm>
          <a:prstGeom prst="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310717" y="1142384"/>
            <a:ext cx="2522566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500" b="1" dirty="0"/>
              <a:t>Управление и развитие ДОО</a:t>
            </a:r>
          </a:p>
        </p:txBody>
      </p:sp>
      <p:sp>
        <p:nvSpPr>
          <p:cNvPr id="19" name="Фигура, имеющая форму буквы L 18"/>
          <p:cNvSpPr/>
          <p:nvPr/>
        </p:nvSpPr>
        <p:spPr>
          <a:xfrm rot="8237954">
            <a:off x="4090372" y="4990161"/>
            <a:ext cx="721035" cy="699799"/>
          </a:xfrm>
          <a:prstGeom prst="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000"/>
          </a:p>
        </p:txBody>
      </p:sp>
      <p:sp>
        <p:nvSpPr>
          <p:cNvPr id="26" name="Фигура, имеющая форму буквы L 25"/>
          <p:cNvSpPr/>
          <p:nvPr/>
        </p:nvSpPr>
        <p:spPr>
          <a:xfrm rot="8089914" flipH="1" flipV="1">
            <a:off x="4090450" y="1444887"/>
            <a:ext cx="721035" cy="699799"/>
          </a:xfrm>
          <a:prstGeom prst="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33252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868" y="365127"/>
            <a:ext cx="8556914" cy="354201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30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213568" y="773390"/>
            <a:ext cx="875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ts val="1000"/>
              </a:spcBef>
            </a:pPr>
            <a:r>
              <a:rPr lang="ru-RU" sz="2000" b="1" dirty="0" smtClean="0"/>
              <a:t>От группового подхода к индивидуальному, системному и комплексному</a:t>
            </a:r>
            <a:endParaRPr lang="ru-RU" sz="20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5" y="1081168"/>
            <a:ext cx="8703388" cy="5276127"/>
          </a:xfrm>
        </p:spPr>
      </p:pic>
    </p:spTree>
    <p:extLst>
      <p:ext uri="{BB962C8B-B14F-4D97-AF65-F5344CB8AC3E}">
        <p14:creationId xmlns:p14="http://schemas.microsoft.com/office/powerpoint/2010/main" val="35338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3" y="358240"/>
            <a:ext cx="8467107" cy="416460"/>
          </a:xfrm>
        </p:spPr>
        <p:txBody>
          <a:bodyPr rtlCol="0" anchor="ctr"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5-тиуровневая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показателей качества</a:t>
            </a:r>
          </a:p>
        </p:txBody>
      </p:sp>
      <p:sp>
        <p:nvSpPr>
          <p:cNvPr id="3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3C79-6761-4D1F-8E6F-A10B255C6B20}" type="slidenum">
              <a:rPr lang="ru-RU" altLang="ru-RU" smtClean="0"/>
              <a:pPr/>
              <a:t>31</a:t>
            </a:fld>
            <a:endParaRPr lang="ru-RU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204959"/>
              </p:ext>
            </p:extLst>
          </p:nvPr>
        </p:nvGraphicFramePr>
        <p:xfrm>
          <a:off x="365584" y="2132782"/>
          <a:ext cx="8467105" cy="262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421">
                  <a:extLst>
                    <a:ext uri="{9D8B030D-6E8A-4147-A177-3AD203B41FA5}">
                      <a16:colId xmlns:a16="http://schemas.microsoft.com/office/drawing/2014/main" val="962474431"/>
                    </a:ext>
                  </a:extLst>
                </a:gridCol>
                <a:gridCol w="1693421">
                  <a:extLst>
                    <a:ext uri="{9D8B030D-6E8A-4147-A177-3AD203B41FA5}">
                      <a16:colId xmlns:a16="http://schemas.microsoft.com/office/drawing/2014/main" val="1860602058"/>
                    </a:ext>
                  </a:extLst>
                </a:gridCol>
                <a:gridCol w="1693421">
                  <a:extLst>
                    <a:ext uri="{9D8B030D-6E8A-4147-A177-3AD203B41FA5}">
                      <a16:colId xmlns:a16="http://schemas.microsoft.com/office/drawing/2014/main" val="3003827848"/>
                    </a:ext>
                  </a:extLst>
                </a:gridCol>
                <a:gridCol w="1693421">
                  <a:extLst>
                    <a:ext uri="{9D8B030D-6E8A-4147-A177-3AD203B41FA5}">
                      <a16:colId xmlns:a16="http://schemas.microsoft.com/office/drawing/2014/main" val="2308596711"/>
                    </a:ext>
                  </a:extLst>
                </a:gridCol>
                <a:gridCol w="1693421">
                  <a:extLst>
                    <a:ext uri="{9D8B030D-6E8A-4147-A177-3AD203B41FA5}">
                      <a16:colId xmlns:a16="http://schemas.microsoft.com/office/drawing/2014/main" val="256743097"/>
                    </a:ext>
                  </a:extLst>
                </a:gridCol>
              </a:tblGrid>
              <a:tr h="190076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Требуется серьезная работа по повышению качества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320" marR="99320" marT="49660" marB="49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Качество стремится к базовому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320" marR="99320" marT="49660" marB="49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Базовый уровень качества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9320" marR="99320" marT="49660" marB="49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Хорошее качество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9320" marR="99320" marT="49660" marB="49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C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Превосходное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качество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9320" marR="99320" marT="49660" marB="49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84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00358"/>
                  </a:ext>
                </a:extLst>
              </a:tr>
              <a:tr h="7289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marL="99320" marR="99320" marT="49660" marB="49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 marL="99320" marR="99320" marT="49660" marB="49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 marL="99320" marR="99320" marT="49660" marB="49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 marL="99320" marR="99320" marT="49660" marB="49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 marL="99320" marR="99320" marT="49660" marB="49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7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 1"/>
          <p:cNvSpPr>
            <a:spLocks noGrp="1"/>
          </p:cNvSpPr>
          <p:nvPr>
            <p:ph type="title"/>
          </p:nvPr>
        </p:nvSpPr>
        <p:spPr>
          <a:xfrm>
            <a:off x="256381" y="451494"/>
            <a:ext cx="7510463" cy="482600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-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тиуровневая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модель оценивания показателей качества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Свёрнутая модель оценивания показателей качества</a:t>
            </a:r>
          </a:p>
        </p:txBody>
      </p:sp>
      <p:sp>
        <p:nvSpPr>
          <p:cNvPr id="3891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5D56B3-AB6D-4B97-91EC-378E346C5C0B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40416"/>
              </p:ext>
            </p:extLst>
          </p:nvPr>
        </p:nvGraphicFramePr>
        <p:xfrm>
          <a:off x="152396" y="1333500"/>
          <a:ext cx="8798985" cy="4383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797">
                  <a:extLst>
                    <a:ext uri="{9D8B030D-6E8A-4147-A177-3AD203B41FA5}">
                      <a16:colId xmlns:a16="http://schemas.microsoft.com/office/drawing/2014/main" val="962474431"/>
                    </a:ext>
                  </a:extLst>
                </a:gridCol>
                <a:gridCol w="1759797">
                  <a:extLst>
                    <a:ext uri="{9D8B030D-6E8A-4147-A177-3AD203B41FA5}">
                      <a16:colId xmlns:a16="http://schemas.microsoft.com/office/drawing/2014/main" val="1860602058"/>
                    </a:ext>
                  </a:extLst>
                </a:gridCol>
                <a:gridCol w="1759797">
                  <a:extLst>
                    <a:ext uri="{9D8B030D-6E8A-4147-A177-3AD203B41FA5}">
                      <a16:colId xmlns:a16="http://schemas.microsoft.com/office/drawing/2014/main" val="3003827848"/>
                    </a:ext>
                  </a:extLst>
                </a:gridCol>
                <a:gridCol w="1759797">
                  <a:extLst>
                    <a:ext uri="{9D8B030D-6E8A-4147-A177-3AD203B41FA5}">
                      <a16:colId xmlns:a16="http://schemas.microsoft.com/office/drawing/2014/main" val="2308596711"/>
                    </a:ext>
                  </a:extLst>
                </a:gridCol>
                <a:gridCol w="1759797">
                  <a:extLst>
                    <a:ext uri="{9D8B030D-6E8A-4147-A177-3AD203B41FA5}">
                      <a16:colId xmlns:a16="http://schemas.microsoft.com/office/drawing/2014/main" val="256743097"/>
                    </a:ext>
                  </a:extLst>
                </a:gridCol>
              </a:tblGrid>
              <a:tr h="17297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Требуется серьезная работа по повышению качества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4491" marR="74491" marT="37249" marB="37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Качество стремится к базовому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4491" marR="74491" marT="37249" marB="37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Базовый уровень качества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4491" marR="74491" marT="37249" marB="37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Хорошее качество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4491" marR="74491" marT="37249" marB="37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Превосходное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качество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4491" marR="74491" marT="37249" marB="37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00358"/>
                  </a:ext>
                </a:extLst>
              </a:tr>
              <a:tr h="6633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77364"/>
                  </a:ext>
                </a:extLst>
              </a:tr>
              <a:tr h="6958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Элементарное</a:t>
                      </a:r>
                      <a:r>
                        <a:rPr lang="ru-RU" sz="1500" b="1" dirty="0" smtClean="0"/>
                        <a:t> понимание</a:t>
                      </a:r>
                      <a:endParaRPr lang="ru-RU" sz="1500" b="1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Процессное  понимание</a:t>
                      </a:r>
                      <a:endParaRPr lang="ru-RU" sz="1500" b="1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Системное понимание</a:t>
                      </a:r>
                      <a:endParaRPr lang="ru-RU" sz="1500" b="1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Средовое понимание</a:t>
                      </a:r>
                      <a:endParaRPr lang="ru-RU" sz="1500" b="1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Глобальное понимание</a:t>
                      </a:r>
                      <a:endParaRPr lang="ru-RU" sz="1500" b="1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4184">
                <a:tc>
                  <a:txBody>
                    <a:bodyPr/>
                    <a:lstStyle/>
                    <a:p>
                      <a:pPr algn="ctr"/>
                      <a:endParaRPr lang="ru-RU" sz="1500" dirty="0" smtClean="0"/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endParaRPr lang="ru-RU" sz="15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9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0" y="4734398"/>
            <a:ext cx="8683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4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05" y="4602164"/>
            <a:ext cx="1158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563711"/>
            <a:ext cx="815976" cy="10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1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28" y="4602164"/>
            <a:ext cx="11430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2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70" y="4594225"/>
            <a:ext cx="113823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98" y="2908678"/>
            <a:ext cx="1728486" cy="20826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505" y="365127"/>
            <a:ext cx="7886700" cy="632163"/>
          </a:xfrm>
        </p:spPr>
        <p:txBody>
          <a:bodyPr anchor="t"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5</a:t>
            </a: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-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тиуровневая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модель оценивания показателей качества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свёрнутого оценивания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ООП ДО ДОО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5" y="1348420"/>
            <a:ext cx="3090289" cy="500887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99" y="3399559"/>
            <a:ext cx="1172441" cy="117244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33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31673" y="5205984"/>
            <a:ext cx="4613563" cy="461665"/>
          </a:xfrm>
          <a:prstGeom prst="rect">
            <a:avLst/>
          </a:prstGeom>
          <a:solidFill>
            <a:srgbClr val="F5F8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Элементарное понимание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3347795" y="2908678"/>
            <a:ext cx="1238229" cy="8945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9" y="1631274"/>
            <a:ext cx="1724689" cy="17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7150" y="365127"/>
            <a:ext cx="7886700" cy="652589"/>
          </a:xfrm>
        </p:spPr>
        <p:txBody>
          <a:bodyPr anchor="t"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5</a:t>
            </a: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-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тиуровневая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модель оценивания показателей качества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свёрнутого оценивания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ООП ДО ДОО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34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22327" y="5638321"/>
            <a:ext cx="46135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Процессное понимание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2687449" y="2908678"/>
            <a:ext cx="1238229" cy="8945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4" y="1690689"/>
            <a:ext cx="2089356" cy="4666606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27" y="3637281"/>
            <a:ext cx="1434796" cy="17958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78" y="1690689"/>
            <a:ext cx="1531445" cy="12052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05" y="2299855"/>
            <a:ext cx="2421482" cy="2665493"/>
          </a:xfrm>
          <a:prstGeom prst="rect">
            <a:avLst/>
          </a:prstGeom>
        </p:spPr>
      </p:pic>
      <p:sp>
        <p:nvSpPr>
          <p:cNvPr id="24" name="Крест 23"/>
          <p:cNvSpPr/>
          <p:nvPr/>
        </p:nvSpPr>
        <p:spPr>
          <a:xfrm>
            <a:off x="4439576" y="3010208"/>
            <a:ext cx="591784" cy="55257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5709899" y="2699823"/>
            <a:ext cx="788582" cy="1482084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0899" y="365127"/>
            <a:ext cx="7953520" cy="892173"/>
          </a:xfrm>
        </p:spPr>
        <p:txBody>
          <a:bodyPr anchor="t"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5</a:t>
            </a: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-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тиуровневая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модель оценивания показателей качества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свёрнутого оценивания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ООП ДО ДОО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35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45483" y="5003329"/>
            <a:ext cx="364149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Системное понимание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2687449" y="2908678"/>
            <a:ext cx="1238229" cy="8945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78" y="1690689"/>
            <a:ext cx="1531445" cy="1205263"/>
          </a:xfrm>
          <a:prstGeom prst="rect">
            <a:avLst/>
          </a:prstGeom>
        </p:spPr>
      </p:pic>
      <p:sp>
        <p:nvSpPr>
          <p:cNvPr id="24" name="Крест 23"/>
          <p:cNvSpPr/>
          <p:nvPr/>
        </p:nvSpPr>
        <p:spPr>
          <a:xfrm>
            <a:off x="4336701" y="2939383"/>
            <a:ext cx="591784" cy="55257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9" y="1690689"/>
            <a:ext cx="2339730" cy="466660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00" y="3491961"/>
            <a:ext cx="1093000" cy="1093000"/>
          </a:xfrm>
          <a:prstGeom prst="rect">
            <a:avLst/>
          </a:prstGeom>
        </p:spPr>
      </p:pic>
      <p:sp>
        <p:nvSpPr>
          <p:cNvPr id="16" name="Крест 15"/>
          <p:cNvSpPr/>
          <p:nvPr/>
        </p:nvSpPr>
        <p:spPr>
          <a:xfrm>
            <a:off x="4443959" y="4681584"/>
            <a:ext cx="591784" cy="55257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01" y="5340986"/>
            <a:ext cx="1006089" cy="1212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07" y="1690688"/>
            <a:ext cx="2718879" cy="3298339"/>
          </a:xfrm>
          <a:prstGeom prst="rect">
            <a:avLst/>
          </a:prstGeom>
        </p:spPr>
      </p:pic>
      <p:sp>
        <p:nvSpPr>
          <p:cNvPr id="28" name="Выноска со стрелкой вправо 27"/>
          <p:cNvSpPr/>
          <p:nvPr/>
        </p:nvSpPr>
        <p:spPr>
          <a:xfrm>
            <a:off x="5756181" y="2808081"/>
            <a:ext cx="788582" cy="1482084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9949" y="365127"/>
            <a:ext cx="7886700" cy="694137"/>
          </a:xfrm>
        </p:spPr>
        <p:txBody>
          <a:bodyPr anchor="t"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5</a:t>
            </a: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-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тиуровневая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модель оценивания показателей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качества</a:t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свёрнутого оценивания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ООП ДО ДОО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36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74558" y="5805019"/>
            <a:ext cx="394463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Средовое понимание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2825062" y="2937299"/>
            <a:ext cx="1238229" cy="8945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04" y="1507809"/>
            <a:ext cx="4336947" cy="4035101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8" y="1321373"/>
            <a:ext cx="2422243" cy="5012327"/>
          </a:xfrm>
        </p:spPr>
      </p:pic>
    </p:spTree>
    <p:extLst>
      <p:ext uri="{BB962C8B-B14F-4D97-AF65-F5344CB8AC3E}">
        <p14:creationId xmlns:p14="http://schemas.microsoft.com/office/powerpoint/2010/main" val="36933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37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04741" y="5974044"/>
            <a:ext cx="358181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Глобальное понимание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3509455" y="2937299"/>
            <a:ext cx="1238229" cy="8945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1345757"/>
            <a:ext cx="3258729" cy="50115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79" y="1345757"/>
            <a:ext cx="2466975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8" y="3384586"/>
            <a:ext cx="2483459" cy="16648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84" y="3384586"/>
            <a:ext cx="1628775" cy="2438400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282398" y="381957"/>
            <a:ext cx="7886700" cy="694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5</a:t>
            </a:r>
            <a:r>
              <a:rPr lang="en-US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-</a:t>
            </a:r>
            <a:r>
              <a:rPr lang="ru-RU" alt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тиуровневая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модель оценивания показателей качества</a:t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свёрнутого оценивания ООП ДО ДОО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3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 1"/>
          <p:cNvSpPr>
            <a:spLocks noGrp="1"/>
          </p:cNvSpPr>
          <p:nvPr>
            <p:ph type="title"/>
          </p:nvPr>
        </p:nvSpPr>
        <p:spPr>
          <a:xfrm>
            <a:off x="296862" y="530547"/>
            <a:ext cx="7510463" cy="482600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-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тиуровневая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модель оценивания показателей качества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Свёрнутая модель оценивания показателей качества</a:t>
            </a:r>
          </a:p>
        </p:txBody>
      </p:sp>
      <p:sp>
        <p:nvSpPr>
          <p:cNvPr id="3891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5D56B3-AB6D-4B97-91EC-378E346C5C0B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40416"/>
              </p:ext>
            </p:extLst>
          </p:nvPr>
        </p:nvGraphicFramePr>
        <p:xfrm>
          <a:off x="152396" y="1333500"/>
          <a:ext cx="8798985" cy="4383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797">
                  <a:extLst>
                    <a:ext uri="{9D8B030D-6E8A-4147-A177-3AD203B41FA5}">
                      <a16:colId xmlns:a16="http://schemas.microsoft.com/office/drawing/2014/main" val="962474431"/>
                    </a:ext>
                  </a:extLst>
                </a:gridCol>
                <a:gridCol w="1759797">
                  <a:extLst>
                    <a:ext uri="{9D8B030D-6E8A-4147-A177-3AD203B41FA5}">
                      <a16:colId xmlns:a16="http://schemas.microsoft.com/office/drawing/2014/main" val="1860602058"/>
                    </a:ext>
                  </a:extLst>
                </a:gridCol>
                <a:gridCol w="1759797">
                  <a:extLst>
                    <a:ext uri="{9D8B030D-6E8A-4147-A177-3AD203B41FA5}">
                      <a16:colId xmlns:a16="http://schemas.microsoft.com/office/drawing/2014/main" val="3003827848"/>
                    </a:ext>
                  </a:extLst>
                </a:gridCol>
                <a:gridCol w="1759797">
                  <a:extLst>
                    <a:ext uri="{9D8B030D-6E8A-4147-A177-3AD203B41FA5}">
                      <a16:colId xmlns:a16="http://schemas.microsoft.com/office/drawing/2014/main" val="2308596711"/>
                    </a:ext>
                  </a:extLst>
                </a:gridCol>
                <a:gridCol w="1759797">
                  <a:extLst>
                    <a:ext uri="{9D8B030D-6E8A-4147-A177-3AD203B41FA5}">
                      <a16:colId xmlns:a16="http://schemas.microsoft.com/office/drawing/2014/main" val="256743097"/>
                    </a:ext>
                  </a:extLst>
                </a:gridCol>
              </a:tblGrid>
              <a:tr h="17297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Требуется серьезная работа по повышению качества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4491" marR="74491" marT="37249" marB="37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Качество стремится к базовому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4491" marR="74491" marT="37249" marB="37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Базовый уровень качества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4491" marR="74491" marT="37249" marB="37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Хорошее качество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4491" marR="74491" marT="37249" marB="37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Превосходное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качество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4491" marR="74491" marT="37249" marB="37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00358"/>
                  </a:ext>
                </a:extLst>
              </a:tr>
              <a:tr h="6633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77364"/>
                  </a:ext>
                </a:extLst>
              </a:tr>
              <a:tr h="6958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Элементарное</a:t>
                      </a:r>
                      <a:r>
                        <a:rPr lang="ru-RU" sz="1500" b="1" dirty="0" smtClean="0"/>
                        <a:t> понимание</a:t>
                      </a:r>
                      <a:endParaRPr lang="ru-RU" sz="1500" b="1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Процессное  понимание</a:t>
                      </a:r>
                      <a:endParaRPr lang="ru-RU" sz="1500" b="1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Системное понимание</a:t>
                      </a:r>
                      <a:endParaRPr lang="ru-RU" sz="1500" b="1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Средовое понимание</a:t>
                      </a:r>
                      <a:endParaRPr lang="ru-RU" sz="1500" b="1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Глобальное понимание</a:t>
                      </a:r>
                      <a:endParaRPr lang="ru-RU" sz="1500" b="1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4184">
                <a:tc>
                  <a:txBody>
                    <a:bodyPr/>
                    <a:lstStyle/>
                    <a:p>
                      <a:pPr algn="ctr"/>
                      <a:endParaRPr lang="ru-RU" sz="1500" dirty="0" smtClean="0"/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endParaRPr lang="ru-RU" sz="1500" dirty="0" smtClean="0"/>
                    </a:p>
                    <a:p>
                      <a:pPr algn="ctr"/>
                      <a:endParaRPr lang="ru-RU" sz="15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74491" marR="74491" marT="37249" marB="372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9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0" y="4734398"/>
            <a:ext cx="8683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4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05" y="4602164"/>
            <a:ext cx="1158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4563711"/>
            <a:ext cx="815976" cy="10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1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28" y="4602164"/>
            <a:ext cx="11430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2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70" y="4594225"/>
            <a:ext cx="113823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868" y="365127"/>
            <a:ext cx="8556914" cy="342009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39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361007"/>
            <a:ext cx="8549621" cy="4996288"/>
          </a:xfrm>
        </p:spPr>
      </p:pic>
      <p:sp>
        <p:nvSpPr>
          <p:cNvPr id="9" name="TextBox 8"/>
          <p:cNvSpPr txBox="1"/>
          <p:nvPr/>
        </p:nvSpPr>
        <p:spPr>
          <a:xfrm rot="10800000" flipH="1" flipV="1">
            <a:off x="220306" y="672717"/>
            <a:ext cx="870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</p:spTree>
    <p:extLst>
      <p:ext uri="{BB962C8B-B14F-4D97-AF65-F5344CB8AC3E}">
        <p14:creationId xmlns:p14="http://schemas.microsoft.com/office/powerpoint/2010/main" val="41730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431800" y="1193941"/>
            <a:ext cx="8355014" cy="399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ru-RU" altLang="ru-RU" i="1" dirty="0" smtClean="0"/>
              <a:t>Система должна обеспечивать сбор, обработку, анализ информации о деятельности ДОО и ее оценку на соответствие:</a:t>
            </a:r>
            <a:endParaRPr lang="ru-RU" altLang="ru-RU" dirty="0"/>
          </a:p>
          <a:p>
            <a:pPr>
              <a:spcBef>
                <a:spcPts val="900"/>
              </a:spcBef>
            </a:pPr>
            <a:r>
              <a:rPr lang="ru-RU" altLang="ru-RU" dirty="0" smtClean="0"/>
              <a:t>1. Актуальным </a:t>
            </a:r>
            <a:r>
              <a:rPr lang="ru-RU" altLang="ru-RU" b="1" dirty="0"/>
              <a:t>нормативно-правовым требованиям </a:t>
            </a:r>
            <a:r>
              <a:rPr lang="ru-RU" altLang="ru-RU" dirty="0"/>
              <a:t>в сфере дошкольного образования России</a:t>
            </a:r>
            <a:r>
              <a:rPr lang="ru-RU" altLang="ru-RU" dirty="0" smtClean="0"/>
              <a:t>;</a:t>
            </a:r>
          </a:p>
          <a:p>
            <a:pPr>
              <a:spcBef>
                <a:spcPts val="900"/>
              </a:spcBef>
            </a:pPr>
            <a:r>
              <a:rPr lang="ru-RU" altLang="ru-RU" dirty="0" smtClean="0"/>
              <a:t>2</a:t>
            </a:r>
            <a:r>
              <a:rPr lang="ru-RU" altLang="ru-RU" b="1" dirty="0" smtClean="0"/>
              <a:t>. Потребностям </a:t>
            </a:r>
            <a:r>
              <a:rPr lang="ru-RU" altLang="ru-RU" b="1" dirty="0"/>
              <a:t>физических </a:t>
            </a:r>
            <a:r>
              <a:rPr lang="ru-RU" altLang="ru-RU" b="1" dirty="0" smtClean="0"/>
              <a:t>лиц и юридических лиц</a:t>
            </a:r>
            <a:r>
              <a:rPr lang="ru-RU" altLang="ru-RU" dirty="0" smtClean="0"/>
              <a:t>, </a:t>
            </a:r>
            <a:r>
              <a:rPr lang="ru-RU" altLang="ru-RU" dirty="0"/>
              <a:t>в интересах которых осуществляется образовательная деятельность</a:t>
            </a:r>
            <a:r>
              <a:rPr lang="ru-RU" altLang="ru-RU" dirty="0" smtClean="0"/>
              <a:t>.</a:t>
            </a:r>
          </a:p>
          <a:p>
            <a:pPr>
              <a:spcBef>
                <a:spcPts val="900"/>
              </a:spcBef>
            </a:pPr>
            <a:r>
              <a:rPr lang="ru-RU" altLang="ru-RU" dirty="0" smtClean="0"/>
              <a:t>3. Потребностям заинтересованных сторон, участвующих в образовательных отношениях (сотрудники организации и пр.).</a:t>
            </a:r>
            <a:endParaRPr lang="ru-RU" altLang="ru-RU" dirty="0"/>
          </a:p>
          <a:p>
            <a:pPr>
              <a:spcBef>
                <a:spcPts val="900"/>
              </a:spcBef>
            </a:pPr>
            <a:r>
              <a:rPr lang="ru-RU" altLang="ru-RU" dirty="0" smtClean="0"/>
              <a:t>3.</a:t>
            </a:r>
            <a:r>
              <a:rPr lang="ru-RU" altLang="ru-RU" b="1" dirty="0" smtClean="0"/>
              <a:t> Стратегическим целям и задачам развития организации и системы дошкольного образования региона и РФ в целом. </a:t>
            </a:r>
            <a:endParaRPr lang="ru-RU" altLang="ru-RU" dirty="0"/>
          </a:p>
          <a:p>
            <a:pPr>
              <a:spcBef>
                <a:spcPts val="900"/>
              </a:spcBef>
            </a:pPr>
            <a:r>
              <a:rPr lang="ru-RU" altLang="ru-RU" dirty="0" smtClean="0"/>
              <a:t>4. Современным </a:t>
            </a:r>
            <a:r>
              <a:rPr lang="ru-RU" altLang="ru-RU" b="1" dirty="0"/>
              <a:t>научным представлениям об эффективности </a:t>
            </a:r>
            <a:r>
              <a:rPr lang="ru-RU" altLang="ru-RU" dirty="0"/>
              <a:t>обучения и воспитания </a:t>
            </a:r>
            <a:r>
              <a:rPr lang="ru-RU" altLang="ru-RU" dirty="0" smtClean="0"/>
              <a:t>дошкольников. </a:t>
            </a:r>
            <a:endParaRPr lang="ru-RU" alt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defTabSz="33694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defTabSz="33694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defTabSz="33694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defTabSz="33694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476982C-1601-4633-BE2F-82D084594D40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116010" y="355436"/>
            <a:ext cx="8234817" cy="35967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Внутренняя система оценки качества образования в ДОО</a:t>
            </a:r>
          </a:p>
        </p:txBody>
      </p:sp>
    </p:spTree>
    <p:extLst>
      <p:ext uri="{BB962C8B-B14F-4D97-AF65-F5344CB8AC3E}">
        <p14:creationId xmlns:p14="http://schemas.microsoft.com/office/powerpoint/2010/main" val="35403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868" y="365127"/>
            <a:ext cx="8556914" cy="383018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40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220306" y="731411"/>
            <a:ext cx="870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5" y="1543569"/>
            <a:ext cx="8731077" cy="4996288"/>
          </a:xfr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93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4"/>
          <p:cNvSpPr>
            <a:spLocks noGrp="1"/>
          </p:cNvSpPr>
          <p:nvPr>
            <p:ph type="title"/>
          </p:nvPr>
        </p:nvSpPr>
        <p:spPr>
          <a:xfrm>
            <a:off x="177800" y="355675"/>
            <a:ext cx="7439025" cy="300036"/>
          </a:xfrm>
        </p:spPr>
        <p:txBody>
          <a:bodyPr anchor="t"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463DAA-D992-4E2C-9106-AA9C450E6810}" type="slidenum">
              <a:rPr lang="ru-RU" altLang="ru-RU" smtClean="0"/>
              <a:pPr/>
              <a:t>41</a:t>
            </a:fld>
            <a:endParaRPr lang="ru-RU" altLang="ru-RU" smtClean="0"/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177800" y="649027"/>
            <a:ext cx="8351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096115"/>
            <a:ext cx="8547100" cy="4261180"/>
          </a:xfrm>
          <a:effectLst>
            <a:reflection stA="0" endPos="65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890714" y="3783807"/>
            <a:ext cx="4433886" cy="24288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75" b="1" dirty="0"/>
              <a:t>3.3.5. Освоение письменной речи</a:t>
            </a:r>
          </a:p>
        </p:txBody>
      </p:sp>
      <p:pic>
        <p:nvPicPr>
          <p:cNvPr id="41991" name="Picture 2" descr="C:\Users\Vorotnikova\Desktop\рабочие  текущие материалы\МКДО\МКДО3-7\модуль 4\фото для 4.2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395829"/>
            <a:ext cx="7962900" cy="7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4"/>
          <p:cNvSpPr>
            <a:spLocks noGrp="1"/>
          </p:cNvSpPr>
          <p:nvPr>
            <p:ph type="title"/>
          </p:nvPr>
        </p:nvSpPr>
        <p:spPr>
          <a:xfrm>
            <a:off x="334963" y="357188"/>
            <a:ext cx="7194550" cy="311150"/>
          </a:xfrm>
        </p:spPr>
        <p:txBody>
          <a:bodyPr anchor="t"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 термине «письменная речь»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46088" y="1218082"/>
            <a:ext cx="3897312" cy="528431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900" b="1" dirty="0"/>
              <a:t>ПИСЬМЕННАЯ </a:t>
            </a:r>
            <a:r>
              <a:rPr lang="ru-RU" sz="1900" b="1" dirty="0" smtClean="0"/>
              <a:t>РЕЧЬ (П. р.)</a:t>
            </a:r>
            <a:r>
              <a:rPr lang="ru-RU" sz="1900" dirty="0" smtClean="0"/>
              <a:t>. </a:t>
            </a:r>
            <a:r>
              <a:rPr lang="ru-RU" sz="1900" dirty="0"/>
              <a:t>Форма </a:t>
            </a:r>
            <a:r>
              <a:rPr lang="ru-RU" sz="1900" i="1" u="sng" dirty="0">
                <a:hlinkClick r:id="rId2"/>
              </a:rPr>
              <a:t>речи</a:t>
            </a:r>
            <a:r>
              <a:rPr lang="ru-RU" sz="1900" dirty="0"/>
              <a:t>, связанная с выражением и восприятием мыслей в графической форме. П. р. включает в себя, таким образом, два вида </a:t>
            </a:r>
            <a:r>
              <a:rPr lang="ru-RU" sz="1900" dirty="0">
                <a:hlinkClick r:id="rId3"/>
              </a:rPr>
              <a:t>речевой деятельности</a:t>
            </a:r>
            <a:r>
              <a:rPr lang="ru-RU" sz="1900" dirty="0"/>
              <a:t>:  </a:t>
            </a:r>
            <a:r>
              <a:rPr lang="ru-RU" sz="1900" dirty="0">
                <a:hlinkClick r:id="rId4"/>
              </a:rPr>
              <a:t>продуктивный </a:t>
            </a:r>
            <a:r>
              <a:rPr lang="ru-RU" sz="1900" dirty="0"/>
              <a:t> (</a:t>
            </a:r>
            <a:r>
              <a:rPr lang="ru-RU" sz="1900" dirty="0">
                <a:hlinkClick r:id="rId5"/>
              </a:rPr>
              <a:t>письмо</a:t>
            </a:r>
            <a:r>
              <a:rPr lang="ru-RU" sz="1900" dirty="0"/>
              <a:t>) и </a:t>
            </a:r>
            <a:r>
              <a:rPr lang="ru-RU" sz="1900" dirty="0">
                <a:hlinkClick r:id="rId6"/>
              </a:rPr>
              <a:t>рецептивный </a:t>
            </a:r>
            <a:r>
              <a:rPr lang="ru-RU" sz="1900" dirty="0"/>
              <a:t>(</a:t>
            </a:r>
            <a:r>
              <a:rPr lang="ru-RU" sz="1900" dirty="0">
                <a:hlinkClick r:id="rId7"/>
              </a:rPr>
              <a:t>чтение</a:t>
            </a:r>
            <a:r>
              <a:rPr lang="ru-RU" sz="1900" dirty="0"/>
              <a:t>). П. р. может осуществляться средствами </a:t>
            </a:r>
            <a:r>
              <a:rPr lang="ru-RU" sz="1900" dirty="0">
                <a:hlinkClick r:id="rId8"/>
              </a:rPr>
              <a:t>массовой коммуникации </a:t>
            </a:r>
            <a:r>
              <a:rPr lang="ru-RU" sz="1900" dirty="0"/>
              <a:t>(книга, пресса и др.) и индивидуальной (письмо, заявление, поздравление, план, тезисы, </a:t>
            </a:r>
            <a:r>
              <a:rPr lang="ru-RU" sz="1900" dirty="0">
                <a:hlinkClick r:id="rId9"/>
              </a:rPr>
              <a:t>аннотация </a:t>
            </a:r>
            <a:r>
              <a:rPr lang="ru-RU" sz="1900" dirty="0"/>
              <a:t>и др.). По сравнению с устной речью П. р. более развернута, структурно сложна, организованна, логически связна.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14863" y="1218082"/>
            <a:ext cx="4083050" cy="501761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000" dirty="0"/>
              <a:t>В обучении П. р. можно выделить три этапа: </a:t>
            </a:r>
          </a:p>
          <a:p>
            <a:pPr marL="0" indent="0">
              <a:buNone/>
              <a:defRPr/>
            </a:pPr>
            <a:r>
              <a:rPr lang="ru-RU" sz="2000" dirty="0"/>
              <a:t>1</a:t>
            </a:r>
            <a:r>
              <a:rPr lang="ru-RU" sz="2000" dirty="0" smtClean="0"/>
              <a:t>) владение</a:t>
            </a:r>
            <a:r>
              <a:rPr lang="ru-RU" sz="2000" dirty="0"/>
              <a:t> </a:t>
            </a:r>
            <a:r>
              <a:rPr lang="ru-RU" sz="2000" i="1" dirty="0">
                <a:hlinkClick r:id="rId10"/>
              </a:rPr>
              <a:t>графикой ( овладение 2-мя навыками – правильное изображение букв и правильное соединение их в слове) </a:t>
            </a:r>
            <a:r>
              <a:rPr lang="ru-RU" sz="2000" dirty="0"/>
              <a:t>и </a:t>
            </a:r>
            <a:r>
              <a:rPr lang="ru-RU" sz="2000" i="1" dirty="0">
                <a:hlinkClick r:id="rId11"/>
              </a:rPr>
              <a:t>орфографией</a:t>
            </a:r>
            <a:r>
              <a:rPr lang="ru-RU" sz="2000" i="1" dirty="0"/>
              <a:t> (освоение норм </a:t>
            </a:r>
            <a:r>
              <a:rPr lang="ru-RU" sz="2000" i="1" dirty="0" smtClean="0"/>
              <a:t>правописания </a:t>
            </a:r>
            <a:r>
              <a:rPr lang="ru-RU" sz="2000" i="1" dirty="0"/>
              <a:t>слов)</a:t>
            </a:r>
            <a:r>
              <a:rPr lang="ru-RU" sz="2000" dirty="0"/>
              <a:t>; </a:t>
            </a:r>
          </a:p>
          <a:p>
            <a:pPr marL="0" indent="0">
              <a:buNone/>
              <a:defRPr/>
            </a:pPr>
            <a:r>
              <a:rPr lang="ru-RU" sz="2000" dirty="0"/>
              <a:t>2) усвоение </a:t>
            </a:r>
            <a:r>
              <a:rPr lang="ru-RU" sz="2000" i="1" dirty="0">
                <a:hlinkClick r:id="rId12"/>
              </a:rPr>
              <a:t>структурных моделей предложений</a:t>
            </a:r>
            <a:r>
              <a:rPr lang="ru-RU" sz="2000" dirty="0"/>
              <a:t>; </a:t>
            </a:r>
          </a:p>
          <a:p>
            <a:pPr marL="0" indent="0">
              <a:buNone/>
              <a:defRPr/>
            </a:pPr>
            <a:r>
              <a:rPr lang="ru-RU" sz="2000" dirty="0"/>
              <a:t>3) овладение П. р. как средством общения (</a:t>
            </a:r>
            <a:r>
              <a:rPr lang="ru-RU" sz="2000" b="1" dirty="0"/>
              <a:t>написание сочинений</a:t>
            </a:r>
            <a:r>
              <a:rPr lang="ru-RU" sz="2000" dirty="0"/>
              <a:t>, заметки, </a:t>
            </a:r>
            <a:r>
              <a:rPr lang="ru-RU" sz="2000" b="1" dirty="0"/>
              <a:t>план,</a:t>
            </a:r>
            <a:r>
              <a:rPr lang="ru-RU" sz="2000" dirty="0"/>
              <a:t> тезисы, </a:t>
            </a:r>
            <a:r>
              <a:rPr lang="ru-RU" sz="2000" b="1" dirty="0"/>
              <a:t>объявление, заявление, </a:t>
            </a:r>
            <a:r>
              <a:rPr lang="ru-RU" sz="2000" dirty="0"/>
              <a:t>статья, </a:t>
            </a:r>
            <a:r>
              <a:rPr lang="ru-RU" sz="2000" b="1" dirty="0"/>
              <a:t>доклад,</a:t>
            </a:r>
            <a:r>
              <a:rPr lang="ru-RU" sz="2000" dirty="0"/>
              <a:t> отчет и т.д.). 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4301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95E701-570D-48AD-B8AA-DE2C0E15778D}" type="slidenum">
              <a:rPr lang="ru-RU" altLang="ru-RU" smtClean="0"/>
              <a:pPr/>
              <a:t>42</a:t>
            </a:fld>
            <a:endParaRPr lang="ru-RU" altLang="ru-RU" smtClean="0"/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 rot="10800000" flipH="1" flipV="1">
            <a:off x="340783" y="758544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«Словарь методических терминов»: «письменная речь»</a:t>
            </a:r>
          </a:p>
        </p:txBody>
      </p:sp>
    </p:spTree>
    <p:extLst>
      <p:ext uri="{BB962C8B-B14F-4D97-AF65-F5344CB8AC3E}">
        <p14:creationId xmlns:p14="http://schemas.microsoft.com/office/powerpoint/2010/main" val="42834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4"/>
          <p:cNvSpPr>
            <a:spLocks noGrp="1"/>
          </p:cNvSpPr>
          <p:nvPr>
            <p:ph type="title"/>
          </p:nvPr>
        </p:nvSpPr>
        <p:spPr>
          <a:xfrm>
            <a:off x="314328" y="383233"/>
            <a:ext cx="5915025" cy="360363"/>
          </a:xfrm>
        </p:spPr>
        <p:txBody>
          <a:bodyPr anchor="t">
            <a:noAutofit/>
          </a:bodyPr>
          <a:lstStyle/>
          <a:p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 термине «письменная речь»</a:t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398463" y="1308100"/>
            <a:ext cx="8148637" cy="4889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1800" dirty="0"/>
              <a:t>&lt;...&gt; сначала письменная речь состоит из системы знаков, условно обозначающих  звуки и слова устной речи; &lt;...&gt; письменная речь превращается в </a:t>
            </a:r>
            <a:r>
              <a:rPr lang="ru-RU" altLang="ru-RU" sz="1800" b="1" dirty="0"/>
              <a:t>систему знаков, непосредственно </a:t>
            </a:r>
          </a:p>
          <a:p>
            <a:pPr marL="0" indent="0">
              <a:buNone/>
            </a:pPr>
            <a:r>
              <a:rPr lang="ru-RU" altLang="ru-RU" sz="1800" b="1" dirty="0"/>
              <a:t>символизирующих обозначаемые предметы и отношения между ними</a:t>
            </a:r>
            <a:r>
              <a:rPr lang="ru-RU" altLang="ru-RU" sz="1800" dirty="0"/>
              <a:t>;</a:t>
            </a:r>
          </a:p>
          <a:p>
            <a:pPr marL="0" indent="0">
              <a:buNone/>
            </a:pPr>
            <a:r>
              <a:rPr lang="ru-RU" altLang="ru-RU" sz="1800" dirty="0"/>
              <a:t> &lt;...&gt; овладение этой сложной системой знаков </a:t>
            </a:r>
            <a:r>
              <a:rPr lang="ru-RU" altLang="ru-RU" sz="1800" b="1" dirty="0"/>
              <a:t>не может совершаться </a:t>
            </a:r>
          </a:p>
          <a:p>
            <a:pPr marL="0" indent="0">
              <a:buNone/>
            </a:pPr>
            <a:r>
              <a:rPr lang="ru-RU" altLang="ru-RU" sz="1800" b="1" dirty="0"/>
              <a:t>исключительно механически, извне</a:t>
            </a:r>
            <a:r>
              <a:rPr lang="ru-RU" altLang="ru-RU" sz="1800" dirty="0"/>
              <a:t>; </a:t>
            </a:r>
          </a:p>
          <a:p>
            <a:pPr marL="0" indent="0">
              <a:buNone/>
            </a:pPr>
            <a:r>
              <a:rPr lang="ru-RU" altLang="ru-RU" sz="1800" dirty="0"/>
              <a:t>&lt;...&gt; овладение письменной речью &lt;...&gt; является на самом деле </a:t>
            </a:r>
            <a:r>
              <a:rPr lang="ru-RU" altLang="ru-RU" sz="1800" b="1" dirty="0"/>
              <a:t>продуктом </a:t>
            </a:r>
            <a:endParaRPr lang="ru-RU" altLang="ru-RU" sz="1800" b="1" dirty="0" smtClean="0"/>
          </a:p>
          <a:p>
            <a:pPr marL="0" indent="0">
              <a:buNone/>
            </a:pPr>
            <a:r>
              <a:rPr lang="ru-RU" altLang="ru-RU" sz="1800" b="1" dirty="0" smtClean="0"/>
              <a:t>длительного</a:t>
            </a:r>
            <a:r>
              <a:rPr lang="ru-RU" altLang="ru-RU" sz="1800" b="1" dirty="0"/>
              <a:t> развития сложных функций поведения ребенка</a:t>
            </a:r>
            <a:r>
              <a:rPr lang="ru-RU" altLang="ru-RU" sz="1800" dirty="0"/>
              <a:t>; </a:t>
            </a:r>
            <a:r>
              <a:rPr lang="ru-RU" altLang="ru-RU" sz="1800" b="1" dirty="0"/>
              <a:t>процесс это совершенно иной, чем устная</a:t>
            </a:r>
            <a:r>
              <a:rPr lang="ru-RU" altLang="ru-RU" sz="1800" dirty="0"/>
              <a:t>; </a:t>
            </a:r>
          </a:p>
          <a:p>
            <a:pPr marL="0" indent="0">
              <a:buNone/>
            </a:pPr>
            <a:r>
              <a:rPr lang="ru-RU" altLang="ru-RU" sz="1800" dirty="0"/>
              <a:t>главное отличие: </a:t>
            </a:r>
            <a:r>
              <a:rPr lang="ru-RU" altLang="ru-RU" sz="1800" b="1" dirty="0"/>
              <a:t>письменная речь есть алгебра речи</a:t>
            </a:r>
            <a:r>
              <a:rPr lang="ru-RU" altLang="ru-RU" sz="1800" dirty="0"/>
              <a:t>….;</a:t>
            </a:r>
          </a:p>
          <a:p>
            <a:pPr marL="0" indent="0">
              <a:buNone/>
            </a:pPr>
            <a:r>
              <a:rPr lang="ru-RU" altLang="ru-RU" sz="1800" dirty="0"/>
              <a:t>&lt;...&gt; замедление письменной речи вызывает не только количественные, но и качественные изменения, так как в результате этого замедления </a:t>
            </a:r>
          </a:p>
          <a:p>
            <a:pPr marL="0" indent="0">
              <a:buNone/>
            </a:pPr>
            <a:r>
              <a:rPr lang="ru-RU" altLang="ru-RU" sz="1800" b="1" dirty="0"/>
              <a:t>получаются уже новый стиль и новый психологический характер детского</a:t>
            </a:r>
          </a:p>
          <a:p>
            <a:pPr marL="0" indent="0">
              <a:buNone/>
            </a:pPr>
            <a:r>
              <a:rPr lang="ru-RU" altLang="ru-RU" sz="1800" b="1" dirty="0"/>
              <a:t>творчества</a:t>
            </a:r>
            <a:r>
              <a:rPr lang="ru-RU" altLang="ru-RU" sz="1800" dirty="0"/>
              <a:t>.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9B1BD1-33F4-4CF0-B5CE-158517D5A60D}" type="slidenum">
              <a:rPr lang="ru-RU" altLang="ru-RU" smtClean="0"/>
              <a:pPr/>
              <a:t>43</a:t>
            </a:fld>
            <a:endParaRPr lang="ru-RU" altLang="ru-RU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98462" y="743597"/>
            <a:ext cx="6688137" cy="3663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«Словарь Л. С. Выготского»: «письменная речь»</a:t>
            </a:r>
          </a:p>
        </p:txBody>
      </p:sp>
    </p:spTree>
    <p:extLst>
      <p:ext uri="{BB962C8B-B14F-4D97-AF65-F5344CB8AC3E}">
        <p14:creationId xmlns:p14="http://schemas.microsoft.com/office/powerpoint/2010/main" val="18421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674" y="429371"/>
            <a:ext cx="7886700" cy="329818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Пример 1:  ООП ДО. Модельная ДОО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" y="1034975"/>
            <a:ext cx="7358566" cy="500006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44</a:t>
            </a:fld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636414" y="1586547"/>
            <a:ext cx="1040260" cy="344215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7445902" y="1242332"/>
            <a:ext cx="1040260" cy="344215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312739" y="339725"/>
            <a:ext cx="7418387" cy="422275"/>
          </a:xfrm>
        </p:spPr>
        <p:txBody>
          <a:bodyPr anchor="t"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ДОО</a:t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/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3BDE47-777E-4533-8D05-42B2E4CF96EF}" type="slidenum">
              <a:rPr lang="ru-RU" altLang="ru-RU" smtClean="0"/>
              <a:pPr/>
              <a:t>45</a:t>
            </a:fld>
            <a:endParaRPr lang="ru-RU" alt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7296" y="1537605"/>
            <a:ext cx="7840662" cy="37535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ru-RU" b="1" u="sng" dirty="0"/>
              <a:t>Уровневые индикаторы </a:t>
            </a:r>
            <a:r>
              <a:rPr lang="ru-RU" b="1" u="sng" dirty="0" smtClean="0"/>
              <a:t>качества:</a:t>
            </a:r>
            <a:endParaRPr lang="ru-RU" dirty="0"/>
          </a:p>
          <a:p>
            <a:pPr marL="0" indent="0">
              <a:buNone/>
              <a:defRPr/>
            </a:pPr>
            <a:r>
              <a:rPr lang="ru-RU" b="1" dirty="0"/>
              <a:t>0-й уровень — «Программа не содержит информации по данному показателю»</a:t>
            </a:r>
            <a:r>
              <a:rPr lang="ru-RU" dirty="0"/>
              <a:t>. Программа не содержит упоминаний деятельности, связанной с оцениваемым показателем.</a:t>
            </a:r>
          </a:p>
          <a:p>
            <a:pPr marL="0" indent="0">
              <a:buNone/>
              <a:defRPr/>
            </a:pPr>
            <a:r>
              <a:rPr lang="ru-RU" i="1" dirty="0"/>
              <a:t>Если при изучении программы Вы не нашли упоминаний деятельности, связанной с оцениваемым показателем, то поставьте отметку «0-ой уровень» и завершите оценивание показателя.</a:t>
            </a:r>
            <a:endParaRPr lang="ru-RU" dirty="0"/>
          </a:p>
          <a:p>
            <a:pPr marL="0" indent="0">
              <a:buNone/>
              <a:defRPr/>
            </a:pPr>
            <a:r>
              <a:rPr lang="ru-RU" b="1" dirty="0"/>
              <a:t>1-й уровень — «Программа содержит отдельные элементы»</a:t>
            </a:r>
            <a:r>
              <a:rPr lang="ru-RU" dirty="0"/>
              <a:t>. Программа предусматривает реализацию деятельности, связанной с оцениваемым показателем и содержит упоминания такой деятельности как минимум в одном из своих разделов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377296" y="708710"/>
            <a:ext cx="85740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  <p:pic>
        <p:nvPicPr>
          <p:cNvPr id="45062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497514"/>
            <a:ext cx="879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39" y="5291138"/>
            <a:ext cx="12938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749157"/>
            <a:ext cx="1295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34950" y="306389"/>
            <a:ext cx="7886700" cy="741870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Пример: структура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Содержательного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раздела ООП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ДО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.</a:t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Модельная ДОО 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4608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599" y="1048259"/>
            <a:ext cx="7102478" cy="5339840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84199" y="1435100"/>
            <a:ext cx="71881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50878" y="3657600"/>
            <a:ext cx="71881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0878" y="4508500"/>
            <a:ext cx="71881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84199" y="2819400"/>
            <a:ext cx="71881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312739" y="339725"/>
            <a:ext cx="7418387" cy="422275"/>
          </a:xfrm>
        </p:spPr>
        <p:txBody>
          <a:bodyPr anchor="t"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ДОО</a:t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/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3BDE47-777E-4533-8D05-42B2E4CF96EF}" type="slidenum">
              <a:rPr lang="ru-RU" altLang="ru-RU" smtClean="0"/>
              <a:pPr/>
              <a:t>47</a:t>
            </a:fld>
            <a:endParaRPr lang="ru-RU" alt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7296" y="1537605"/>
            <a:ext cx="7840662" cy="37535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ru-RU" b="1" u="sng" dirty="0"/>
              <a:t>Уровневые индикаторы </a:t>
            </a:r>
            <a:r>
              <a:rPr lang="ru-RU" b="1" u="sng" dirty="0" smtClean="0"/>
              <a:t>качества:</a:t>
            </a:r>
            <a:endParaRPr lang="ru-RU" dirty="0"/>
          </a:p>
          <a:p>
            <a:pPr marL="0" indent="0">
              <a:buNone/>
              <a:defRPr/>
            </a:pPr>
            <a:r>
              <a:rPr lang="ru-RU" b="1" dirty="0"/>
              <a:t>0-й уровень — «Программа не содержит информации по данному показателю»</a:t>
            </a:r>
            <a:r>
              <a:rPr lang="ru-RU" dirty="0"/>
              <a:t>. Программа не содержит упоминаний деятельности, связанной с оцениваемым показателем.</a:t>
            </a:r>
          </a:p>
          <a:p>
            <a:pPr marL="0" indent="0">
              <a:buNone/>
              <a:defRPr/>
            </a:pPr>
            <a:r>
              <a:rPr lang="ru-RU" i="1" dirty="0"/>
              <a:t>Если при изучении программы Вы не нашли упоминаний деятельности, связанной с оцениваемым показателем, то поставьте отметку «0-ой уровень» и завершите оценивание показателя.</a:t>
            </a:r>
            <a:endParaRPr lang="ru-RU" dirty="0"/>
          </a:p>
          <a:p>
            <a:pPr marL="0" indent="0">
              <a:buNone/>
              <a:defRPr/>
            </a:pPr>
            <a:r>
              <a:rPr lang="ru-RU" b="1" dirty="0"/>
              <a:t>1-й уровень — «Программа содержит отдельные элементы»</a:t>
            </a:r>
            <a:r>
              <a:rPr lang="ru-RU" dirty="0"/>
              <a:t>. Программа предусматривает реализацию деятельности, связанной с оцениваемым показателем и содержит упоминания такой деятельности как минимум в одном из своих разделов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377296" y="708710"/>
            <a:ext cx="85740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  <p:pic>
        <p:nvPicPr>
          <p:cNvPr id="45062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497514"/>
            <a:ext cx="879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39" y="5291138"/>
            <a:ext cx="12938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749157"/>
            <a:ext cx="1295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34950" y="306389"/>
            <a:ext cx="7886700" cy="439737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Пример1: ООП ДО. Структура Содержательного раздела</a:t>
            </a:r>
          </a:p>
        </p:txBody>
      </p:sp>
      <p:pic>
        <p:nvPicPr>
          <p:cNvPr id="4608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838200"/>
            <a:ext cx="7381876" cy="5549899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57201" y="1168400"/>
            <a:ext cx="71881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4200" y="3517900"/>
            <a:ext cx="71881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84199" y="4406900"/>
            <a:ext cx="71881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36599" y="2667000"/>
            <a:ext cx="71881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0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4"/>
          <p:cNvSpPr>
            <a:spLocks noGrp="1"/>
          </p:cNvSpPr>
          <p:nvPr>
            <p:ph type="title"/>
          </p:nvPr>
        </p:nvSpPr>
        <p:spPr>
          <a:xfrm>
            <a:off x="204788" y="417903"/>
            <a:ext cx="6418262" cy="287338"/>
          </a:xfrm>
        </p:spPr>
        <p:txBody>
          <a:bodyPr anchor="t"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39EF257-0C0B-4345-8747-D7353D0DC0CC}" type="slidenum">
              <a:rPr lang="ru-RU" altLang="ru-RU" smtClean="0"/>
              <a:pPr/>
              <a:t>49</a:t>
            </a:fld>
            <a:endParaRPr lang="ru-RU" altLang="ru-RU" smtClean="0"/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294216" y="727466"/>
            <a:ext cx="76136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2346866"/>
            <a:ext cx="7112000" cy="4010429"/>
          </a:xfrm>
          <a:effectLst>
            <a:reflection stA="0" endPos="65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993900" y="3923877"/>
            <a:ext cx="3740151" cy="24288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75" b="1" dirty="0"/>
              <a:t>3.3.5. Освоение письменной речи</a:t>
            </a:r>
          </a:p>
        </p:txBody>
      </p:sp>
      <p:pic>
        <p:nvPicPr>
          <p:cNvPr id="48135" name="Picture 2" descr="C:\Users\Vorotnikova\Desktop\рабочие  текущие материалы\МКДО\МКДО3-7\модуль 4\фото для 4.2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3021"/>
            <a:ext cx="6540500" cy="67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230148" y="3923877"/>
            <a:ext cx="147638" cy="1603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75"/>
          </a:p>
        </p:txBody>
      </p:sp>
    </p:spTree>
    <p:extLst>
      <p:ext uri="{BB962C8B-B14F-4D97-AF65-F5344CB8AC3E}">
        <p14:creationId xmlns:p14="http://schemas.microsoft.com/office/powerpoint/2010/main" val="3754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21" y="338466"/>
            <a:ext cx="7886700" cy="83384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Механизмы МКДО – комплексный подход к сбору, обработке,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оценке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и анализу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438" y="1442732"/>
            <a:ext cx="8603672" cy="39236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1600" dirty="0"/>
              <a:t>Механизмы МКДО включают: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–"/>
            </a:pPr>
            <a:r>
              <a:rPr lang="ru-RU" sz="1600" dirty="0"/>
              <a:t>регулярный сбор </a:t>
            </a:r>
            <a:r>
              <a:rPr lang="ru-RU" sz="1600" b="1" dirty="0"/>
              <a:t>существенной, разносторонней и комплексной </a:t>
            </a:r>
            <a:r>
              <a:rPr lang="ru-RU" sz="1600" dirty="0"/>
              <a:t>информации о качестве дошкольного образования;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–"/>
            </a:pPr>
            <a:r>
              <a:rPr lang="ru-RU" sz="1600" dirty="0"/>
              <a:t>обработку, </a:t>
            </a:r>
            <a:r>
              <a:rPr lang="ru-RU" sz="1600" b="1" dirty="0"/>
              <a:t>систематизацию данных </a:t>
            </a:r>
            <a:r>
              <a:rPr lang="ru-RU" sz="1600" dirty="0"/>
              <a:t>МКДО и их хранение;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–"/>
            </a:pPr>
            <a:r>
              <a:rPr lang="ru-RU" sz="1600" dirty="0"/>
              <a:t>качественный и количественный анализ данных, оценку качества дошкольного образования по объектам МКДО в разрезе областей и показателей качества МКДО;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–"/>
            </a:pPr>
            <a:r>
              <a:rPr lang="ru-RU" sz="1600" dirty="0"/>
              <a:t>определение </a:t>
            </a:r>
            <a:r>
              <a:rPr lang="ru-RU" sz="1600" b="1" dirty="0"/>
              <a:t>возможностей и рисков </a:t>
            </a:r>
            <a:r>
              <a:rPr lang="ru-RU" sz="1600" dirty="0"/>
              <a:t>при обеспечении требуемого ФГОС ДО качества образования;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–"/>
            </a:pPr>
            <a:r>
              <a:rPr lang="ru-RU" sz="1600" dirty="0"/>
              <a:t>предоставление </a:t>
            </a:r>
            <a:r>
              <a:rPr lang="ru-RU" sz="1600" b="1" dirty="0"/>
              <a:t>обратной связи</a:t>
            </a:r>
            <a:r>
              <a:rPr lang="ru-RU" sz="1600" dirty="0"/>
              <a:t> о результатах МКДО с целью совершенствования образовательной деятельности ДОО;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–"/>
            </a:pPr>
            <a:r>
              <a:rPr lang="ru-RU" sz="1600" dirty="0"/>
              <a:t>предоставление </a:t>
            </a:r>
            <a:r>
              <a:rPr lang="ru-RU" sz="1600" b="1" dirty="0"/>
              <a:t>рекомендаций всем объектам мониторинга </a:t>
            </a:r>
            <a:r>
              <a:rPr lang="ru-RU" sz="1600" dirty="0"/>
              <a:t>по итогам МКДО;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Calibri" panose="020F0502020204030204" pitchFamily="34" charset="0"/>
              <a:buChar char="–"/>
            </a:pPr>
            <a:r>
              <a:rPr lang="ru-RU" sz="1600" b="1" dirty="0"/>
              <a:t>информирование</a:t>
            </a:r>
            <a:r>
              <a:rPr lang="ru-RU" sz="1600" dirty="0"/>
              <a:t> заинтересованных лиц о результатах мониторинга качества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6695098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4"/>
          <p:cNvSpPr>
            <a:spLocks noGrp="1"/>
          </p:cNvSpPr>
          <p:nvPr>
            <p:ph type="title"/>
          </p:nvPr>
        </p:nvSpPr>
        <p:spPr>
          <a:xfrm>
            <a:off x="180975" y="398613"/>
            <a:ext cx="7373937" cy="434975"/>
          </a:xfrm>
        </p:spPr>
        <p:txBody>
          <a:bodyPr anchor="t"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 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27D59EF-9372-4C61-BBF3-1993F64E4096}" type="slidenum">
              <a:rPr lang="ru-RU" altLang="ru-RU" smtClean="0"/>
              <a:pPr/>
              <a:t>50</a:t>
            </a:fld>
            <a:endParaRPr lang="ru-RU" alt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2208" y="1827311"/>
            <a:ext cx="8336491" cy="24652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b="1" u="sng" dirty="0"/>
              <a:t>Уровневые индикаторы </a:t>
            </a:r>
            <a:r>
              <a:rPr lang="ru-RU" b="1" u="sng" dirty="0" smtClean="0"/>
              <a:t>качества:</a:t>
            </a:r>
            <a:endParaRPr lang="ru-RU" dirty="0"/>
          </a:p>
          <a:p>
            <a:pPr marL="0" indent="0">
              <a:buNone/>
              <a:defRPr/>
            </a:pPr>
            <a:r>
              <a:rPr lang="ru-RU" b="1" dirty="0" smtClean="0"/>
              <a:t>2-й </a:t>
            </a:r>
            <a:r>
              <a:rPr lang="ru-RU" b="1" dirty="0"/>
              <a:t>уровень — «Программа частично соответствует» {</a:t>
            </a:r>
            <a:r>
              <a:rPr lang="ru-RU" b="1" i="1" dirty="0"/>
              <a:t>В дополнение к предыдущему</a:t>
            </a:r>
            <a:r>
              <a:rPr lang="ru-RU" b="1" dirty="0"/>
              <a:t>}.</a:t>
            </a:r>
            <a:r>
              <a:rPr lang="ru-RU" dirty="0"/>
              <a:t> Программа предусматривает реализацию </a:t>
            </a:r>
            <a:r>
              <a:rPr lang="ru-RU" b="1" dirty="0"/>
              <a:t>регулярной </a:t>
            </a:r>
            <a:r>
              <a:rPr lang="ru-RU" dirty="0"/>
              <a:t>деятельности, соответствующую показателю качества - описаны целевые ориентиры данной деятельности, ее содержание либо способы организации данной деятельности в ДОО.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207963" y="651297"/>
            <a:ext cx="81010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  <p:pic>
        <p:nvPicPr>
          <p:cNvPr id="4915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53" y="4002215"/>
            <a:ext cx="3070225" cy="264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60350" y="407989"/>
            <a:ext cx="7886700" cy="439737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Пример: Целевые  ориентиры в ООП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ДО.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Модельная ДОО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50179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3" y="952500"/>
            <a:ext cx="4497388" cy="5346700"/>
          </a:xfrm>
        </p:spPr>
      </p:pic>
      <p:pic>
        <p:nvPicPr>
          <p:cNvPr id="50180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1997867"/>
            <a:ext cx="3976688" cy="400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60350" y="1282700"/>
            <a:ext cx="43687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12750" y="4940300"/>
            <a:ext cx="43687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10138" y="4267200"/>
            <a:ext cx="399415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10137" y="4673600"/>
            <a:ext cx="399415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18869" y="5397500"/>
            <a:ext cx="399415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27000" y="374649"/>
            <a:ext cx="7905750" cy="877889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Пример: Описание содержания систематической работы в ООП ДО.</a:t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Модельная ДОО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5427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9" y="1549401"/>
            <a:ext cx="39782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9" y="1414463"/>
            <a:ext cx="424973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29149" y="1765300"/>
            <a:ext cx="43687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14354" y="1879600"/>
            <a:ext cx="3846510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354" y="2235200"/>
            <a:ext cx="3846510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4354" y="2603500"/>
            <a:ext cx="3846510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41827" y="4622800"/>
            <a:ext cx="43687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07950" y="393701"/>
            <a:ext cx="7886700" cy="855664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Пример: Описание содержания систематической работы в ООП ДО.</a:t>
            </a:r>
            <a:b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Модельная ДОО</a:t>
            </a:r>
            <a:endParaRPr lang="ru-RU" altLang="ru-RU" sz="1800" b="1" dirty="0">
              <a:solidFill>
                <a:srgbClr val="70A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29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46200"/>
            <a:ext cx="76327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30200" y="3797300"/>
            <a:ext cx="8340726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30200" y="4102100"/>
            <a:ext cx="8340726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4"/>
          <p:cNvSpPr>
            <a:spLocks noGrp="1"/>
          </p:cNvSpPr>
          <p:nvPr>
            <p:ph type="title"/>
          </p:nvPr>
        </p:nvSpPr>
        <p:spPr>
          <a:xfrm>
            <a:off x="190502" y="361724"/>
            <a:ext cx="6416675" cy="287337"/>
          </a:xfrm>
        </p:spPr>
        <p:txBody>
          <a:bodyPr anchor="t"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AD1C592-37B7-4559-8D12-B0BFFA62678A}" type="slidenum">
              <a:rPr lang="ru-RU" altLang="ru-RU" smtClean="0"/>
              <a:pPr/>
              <a:t>54</a:t>
            </a:fld>
            <a:endParaRPr lang="ru-RU" altLang="ru-RU" smtClean="0"/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219078" y="755849"/>
            <a:ext cx="8620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8" y="2346326"/>
            <a:ext cx="7388221" cy="4010970"/>
          </a:xfrm>
          <a:effectLst>
            <a:reflection stA="0" endPos="65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649414" y="3876676"/>
            <a:ext cx="3925886" cy="24288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75" b="1" dirty="0"/>
              <a:t>3.3.5. Освоение письменной речи</a:t>
            </a:r>
          </a:p>
        </p:txBody>
      </p:sp>
      <p:pic>
        <p:nvPicPr>
          <p:cNvPr id="51207" name="Picture 2" descr="C:\Users\Vorotnikova\Desktop\рабочие  текущие материалы\МКДО\МКДО3-7\модуль 4\фото для 4.2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93206"/>
            <a:ext cx="6832601" cy="75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025885" y="3925096"/>
            <a:ext cx="147638" cy="1603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75"/>
          </a:p>
        </p:txBody>
      </p:sp>
      <p:sp>
        <p:nvSpPr>
          <p:cNvPr id="10" name="Овал 9"/>
          <p:cNvSpPr/>
          <p:nvPr/>
        </p:nvSpPr>
        <p:spPr>
          <a:xfrm>
            <a:off x="6333068" y="3925095"/>
            <a:ext cx="146050" cy="1603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75"/>
          </a:p>
        </p:txBody>
      </p:sp>
    </p:spTree>
    <p:extLst>
      <p:ext uri="{BB962C8B-B14F-4D97-AF65-F5344CB8AC3E}">
        <p14:creationId xmlns:p14="http://schemas.microsoft.com/office/powerpoint/2010/main" val="5331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567112"/>
            <a:ext cx="219075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Заголовок 4"/>
          <p:cNvSpPr>
            <a:spLocks noGrp="1"/>
          </p:cNvSpPr>
          <p:nvPr>
            <p:ph type="title"/>
          </p:nvPr>
        </p:nvSpPr>
        <p:spPr>
          <a:xfrm>
            <a:off x="312739" y="436885"/>
            <a:ext cx="7418387" cy="274637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1FDF2D-574B-4E4F-BCCC-70E0D92726FE}" type="slidenum">
              <a:rPr lang="ru-RU" altLang="ru-RU" smtClean="0"/>
              <a:pPr/>
              <a:t>55</a:t>
            </a:fld>
            <a:endParaRPr lang="ru-RU" alt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7064" y="1816100"/>
            <a:ext cx="6142036" cy="411479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u="sng" dirty="0"/>
              <a:t>Уровневые индикаторы качества:</a:t>
            </a:r>
            <a:endParaRPr lang="ru-RU" sz="2400" dirty="0"/>
          </a:p>
          <a:p>
            <a:pPr marL="0" indent="0">
              <a:buNone/>
              <a:defRPr/>
            </a:pPr>
            <a:r>
              <a:rPr lang="ru-RU" sz="2025" b="1" dirty="0"/>
              <a:t>3-й уровень — «Программа полностью соответствует»</a:t>
            </a:r>
            <a:r>
              <a:rPr lang="ru-RU" sz="2025" dirty="0"/>
              <a:t> </a:t>
            </a:r>
            <a:r>
              <a:rPr lang="ru-RU" sz="2025" b="1" dirty="0"/>
              <a:t>{</a:t>
            </a:r>
            <a:r>
              <a:rPr lang="ru-RU" sz="2025" b="1" i="1" dirty="0"/>
              <a:t>В дополнение к предыдущему</a:t>
            </a:r>
            <a:r>
              <a:rPr lang="ru-RU" sz="2025" b="1" dirty="0"/>
              <a:t>}.</a:t>
            </a:r>
            <a:r>
              <a:rPr lang="ru-RU" sz="2025" dirty="0"/>
              <a:t> Программа предусматривает </a:t>
            </a:r>
            <a:r>
              <a:rPr lang="ru-RU" sz="2025" b="1" dirty="0"/>
              <a:t>системную работу </a:t>
            </a:r>
            <a:r>
              <a:rPr lang="ru-RU" sz="2025" dirty="0"/>
              <a:t>по направлению, описываемому показателем качества, выстроенную с учетом принципов ФГОС ДО.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312739" y="755005"/>
            <a:ext cx="82851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</p:spTree>
    <p:extLst>
      <p:ext uri="{BB962C8B-B14F-4D97-AF65-F5344CB8AC3E}">
        <p14:creationId xmlns:p14="http://schemas.microsoft.com/office/powerpoint/2010/main" val="27075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27000" y="374649"/>
            <a:ext cx="7905750" cy="877889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Пример: Описание содержания систематической работы в ООП ДО.</a:t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Модельная ДОО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5427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9" y="1549401"/>
            <a:ext cx="39782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9" y="1414463"/>
            <a:ext cx="424973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29149" y="1765300"/>
            <a:ext cx="43687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14354" y="1879600"/>
            <a:ext cx="3846510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2589" y="3276600"/>
            <a:ext cx="3846510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2589" y="4000500"/>
            <a:ext cx="3846510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41827" y="4622800"/>
            <a:ext cx="4368799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2589" y="3594100"/>
            <a:ext cx="3846510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4"/>
          <p:cNvSpPr>
            <a:spLocks noGrp="1"/>
          </p:cNvSpPr>
          <p:nvPr>
            <p:ph type="title"/>
          </p:nvPr>
        </p:nvSpPr>
        <p:spPr>
          <a:xfrm>
            <a:off x="201613" y="427940"/>
            <a:ext cx="6416675" cy="287337"/>
          </a:xfrm>
        </p:spPr>
        <p:txBody>
          <a:bodyPr anchor="t">
            <a:no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08CA4B0-250E-421A-AD5E-2298B496F72E}" type="slidenum">
              <a:rPr lang="ru-RU" altLang="ru-RU" smtClean="0"/>
              <a:pPr/>
              <a:t>57</a:t>
            </a:fld>
            <a:endParaRPr lang="ru-RU" altLang="ru-RU" smtClean="0"/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222252" y="909601"/>
            <a:ext cx="8528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" y="2461240"/>
            <a:ext cx="7147974" cy="3896055"/>
          </a:xfrm>
          <a:effectLst>
            <a:reflection stA="0" endPos="65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786731" y="3976689"/>
            <a:ext cx="3725069" cy="24288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75" b="1" dirty="0"/>
              <a:t>3.3.5. Освоение письменной речи</a:t>
            </a:r>
          </a:p>
        </p:txBody>
      </p:sp>
      <p:pic>
        <p:nvPicPr>
          <p:cNvPr id="56327" name="Picture 2" descr="C:\Users\Vorotnikova\Desktop\рабочие  текущие материалы\МКДО\МКДО3-7\модуль 4\фото для 4.2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60563"/>
            <a:ext cx="6680201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007897" y="4017963"/>
            <a:ext cx="147638" cy="1603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75"/>
          </a:p>
        </p:txBody>
      </p:sp>
      <p:sp>
        <p:nvSpPr>
          <p:cNvPr id="10" name="Овал 9"/>
          <p:cNvSpPr/>
          <p:nvPr/>
        </p:nvSpPr>
        <p:spPr>
          <a:xfrm>
            <a:off x="6260037" y="4017962"/>
            <a:ext cx="146050" cy="1603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75"/>
          </a:p>
        </p:txBody>
      </p:sp>
      <p:sp>
        <p:nvSpPr>
          <p:cNvPr id="11" name="Овал 10"/>
          <p:cNvSpPr/>
          <p:nvPr/>
        </p:nvSpPr>
        <p:spPr>
          <a:xfrm>
            <a:off x="6457951" y="4013200"/>
            <a:ext cx="146050" cy="1587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75"/>
          </a:p>
        </p:txBody>
      </p:sp>
    </p:spTree>
    <p:extLst>
      <p:ext uri="{BB962C8B-B14F-4D97-AF65-F5344CB8AC3E}">
        <p14:creationId xmlns:p14="http://schemas.microsoft.com/office/powerpoint/2010/main" val="12646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868" y="365127"/>
            <a:ext cx="8556914" cy="383018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58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220306" y="731411"/>
            <a:ext cx="870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3" y="1986152"/>
            <a:ext cx="8295044" cy="4065199"/>
          </a:xfrm>
          <a:effectLst>
            <a:reflection stA="0" endPos="65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792224" y="3527060"/>
            <a:ext cx="432816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3.3.5. Освоение письменной речи</a:t>
            </a:r>
            <a:endParaRPr lang="ru-RU" b="1" dirty="0"/>
          </a:p>
        </p:txBody>
      </p:sp>
      <p:pic>
        <p:nvPicPr>
          <p:cNvPr id="2050" name="Picture 2" descr="C:\Users\Vorotnikova\Desktop\рабочие  текущие материалы\МКДО\МКДО3-7\модуль 4\фото для 4.2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" y="1471802"/>
            <a:ext cx="77060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08028" y="2263833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08028" y="3604953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10510" y="3601074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32522" y="3896392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20220" y="3872253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76252" y="3896392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276252" y="2250903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270156" y="2534460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07900" y="3313514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70156" y="3313514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32522" y="2534460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08028" y="2534460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015476" y="3313514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732522" y="2850649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011752" y="2844122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732522" y="2250903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36246" y="3317948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76252" y="3598674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36477" y="3604953"/>
            <a:ext cx="195072" cy="213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74" y="340517"/>
            <a:ext cx="6204159" cy="531833"/>
          </a:xfrm>
        </p:spPr>
        <p:txBody>
          <a:bodyPr rtlCol="0" anchor="ctr"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Информационная платформа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МКДО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mtClean="0"/>
              <a:pPr rtl="0"/>
              <a:t>59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1" y="2345945"/>
            <a:ext cx="6858000" cy="992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-686" r="2234" b="686"/>
          <a:stretch/>
        </p:blipFill>
        <p:spPr>
          <a:xfrm>
            <a:off x="222362" y="1535723"/>
            <a:ext cx="8588821" cy="40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7009" y="337818"/>
            <a:ext cx="8076062" cy="72795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Сбор разносторонней информации о качестве 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дошкольного образования в ходе МКДО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83423" y="1090891"/>
            <a:ext cx="8205017" cy="5222432"/>
            <a:chOff x="-79665" y="1497869"/>
            <a:chExt cx="9031049" cy="5144159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-79665" y="1497869"/>
              <a:ext cx="9031049" cy="5144159"/>
              <a:chOff x="-177171" y="1037147"/>
              <a:chExt cx="10253304" cy="5840366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3310273" y="2120807"/>
                <a:ext cx="3214671" cy="324157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3743926" y="2905539"/>
                <a:ext cx="800934" cy="747538"/>
              </a:xfrm>
              <a:prstGeom prst="ellipse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18000" rIns="18000" rtlCol="0" anchor="ctr"/>
              <a:lstStyle/>
              <a:p>
                <a:pPr algn="ctr"/>
                <a:r>
                  <a:rPr lang="ru-RU" sz="900" b="1" dirty="0">
                    <a:solidFill>
                      <a:schemeClr val="tx1"/>
                    </a:solidFill>
                  </a:rPr>
                  <a:t>Группа</a:t>
                </a:r>
                <a:endParaRPr lang="en-US" sz="9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N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4729798" y="4220405"/>
                <a:ext cx="800934" cy="747538"/>
              </a:xfrm>
              <a:prstGeom prst="ellipse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18000" rIns="18000" rtlCol="0" anchor="ctr"/>
              <a:lstStyle/>
              <a:p>
                <a:pPr algn="ctr"/>
                <a:r>
                  <a:rPr lang="ru-RU" sz="900" b="1" dirty="0">
                    <a:solidFill>
                      <a:schemeClr val="tx1"/>
                    </a:solidFill>
                  </a:rPr>
                  <a:t>Группа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/>
                </a:r>
                <a:br>
                  <a:rPr lang="en-US" sz="900" b="1" dirty="0">
                    <a:solidFill>
                      <a:schemeClr val="tx1"/>
                    </a:solidFill>
                  </a:rPr>
                </a:br>
                <a:r>
                  <a:rPr lang="en-US" sz="900" b="1" dirty="0">
                    <a:solidFill>
                      <a:schemeClr val="tx1"/>
                    </a:solidFill>
                  </a:rPr>
                  <a:t>2</a:t>
                </a:r>
                <a:endParaRPr lang="ru-RU" sz="9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5270429" y="2697869"/>
                <a:ext cx="800934" cy="747538"/>
              </a:xfrm>
              <a:prstGeom prst="ellipse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18000" rIns="18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sz="900" b="1" dirty="0">
                    <a:solidFill>
                      <a:schemeClr val="tx1"/>
                    </a:solidFill>
                  </a:rPr>
                  <a:t>Группа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/>
                </a:r>
                <a:br>
                  <a:rPr lang="en-US" sz="900" b="1" dirty="0">
                    <a:solidFill>
                      <a:schemeClr val="tx1"/>
                    </a:solidFill>
                  </a:rPr>
                </a:br>
                <a:r>
                  <a:rPr lang="en-US" sz="900" b="1" dirty="0">
                    <a:solidFill>
                      <a:schemeClr val="tx1"/>
                    </a:solidFill>
                  </a:rPr>
                  <a:t>1</a:t>
                </a:r>
                <a:endParaRPr lang="ru-RU" sz="9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6943696" y="1143296"/>
                <a:ext cx="2945852" cy="989109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  <a:ln w="952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2383" tIns="12383" rIns="12383" bIns="12383" numCol="1" spcCol="1270" anchor="ctr" anchorCtr="0">
                <a:noAutofit/>
              </a:bodyPr>
              <a:lstStyle/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/>
                  <a:t>                 </a:t>
                </a:r>
                <a:r>
                  <a:rPr lang="ru-RU" sz="1200" b="1" dirty="0"/>
                  <a:t>Самооценка </a:t>
                </a:r>
              </a:p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/>
                  <a:t>           педагога</a:t>
                </a:r>
              </a:p>
            </p:txBody>
          </p:sp>
          <p:sp>
            <p:nvSpPr>
              <p:cNvPr id="21" name="Круговая стрелка 20"/>
              <p:cNvSpPr/>
              <p:nvPr/>
            </p:nvSpPr>
            <p:spPr>
              <a:xfrm>
                <a:off x="2770443" y="1213348"/>
                <a:ext cx="5028878" cy="5028877"/>
              </a:xfrm>
              <a:prstGeom prst="circularArrow">
                <a:avLst>
                  <a:gd name="adj1" fmla="val 5202"/>
                  <a:gd name="adj2" fmla="val 336015"/>
                  <a:gd name="adj3" fmla="val 21292825"/>
                  <a:gd name="adj4" fmla="val 19766604"/>
                  <a:gd name="adj5" fmla="val 6068"/>
                </a:avLst>
              </a:prstGeom>
              <a:solidFill>
                <a:schemeClr val="accent6"/>
              </a:solidFill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2" name="Полилиния 21"/>
              <p:cNvSpPr/>
              <p:nvPr/>
            </p:nvSpPr>
            <p:spPr>
              <a:xfrm>
                <a:off x="6943700" y="3923455"/>
                <a:ext cx="3132433" cy="1341439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  <a:ln w="952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2383" tIns="12383" rIns="12383" bIns="12383" numCol="1" spcCol="1270" anchor="ctr" anchorCtr="0">
                <a:noAutofit/>
              </a:bodyPr>
              <a:lstStyle/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/>
                  <a:t>                               </a:t>
                </a:r>
                <a:r>
                  <a:rPr lang="ru-RU" sz="1100" b="1" dirty="0"/>
                  <a:t>Внутренняя оценка</a:t>
                </a:r>
                <a:br>
                  <a:rPr lang="ru-RU" sz="1100" b="1" dirty="0"/>
                </a:br>
                <a:r>
                  <a:rPr lang="ru-RU" sz="1100" b="1" dirty="0"/>
                  <a:t>       качества </a:t>
                </a:r>
                <a:br>
                  <a:rPr lang="ru-RU" sz="1100" b="1" dirty="0"/>
                </a:br>
                <a:r>
                  <a:rPr lang="ru-RU" sz="1100" b="1" dirty="0"/>
                  <a:t>                        образовательной</a:t>
                </a:r>
                <a:br>
                  <a:rPr lang="ru-RU" sz="1100" b="1" dirty="0"/>
                </a:br>
                <a:r>
                  <a:rPr lang="ru-RU" sz="1100" b="1" dirty="0"/>
                  <a:t>                             среды ГРУППЫ ДОО</a:t>
                </a:r>
              </a:p>
            </p:txBody>
          </p:sp>
          <p:sp>
            <p:nvSpPr>
              <p:cNvPr id="23" name="Круговая стрелка 22"/>
              <p:cNvSpPr/>
              <p:nvPr/>
            </p:nvSpPr>
            <p:spPr>
              <a:xfrm>
                <a:off x="3314700" y="1625889"/>
                <a:ext cx="5028879" cy="5028877"/>
              </a:xfrm>
              <a:prstGeom prst="circularArrow">
                <a:avLst>
                  <a:gd name="adj1" fmla="val 5202"/>
                  <a:gd name="adj2" fmla="val 336015"/>
                  <a:gd name="adj3" fmla="val 4014266"/>
                  <a:gd name="adj4" fmla="val 2253829"/>
                  <a:gd name="adj5" fmla="val 6068"/>
                </a:avLst>
              </a:prstGeom>
              <a:solidFill>
                <a:schemeClr val="accent6"/>
              </a:solidFill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4" name="Полилиния 23"/>
              <p:cNvSpPr/>
              <p:nvPr/>
            </p:nvSpPr>
            <p:spPr>
              <a:xfrm>
                <a:off x="3737014" y="5937838"/>
                <a:ext cx="2671668" cy="939675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  <a:ln w="952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12383" tIns="12383" rIns="12383" bIns="12383" numCol="1" spcCol="1270" anchor="ctr" anchorCtr="0">
                <a:noAutofit/>
              </a:bodyPr>
              <a:lstStyle/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/>
                  <a:t>                </a:t>
                </a:r>
                <a:r>
                  <a:rPr lang="ru-RU" sz="1200" b="1" dirty="0"/>
                  <a:t>Внутренняя </a:t>
                </a:r>
                <a:br>
                  <a:rPr lang="ru-RU" sz="1200" b="1" dirty="0"/>
                </a:br>
                <a:r>
                  <a:rPr lang="ru-RU" sz="1200" b="1" dirty="0"/>
                  <a:t>             оценка ДОО</a:t>
                </a:r>
              </a:p>
            </p:txBody>
          </p:sp>
          <p:sp>
            <p:nvSpPr>
              <p:cNvPr id="25" name="Круговая стрелка 24"/>
              <p:cNvSpPr/>
              <p:nvPr/>
            </p:nvSpPr>
            <p:spPr>
              <a:xfrm>
                <a:off x="1682885" y="1681100"/>
                <a:ext cx="5028879" cy="5028878"/>
              </a:xfrm>
              <a:prstGeom prst="circularArrow">
                <a:avLst>
                  <a:gd name="adj1" fmla="val 5202"/>
                  <a:gd name="adj2" fmla="val 336015"/>
                  <a:gd name="adj3" fmla="val 8210155"/>
                  <a:gd name="adj4" fmla="val 6449719"/>
                  <a:gd name="adj5" fmla="val 6068"/>
                </a:avLst>
              </a:prstGeom>
              <a:solidFill>
                <a:schemeClr val="accent6"/>
              </a:solidFill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6" name="Полилиния 25"/>
              <p:cNvSpPr/>
              <p:nvPr/>
            </p:nvSpPr>
            <p:spPr>
              <a:xfrm>
                <a:off x="-177171" y="4254657"/>
                <a:ext cx="2810923" cy="940519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  <a:ln w="952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12383" tIns="12383" rIns="12383" bIns="12383" numCol="1" spcCol="1270" anchor="ctr" anchorCtr="0">
                <a:noAutofit/>
              </a:bodyPr>
              <a:lstStyle/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/>
                  <a:t>                      </a:t>
                </a:r>
                <a:r>
                  <a:rPr lang="ru-RU" sz="1100" b="1" dirty="0"/>
                  <a:t>Независимая</a:t>
                </a:r>
                <a:br>
                  <a:rPr lang="ru-RU" sz="1100" b="1" dirty="0"/>
                </a:br>
                <a:r>
                  <a:rPr lang="ru-RU" sz="1100" b="1" dirty="0"/>
                  <a:t>                           оценка качества</a:t>
                </a:r>
                <a:br>
                  <a:rPr lang="ru-RU" sz="1100" b="1" dirty="0"/>
                </a:br>
                <a:r>
                  <a:rPr lang="ru-RU" sz="1100" b="1" dirty="0"/>
                  <a:t>                     образования</a:t>
                </a:r>
                <a:br>
                  <a:rPr lang="ru-RU" sz="1100" b="1" dirty="0"/>
                </a:br>
                <a:r>
                  <a:rPr lang="ru-RU" sz="1100" b="1" dirty="0"/>
                  <a:t>                 (родители)</a:t>
                </a:r>
              </a:p>
            </p:txBody>
          </p:sp>
          <p:sp>
            <p:nvSpPr>
              <p:cNvPr id="27" name="Круговая стрелка 26"/>
              <p:cNvSpPr/>
              <p:nvPr/>
            </p:nvSpPr>
            <p:spPr>
              <a:xfrm>
                <a:off x="2011044" y="1219206"/>
                <a:ext cx="5028878" cy="5028878"/>
              </a:xfrm>
              <a:prstGeom prst="circularArrow">
                <a:avLst>
                  <a:gd name="adj1" fmla="val 5202"/>
                  <a:gd name="adj2" fmla="val 336015"/>
                  <a:gd name="adj3" fmla="val 12297380"/>
                  <a:gd name="adj4" fmla="val 10771160"/>
                  <a:gd name="adj5" fmla="val 6068"/>
                </a:avLst>
              </a:prstGeom>
              <a:solidFill>
                <a:schemeClr val="accent6"/>
              </a:solidFill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8" name="Полилиния 27"/>
              <p:cNvSpPr/>
              <p:nvPr/>
            </p:nvSpPr>
            <p:spPr>
              <a:xfrm>
                <a:off x="293482" y="1114367"/>
                <a:ext cx="2969824" cy="1018037"/>
              </a:xfrm>
              <a:custGeom>
                <a:avLst/>
                <a:gdLst>
                  <a:gd name="connsiteX0" fmla="*/ 0 w 1341437"/>
                  <a:gd name="connsiteY0" fmla="*/ 0 h 1341437"/>
                  <a:gd name="connsiteX1" fmla="*/ 1341437 w 1341437"/>
                  <a:gd name="connsiteY1" fmla="*/ 0 h 1341437"/>
                  <a:gd name="connsiteX2" fmla="*/ 1341437 w 1341437"/>
                  <a:gd name="connsiteY2" fmla="*/ 1341437 h 1341437"/>
                  <a:gd name="connsiteX3" fmla="*/ 0 w 1341437"/>
                  <a:gd name="connsiteY3" fmla="*/ 1341437 h 1341437"/>
                  <a:gd name="connsiteX4" fmla="*/ 0 w 1341437"/>
                  <a:gd name="connsiteY4" fmla="*/ 0 h 134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437" h="1341437">
                    <a:moveTo>
                      <a:pt x="0" y="0"/>
                    </a:moveTo>
                    <a:lnTo>
                      <a:pt x="1341437" y="0"/>
                    </a:lnTo>
                    <a:lnTo>
                      <a:pt x="1341437" y="1341437"/>
                    </a:lnTo>
                    <a:lnTo>
                      <a:pt x="0" y="1341437"/>
                    </a:lnTo>
                    <a:lnTo>
                      <a:pt x="0" y="0"/>
                    </a:lnTo>
                    <a:close/>
                  </a:path>
                </a:pathLst>
              </a:custGeom>
              <a:ln w="952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12383" tIns="12383" rIns="12383" bIns="12383" numCol="1" spcCol="1270" anchor="ctr" anchorCtr="0">
                <a:noAutofit/>
              </a:bodyPr>
              <a:lstStyle/>
              <a:p>
                <a:pPr algn="ctr" defTabSz="3250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/>
                  <a:t>             </a:t>
                </a:r>
                <a:r>
                  <a:rPr lang="ru-RU" sz="1200" b="1" dirty="0"/>
                  <a:t>Внешняя</a:t>
                </a:r>
                <a:br>
                  <a:rPr lang="ru-RU" sz="1200" b="1" dirty="0"/>
                </a:br>
                <a:r>
                  <a:rPr lang="ru-RU" sz="1200" b="1" dirty="0"/>
                  <a:t>              экспертная</a:t>
                </a:r>
                <a:br>
                  <a:rPr lang="ru-RU" sz="1200" b="1" dirty="0"/>
                </a:br>
                <a:r>
                  <a:rPr lang="ru-RU" sz="1200" b="1" dirty="0"/>
                  <a:t>                оценка ДОО</a:t>
                </a:r>
              </a:p>
            </p:txBody>
          </p:sp>
          <p:sp>
            <p:nvSpPr>
              <p:cNvPr id="29" name="Круговая стрелка 28"/>
              <p:cNvSpPr/>
              <p:nvPr/>
            </p:nvSpPr>
            <p:spPr>
              <a:xfrm>
                <a:off x="2441433" y="1037147"/>
                <a:ext cx="5028879" cy="5028878"/>
              </a:xfrm>
              <a:prstGeom prst="circularArrow">
                <a:avLst>
                  <a:gd name="adj1" fmla="val 5202"/>
                  <a:gd name="adj2" fmla="val 336015"/>
                  <a:gd name="adj3" fmla="val 16865256"/>
                  <a:gd name="adj4" fmla="val 15198729"/>
                  <a:gd name="adj5" fmla="val 6068"/>
                </a:avLst>
              </a:prstGeom>
              <a:solidFill>
                <a:srgbClr val="ED7D31"/>
              </a:solidFill>
              <a:ln w="57150">
                <a:solidFill>
                  <a:srgbClr val="ED7D3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</p:grpSp>
        <p:cxnSp>
          <p:nvCxnSpPr>
            <p:cNvPr id="10" name="Прямая со стрелкой 9"/>
            <p:cNvCxnSpPr>
              <a:stCxn id="20" idx="3"/>
            </p:cNvCxnSpPr>
            <p:nvPr/>
          </p:nvCxnSpPr>
          <p:spPr>
            <a:xfrm flipH="1">
              <a:off x="5071278" y="2462565"/>
              <a:ext cx="1121074" cy="66234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 flipV="1">
              <a:off x="5207491" y="3585976"/>
              <a:ext cx="995110" cy="10149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H="1" flipV="1">
              <a:off x="4075800" y="3650400"/>
              <a:ext cx="2109734" cy="95056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5" name="Прямая со стрелкой 34"/>
            <p:cNvCxnSpPr>
              <a:endCxn id="6" idx="6"/>
            </p:cNvCxnSpPr>
            <p:nvPr/>
          </p:nvCxnSpPr>
          <p:spPr>
            <a:xfrm flipH="1">
              <a:off x="4947821" y="4630878"/>
              <a:ext cx="123771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275016" y="3913058"/>
              <a:ext cx="967701" cy="5539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100" b="1" dirty="0"/>
                <a:t>ДОО</a:t>
              </a: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V="1">
              <a:off x="4472815" y="5309332"/>
              <a:ext cx="0" cy="5050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2655515" y="4453230"/>
              <a:ext cx="408891" cy="197638"/>
            </a:xfrm>
            <a:prstGeom prst="straightConnector1">
              <a:avLst/>
            </a:prstGeom>
            <a:ln w="5715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28" idx="2"/>
              <a:endCxn id="8" idx="1"/>
            </p:cNvCxnSpPr>
            <p:nvPr/>
          </p:nvCxnSpPr>
          <p:spPr>
            <a:xfrm>
              <a:off x="2950686" y="2462565"/>
              <a:ext cx="456027" cy="40791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28" idx="2"/>
              <a:endCxn id="5" idx="2"/>
            </p:cNvCxnSpPr>
            <p:nvPr/>
          </p:nvCxnSpPr>
          <p:spPr>
            <a:xfrm>
              <a:off x="2950686" y="2462565"/>
              <a:ext cx="423328" cy="10101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oogle Shape;11899;p135"/>
          <p:cNvGrpSpPr/>
          <p:nvPr/>
        </p:nvGrpSpPr>
        <p:grpSpPr>
          <a:xfrm>
            <a:off x="6254189" y="1347251"/>
            <a:ext cx="489572" cy="516167"/>
            <a:chOff x="5474363" y="16158"/>
            <a:chExt cx="567585" cy="568476"/>
          </a:xfrm>
          <a:solidFill>
            <a:schemeClr val="accent6"/>
          </a:solidFill>
        </p:grpSpPr>
        <p:sp>
          <p:nvSpPr>
            <p:cNvPr id="44" name="Google Shape;11900;p135"/>
            <p:cNvSpPr/>
            <p:nvPr/>
          </p:nvSpPr>
          <p:spPr>
            <a:xfrm>
              <a:off x="5522608" y="214135"/>
              <a:ext cx="215682" cy="214946"/>
            </a:xfrm>
            <a:custGeom>
              <a:avLst/>
              <a:gdLst/>
              <a:ahLst/>
              <a:cxnLst/>
              <a:rect l="l" t="t" r="r" b="b"/>
              <a:pathLst>
                <a:path w="215682" h="214946" extrusionOk="0">
                  <a:moveTo>
                    <a:pt x="107841" y="214946"/>
                  </a:moveTo>
                  <a:cubicBezTo>
                    <a:pt x="48245" y="214946"/>
                    <a:pt x="0" y="166866"/>
                    <a:pt x="0" y="107473"/>
                  </a:cubicBezTo>
                  <a:cubicBezTo>
                    <a:pt x="0" y="48080"/>
                    <a:pt x="48245" y="0"/>
                    <a:pt x="107841" y="0"/>
                  </a:cubicBezTo>
                  <a:cubicBezTo>
                    <a:pt x="167438" y="0"/>
                    <a:pt x="215682" y="48080"/>
                    <a:pt x="215682" y="107473"/>
                  </a:cubicBezTo>
                  <a:cubicBezTo>
                    <a:pt x="215682" y="166866"/>
                    <a:pt x="167438" y="214946"/>
                    <a:pt x="107841" y="214946"/>
                  </a:cubicBezTo>
                  <a:close/>
                  <a:moveTo>
                    <a:pt x="107841" y="31111"/>
                  </a:moveTo>
                  <a:cubicBezTo>
                    <a:pt x="65272" y="31111"/>
                    <a:pt x="28379" y="65050"/>
                    <a:pt x="28379" y="110301"/>
                  </a:cubicBezTo>
                  <a:cubicBezTo>
                    <a:pt x="28379" y="155553"/>
                    <a:pt x="62434" y="189492"/>
                    <a:pt x="107841" y="189492"/>
                  </a:cubicBezTo>
                  <a:cubicBezTo>
                    <a:pt x="153248" y="189492"/>
                    <a:pt x="187303" y="155553"/>
                    <a:pt x="187303" y="110301"/>
                  </a:cubicBezTo>
                  <a:cubicBezTo>
                    <a:pt x="187303" y="65050"/>
                    <a:pt x="150410" y="31111"/>
                    <a:pt x="107841" y="3111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1901;p135"/>
            <p:cNvSpPr/>
            <p:nvPr/>
          </p:nvSpPr>
          <p:spPr>
            <a:xfrm>
              <a:off x="5474363" y="371407"/>
              <a:ext cx="215682" cy="213227"/>
            </a:xfrm>
            <a:custGeom>
              <a:avLst/>
              <a:gdLst/>
              <a:ahLst/>
              <a:cxnLst/>
              <a:rect l="l" t="t" r="r" b="b"/>
              <a:pathLst>
                <a:path w="215682" h="213227" extrusionOk="0">
                  <a:moveTo>
                    <a:pt x="201493" y="213228"/>
                  </a:moveTo>
                  <a:lnTo>
                    <a:pt x="14190" y="213228"/>
                  </a:lnTo>
                  <a:cubicBezTo>
                    <a:pt x="5676" y="213228"/>
                    <a:pt x="0" y="207571"/>
                    <a:pt x="0" y="199087"/>
                  </a:cubicBezTo>
                  <a:lnTo>
                    <a:pt x="0" y="136865"/>
                  </a:lnTo>
                  <a:cubicBezTo>
                    <a:pt x="0" y="80300"/>
                    <a:pt x="31217" y="29392"/>
                    <a:pt x="79462" y="1110"/>
                  </a:cubicBezTo>
                  <a:cubicBezTo>
                    <a:pt x="85138" y="-1719"/>
                    <a:pt x="93652" y="1110"/>
                    <a:pt x="99327" y="6766"/>
                  </a:cubicBezTo>
                  <a:cubicBezTo>
                    <a:pt x="102166" y="12422"/>
                    <a:pt x="99327" y="20907"/>
                    <a:pt x="93652" y="26564"/>
                  </a:cubicBezTo>
                  <a:cubicBezTo>
                    <a:pt x="53921" y="49190"/>
                    <a:pt x="28379" y="91613"/>
                    <a:pt x="28379" y="136865"/>
                  </a:cubicBezTo>
                  <a:lnTo>
                    <a:pt x="28379" y="184945"/>
                  </a:lnTo>
                  <a:lnTo>
                    <a:pt x="201493" y="184945"/>
                  </a:lnTo>
                  <a:cubicBezTo>
                    <a:pt x="210007" y="184945"/>
                    <a:pt x="215683" y="190602"/>
                    <a:pt x="215683" y="199087"/>
                  </a:cubicBezTo>
                  <a:cubicBezTo>
                    <a:pt x="215683" y="207571"/>
                    <a:pt x="210007" y="213228"/>
                    <a:pt x="201493" y="213228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1902;p135"/>
            <p:cNvSpPr/>
            <p:nvPr/>
          </p:nvSpPr>
          <p:spPr>
            <a:xfrm>
              <a:off x="5570852" y="371407"/>
              <a:ext cx="215682" cy="213227"/>
            </a:xfrm>
            <a:custGeom>
              <a:avLst/>
              <a:gdLst/>
              <a:ahLst/>
              <a:cxnLst/>
              <a:rect l="l" t="t" r="r" b="b"/>
              <a:pathLst>
                <a:path w="215682" h="213227" extrusionOk="0">
                  <a:moveTo>
                    <a:pt x="201493" y="213228"/>
                  </a:moveTo>
                  <a:lnTo>
                    <a:pt x="14190" y="213228"/>
                  </a:lnTo>
                  <a:cubicBezTo>
                    <a:pt x="5676" y="213228"/>
                    <a:pt x="0" y="207571"/>
                    <a:pt x="0" y="199087"/>
                  </a:cubicBezTo>
                  <a:cubicBezTo>
                    <a:pt x="0" y="190602"/>
                    <a:pt x="5676" y="184945"/>
                    <a:pt x="14190" y="184945"/>
                  </a:cubicBezTo>
                  <a:lnTo>
                    <a:pt x="187303" y="184945"/>
                  </a:lnTo>
                  <a:lnTo>
                    <a:pt x="187303" y="136865"/>
                  </a:lnTo>
                  <a:cubicBezTo>
                    <a:pt x="187303" y="91613"/>
                    <a:pt x="161762" y="49190"/>
                    <a:pt x="122031" y="26564"/>
                  </a:cubicBezTo>
                  <a:cubicBezTo>
                    <a:pt x="116355" y="23735"/>
                    <a:pt x="113517" y="15251"/>
                    <a:pt x="116355" y="6766"/>
                  </a:cubicBezTo>
                  <a:cubicBezTo>
                    <a:pt x="119193" y="1110"/>
                    <a:pt x="127707" y="-1719"/>
                    <a:pt x="136221" y="1110"/>
                  </a:cubicBezTo>
                  <a:cubicBezTo>
                    <a:pt x="184465" y="29392"/>
                    <a:pt x="215682" y="80300"/>
                    <a:pt x="215682" y="136865"/>
                  </a:cubicBezTo>
                  <a:lnTo>
                    <a:pt x="215682" y="199087"/>
                  </a:lnTo>
                  <a:cubicBezTo>
                    <a:pt x="215682" y="207571"/>
                    <a:pt x="210007" y="213228"/>
                    <a:pt x="201493" y="213228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1903;p135"/>
            <p:cNvSpPr/>
            <p:nvPr/>
          </p:nvSpPr>
          <p:spPr>
            <a:xfrm>
              <a:off x="5729776" y="16158"/>
              <a:ext cx="312172" cy="243228"/>
            </a:xfrm>
            <a:custGeom>
              <a:avLst/>
              <a:gdLst/>
              <a:ahLst/>
              <a:cxnLst/>
              <a:rect l="l" t="t" r="r" b="b"/>
              <a:pathLst>
                <a:path w="312172" h="243228" extrusionOk="0">
                  <a:moveTo>
                    <a:pt x="34055" y="243229"/>
                  </a:moveTo>
                  <a:cubicBezTo>
                    <a:pt x="31217" y="243229"/>
                    <a:pt x="28379" y="243229"/>
                    <a:pt x="25542" y="240401"/>
                  </a:cubicBezTo>
                  <a:cubicBezTo>
                    <a:pt x="22704" y="237572"/>
                    <a:pt x="19866" y="231916"/>
                    <a:pt x="19866" y="229088"/>
                  </a:cubicBezTo>
                  <a:lnTo>
                    <a:pt x="19866" y="155553"/>
                  </a:lnTo>
                  <a:cubicBezTo>
                    <a:pt x="5676" y="141412"/>
                    <a:pt x="0" y="121614"/>
                    <a:pt x="0" y="104645"/>
                  </a:cubicBezTo>
                  <a:cubicBezTo>
                    <a:pt x="0" y="48080"/>
                    <a:pt x="68111" y="0"/>
                    <a:pt x="156086" y="0"/>
                  </a:cubicBezTo>
                  <a:cubicBezTo>
                    <a:pt x="244062" y="0"/>
                    <a:pt x="312172" y="45252"/>
                    <a:pt x="312172" y="104645"/>
                  </a:cubicBezTo>
                  <a:cubicBezTo>
                    <a:pt x="312172" y="161210"/>
                    <a:pt x="244062" y="209290"/>
                    <a:pt x="156086" y="209290"/>
                  </a:cubicBezTo>
                  <a:cubicBezTo>
                    <a:pt x="141896" y="209290"/>
                    <a:pt x="130545" y="209290"/>
                    <a:pt x="116355" y="206462"/>
                  </a:cubicBezTo>
                  <a:lnTo>
                    <a:pt x="42569" y="243229"/>
                  </a:lnTo>
                  <a:cubicBezTo>
                    <a:pt x="39731" y="243229"/>
                    <a:pt x="36893" y="243229"/>
                    <a:pt x="34055" y="243229"/>
                  </a:cubicBezTo>
                  <a:close/>
                  <a:moveTo>
                    <a:pt x="48245" y="155553"/>
                  </a:moveTo>
                  <a:lnTo>
                    <a:pt x="48245" y="206462"/>
                  </a:lnTo>
                  <a:lnTo>
                    <a:pt x="102166" y="181008"/>
                  </a:lnTo>
                  <a:cubicBezTo>
                    <a:pt x="105004" y="178179"/>
                    <a:pt x="110679" y="175351"/>
                    <a:pt x="113517" y="178179"/>
                  </a:cubicBezTo>
                  <a:cubicBezTo>
                    <a:pt x="127707" y="181008"/>
                    <a:pt x="141896" y="183836"/>
                    <a:pt x="153248" y="183836"/>
                  </a:cubicBezTo>
                  <a:cubicBezTo>
                    <a:pt x="221358" y="183836"/>
                    <a:pt x="280955" y="149897"/>
                    <a:pt x="280955" y="107473"/>
                  </a:cubicBezTo>
                  <a:cubicBezTo>
                    <a:pt x="280955" y="67878"/>
                    <a:pt x="224197" y="31111"/>
                    <a:pt x="153248" y="31111"/>
                  </a:cubicBezTo>
                  <a:cubicBezTo>
                    <a:pt x="82300" y="31111"/>
                    <a:pt x="31217" y="65050"/>
                    <a:pt x="31217" y="104645"/>
                  </a:cubicBezTo>
                  <a:cubicBezTo>
                    <a:pt x="31217" y="115958"/>
                    <a:pt x="36893" y="130099"/>
                    <a:pt x="48245" y="141412"/>
                  </a:cubicBezTo>
                  <a:cubicBezTo>
                    <a:pt x="51083" y="147069"/>
                    <a:pt x="51083" y="152725"/>
                    <a:pt x="48245" y="155553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1904;p135"/>
            <p:cNvSpPr/>
            <p:nvPr/>
          </p:nvSpPr>
          <p:spPr>
            <a:xfrm>
              <a:off x="5817752" y="89692"/>
              <a:ext cx="133382" cy="28282"/>
            </a:xfrm>
            <a:custGeom>
              <a:avLst/>
              <a:gdLst/>
              <a:ahLst/>
              <a:cxnLst/>
              <a:rect l="l" t="t" r="r" b="b"/>
              <a:pathLst>
                <a:path w="133382" h="28282" extrusionOk="0">
                  <a:moveTo>
                    <a:pt x="119193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9193" y="0"/>
                  </a:lnTo>
                  <a:cubicBezTo>
                    <a:pt x="127707" y="0"/>
                    <a:pt x="133383" y="5656"/>
                    <a:pt x="133383" y="14141"/>
                  </a:cubicBezTo>
                  <a:cubicBezTo>
                    <a:pt x="133383" y="22626"/>
                    <a:pt x="124869" y="28282"/>
                    <a:pt x="119193" y="2828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1905;p135"/>
            <p:cNvSpPr/>
            <p:nvPr/>
          </p:nvSpPr>
          <p:spPr>
            <a:xfrm>
              <a:off x="5817752" y="132116"/>
              <a:ext cx="133382" cy="28282"/>
            </a:xfrm>
            <a:custGeom>
              <a:avLst/>
              <a:gdLst/>
              <a:ahLst/>
              <a:cxnLst/>
              <a:rect l="l" t="t" r="r" b="b"/>
              <a:pathLst>
                <a:path w="133382" h="28282" extrusionOk="0">
                  <a:moveTo>
                    <a:pt x="119193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9193" y="0"/>
                  </a:lnTo>
                  <a:cubicBezTo>
                    <a:pt x="127707" y="0"/>
                    <a:pt x="133383" y="5656"/>
                    <a:pt x="133383" y="14141"/>
                  </a:cubicBezTo>
                  <a:cubicBezTo>
                    <a:pt x="133383" y="22626"/>
                    <a:pt x="124869" y="28282"/>
                    <a:pt x="119193" y="2828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12021;p135"/>
          <p:cNvGrpSpPr/>
          <p:nvPr/>
        </p:nvGrpSpPr>
        <p:grpSpPr>
          <a:xfrm>
            <a:off x="6372730" y="4027091"/>
            <a:ext cx="502654" cy="578709"/>
            <a:chOff x="3309024" y="2176935"/>
            <a:chExt cx="567585" cy="565649"/>
          </a:xfrm>
          <a:solidFill>
            <a:schemeClr val="accent6"/>
          </a:solidFill>
        </p:grpSpPr>
        <p:sp>
          <p:nvSpPr>
            <p:cNvPr id="52" name="Google Shape;12022;p135"/>
            <p:cNvSpPr/>
            <p:nvPr/>
          </p:nvSpPr>
          <p:spPr>
            <a:xfrm>
              <a:off x="3493489" y="2403195"/>
              <a:ext cx="198655" cy="197976"/>
            </a:xfrm>
            <a:custGeom>
              <a:avLst/>
              <a:gdLst/>
              <a:ahLst/>
              <a:cxnLst/>
              <a:rect l="l" t="t" r="r" b="b"/>
              <a:pathLst>
                <a:path w="198655" h="197976" extrusionOk="0">
                  <a:moveTo>
                    <a:pt x="99327" y="197977"/>
                  </a:moveTo>
                  <a:cubicBezTo>
                    <a:pt x="45407" y="197977"/>
                    <a:pt x="0" y="152725"/>
                    <a:pt x="0" y="98988"/>
                  </a:cubicBezTo>
                  <a:cubicBezTo>
                    <a:pt x="0" y="45252"/>
                    <a:pt x="45407" y="0"/>
                    <a:pt x="99327" y="0"/>
                  </a:cubicBezTo>
                  <a:cubicBezTo>
                    <a:pt x="153248" y="0"/>
                    <a:pt x="198655" y="45252"/>
                    <a:pt x="198655" y="98988"/>
                  </a:cubicBezTo>
                  <a:cubicBezTo>
                    <a:pt x="198655" y="152725"/>
                    <a:pt x="153248" y="197977"/>
                    <a:pt x="99327" y="197977"/>
                  </a:cubicBezTo>
                  <a:close/>
                  <a:moveTo>
                    <a:pt x="99327" y="31111"/>
                  </a:moveTo>
                  <a:cubicBezTo>
                    <a:pt x="59596" y="31111"/>
                    <a:pt x="28379" y="62221"/>
                    <a:pt x="28379" y="101817"/>
                  </a:cubicBezTo>
                  <a:cubicBezTo>
                    <a:pt x="28379" y="141412"/>
                    <a:pt x="59596" y="172523"/>
                    <a:pt x="99327" y="172523"/>
                  </a:cubicBezTo>
                  <a:cubicBezTo>
                    <a:pt x="139059" y="172523"/>
                    <a:pt x="170276" y="141412"/>
                    <a:pt x="170276" y="101817"/>
                  </a:cubicBezTo>
                  <a:cubicBezTo>
                    <a:pt x="170276" y="62221"/>
                    <a:pt x="136221" y="31111"/>
                    <a:pt x="99327" y="31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2023;p135"/>
            <p:cNvSpPr/>
            <p:nvPr/>
          </p:nvSpPr>
          <p:spPr>
            <a:xfrm>
              <a:off x="3448082" y="2546326"/>
              <a:ext cx="198654" cy="196258"/>
            </a:xfrm>
            <a:custGeom>
              <a:avLst/>
              <a:gdLst/>
              <a:ahLst/>
              <a:cxnLst/>
              <a:rect l="l" t="t" r="r" b="b"/>
              <a:pathLst>
                <a:path w="198654" h="196258" extrusionOk="0">
                  <a:moveTo>
                    <a:pt x="184465" y="196258"/>
                  </a:moveTo>
                  <a:lnTo>
                    <a:pt x="14190" y="196258"/>
                  </a:lnTo>
                  <a:cubicBezTo>
                    <a:pt x="5676" y="196258"/>
                    <a:pt x="0" y="190602"/>
                    <a:pt x="0" y="182117"/>
                  </a:cubicBezTo>
                  <a:lnTo>
                    <a:pt x="0" y="125552"/>
                  </a:lnTo>
                  <a:cubicBezTo>
                    <a:pt x="0" y="74644"/>
                    <a:pt x="28379" y="26564"/>
                    <a:pt x="73786" y="1110"/>
                  </a:cubicBezTo>
                  <a:cubicBezTo>
                    <a:pt x="79462" y="-1719"/>
                    <a:pt x="87976" y="1110"/>
                    <a:pt x="93652" y="6766"/>
                  </a:cubicBezTo>
                  <a:cubicBezTo>
                    <a:pt x="96490" y="12423"/>
                    <a:pt x="93652" y="20907"/>
                    <a:pt x="87976" y="26564"/>
                  </a:cubicBezTo>
                  <a:cubicBezTo>
                    <a:pt x="51083" y="46361"/>
                    <a:pt x="28379" y="85957"/>
                    <a:pt x="28379" y="125552"/>
                  </a:cubicBezTo>
                  <a:lnTo>
                    <a:pt x="28379" y="167976"/>
                  </a:lnTo>
                  <a:lnTo>
                    <a:pt x="184465" y="167976"/>
                  </a:lnTo>
                  <a:cubicBezTo>
                    <a:pt x="192979" y="167976"/>
                    <a:pt x="198655" y="173632"/>
                    <a:pt x="198655" y="182117"/>
                  </a:cubicBezTo>
                  <a:cubicBezTo>
                    <a:pt x="198655" y="190602"/>
                    <a:pt x="192979" y="196258"/>
                    <a:pt x="184465" y="196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2024;p135"/>
            <p:cNvSpPr/>
            <p:nvPr/>
          </p:nvSpPr>
          <p:spPr>
            <a:xfrm>
              <a:off x="3536058" y="2546326"/>
              <a:ext cx="198655" cy="196258"/>
            </a:xfrm>
            <a:custGeom>
              <a:avLst/>
              <a:gdLst/>
              <a:ahLst/>
              <a:cxnLst/>
              <a:rect l="l" t="t" r="r" b="b"/>
              <a:pathLst>
                <a:path w="198655" h="196258" extrusionOk="0">
                  <a:moveTo>
                    <a:pt x="184466" y="196258"/>
                  </a:moveTo>
                  <a:lnTo>
                    <a:pt x="14190" y="196258"/>
                  </a:lnTo>
                  <a:cubicBezTo>
                    <a:pt x="5676" y="196258"/>
                    <a:pt x="0" y="190602"/>
                    <a:pt x="0" y="182117"/>
                  </a:cubicBezTo>
                  <a:cubicBezTo>
                    <a:pt x="0" y="173632"/>
                    <a:pt x="5676" y="167976"/>
                    <a:pt x="14190" y="167976"/>
                  </a:cubicBezTo>
                  <a:lnTo>
                    <a:pt x="170276" y="167976"/>
                  </a:lnTo>
                  <a:lnTo>
                    <a:pt x="170276" y="125552"/>
                  </a:lnTo>
                  <a:cubicBezTo>
                    <a:pt x="170276" y="83129"/>
                    <a:pt x="147572" y="46361"/>
                    <a:pt x="110679" y="26564"/>
                  </a:cubicBezTo>
                  <a:cubicBezTo>
                    <a:pt x="105003" y="23735"/>
                    <a:pt x="102165" y="15251"/>
                    <a:pt x="105003" y="6766"/>
                  </a:cubicBezTo>
                  <a:cubicBezTo>
                    <a:pt x="107841" y="1110"/>
                    <a:pt x="116355" y="-1719"/>
                    <a:pt x="124869" y="1110"/>
                  </a:cubicBezTo>
                  <a:cubicBezTo>
                    <a:pt x="170276" y="26564"/>
                    <a:pt x="198655" y="74644"/>
                    <a:pt x="198655" y="125552"/>
                  </a:cubicBezTo>
                  <a:lnTo>
                    <a:pt x="198655" y="182117"/>
                  </a:lnTo>
                  <a:cubicBezTo>
                    <a:pt x="198655" y="190602"/>
                    <a:pt x="192979" y="196258"/>
                    <a:pt x="184466" y="196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2025;p135"/>
            <p:cNvSpPr/>
            <p:nvPr/>
          </p:nvSpPr>
          <p:spPr>
            <a:xfrm>
              <a:off x="3345917" y="2292893"/>
              <a:ext cx="164599" cy="164037"/>
            </a:xfrm>
            <a:custGeom>
              <a:avLst/>
              <a:gdLst/>
              <a:ahLst/>
              <a:cxnLst/>
              <a:rect l="l" t="t" r="r" b="b"/>
              <a:pathLst>
                <a:path w="164599" h="164037" extrusionOk="0">
                  <a:moveTo>
                    <a:pt x="82300" y="164038"/>
                  </a:moveTo>
                  <a:cubicBezTo>
                    <a:pt x="36893" y="164038"/>
                    <a:pt x="0" y="127271"/>
                    <a:pt x="0" y="82019"/>
                  </a:cubicBezTo>
                  <a:cubicBezTo>
                    <a:pt x="0" y="36767"/>
                    <a:pt x="36893" y="0"/>
                    <a:pt x="82300" y="0"/>
                  </a:cubicBezTo>
                  <a:cubicBezTo>
                    <a:pt x="127707" y="0"/>
                    <a:pt x="164600" y="36767"/>
                    <a:pt x="164600" y="82019"/>
                  </a:cubicBezTo>
                  <a:cubicBezTo>
                    <a:pt x="164600" y="127271"/>
                    <a:pt x="127707" y="164038"/>
                    <a:pt x="82300" y="164038"/>
                  </a:cubicBezTo>
                  <a:close/>
                  <a:moveTo>
                    <a:pt x="82300" y="25454"/>
                  </a:moveTo>
                  <a:cubicBezTo>
                    <a:pt x="51083" y="25454"/>
                    <a:pt x="28379" y="50908"/>
                    <a:pt x="28379" y="79191"/>
                  </a:cubicBezTo>
                  <a:cubicBezTo>
                    <a:pt x="28379" y="107473"/>
                    <a:pt x="53921" y="132927"/>
                    <a:pt x="82300" y="132927"/>
                  </a:cubicBezTo>
                  <a:cubicBezTo>
                    <a:pt x="113517" y="132927"/>
                    <a:pt x="136220" y="107473"/>
                    <a:pt x="136220" y="79191"/>
                  </a:cubicBezTo>
                  <a:cubicBezTo>
                    <a:pt x="136220" y="50908"/>
                    <a:pt x="113517" y="25454"/>
                    <a:pt x="82300" y="254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2026;p135"/>
            <p:cNvSpPr/>
            <p:nvPr/>
          </p:nvSpPr>
          <p:spPr>
            <a:xfrm>
              <a:off x="3309024" y="2404913"/>
              <a:ext cx="156086" cy="167975"/>
            </a:xfrm>
            <a:custGeom>
              <a:avLst/>
              <a:gdLst/>
              <a:ahLst/>
              <a:cxnLst/>
              <a:rect l="l" t="t" r="r" b="b"/>
              <a:pathLst>
                <a:path w="156086" h="167975" extrusionOk="0">
                  <a:moveTo>
                    <a:pt x="141896" y="167976"/>
                  </a:moveTo>
                  <a:lnTo>
                    <a:pt x="14190" y="167976"/>
                  </a:lnTo>
                  <a:cubicBezTo>
                    <a:pt x="5676" y="167976"/>
                    <a:pt x="0" y="162319"/>
                    <a:pt x="0" y="153835"/>
                  </a:cubicBezTo>
                  <a:lnTo>
                    <a:pt x="0" y="105754"/>
                  </a:lnTo>
                  <a:cubicBezTo>
                    <a:pt x="0" y="63331"/>
                    <a:pt x="22704" y="23735"/>
                    <a:pt x="62435" y="1110"/>
                  </a:cubicBezTo>
                  <a:cubicBezTo>
                    <a:pt x="68110" y="-1719"/>
                    <a:pt x="76624" y="1110"/>
                    <a:pt x="82300" y="6766"/>
                  </a:cubicBezTo>
                  <a:cubicBezTo>
                    <a:pt x="85138" y="12423"/>
                    <a:pt x="82300" y="20907"/>
                    <a:pt x="76624" y="26564"/>
                  </a:cubicBezTo>
                  <a:cubicBezTo>
                    <a:pt x="48245" y="43533"/>
                    <a:pt x="28379" y="71816"/>
                    <a:pt x="28379" y="105754"/>
                  </a:cubicBezTo>
                  <a:lnTo>
                    <a:pt x="28379" y="139693"/>
                  </a:lnTo>
                  <a:lnTo>
                    <a:pt x="141896" y="139693"/>
                  </a:lnTo>
                  <a:cubicBezTo>
                    <a:pt x="150410" y="139693"/>
                    <a:pt x="156086" y="145350"/>
                    <a:pt x="156086" y="153835"/>
                  </a:cubicBezTo>
                  <a:cubicBezTo>
                    <a:pt x="156086" y="162319"/>
                    <a:pt x="150410" y="167976"/>
                    <a:pt x="141896" y="1679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2027;p135"/>
            <p:cNvSpPr/>
            <p:nvPr/>
          </p:nvSpPr>
          <p:spPr>
            <a:xfrm>
              <a:off x="3684771" y="2360771"/>
              <a:ext cx="154945" cy="96160"/>
            </a:xfrm>
            <a:custGeom>
              <a:avLst/>
              <a:gdLst/>
              <a:ahLst/>
              <a:cxnLst/>
              <a:rect l="l" t="t" r="r" b="b"/>
              <a:pathLst>
                <a:path w="154945" h="96160" extrusionOk="0">
                  <a:moveTo>
                    <a:pt x="72645" y="96160"/>
                  </a:moveTo>
                  <a:cubicBezTo>
                    <a:pt x="44266" y="96160"/>
                    <a:pt x="18725" y="82019"/>
                    <a:pt x="1697" y="56565"/>
                  </a:cubicBezTo>
                  <a:cubicBezTo>
                    <a:pt x="-1141" y="50908"/>
                    <a:pt x="-1141" y="42424"/>
                    <a:pt x="7373" y="36767"/>
                  </a:cubicBezTo>
                  <a:cubicBezTo>
                    <a:pt x="13049" y="33939"/>
                    <a:pt x="21563" y="33939"/>
                    <a:pt x="27239" y="42424"/>
                  </a:cubicBezTo>
                  <a:cubicBezTo>
                    <a:pt x="38590" y="59393"/>
                    <a:pt x="55618" y="67878"/>
                    <a:pt x="72645" y="67878"/>
                  </a:cubicBezTo>
                  <a:cubicBezTo>
                    <a:pt x="103863" y="67878"/>
                    <a:pt x="126566" y="42424"/>
                    <a:pt x="126566" y="14141"/>
                  </a:cubicBezTo>
                  <a:cubicBezTo>
                    <a:pt x="126566" y="5656"/>
                    <a:pt x="132242" y="0"/>
                    <a:pt x="140756" y="0"/>
                  </a:cubicBezTo>
                  <a:cubicBezTo>
                    <a:pt x="149270" y="0"/>
                    <a:pt x="154945" y="5656"/>
                    <a:pt x="154945" y="14141"/>
                  </a:cubicBezTo>
                  <a:cubicBezTo>
                    <a:pt x="154945" y="59393"/>
                    <a:pt x="118052" y="96160"/>
                    <a:pt x="72645" y="96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2028;p135"/>
            <p:cNvSpPr/>
            <p:nvPr/>
          </p:nvSpPr>
          <p:spPr>
            <a:xfrm>
              <a:off x="3731875" y="2404913"/>
              <a:ext cx="144734" cy="167975"/>
            </a:xfrm>
            <a:custGeom>
              <a:avLst/>
              <a:gdLst/>
              <a:ahLst/>
              <a:cxnLst/>
              <a:rect l="l" t="t" r="r" b="b"/>
              <a:pathLst>
                <a:path w="144734" h="167975" extrusionOk="0">
                  <a:moveTo>
                    <a:pt x="130545" y="167976"/>
                  </a:moveTo>
                  <a:lnTo>
                    <a:pt x="14190" y="167976"/>
                  </a:lnTo>
                  <a:cubicBezTo>
                    <a:pt x="5676" y="167976"/>
                    <a:pt x="0" y="162319"/>
                    <a:pt x="0" y="153835"/>
                  </a:cubicBezTo>
                  <a:cubicBezTo>
                    <a:pt x="0" y="145350"/>
                    <a:pt x="5676" y="139693"/>
                    <a:pt x="14190" y="139693"/>
                  </a:cubicBezTo>
                  <a:lnTo>
                    <a:pt x="116355" y="139693"/>
                  </a:lnTo>
                  <a:lnTo>
                    <a:pt x="116355" y="105754"/>
                  </a:lnTo>
                  <a:cubicBezTo>
                    <a:pt x="116355" y="71816"/>
                    <a:pt x="99327" y="43533"/>
                    <a:pt x="68110" y="26564"/>
                  </a:cubicBezTo>
                  <a:cubicBezTo>
                    <a:pt x="62434" y="23735"/>
                    <a:pt x="59597" y="15251"/>
                    <a:pt x="62434" y="6766"/>
                  </a:cubicBezTo>
                  <a:cubicBezTo>
                    <a:pt x="65272" y="1110"/>
                    <a:pt x="73786" y="-1719"/>
                    <a:pt x="82300" y="1110"/>
                  </a:cubicBezTo>
                  <a:cubicBezTo>
                    <a:pt x="119193" y="20907"/>
                    <a:pt x="144735" y="63331"/>
                    <a:pt x="144735" y="105754"/>
                  </a:cubicBezTo>
                  <a:lnTo>
                    <a:pt x="144735" y="153835"/>
                  </a:lnTo>
                  <a:cubicBezTo>
                    <a:pt x="144735" y="162319"/>
                    <a:pt x="139058" y="167976"/>
                    <a:pt x="130545" y="1679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2029;p135"/>
            <p:cNvSpPr/>
            <p:nvPr/>
          </p:nvSpPr>
          <p:spPr>
            <a:xfrm>
              <a:off x="3595654" y="2176935"/>
              <a:ext cx="278117" cy="217774"/>
            </a:xfrm>
            <a:custGeom>
              <a:avLst/>
              <a:gdLst/>
              <a:ahLst/>
              <a:cxnLst/>
              <a:rect l="l" t="t" r="r" b="b"/>
              <a:pathLst>
                <a:path w="278117" h="217774" extrusionOk="0">
                  <a:moveTo>
                    <a:pt x="31217" y="217775"/>
                  </a:moveTo>
                  <a:cubicBezTo>
                    <a:pt x="28379" y="217775"/>
                    <a:pt x="25541" y="217775"/>
                    <a:pt x="22704" y="214946"/>
                  </a:cubicBezTo>
                  <a:cubicBezTo>
                    <a:pt x="19866" y="212118"/>
                    <a:pt x="17028" y="206462"/>
                    <a:pt x="17028" y="203633"/>
                  </a:cubicBezTo>
                  <a:lnTo>
                    <a:pt x="17028" y="138584"/>
                  </a:lnTo>
                  <a:cubicBezTo>
                    <a:pt x="5676" y="124442"/>
                    <a:pt x="0" y="110301"/>
                    <a:pt x="0" y="93332"/>
                  </a:cubicBezTo>
                  <a:cubicBezTo>
                    <a:pt x="0" y="39595"/>
                    <a:pt x="62434" y="0"/>
                    <a:pt x="139059" y="0"/>
                  </a:cubicBezTo>
                  <a:cubicBezTo>
                    <a:pt x="218520" y="0"/>
                    <a:pt x="278117" y="42424"/>
                    <a:pt x="278117" y="93332"/>
                  </a:cubicBezTo>
                  <a:cubicBezTo>
                    <a:pt x="278117" y="144240"/>
                    <a:pt x="215683" y="186664"/>
                    <a:pt x="139059" y="186664"/>
                  </a:cubicBezTo>
                  <a:cubicBezTo>
                    <a:pt x="127707" y="186664"/>
                    <a:pt x="116355" y="186664"/>
                    <a:pt x="102166" y="183836"/>
                  </a:cubicBezTo>
                  <a:lnTo>
                    <a:pt x="36893" y="217775"/>
                  </a:lnTo>
                  <a:cubicBezTo>
                    <a:pt x="34055" y="217775"/>
                    <a:pt x="34055" y="217775"/>
                    <a:pt x="31217" y="217775"/>
                  </a:cubicBezTo>
                  <a:close/>
                  <a:moveTo>
                    <a:pt x="45407" y="138584"/>
                  </a:moveTo>
                  <a:lnTo>
                    <a:pt x="45407" y="181007"/>
                  </a:lnTo>
                  <a:lnTo>
                    <a:pt x="90814" y="158382"/>
                  </a:lnTo>
                  <a:cubicBezTo>
                    <a:pt x="93652" y="155553"/>
                    <a:pt x="99327" y="152725"/>
                    <a:pt x="102166" y="155553"/>
                  </a:cubicBezTo>
                  <a:cubicBezTo>
                    <a:pt x="116355" y="158382"/>
                    <a:pt x="127707" y="158382"/>
                    <a:pt x="139059" y="158382"/>
                  </a:cubicBezTo>
                  <a:cubicBezTo>
                    <a:pt x="198655" y="158382"/>
                    <a:pt x="249738" y="127271"/>
                    <a:pt x="249738" y="93332"/>
                  </a:cubicBezTo>
                  <a:cubicBezTo>
                    <a:pt x="249738" y="59393"/>
                    <a:pt x="198655" y="28282"/>
                    <a:pt x="139059" y="28282"/>
                  </a:cubicBezTo>
                  <a:cubicBezTo>
                    <a:pt x="79462" y="28282"/>
                    <a:pt x="28379" y="59393"/>
                    <a:pt x="28379" y="93332"/>
                  </a:cubicBezTo>
                  <a:cubicBezTo>
                    <a:pt x="28379" y="104645"/>
                    <a:pt x="34055" y="113130"/>
                    <a:pt x="42569" y="124442"/>
                  </a:cubicBezTo>
                  <a:cubicBezTo>
                    <a:pt x="45407" y="130099"/>
                    <a:pt x="45407" y="135756"/>
                    <a:pt x="45407" y="1385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2030;p135"/>
            <p:cNvSpPr/>
            <p:nvPr/>
          </p:nvSpPr>
          <p:spPr>
            <a:xfrm>
              <a:off x="3669441" y="2239157"/>
              <a:ext cx="124868" cy="28282"/>
            </a:xfrm>
            <a:custGeom>
              <a:avLst/>
              <a:gdLst/>
              <a:ahLst/>
              <a:cxnLst/>
              <a:rect l="l" t="t" r="r" b="b"/>
              <a:pathLst>
                <a:path w="124868" h="28282" extrusionOk="0">
                  <a:moveTo>
                    <a:pt x="110679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0679" y="0"/>
                  </a:lnTo>
                  <a:cubicBezTo>
                    <a:pt x="119193" y="0"/>
                    <a:pt x="124869" y="5656"/>
                    <a:pt x="124869" y="14141"/>
                  </a:cubicBezTo>
                  <a:cubicBezTo>
                    <a:pt x="124869" y="22626"/>
                    <a:pt x="116355" y="28282"/>
                    <a:pt x="110679" y="28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2031;p135"/>
            <p:cNvSpPr/>
            <p:nvPr/>
          </p:nvSpPr>
          <p:spPr>
            <a:xfrm>
              <a:off x="3669441" y="2278752"/>
              <a:ext cx="124868" cy="28282"/>
            </a:xfrm>
            <a:custGeom>
              <a:avLst/>
              <a:gdLst/>
              <a:ahLst/>
              <a:cxnLst/>
              <a:rect l="l" t="t" r="r" b="b"/>
              <a:pathLst>
                <a:path w="124868" h="28282" extrusionOk="0">
                  <a:moveTo>
                    <a:pt x="110679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0679" y="0"/>
                  </a:lnTo>
                  <a:cubicBezTo>
                    <a:pt x="119193" y="0"/>
                    <a:pt x="124869" y="5656"/>
                    <a:pt x="124869" y="14141"/>
                  </a:cubicBezTo>
                  <a:cubicBezTo>
                    <a:pt x="124869" y="22626"/>
                    <a:pt x="116355" y="28282"/>
                    <a:pt x="110679" y="28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12021;p135"/>
          <p:cNvGrpSpPr/>
          <p:nvPr/>
        </p:nvGrpSpPr>
        <p:grpSpPr>
          <a:xfrm>
            <a:off x="3739225" y="5693437"/>
            <a:ext cx="452728" cy="521229"/>
            <a:chOff x="3309024" y="2176935"/>
            <a:chExt cx="567585" cy="565649"/>
          </a:xfrm>
          <a:solidFill>
            <a:schemeClr val="accent6"/>
          </a:solidFill>
        </p:grpSpPr>
        <p:sp>
          <p:nvSpPr>
            <p:cNvPr id="76" name="Google Shape;12022;p135"/>
            <p:cNvSpPr/>
            <p:nvPr/>
          </p:nvSpPr>
          <p:spPr>
            <a:xfrm>
              <a:off x="3493489" y="2403195"/>
              <a:ext cx="198655" cy="197976"/>
            </a:xfrm>
            <a:custGeom>
              <a:avLst/>
              <a:gdLst/>
              <a:ahLst/>
              <a:cxnLst/>
              <a:rect l="l" t="t" r="r" b="b"/>
              <a:pathLst>
                <a:path w="198655" h="197976" extrusionOk="0">
                  <a:moveTo>
                    <a:pt x="99327" y="197977"/>
                  </a:moveTo>
                  <a:cubicBezTo>
                    <a:pt x="45407" y="197977"/>
                    <a:pt x="0" y="152725"/>
                    <a:pt x="0" y="98988"/>
                  </a:cubicBezTo>
                  <a:cubicBezTo>
                    <a:pt x="0" y="45252"/>
                    <a:pt x="45407" y="0"/>
                    <a:pt x="99327" y="0"/>
                  </a:cubicBezTo>
                  <a:cubicBezTo>
                    <a:pt x="153248" y="0"/>
                    <a:pt x="198655" y="45252"/>
                    <a:pt x="198655" y="98988"/>
                  </a:cubicBezTo>
                  <a:cubicBezTo>
                    <a:pt x="198655" y="152725"/>
                    <a:pt x="153248" y="197977"/>
                    <a:pt x="99327" y="197977"/>
                  </a:cubicBezTo>
                  <a:close/>
                  <a:moveTo>
                    <a:pt x="99327" y="31111"/>
                  </a:moveTo>
                  <a:cubicBezTo>
                    <a:pt x="59596" y="31111"/>
                    <a:pt x="28379" y="62221"/>
                    <a:pt x="28379" y="101817"/>
                  </a:cubicBezTo>
                  <a:cubicBezTo>
                    <a:pt x="28379" y="141412"/>
                    <a:pt x="59596" y="172523"/>
                    <a:pt x="99327" y="172523"/>
                  </a:cubicBezTo>
                  <a:cubicBezTo>
                    <a:pt x="139059" y="172523"/>
                    <a:pt x="170276" y="141412"/>
                    <a:pt x="170276" y="101817"/>
                  </a:cubicBezTo>
                  <a:cubicBezTo>
                    <a:pt x="170276" y="62221"/>
                    <a:pt x="136221" y="31111"/>
                    <a:pt x="99327" y="31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2023;p135"/>
            <p:cNvSpPr/>
            <p:nvPr/>
          </p:nvSpPr>
          <p:spPr>
            <a:xfrm>
              <a:off x="3448082" y="2546326"/>
              <a:ext cx="198654" cy="196258"/>
            </a:xfrm>
            <a:custGeom>
              <a:avLst/>
              <a:gdLst/>
              <a:ahLst/>
              <a:cxnLst/>
              <a:rect l="l" t="t" r="r" b="b"/>
              <a:pathLst>
                <a:path w="198654" h="196258" extrusionOk="0">
                  <a:moveTo>
                    <a:pt x="184465" y="196258"/>
                  </a:moveTo>
                  <a:lnTo>
                    <a:pt x="14190" y="196258"/>
                  </a:lnTo>
                  <a:cubicBezTo>
                    <a:pt x="5676" y="196258"/>
                    <a:pt x="0" y="190602"/>
                    <a:pt x="0" y="182117"/>
                  </a:cubicBezTo>
                  <a:lnTo>
                    <a:pt x="0" y="125552"/>
                  </a:lnTo>
                  <a:cubicBezTo>
                    <a:pt x="0" y="74644"/>
                    <a:pt x="28379" y="26564"/>
                    <a:pt x="73786" y="1110"/>
                  </a:cubicBezTo>
                  <a:cubicBezTo>
                    <a:pt x="79462" y="-1719"/>
                    <a:pt x="87976" y="1110"/>
                    <a:pt x="93652" y="6766"/>
                  </a:cubicBezTo>
                  <a:cubicBezTo>
                    <a:pt x="96490" y="12423"/>
                    <a:pt x="93652" y="20907"/>
                    <a:pt x="87976" y="26564"/>
                  </a:cubicBezTo>
                  <a:cubicBezTo>
                    <a:pt x="51083" y="46361"/>
                    <a:pt x="28379" y="85957"/>
                    <a:pt x="28379" y="125552"/>
                  </a:cubicBezTo>
                  <a:lnTo>
                    <a:pt x="28379" y="167976"/>
                  </a:lnTo>
                  <a:lnTo>
                    <a:pt x="184465" y="167976"/>
                  </a:lnTo>
                  <a:cubicBezTo>
                    <a:pt x="192979" y="167976"/>
                    <a:pt x="198655" y="173632"/>
                    <a:pt x="198655" y="182117"/>
                  </a:cubicBezTo>
                  <a:cubicBezTo>
                    <a:pt x="198655" y="190602"/>
                    <a:pt x="192979" y="196258"/>
                    <a:pt x="184465" y="196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2024;p135"/>
            <p:cNvSpPr/>
            <p:nvPr/>
          </p:nvSpPr>
          <p:spPr>
            <a:xfrm>
              <a:off x="3536058" y="2546326"/>
              <a:ext cx="198655" cy="196258"/>
            </a:xfrm>
            <a:custGeom>
              <a:avLst/>
              <a:gdLst/>
              <a:ahLst/>
              <a:cxnLst/>
              <a:rect l="l" t="t" r="r" b="b"/>
              <a:pathLst>
                <a:path w="198655" h="196258" extrusionOk="0">
                  <a:moveTo>
                    <a:pt x="184466" y="196258"/>
                  </a:moveTo>
                  <a:lnTo>
                    <a:pt x="14190" y="196258"/>
                  </a:lnTo>
                  <a:cubicBezTo>
                    <a:pt x="5676" y="196258"/>
                    <a:pt x="0" y="190602"/>
                    <a:pt x="0" y="182117"/>
                  </a:cubicBezTo>
                  <a:cubicBezTo>
                    <a:pt x="0" y="173632"/>
                    <a:pt x="5676" y="167976"/>
                    <a:pt x="14190" y="167976"/>
                  </a:cubicBezTo>
                  <a:lnTo>
                    <a:pt x="170276" y="167976"/>
                  </a:lnTo>
                  <a:lnTo>
                    <a:pt x="170276" y="125552"/>
                  </a:lnTo>
                  <a:cubicBezTo>
                    <a:pt x="170276" y="83129"/>
                    <a:pt x="147572" y="46361"/>
                    <a:pt x="110679" y="26564"/>
                  </a:cubicBezTo>
                  <a:cubicBezTo>
                    <a:pt x="105003" y="23735"/>
                    <a:pt x="102165" y="15251"/>
                    <a:pt x="105003" y="6766"/>
                  </a:cubicBezTo>
                  <a:cubicBezTo>
                    <a:pt x="107841" y="1110"/>
                    <a:pt x="116355" y="-1719"/>
                    <a:pt x="124869" y="1110"/>
                  </a:cubicBezTo>
                  <a:cubicBezTo>
                    <a:pt x="170276" y="26564"/>
                    <a:pt x="198655" y="74644"/>
                    <a:pt x="198655" y="125552"/>
                  </a:cubicBezTo>
                  <a:lnTo>
                    <a:pt x="198655" y="182117"/>
                  </a:lnTo>
                  <a:cubicBezTo>
                    <a:pt x="198655" y="190602"/>
                    <a:pt x="192979" y="196258"/>
                    <a:pt x="184466" y="196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2025;p135"/>
            <p:cNvSpPr/>
            <p:nvPr/>
          </p:nvSpPr>
          <p:spPr>
            <a:xfrm>
              <a:off x="3345917" y="2292893"/>
              <a:ext cx="164599" cy="164037"/>
            </a:xfrm>
            <a:custGeom>
              <a:avLst/>
              <a:gdLst/>
              <a:ahLst/>
              <a:cxnLst/>
              <a:rect l="l" t="t" r="r" b="b"/>
              <a:pathLst>
                <a:path w="164599" h="164037" extrusionOk="0">
                  <a:moveTo>
                    <a:pt x="82300" y="164038"/>
                  </a:moveTo>
                  <a:cubicBezTo>
                    <a:pt x="36893" y="164038"/>
                    <a:pt x="0" y="127271"/>
                    <a:pt x="0" y="82019"/>
                  </a:cubicBezTo>
                  <a:cubicBezTo>
                    <a:pt x="0" y="36767"/>
                    <a:pt x="36893" y="0"/>
                    <a:pt x="82300" y="0"/>
                  </a:cubicBezTo>
                  <a:cubicBezTo>
                    <a:pt x="127707" y="0"/>
                    <a:pt x="164600" y="36767"/>
                    <a:pt x="164600" y="82019"/>
                  </a:cubicBezTo>
                  <a:cubicBezTo>
                    <a:pt x="164600" y="127271"/>
                    <a:pt x="127707" y="164038"/>
                    <a:pt x="82300" y="164038"/>
                  </a:cubicBezTo>
                  <a:close/>
                  <a:moveTo>
                    <a:pt x="82300" y="25454"/>
                  </a:moveTo>
                  <a:cubicBezTo>
                    <a:pt x="51083" y="25454"/>
                    <a:pt x="28379" y="50908"/>
                    <a:pt x="28379" y="79191"/>
                  </a:cubicBezTo>
                  <a:cubicBezTo>
                    <a:pt x="28379" y="107473"/>
                    <a:pt x="53921" y="132927"/>
                    <a:pt x="82300" y="132927"/>
                  </a:cubicBezTo>
                  <a:cubicBezTo>
                    <a:pt x="113517" y="132927"/>
                    <a:pt x="136220" y="107473"/>
                    <a:pt x="136220" y="79191"/>
                  </a:cubicBezTo>
                  <a:cubicBezTo>
                    <a:pt x="136220" y="50908"/>
                    <a:pt x="113517" y="25454"/>
                    <a:pt x="82300" y="254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2026;p135"/>
            <p:cNvSpPr/>
            <p:nvPr/>
          </p:nvSpPr>
          <p:spPr>
            <a:xfrm>
              <a:off x="3309024" y="2404913"/>
              <a:ext cx="156086" cy="167975"/>
            </a:xfrm>
            <a:custGeom>
              <a:avLst/>
              <a:gdLst/>
              <a:ahLst/>
              <a:cxnLst/>
              <a:rect l="l" t="t" r="r" b="b"/>
              <a:pathLst>
                <a:path w="156086" h="167975" extrusionOk="0">
                  <a:moveTo>
                    <a:pt x="141896" y="167976"/>
                  </a:moveTo>
                  <a:lnTo>
                    <a:pt x="14190" y="167976"/>
                  </a:lnTo>
                  <a:cubicBezTo>
                    <a:pt x="5676" y="167976"/>
                    <a:pt x="0" y="162319"/>
                    <a:pt x="0" y="153835"/>
                  </a:cubicBezTo>
                  <a:lnTo>
                    <a:pt x="0" y="105754"/>
                  </a:lnTo>
                  <a:cubicBezTo>
                    <a:pt x="0" y="63331"/>
                    <a:pt x="22704" y="23735"/>
                    <a:pt x="62435" y="1110"/>
                  </a:cubicBezTo>
                  <a:cubicBezTo>
                    <a:pt x="68110" y="-1719"/>
                    <a:pt x="76624" y="1110"/>
                    <a:pt x="82300" y="6766"/>
                  </a:cubicBezTo>
                  <a:cubicBezTo>
                    <a:pt x="85138" y="12423"/>
                    <a:pt x="82300" y="20907"/>
                    <a:pt x="76624" y="26564"/>
                  </a:cubicBezTo>
                  <a:cubicBezTo>
                    <a:pt x="48245" y="43533"/>
                    <a:pt x="28379" y="71816"/>
                    <a:pt x="28379" y="105754"/>
                  </a:cubicBezTo>
                  <a:lnTo>
                    <a:pt x="28379" y="139693"/>
                  </a:lnTo>
                  <a:lnTo>
                    <a:pt x="141896" y="139693"/>
                  </a:lnTo>
                  <a:cubicBezTo>
                    <a:pt x="150410" y="139693"/>
                    <a:pt x="156086" y="145350"/>
                    <a:pt x="156086" y="153835"/>
                  </a:cubicBezTo>
                  <a:cubicBezTo>
                    <a:pt x="156086" y="162319"/>
                    <a:pt x="150410" y="167976"/>
                    <a:pt x="141896" y="1679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2027;p135"/>
            <p:cNvSpPr/>
            <p:nvPr/>
          </p:nvSpPr>
          <p:spPr>
            <a:xfrm>
              <a:off x="3684771" y="2360771"/>
              <a:ext cx="154945" cy="96160"/>
            </a:xfrm>
            <a:custGeom>
              <a:avLst/>
              <a:gdLst/>
              <a:ahLst/>
              <a:cxnLst/>
              <a:rect l="l" t="t" r="r" b="b"/>
              <a:pathLst>
                <a:path w="154945" h="96160" extrusionOk="0">
                  <a:moveTo>
                    <a:pt x="72645" y="96160"/>
                  </a:moveTo>
                  <a:cubicBezTo>
                    <a:pt x="44266" y="96160"/>
                    <a:pt x="18725" y="82019"/>
                    <a:pt x="1697" y="56565"/>
                  </a:cubicBezTo>
                  <a:cubicBezTo>
                    <a:pt x="-1141" y="50908"/>
                    <a:pt x="-1141" y="42424"/>
                    <a:pt x="7373" y="36767"/>
                  </a:cubicBezTo>
                  <a:cubicBezTo>
                    <a:pt x="13049" y="33939"/>
                    <a:pt x="21563" y="33939"/>
                    <a:pt x="27239" y="42424"/>
                  </a:cubicBezTo>
                  <a:cubicBezTo>
                    <a:pt x="38590" y="59393"/>
                    <a:pt x="55618" y="67878"/>
                    <a:pt x="72645" y="67878"/>
                  </a:cubicBezTo>
                  <a:cubicBezTo>
                    <a:pt x="103863" y="67878"/>
                    <a:pt x="126566" y="42424"/>
                    <a:pt x="126566" y="14141"/>
                  </a:cubicBezTo>
                  <a:cubicBezTo>
                    <a:pt x="126566" y="5656"/>
                    <a:pt x="132242" y="0"/>
                    <a:pt x="140756" y="0"/>
                  </a:cubicBezTo>
                  <a:cubicBezTo>
                    <a:pt x="149270" y="0"/>
                    <a:pt x="154945" y="5656"/>
                    <a:pt x="154945" y="14141"/>
                  </a:cubicBezTo>
                  <a:cubicBezTo>
                    <a:pt x="154945" y="59393"/>
                    <a:pt x="118052" y="96160"/>
                    <a:pt x="72645" y="96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2028;p135"/>
            <p:cNvSpPr/>
            <p:nvPr/>
          </p:nvSpPr>
          <p:spPr>
            <a:xfrm>
              <a:off x="3731875" y="2404913"/>
              <a:ext cx="144734" cy="167975"/>
            </a:xfrm>
            <a:custGeom>
              <a:avLst/>
              <a:gdLst/>
              <a:ahLst/>
              <a:cxnLst/>
              <a:rect l="l" t="t" r="r" b="b"/>
              <a:pathLst>
                <a:path w="144734" h="167975" extrusionOk="0">
                  <a:moveTo>
                    <a:pt x="130545" y="167976"/>
                  </a:moveTo>
                  <a:lnTo>
                    <a:pt x="14190" y="167976"/>
                  </a:lnTo>
                  <a:cubicBezTo>
                    <a:pt x="5676" y="167976"/>
                    <a:pt x="0" y="162319"/>
                    <a:pt x="0" y="153835"/>
                  </a:cubicBezTo>
                  <a:cubicBezTo>
                    <a:pt x="0" y="145350"/>
                    <a:pt x="5676" y="139693"/>
                    <a:pt x="14190" y="139693"/>
                  </a:cubicBezTo>
                  <a:lnTo>
                    <a:pt x="116355" y="139693"/>
                  </a:lnTo>
                  <a:lnTo>
                    <a:pt x="116355" y="105754"/>
                  </a:lnTo>
                  <a:cubicBezTo>
                    <a:pt x="116355" y="71816"/>
                    <a:pt x="99327" y="43533"/>
                    <a:pt x="68110" y="26564"/>
                  </a:cubicBezTo>
                  <a:cubicBezTo>
                    <a:pt x="62434" y="23735"/>
                    <a:pt x="59597" y="15251"/>
                    <a:pt x="62434" y="6766"/>
                  </a:cubicBezTo>
                  <a:cubicBezTo>
                    <a:pt x="65272" y="1110"/>
                    <a:pt x="73786" y="-1719"/>
                    <a:pt x="82300" y="1110"/>
                  </a:cubicBezTo>
                  <a:cubicBezTo>
                    <a:pt x="119193" y="20907"/>
                    <a:pt x="144735" y="63331"/>
                    <a:pt x="144735" y="105754"/>
                  </a:cubicBezTo>
                  <a:lnTo>
                    <a:pt x="144735" y="153835"/>
                  </a:lnTo>
                  <a:cubicBezTo>
                    <a:pt x="144735" y="162319"/>
                    <a:pt x="139058" y="167976"/>
                    <a:pt x="130545" y="1679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2029;p135"/>
            <p:cNvSpPr/>
            <p:nvPr/>
          </p:nvSpPr>
          <p:spPr>
            <a:xfrm>
              <a:off x="3595654" y="2176935"/>
              <a:ext cx="278117" cy="217774"/>
            </a:xfrm>
            <a:custGeom>
              <a:avLst/>
              <a:gdLst/>
              <a:ahLst/>
              <a:cxnLst/>
              <a:rect l="l" t="t" r="r" b="b"/>
              <a:pathLst>
                <a:path w="278117" h="217774" extrusionOk="0">
                  <a:moveTo>
                    <a:pt x="31217" y="217775"/>
                  </a:moveTo>
                  <a:cubicBezTo>
                    <a:pt x="28379" y="217775"/>
                    <a:pt x="25541" y="217775"/>
                    <a:pt x="22704" y="214946"/>
                  </a:cubicBezTo>
                  <a:cubicBezTo>
                    <a:pt x="19866" y="212118"/>
                    <a:pt x="17028" y="206462"/>
                    <a:pt x="17028" y="203633"/>
                  </a:cubicBezTo>
                  <a:lnTo>
                    <a:pt x="17028" y="138584"/>
                  </a:lnTo>
                  <a:cubicBezTo>
                    <a:pt x="5676" y="124442"/>
                    <a:pt x="0" y="110301"/>
                    <a:pt x="0" y="93332"/>
                  </a:cubicBezTo>
                  <a:cubicBezTo>
                    <a:pt x="0" y="39595"/>
                    <a:pt x="62434" y="0"/>
                    <a:pt x="139059" y="0"/>
                  </a:cubicBezTo>
                  <a:cubicBezTo>
                    <a:pt x="218520" y="0"/>
                    <a:pt x="278117" y="42424"/>
                    <a:pt x="278117" y="93332"/>
                  </a:cubicBezTo>
                  <a:cubicBezTo>
                    <a:pt x="278117" y="144240"/>
                    <a:pt x="215683" y="186664"/>
                    <a:pt x="139059" y="186664"/>
                  </a:cubicBezTo>
                  <a:cubicBezTo>
                    <a:pt x="127707" y="186664"/>
                    <a:pt x="116355" y="186664"/>
                    <a:pt x="102166" y="183836"/>
                  </a:cubicBezTo>
                  <a:lnTo>
                    <a:pt x="36893" y="217775"/>
                  </a:lnTo>
                  <a:cubicBezTo>
                    <a:pt x="34055" y="217775"/>
                    <a:pt x="34055" y="217775"/>
                    <a:pt x="31217" y="217775"/>
                  </a:cubicBezTo>
                  <a:close/>
                  <a:moveTo>
                    <a:pt x="45407" y="138584"/>
                  </a:moveTo>
                  <a:lnTo>
                    <a:pt x="45407" y="181007"/>
                  </a:lnTo>
                  <a:lnTo>
                    <a:pt x="90814" y="158382"/>
                  </a:lnTo>
                  <a:cubicBezTo>
                    <a:pt x="93652" y="155553"/>
                    <a:pt x="99327" y="152725"/>
                    <a:pt x="102166" y="155553"/>
                  </a:cubicBezTo>
                  <a:cubicBezTo>
                    <a:pt x="116355" y="158382"/>
                    <a:pt x="127707" y="158382"/>
                    <a:pt x="139059" y="158382"/>
                  </a:cubicBezTo>
                  <a:cubicBezTo>
                    <a:pt x="198655" y="158382"/>
                    <a:pt x="249738" y="127271"/>
                    <a:pt x="249738" y="93332"/>
                  </a:cubicBezTo>
                  <a:cubicBezTo>
                    <a:pt x="249738" y="59393"/>
                    <a:pt x="198655" y="28282"/>
                    <a:pt x="139059" y="28282"/>
                  </a:cubicBezTo>
                  <a:cubicBezTo>
                    <a:pt x="79462" y="28282"/>
                    <a:pt x="28379" y="59393"/>
                    <a:pt x="28379" y="93332"/>
                  </a:cubicBezTo>
                  <a:cubicBezTo>
                    <a:pt x="28379" y="104645"/>
                    <a:pt x="34055" y="113130"/>
                    <a:pt x="42569" y="124442"/>
                  </a:cubicBezTo>
                  <a:cubicBezTo>
                    <a:pt x="45407" y="130099"/>
                    <a:pt x="45407" y="135756"/>
                    <a:pt x="45407" y="1385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2030;p135"/>
            <p:cNvSpPr/>
            <p:nvPr/>
          </p:nvSpPr>
          <p:spPr>
            <a:xfrm>
              <a:off x="3669441" y="2239157"/>
              <a:ext cx="124868" cy="28282"/>
            </a:xfrm>
            <a:custGeom>
              <a:avLst/>
              <a:gdLst/>
              <a:ahLst/>
              <a:cxnLst/>
              <a:rect l="l" t="t" r="r" b="b"/>
              <a:pathLst>
                <a:path w="124868" h="28282" extrusionOk="0">
                  <a:moveTo>
                    <a:pt x="110679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0679" y="0"/>
                  </a:lnTo>
                  <a:cubicBezTo>
                    <a:pt x="119193" y="0"/>
                    <a:pt x="124869" y="5656"/>
                    <a:pt x="124869" y="14141"/>
                  </a:cubicBezTo>
                  <a:cubicBezTo>
                    <a:pt x="124869" y="22626"/>
                    <a:pt x="116355" y="28282"/>
                    <a:pt x="110679" y="28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2031;p135"/>
            <p:cNvSpPr/>
            <p:nvPr/>
          </p:nvSpPr>
          <p:spPr>
            <a:xfrm>
              <a:off x="3669441" y="2278752"/>
              <a:ext cx="124868" cy="28282"/>
            </a:xfrm>
            <a:custGeom>
              <a:avLst/>
              <a:gdLst/>
              <a:ahLst/>
              <a:cxnLst/>
              <a:rect l="l" t="t" r="r" b="b"/>
              <a:pathLst>
                <a:path w="124868" h="28282" extrusionOk="0">
                  <a:moveTo>
                    <a:pt x="110679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10679" y="0"/>
                  </a:lnTo>
                  <a:cubicBezTo>
                    <a:pt x="119193" y="0"/>
                    <a:pt x="124869" y="5656"/>
                    <a:pt x="124869" y="14141"/>
                  </a:cubicBezTo>
                  <a:cubicBezTo>
                    <a:pt x="124869" y="22626"/>
                    <a:pt x="116355" y="28282"/>
                    <a:pt x="110679" y="28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11866;p135"/>
          <p:cNvGrpSpPr/>
          <p:nvPr/>
        </p:nvGrpSpPr>
        <p:grpSpPr>
          <a:xfrm>
            <a:off x="976799" y="1369615"/>
            <a:ext cx="537888" cy="541462"/>
            <a:chOff x="56758" y="18986"/>
            <a:chExt cx="567585" cy="565648"/>
          </a:xfrm>
          <a:solidFill>
            <a:schemeClr val="accent2">
              <a:lumMod val="75000"/>
            </a:schemeClr>
          </a:solidFill>
        </p:grpSpPr>
        <p:sp>
          <p:nvSpPr>
            <p:cNvPr id="98" name="Google Shape;11867;p135"/>
            <p:cNvSpPr/>
            <p:nvPr/>
          </p:nvSpPr>
          <p:spPr>
            <a:xfrm>
              <a:off x="99327" y="18986"/>
              <a:ext cx="181627" cy="181007"/>
            </a:xfrm>
            <a:custGeom>
              <a:avLst/>
              <a:gdLst/>
              <a:ahLst/>
              <a:cxnLst/>
              <a:rect l="l" t="t" r="r" b="b"/>
              <a:pathLst>
                <a:path w="181627" h="181007" extrusionOk="0">
                  <a:moveTo>
                    <a:pt x="90814" y="181008"/>
                  </a:moveTo>
                  <a:cubicBezTo>
                    <a:pt x="39731" y="181008"/>
                    <a:pt x="0" y="141412"/>
                    <a:pt x="0" y="90504"/>
                  </a:cubicBezTo>
                  <a:cubicBezTo>
                    <a:pt x="0" y="39595"/>
                    <a:pt x="39731" y="0"/>
                    <a:pt x="90814" y="0"/>
                  </a:cubicBezTo>
                  <a:cubicBezTo>
                    <a:pt x="141896" y="0"/>
                    <a:pt x="181627" y="39595"/>
                    <a:pt x="181627" y="90504"/>
                  </a:cubicBezTo>
                  <a:cubicBezTo>
                    <a:pt x="181627" y="141412"/>
                    <a:pt x="139058" y="181008"/>
                    <a:pt x="90814" y="181008"/>
                  </a:cubicBezTo>
                  <a:close/>
                  <a:moveTo>
                    <a:pt x="90814" y="28282"/>
                  </a:moveTo>
                  <a:cubicBezTo>
                    <a:pt x="53921" y="28282"/>
                    <a:pt x="28379" y="56565"/>
                    <a:pt x="28379" y="90504"/>
                  </a:cubicBezTo>
                  <a:cubicBezTo>
                    <a:pt x="28379" y="124443"/>
                    <a:pt x="56759" y="152725"/>
                    <a:pt x="90814" y="152725"/>
                  </a:cubicBezTo>
                  <a:cubicBezTo>
                    <a:pt x="124869" y="152725"/>
                    <a:pt x="153248" y="124443"/>
                    <a:pt x="153248" y="90504"/>
                  </a:cubicBezTo>
                  <a:cubicBezTo>
                    <a:pt x="153248" y="56565"/>
                    <a:pt x="124869" y="28282"/>
                    <a:pt x="90814" y="28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1868;p135"/>
            <p:cNvSpPr/>
            <p:nvPr/>
          </p:nvSpPr>
          <p:spPr>
            <a:xfrm>
              <a:off x="56758" y="145148"/>
              <a:ext cx="184465" cy="184945"/>
            </a:xfrm>
            <a:custGeom>
              <a:avLst/>
              <a:gdLst/>
              <a:ahLst/>
              <a:cxnLst/>
              <a:rect l="l" t="t" r="r" b="b"/>
              <a:pathLst>
                <a:path w="184465" h="184945" extrusionOk="0">
                  <a:moveTo>
                    <a:pt x="170276" y="184945"/>
                  </a:moveTo>
                  <a:lnTo>
                    <a:pt x="14190" y="184945"/>
                  </a:lnTo>
                  <a:cubicBezTo>
                    <a:pt x="5676" y="184945"/>
                    <a:pt x="0" y="179289"/>
                    <a:pt x="0" y="170804"/>
                  </a:cubicBezTo>
                  <a:lnTo>
                    <a:pt x="0" y="117067"/>
                  </a:lnTo>
                  <a:cubicBezTo>
                    <a:pt x="0" y="68987"/>
                    <a:pt x="25541" y="26564"/>
                    <a:pt x="68110" y="1110"/>
                  </a:cubicBezTo>
                  <a:cubicBezTo>
                    <a:pt x="73786" y="-1719"/>
                    <a:pt x="82300" y="1110"/>
                    <a:pt x="87976" y="6766"/>
                  </a:cubicBezTo>
                  <a:cubicBezTo>
                    <a:pt x="93652" y="12423"/>
                    <a:pt x="87976" y="20907"/>
                    <a:pt x="82300" y="26564"/>
                  </a:cubicBezTo>
                  <a:cubicBezTo>
                    <a:pt x="48245" y="46361"/>
                    <a:pt x="28379" y="80300"/>
                    <a:pt x="28379" y="117067"/>
                  </a:cubicBezTo>
                  <a:lnTo>
                    <a:pt x="28379" y="156663"/>
                  </a:lnTo>
                  <a:lnTo>
                    <a:pt x="170276" y="156663"/>
                  </a:lnTo>
                  <a:cubicBezTo>
                    <a:pt x="178789" y="156663"/>
                    <a:pt x="184465" y="162319"/>
                    <a:pt x="184465" y="170804"/>
                  </a:cubicBezTo>
                  <a:cubicBezTo>
                    <a:pt x="184465" y="179289"/>
                    <a:pt x="178789" y="184945"/>
                    <a:pt x="170276" y="1849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1869;p135"/>
            <p:cNvSpPr/>
            <p:nvPr/>
          </p:nvSpPr>
          <p:spPr>
            <a:xfrm>
              <a:off x="231596" y="147976"/>
              <a:ext cx="70920" cy="68987"/>
            </a:xfrm>
            <a:custGeom>
              <a:avLst/>
              <a:gdLst/>
              <a:ahLst/>
              <a:cxnLst/>
              <a:rect l="l" t="t" r="r" b="b"/>
              <a:pathLst>
                <a:path w="70920" h="68987" extrusionOk="0">
                  <a:moveTo>
                    <a:pt x="57872" y="68987"/>
                  </a:moveTo>
                  <a:cubicBezTo>
                    <a:pt x="52196" y="68987"/>
                    <a:pt x="49358" y="66159"/>
                    <a:pt x="46520" y="60503"/>
                  </a:cubicBezTo>
                  <a:cubicBezTo>
                    <a:pt x="35168" y="46361"/>
                    <a:pt x="23817" y="35048"/>
                    <a:pt x="6789" y="23735"/>
                  </a:cubicBezTo>
                  <a:cubicBezTo>
                    <a:pt x="1113" y="20907"/>
                    <a:pt x="-1725" y="12423"/>
                    <a:pt x="1113" y="6766"/>
                  </a:cubicBezTo>
                  <a:cubicBezTo>
                    <a:pt x="3951" y="1110"/>
                    <a:pt x="12465" y="-1719"/>
                    <a:pt x="20979" y="1110"/>
                  </a:cubicBezTo>
                  <a:cubicBezTo>
                    <a:pt x="40844" y="12423"/>
                    <a:pt x="57872" y="29392"/>
                    <a:pt x="69224" y="49190"/>
                  </a:cubicBezTo>
                  <a:cubicBezTo>
                    <a:pt x="72062" y="54846"/>
                    <a:pt x="72062" y="63331"/>
                    <a:pt x="63548" y="68987"/>
                  </a:cubicBezTo>
                  <a:cubicBezTo>
                    <a:pt x="63548" y="68987"/>
                    <a:pt x="60710" y="68987"/>
                    <a:pt x="57872" y="689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1870;p135"/>
            <p:cNvSpPr/>
            <p:nvPr/>
          </p:nvSpPr>
          <p:spPr>
            <a:xfrm>
              <a:off x="227034" y="188681"/>
              <a:ext cx="397309" cy="395953"/>
            </a:xfrm>
            <a:custGeom>
              <a:avLst/>
              <a:gdLst/>
              <a:ahLst/>
              <a:cxnLst/>
              <a:rect l="l" t="t" r="r" b="b"/>
              <a:pathLst>
                <a:path w="397309" h="395953" extrusionOk="0">
                  <a:moveTo>
                    <a:pt x="227034" y="395954"/>
                  </a:moveTo>
                  <a:lnTo>
                    <a:pt x="170276" y="395954"/>
                  </a:lnTo>
                  <a:cubicBezTo>
                    <a:pt x="161762" y="395954"/>
                    <a:pt x="156086" y="390297"/>
                    <a:pt x="156086" y="381813"/>
                  </a:cubicBezTo>
                  <a:lnTo>
                    <a:pt x="156086" y="350702"/>
                  </a:lnTo>
                  <a:cubicBezTo>
                    <a:pt x="141896" y="347874"/>
                    <a:pt x="130545" y="342217"/>
                    <a:pt x="119193" y="336561"/>
                  </a:cubicBezTo>
                  <a:lnTo>
                    <a:pt x="96490" y="359187"/>
                  </a:lnTo>
                  <a:cubicBezTo>
                    <a:pt x="93652" y="362015"/>
                    <a:pt x="90814" y="362015"/>
                    <a:pt x="85138" y="362015"/>
                  </a:cubicBezTo>
                  <a:cubicBezTo>
                    <a:pt x="82300" y="362015"/>
                    <a:pt x="76624" y="359187"/>
                    <a:pt x="73786" y="359187"/>
                  </a:cubicBezTo>
                  <a:lnTo>
                    <a:pt x="34055" y="319591"/>
                  </a:lnTo>
                  <a:cubicBezTo>
                    <a:pt x="28379" y="313935"/>
                    <a:pt x="28379" y="305450"/>
                    <a:pt x="34055" y="299794"/>
                  </a:cubicBezTo>
                  <a:lnTo>
                    <a:pt x="56759" y="277168"/>
                  </a:lnTo>
                  <a:cubicBezTo>
                    <a:pt x="51083" y="265855"/>
                    <a:pt x="45407" y="254542"/>
                    <a:pt x="42569" y="240401"/>
                  </a:cubicBezTo>
                  <a:lnTo>
                    <a:pt x="14190" y="240401"/>
                  </a:lnTo>
                  <a:cubicBezTo>
                    <a:pt x="5676" y="240401"/>
                    <a:pt x="0" y="231916"/>
                    <a:pt x="0" y="226259"/>
                  </a:cubicBezTo>
                  <a:lnTo>
                    <a:pt x="0" y="169695"/>
                  </a:lnTo>
                  <a:cubicBezTo>
                    <a:pt x="0" y="161210"/>
                    <a:pt x="5676" y="155553"/>
                    <a:pt x="14190" y="155553"/>
                  </a:cubicBezTo>
                  <a:lnTo>
                    <a:pt x="45407" y="155553"/>
                  </a:lnTo>
                  <a:cubicBezTo>
                    <a:pt x="48245" y="141412"/>
                    <a:pt x="53921" y="130099"/>
                    <a:pt x="59597" y="118786"/>
                  </a:cubicBezTo>
                  <a:lnTo>
                    <a:pt x="36893" y="96160"/>
                  </a:lnTo>
                  <a:cubicBezTo>
                    <a:pt x="31217" y="90504"/>
                    <a:pt x="31217" y="82019"/>
                    <a:pt x="36893" y="76363"/>
                  </a:cubicBezTo>
                  <a:lnTo>
                    <a:pt x="76624" y="36767"/>
                  </a:lnTo>
                  <a:cubicBezTo>
                    <a:pt x="82300" y="31111"/>
                    <a:pt x="90814" y="31111"/>
                    <a:pt x="96490" y="36767"/>
                  </a:cubicBezTo>
                  <a:lnTo>
                    <a:pt x="119193" y="59393"/>
                  </a:lnTo>
                  <a:cubicBezTo>
                    <a:pt x="130545" y="53737"/>
                    <a:pt x="141896" y="48080"/>
                    <a:pt x="156086" y="45252"/>
                  </a:cubicBezTo>
                  <a:lnTo>
                    <a:pt x="156086" y="14141"/>
                  </a:lnTo>
                  <a:cubicBezTo>
                    <a:pt x="156086" y="5656"/>
                    <a:pt x="161762" y="0"/>
                    <a:pt x="170276" y="0"/>
                  </a:cubicBezTo>
                  <a:lnTo>
                    <a:pt x="227034" y="0"/>
                  </a:lnTo>
                  <a:cubicBezTo>
                    <a:pt x="235548" y="0"/>
                    <a:pt x="241224" y="5656"/>
                    <a:pt x="241224" y="14141"/>
                  </a:cubicBezTo>
                  <a:lnTo>
                    <a:pt x="241224" y="45252"/>
                  </a:lnTo>
                  <a:cubicBezTo>
                    <a:pt x="255414" y="48080"/>
                    <a:pt x="266765" y="53737"/>
                    <a:pt x="278117" y="59393"/>
                  </a:cubicBezTo>
                  <a:lnTo>
                    <a:pt x="300820" y="36767"/>
                  </a:lnTo>
                  <a:cubicBezTo>
                    <a:pt x="306496" y="31111"/>
                    <a:pt x="315010" y="31111"/>
                    <a:pt x="320686" y="36767"/>
                  </a:cubicBezTo>
                  <a:lnTo>
                    <a:pt x="360417" y="76363"/>
                  </a:lnTo>
                  <a:cubicBezTo>
                    <a:pt x="363255" y="79191"/>
                    <a:pt x="363255" y="82019"/>
                    <a:pt x="363255" y="87676"/>
                  </a:cubicBezTo>
                  <a:cubicBezTo>
                    <a:pt x="363255" y="90504"/>
                    <a:pt x="360417" y="96160"/>
                    <a:pt x="360417" y="98988"/>
                  </a:cubicBezTo>
                  <a:lnTo>
                    <a:pt x="337713" y="121614"/>
                  </a:lnTo>
                  <a:cubicBezTo>
                    <a:pt x="343389" y="132927"/>
                    <a:pt x="349065" y="144240"/>
                    <a:pt x="351903" y="158382"/>
                  </a:cubicBezTo>
                  <a:lnTo>
                    <a:pt x="383120" y="158382"/>
                  </a:lnTo>
                  <a:cubicBezTo>
                    <a:pt x="391634" y="158382"/>
                    <a:pt x="397310" y="164038"/>
                    <a:pt x="397310" y="172523"/>
                  </a:cubicBezTo>
                  <a:lnTo>
                    <a:pt x="397310" y="229088"/>
                  </a:lnTo>
                  <a:cubicBezTo>
                    <a:pt x="397310" y="237572"/>
                    <a:pt x="391634" y="243229"/>
                    <a:pt x="383120" y="243229"/>
                  </a:cubicBezTo>
                  <a:lnTo>
                    <a:pt x="351903" y="243229"/>
                  </a:lnTo>
                  <a:cubicBezTo>
                    <a:pt x="349065" y="257370"/>
                    <a:pt x="343389" y="268683"/>
                    <a:pt x="337713" y="279996"/>
                  </a:cubicBezTo>
                  <a:lnTo>
                    <a:pt x="360417" y="302622"/>
                  </a:lnTo>
                  <a:cubicBezTo>
                    <a:pt x="363255" y="305450"/>
                    <a:pt x="363255" y="308278"/>
                    <a:pt x="363255" y="313935"/>
                  </a:cubicBezTo>
                  <a:cubicBezTo>
                    <a:pt x="363255" y="316763"/>
                    <a:pt x="360417" y="322420"/>
                    <a:pt x="360417" y="325248"/>
                  </a:cubicBezTo>
                  <a:lnTo>
                    <a:pt x="320686" y="364843"/>
                  </a:lnTo>
                  <a:cubicBezTo>
                    <a:pt x="315010" y="370500"/>
                    <a:pt x="306496" y="370500"/>
                    <a:pt x="300820" y="364843"/>
                  </a:cubicBezTo>
                  <a:lnTo>
                    <a:pt x="278117" y="342217"/>
                  </a:lnTo>
                  <a:cubicBezTo>
                    <a:pt x="266765" y="347874"/>
                    <a:pt x="255414" y="353530"/>
                    <a:pt x="241224" y="356359"/>
                  </a:cubicBezTo>
                  <a:lnTo>
                    <a:pt x="241224" y="387469"/>
                  </a:lnTo>
                  <a:cubicBezTo>
                    <a:pt x="241224" y="390297"/>
                    <a:pt x="232710" y="395954"/>
                    <a:pt x="227034" y="395954"/>
                  </a:cubicBezTo>
                  <a:moveTo>
                    <a:pt x="184465" y="367672"/>
                  </a:moveTo>
                  <a:lnTo>
                    <a:pt x="212845" y="367672"/>
                  </a:lnTo>
                  <a:lnTo>
                    <a:pt x="212845" y="339389"/>
                  </a:lnTo>
                  <a:cubicBezTo>
                    <a:pt x="212845" y="333733"/>
                    <a:pt x="218520" y="328076"/>
                    <a:pt x="224196" y="325248"/>
                  </a:cubicBezTo>
                  <a:cubicBezTo>
                    <a:pt x="241224" y="322420"/>
                    <a:pt x="258251" y="313935"/>
                    <a:pt x="272441" y="305450"/>
                  </a:cubicBezTo>
                  <a:cubicBezTo>
                    <a:pt x="278117" y="302622"/>
                    <a:pt x="286631" y="302622"/>
                    <a:pt x="289469" y="308278"/>
                  </a:cubicBezTo>
                  <a:lnTo>
                    <a:pt x="309334" y="328076"/>
                  </a:lnTo>
                  <a:lnTo>
                    <a:pt x="329200" y="308278"/>
                  </a:lnTo>
                  <a:lnTo>
                    <a:pt x="309334" y="288481"/>
                  </a:lnTo>
                  <a:cubicBezTo>
                    <a:pt x="303658" y="282824"/>
                    <a:pt x="303658" y="277168"/>
                    <a:pt x="306496" y="271511"/>
                  </a:cubicBezTo>
                  <a:cubicBezTo>
                    <a:pt x="315010" y="257370"/>
                    <a:pt x="323524" y="240401"/>
                    <a:pt x="326362" y="223431"/>
                  </a:cubicBezTo>
                  <a:cubicBezTo>
                    <a:pt x="326362" y="217775"/>
                    <a:pt x="334876" y="212118"/>
                    <a:pt x="340551" y="212118"/>
                  </a:cubicBezTo>
                  <a:lnTo>
                    <a:pt x="368931" y="212118"/>
                  </a:lnTo>
                  <a:lnTo>
                    <a:pt x="368931" y="183836"/>
                  </a:lnTo>
                  <a:lnTo>
                    <a:pt x="340551" y="183836"/>
                  </a:lnTo>
                  <a:cubicBezTo>
                    <a:pt x="334876" y="183836"/>
                    <a:pt x="326362" y="178179"/>
                    <a:pt x="326362" y="172523"/>
                  </a:cubicBezTo>
                  <a:cubicBezTo>
                    <a:pt x="323524" y="155553"/>
                    <a:pt x="315010" y="138584"/>
                    <a:pt x="306496" y="124443"/>
                  </a:cubicBezTo>
                  <a:cubicBezTo>
                    <a:pt x="303658" y="118786"/>
                    <a:pt x="303658" y="110301"/>
                    <a:pt x="309334" y="107473"/>
                  </a:cubicBezTo>
                  <a:lnTo>
                    <a:pt x="329200" y="87676"/>
                  </a:lnTo>
                  <a:lnTo>
                    <a:pt x="309334" y="67878"/>
                  </a:lnTo>
                  <a:lnTo>
                    <a:pt x="289469" y="87676"/>
                  </a:lnTo>
                  <a:cubicBezTo>
                    <a:pt x="283793" y="93332"/>
                    <a:pt x="278117" y="93332"/>
                    <a:pt x="272441" y="90504"/>
                  </a:cubicBezTo>
                  <a:cubicBezTo>
                    <a:pt x="258251" y="82019"/>
                    <a:pt x="241224" y="73534"/>
                    <a:pt x="224196" y="70706"/>
                  </a:cubicBezTo>
                  <a:cubicBezTo>
                    <a:pt x="218520" y="70706"/>
                    <a:pt x="212845" y="62221"/>
                    <a:pt x="212845" y="56565"/>
                  </a:cubicBezTo>
                  <a:lnTo>
                    <a:pt x="212845" y="28282"/>
                  </a:lnTo>
                  <a:lnTo>
                    <a:pt x="184465" y="28282"/>
                  </a:lnTo>
                  <a:lnTo>
                    <a:pt x="184465" y="56565"/>
                  </a:lnTo>
                  <a:cubicBezTo>
                    <a:pt x="184465" y="62221"/>
                    <a:pt x="178789" y="67878"/>
                    <a:pt x="173114" y="70706"/>
                  </a:cubicBezTo>
                  <a:cubicBezTo>
                    <a:pt x="156086" y="73534"/>
                    <a:pt x="139058" y="82019"/>
                    <a:pt x="124869" y="90504"/>
                  </a:cubicBezTo>
                  <a:cubicBezTo>
                    <a:pt x="119193" y="93332"/>
                    <a:pt x="110679" y="93332"/>
                    <a:pt x="107841" y="87676"/>
                  </a:cubicBezTo>
                  <a:lnTo>
                    <a:pt x="87976" y="67878"/>
                  </a:lnTo>
                  <a:lnTo>
                    <a:pt x="68110" y="87676"/>
                  </a:lnTo>
                  <a:lnTo>
                    <a:pt x="87976" y="107473"/>
                  </a:lnTo>
                  <a:cubicBezTo>
                    <a:pt x="93652" y="113130"/>
                    <a:pt x="93652" y="118786"/>
                    <a:pt x="90814" y="124443"/>
                  </a:cubicBezTo>
                  <a:cubicBezTo>
                    <a:pt x="82300" y="138584"/>
                    <a:pt x="73786" y="155553"/>
                    <a:pt x="70948" y="172523"/>
                  </a:cubicBezTo>
                  <a:cubicBezTo>
                    <a:pt x="70948" y="178179"/>
                    <a:pt x="62434" y="183836"/>
                    <a:pt x="56759" y="183836"/>
                  </a:cubicBezTo>
                  <a:lnTo>
                    <a:pt x="28379" y="183836"/>
                  </a:lnTo>
                  <a:lnTo>
                    <a:pt x="28379" y="212118"/>
                  </a:lnTo>
                  <a:lnTo>
                    <a:pt x="56759" y="212118"/>
                  </a:lnTo>
                  <a:cubicBezTo>
                    <a:pt x="62434" y="212118"/>
                    <a:pt x="68110" y="217775"/>
                    <a:pt x="70948" y="223431"/>
                  </a:cubicBezTo>
                  <a:cubicBezTo>
                    <a:pt x="73786" y="240401"/>
                    <a:pt x="82300" y="257370"/>
                    <a:pt x="90814" y="271511"/>
                  </a:cubicBezTo>
                  <a:cubicBezTo>
                    <a:pt x="93652" y="277168"/>
                    <a:pt x="93652" y="285653"/>
                    <a:pt x="87976" y="288481"/>
                  </a:cubicBezTo>
                  <a:lnTo>
                    <a:pt x="68110" y="308278"/>
                  </a:lnTo>
                  <a:lnTo>
                    <a:pt x="87976" y="328076"/>
                  </a:lnTo>
                  <a:lnTo>
                    <a:pt x="107841" y="308278"/>
                  </a:lnTo>
                  <a:cubicBezTo>
                    <a:pt x="113517" y="302622"/>
                    <a:pt x="119193" y="302622"/>
                    <a:pt x="124869" y="305450"/>
                  </a:cubicBezTo>
                  <a:cubicBezTo>
                    <a:pt x="139058" y="313935"/>
                    <a:pt x="156086" y="322420"/>
                    <a:pt x="173114" y="325248"/>
                  </a:cubicBezTo>
                  <a:cubicBezTo>
                    <a:pt x="178789" y="325248"/>
                    <a:pt x="184465" y="333733"/>
                    <a:pt x="184465" y="339389"/>
                  </a:cubicBezTo>
                  <a:lnTo>
                    <a:pt x="184465" y="3676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1871;p135"/>
            <p:cNvSpPr/>
            <p:nvPr/>
          </p:nvSpPr>
          <p:spPr>
            <a:xfrm>
              <a:off x="326361" y="284841"/>
              <a:ext cx="198654" cy="197976"/>
            </a:xfrm>
            <a:custGeom>
              <a:avLst/>
              <a:gdLst/>
              <a:ahLst/>
              <a:cxnLst/>
              <a:rect l="l" t="t" r="r" b="b"/>
              <a:pathLst>
                <a:path w="198654" h="197976" extrusionOk="0">
                  <a:moveTo>
                    <a:pt x="99327" y="197977"/>
                  </a:moveTo>
                  <a:cubicBezTo>
                    <a:pt x="45407" y="197977"/>
                    <a:pt x="0" y="155553"/>
                    <a:pt x="0" y="98988"/>
                  </a:cubicBezTo>
                  <a:cubicBezTo>
                    <a:pt x="0" y="45252"/>
                    <a:pt x="42569" y="0"/>
                    <a:pt x="99327" y="0"/>
                  </a:cubicBezTo>
                  <a:cubicBezTo>
                    <a:pt x="153248" y="0"/>
                    <a:pt x="198655" y="42424"/>
                    <a:pt x="198655" y="98988"/>
                  </a:cubicBezTo>
                  <a:cubicBezTo>
                    <a:pt x="195817" y="155553"/>
                    <a:pt x="153248" y="197977"/>
                    <a:pt x="99327" y="197977"/>
                  </a:cubicBezTo>
                  <a:moveTo>
                    <a:pt x="99327" y="31111"/>
                  </a:moveTo>
                  <a:cubicBezTo>
                    <a:pt x="59597" y="31111"/>
                    <a:pt x="28379" y="62221"/>
                    <a:pt x="28379" y="101817"/>
                  </a:cubicBezTo>
                  <a:cubicBezTo>
                    <a:pt x="28379" y="141412"/>
                    <a:pt x="59597" y="172523"/>
                    <a:pt x="99327" y="172523"/>
                  </a:cubicBezTo>
                  <a:cubicBezTo>
                    <a:pt x="139058" y="172523"/>
                    <a:pt x="170276" y="141412"/>
                    <a:pt x="170276" y="101817"/>
                  </a:cubicBezTo>
                  <a:cubicBezTo>
                    <a:pt x="170276" y="62221"/>
                    <a:pt x="136221" y="31111"/>
                    <a:pt x="99327" y="3111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477;p18"/>
          <p:cNvGrpSpPr/>
          <p:nvPr/>
        </p:nvGrpSpPr>
        <p:grpSpPr>
          <a:xfrm>
            <a:off x="462194" y="4184459"/>
            <a:ext cx="539951" cy="498996"/>
            <a:chOff x="3024201" y="24423075"/>
            <a:chExt cx="312180" cy="310064"/>
          </a:xfrm>
          <a:solidFill>
            <a:srgbClr val="5B9BD5"/>
          </a:solidFill>
        </p:grpSpPr>
        <p:sp>
          <p:nvSpPr>
            <p:cNvPr id="104" name="Google Shape;1478;p18"/>
            <p:cNvSpPr/>
            <p:nvPr/>
          </p:nvSpPr>
          <p:spPr>
            <a:xfrm>
              <a:off x="3069176" y="24590277"/>
              <a:ext cx="89950" cy="142862"/>
            </a:xfrm>
            <a:custGeom>
              <a:avLst/>
              <a:gdLst/>
              <a:ahLst/>
              <a:cxnLst/>
              <a:rect l="l" t="t" r="r" b="b"/>
              <a:pathLst>
                <a:path w="89950" h="142862" extrusionOk="0">
                  <a:moveTo>
                    <a:pt x="71431" y="71961"/>
                  </a:moveTo>
                  <a:cubicBezTo>
                    <a:pt x="77781" y="65610"/>
                    <a:pt x="81484" y="57146"/>
                    <a:pt x="81484" y="47621"/>
                  </a:cubicBezTo>
                  <a:lnTo>
                    <a:pt x="81484" y="33863"/>
                  </a:lnTo>
                  <a:cubicBezTo>
                    <a:pt x="81484" y="15344"/>
                    <a:pt x="66140" y="0"/>
                    <a:pt x="47621" y="0"/>
                  </a:cubicBezTo>
                  <a:cubicBezTo>
                    <a:pt x="29102" y="0"/>
                    <a:pt x="13757" y="15344"/>
                    <a:pt x="13757" y="33863"/>
                  </a:cubicBezTo>
                  <a:lnTo>
                    <a:pt x="13757" y="47621"/>
                  </a:lnTo>
                  <a:cubicBezTo>
                    <a:pt x="13757" y="57146"/>
                    <a:pt x="17461" y="65610"/>
                    <a:pt x="23810" y="71961"/>
                  </a:cubicBezTo>
                  <a:cubicBezTo>
                    <a:pt x="9524" y="77782"/>
                    <a:pt x="0" y="92066"/>
                    <a:pt x="0" y="107940"/>
                  </a:cubicBezTo>
                  <a:lnTo>
                    <a:pt x="0" y="138630"/>
                  </a:lnTo>
                  <a:cubicBezTo>
                    <a:pt x="0" y="142333"/>
                    <a:pt x="2646" y="144978"/>
                    <a:pt x="6349" y="144978"/>
                  </a:cubicBezTo>
                  <a:lnTo>
                    <a:pt x="88363" y="144978"/>
                  </a:lnTo>
                  <a:cubicBezTo>
                    <a:pt x="92067" y="144978"/>
                    <a:pt x="94712" y="142333"/>
                    <a:pt x="94712" y="138630"/>
                  </a:cubicBezTo>
                  <a:lnTo>
                    <a:pt x="94712" y="107940"/>
                  </a:lnTo>
                  <a:cubicBezTo>
                    <a:pt x="95241" y="92066"/>
                    <a:pt x="85717" y="78311"/>
                    <a:pt x="71431" y="71961"/>
                  </a:cubicBezTo>
                  <a:close/>
                  <a:moveTo>
                    <a:pt x="26985" y="34393"/>
                  </a:moveTo>
                  <a:cubicBezTo>
                    <a:pt x="26985" y="22754"/>
                    <a:pt x="36509" y="13228"/>
                    <a:pt x="48150" y="13228"/>
                  </a:cubicBezTo>
                  <a:cubicBezTo>
                    <a:pt x="59790" y="13228"/>
                    <a:pt x="69314" y="22754"/>
                    <a:pt x="69314" y="34393"/>
                  </a:cubicBezTo>
                  <a:lnTo>
                    <a:pt x="69314" y="48150"/>
                  </a:lnTo>
                  <a:cubicBezTo>
                    <a:pt x="69314" y="59792"/>
                    <a:pt x="59790" y="69315"/>
                    <a:pt x="48150" y="69315"/>
                  </a:cubicBezTo>
                  <a:cubicBezTo>
                    <a:pt x="36509" y="69315"/>
                    <a:pt x="26985" y="59792"/>
                    <a:pt x="26985" y="48150"/>
                  </a:cubicBezTo>
                  <a:lnTo>
                    <a:pt x="26985" y="34393"/>
                  </a:lnTo>
                  <a:close/>
                  <a:moveTo>
                    <a:pt x="82542" y="132280"/>
                  </a:moveTo>
                  <a:lnTo>
                    <a:pt x="13228" y="132280"/>
                  </a:lnTo>
                  <a:lnTo>
                    <a:pt x="13228" y="108469"/>
                  </a:lnTo>
                  <a:cubicBezTo>
                    <a:pt x="13228" y="93655"/>
                    <a:pt x="24869" y="82013"/>
                    <a:pt x="39684" y="82013"/>
                  </a:cubicBezTo>
                  <a:lnTo>
                    <a:pt x="48150" y="82013"/>
                  </a:lnTo>
                  <a:lnTo>
                    <a:pt x="56616" y="82013"/>
                  </a:lnTo>
                  <a:cubicBezTo>
                    <a:pt x="71431" y="82013"/>
                    <a:pt x="83072" y="93655"/>
                    <a:pt x="83072" y="108469"/>
                  </a:cubicBezTo>
                  <a:lnTo>
                    <a:pt x="83072" y="132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479;p18"/>
            <p:cNvSpPr/>
            <p:nvPr/>
          </p:nvSpPr>
          <p:spPr>
            <a:xfrm>
              <a:off x="3197752" y="24590277"/>
              <a:ext cx="89950" cy="142862"/>
            </a:xfrm>
            <a:custGeom>
              <a:avLst/>
              <a:gdLst/>
              <a:ahLst/>
              <a:cxnLst/>
              <a:rect l="l" t="t" r="r" b="b"/>
              <a:pathLst>
                <a:path w="89950" h="142862" extrusionOk="0">
                  <a:moveTo>
                    <a:pt x="71431" y="71961"/>
                  </a:moveTo>
                  <a:cubicBezTo>
                    <a:pt x="77781" y="65610"/>
                    <a:pt x="81484" y="57146"/>
                    <a:pt x="81484" y="47621"/>
                  </a:cubicBezTo>
                  <a:lnTo>
                    <a:pt x="81484" y="33863"/>
                  </a:lnTo>
                  <a:cubicBezTo>
                    <a:pt x="81484" y="15344"/>
                    <a:pt x="66140" y="0"/>
                    <a:pt x="47621" y="0"/>
                  </a:cubicBezTo>
                  <a:cubicBezTo>
                    <a:pt x="29102" y="0"/>
                    <a:pt x="13757" y="15344"/>
                    <a:pt x="13757" y="33863"/>
                  </a:cubicBezTo>
                  <a:lnTo>
                    <a:pt x="13757" y="47621"/>
                  </a:lnTo>
                  <a:cubicBezTo>
                    <a:pt x="13757" y="57146"/>
                    <a:pt x="17461" y="65610"/>
                    <a:pt x="23810" y="71961"/>
                  </a:cubicBezTo>
                  <a:cubicBezTo>
                    <a:pt x="10053" y="77782"/>
                    <a:pt x="0" y="92066"/>
                    <a:pt x="0" y="107940"/>
                  </a:cubicBezTo>
                  <a:lnTo>
                    <a:pt x="0" y="138630"/>
                  </a:lnTo>
                  <a:cubicBezTo>
                    <a:pt x="0" y="142333"/>
                    <a:pt x="2646" y="144978"/>
                    <a:pt x="6349" y="144978"/>
                  </a:cubicBezTo>
                  <a:lnTo>
                    <a:pt x="88363" y="144978"/>
                  </a:lnTo>
                  <a:cubicBezTo>
                    <a:pt x="92067" y="144978"/>
                    <a:pt x="94712" y="142333"/>
                    <a:pt x="94712" y="138630"/>
                  </a:cubicBezTo>
                  <a:lnTo>
                    <a:pt x="94712" y="107940"/>
                  </a:lnTo>
                  <a:cubicBezTo>
                    <a:pt x="95241" y="92066"/>
                    <a:pt x="85188" y="78311"/>
                    <a:pt x="71431" y="71961"/>
                  </a:cubicBezTo>
                  <a:close/>
                  <a:moveTo>
                    <a:pt x="26456" y="34393"/>
                  </a:moveTo>
                  <a:cubicBezTo>
                    <a:pt x="26456" y="22754"/>
                    <a:pt x="35980" y="13228"/>
                    <a:pt x="47621" y="13228"/>
                  </a:cubicBezTo>
                  <a:cubicBezTo>
                    <a:pt x="59261" y="13228"/>
                    <a:pt x="68785" y="22754"/>
                    <a:pt x="68785" y="34393"/>
                  </a:cubicBezTo>
                  <a:lnTo>
                    <a:pt x="68785" y="48150"/>
                  </a:lnTo>
                  <a:cubicBezTo>
                    <a:pt x="68785" y="59792"/>
                    <a:pt x="59261" y="69315"/>
                    <a:pt x="47621" y="69315"/>
                  </a:cubicBezTo>
                  <a:cubicBezTo>
                    <a:pt x="35980" y="69315"/>
                    <a:pt x="26456" y="59792"/>
                    <a:pt x="26456" y="48150"/>
                  </a:cubicBezTo>
                  <a:lnTo>
                    <a:pt x="26456" y="34393"/>
                  </a:lnTo>
                  <a:close/>
                  <a:moveTo>
                    <a:pt x="82013" y="132280"/>
                  </a:moveTo>
                  <a:lnTo>
                    <a:pt x="12699" y="132280"/>
                  </a:lnTo>
                  <a:lnTo>
                    <a:pt x="12699" y="108469"/>
                  </a:lnTo>
                  <a:cubicBezTo>
                    <a:pt x="12699" y="93655"/>
                    <a:pt x="24340" y="82013"/>
                    <a:pt x="39155" y="82013"/>
                  </a:cubicBezTo>
                  <a:lnTo>
                    <a:pt x="47621" y="82013"/>
                  </a:lnTo>
                  <a:lnTo>
                    <a:pt x="56087" y="82013"/>
                  </a:lnTo>
                  <a:cubicBezTo>
                    <a:pt x="70902" y="82013"/>
                    <a:pt x="82543" y="93655"/>
                    <a:pt x="82543" y="108469"/>
                  </a:cubicBezTo>
                  <a:lnTo>
                    <a:pt x="82543" y="132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480;p18"/>
            <p:cNvSpPr/>
            <p:nvPr/>
          </p:nvSpPr>
          <p:spPr>
            <a:xfrm>
              <a:off x="3024201" y="24423075"/>
              <a:ext cx="312180" cy="164027"/>
            </a:xfrm>
            <a:custGeom>
              <a:avLst/>
              <a:gdLst/>
              <a:ahLst/>
              <a:cxnLst/>
              <a:rect l="l" t="t" r="r" b="b"/>
              <a:pathLst>
                <a:path w="312180" h="164026" extrusionOk="0">
                  <a:moveTo>
                    <a:pt x="307947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lnTo>
                    <a:pt x="0" y="119581"/>
                  </a:lnTo>
                  <a:cubicBezTo>
                    <a:pt x="0" y="123286"/>
                    <a:pt x="2646" y="125932"/>
                    <a:pt x="6349" y="125932"/>
                  </a:cubicBezTo>
                  <a:lnTo>
                    <a:pt x="62436" y="125932"/>
                  </a:lnTo>
                  <a:lnTo>
                    <a:pt x="75664" y="159795"/>
                  </a:lnTo>
                  <a:cubicBezTo>
                    <a:pt x="76722" y="162441"/>
                    <a:pt x="78839" y="164027"/>
                    <a:pt x="81484" y="164027"/>
                  </a:cubicBezTo>
                  <a:cubicBezTo>
                    <a:pt x="84130" y="164027"/>
                    <a:pt x="86776" y="162441"/>
                    <a:pt x="87305" y="159795"/>
                  </a:cubicBezTo>
                  <a:lnTo>
                    <a:pt x="100533" y="125932"/>
                  </a:lnTo>
                  <a:lnTo>
                    <a:pt x="212177" y="125932"/>
                  </a:lnTo>
                  <a:lnTo>
                    <a:pt x="225405" y="159795"/>
                  </a:lnTo>
                  <a:cubicBezTo>
                    <a:pt x="226463" y="162441"/>
                    <a:pt x="228579" y="164027"/>
                    <a:pt x="231225" y="164027"/>
                  </a:cubicBezTo>
                  <a:cubicBezTo>
                    <a:pt x="233871" y="164027"/>
                    <a:pt x="236516" y="162441"/>
                    <a:pt x="237045" y="159795"/>
                  </a:cubicBezTo>
                  <a:lnTo>
                    <a:pt x="250273" y="125932"/>
                  </a:lnTo>
                  <a:lnTo>
                    <a:pt x="306360" y="125932"/>
                  </a:lnTo>
                  <a:cubicBezTo>
                    <a:pt x="310064" y="125932"/>
                    <a:pt x="312709" y="123286"/>
                    <a:pt x="312709" y="119581"/>
                  </a:cubicBezTo>
                  <a:lnTo>
                    <a:pt x="312709" y="6350"/>
                  </a:lnTo>
                  <a:cubicBezTo>
                    <a:pt x="314826" y="2646"/>
                    <a:pt x="311651" y="0"/>
                    <a:pt x="307947" y="0"/>
                  </a:cubicBezTo>
                  <a:close/>
                  <a:moveTo>
                    <a:pt x="301598" y="112704"/>
                  </a:moveTo>
                  <a:lnTo>
                    <a:pt x="247628" y="112704"/>
                  </a:lnTo>
                  <a:cubicBezTo>
                    <a:pt x="244982" y="112704"/>
                    <a:pt x="242336" y="114290"/>
                    <a:pt x="241807" y="116936"/>
                  </a:cubicBezTo>
                  <a:lnTo>
                    <a:pt x="232812" y="139689"/>
                  </a:lnTo>
                  <a:lnTo>
                    <a:pt x="223817" y="116936"/>
                  </a:lnTo>
                  <a:cubicBezTo>
                    <a:pt x="222759" y="114290"/>
                    <a:pt x="220643" y="112704"/>
                    <a:pt x="217997" y="112704"/>
                  </a:cubicBezTo>
                  <a:lnTo>
                    <a:pt x="97358" y="112704"/>
                  </a:lnTo>
                  <a:cubicBezTo>
                    <a:pt x="94712" y="112704"/>
                    <a:pt x="92067" y="114290"/>
                    <a:pt x="91538" y="116936"/>
                  </a:cubicBezTo>
                  <a:lnTo>
                    <a:pt x="82542" y="139689"/>
                  </a:lnTo>
                  <a:lnTo>
                    <a:pt x="73548" y="116936"/>
                  </a:lnTo>
                  <a:cubicBezTo>
                    <a:pt x="72489" y="114290"/>
                    <a:pt x="70373" y="112704"/>
                    <a:pt x="67727" y="112704"/>
                  </a:cubicBezTo>
                  <a:lnTo>
                    <a:pt x="13228" y="112704"/>
                  </a:lnTo>
                  <a:lnTo>
                    <a:pt x="13228" y="12701"/>
                  </a:lnTo>
                  <a:lnTo>
                    <a:pt x="301598" y="12701"/>
                  </a:lnTo>
                  <a:lnTo>
                    <a:pt x="301598" y="1127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481;p18"/>
            <p:cNvSpPr/>
            <p:nvPr/>
          </p:nvSpPr>
          <p:spPr>
            <a:xfrm>
              <a:off x="3097749" y="24445828"/>
              <a:ext cx="164027" cy="10582"/>
            </a:xfrm>
            <a:custGeom>
              <a:avLst/>
              <a:gdLst/>
              <a:ahLst/>
              <a:cxnLst/>
              <a:rect l="l" t="t" r="r" b="b"/>
              <a:pathLst>
                <a:path w="164026" h="10582" extrusionOk="0">
                  <a:moveTo>
                    <a:pt x="6349" y="12698"/>
                  </a:moveTo>
                  <a:lnTo>
                    <a:pt x="161381" y="12698"/>
                  </a:lnTo>
                  <a:cubicBezTo>
                    <a:pt x="165085" y="12698"/>
                    <a:pt x="167730" y="10053"/>
                    <a:pt x="167730" y="6348"/>
                  </a:cubicBezTo>
                  <a:cubicBezTo>
                    <a:pt x="167730" y="2646"/>
                    <a:pt x="165085" y="0"/>
                    <a:pt x="161381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48"/>
                  </a:cubicBezTo>
                  <a:cubicBezTo>
                    <a:pt x="0" y="9523"/>
                    <a:pt x="2646" y="12698"/>
                    <a:pt x="6349" y="126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482;p18"/>
            <p:cNvSpPr/>
            <p:nvPr/>
          </p:nvSpPr>
          <p:spPr>
            <a:xfrm>
              <a:off x="3097749" y="24479163"/>
              <a:ext cx="164027" cy="10582"/>
            </a:xfrm>
            <a:custGeom>
              <a:avLst/>
              <a:gdLst/>
              <a:ahLst/>
              <a:cxnLst/>
              <a:rect l="l" t="t" r="r" b="b"/>
              <a:pathLst>
                <a:path w="164026" h="10582" extrusionOk="0">
                  <a:moveTo>
                    <a:pt x="6349" y="12698"/>
                  </a:moveTo>
                  <a:lnTo>
                    <a:pt x="161381" y="12698"/>
                  </a:lnTo>
                  <a:cubicBezTo>
                    <a:pt x="165085" y="12698"/>
                    <a:pt x="167730" y="10053"/>
                    <a:pt x="167730" y="6350"/>
                  </a:cubicBezTo>
                  <a:cubicBezTo>
                    <a:pt x="167730" y="2646"/>
                    <a:pt x="165085" y="0"/>
                    <a:pt x="161381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3"/>
                    <a:pt x="2646" y="12698"/>
                    <a:pt x="6349" y="126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483;p18"/>
            <p:cNvSpPr/>
            <p:nvPr/>
          </p:nvSpPr>
          <p:spPr>
            <a:xfrm>
              <a:off x="3097749" y="24512498"/>
              <a:ext cx="164027" cy="10582"/>
            </a:xfrm>
            <a:custGeom>
              <a:avLst/>
              <a:gdLst/>
              <a:ahLst/>
              <a:cxnLst/>
              <a:rect l="l" t="t" r="r" b="b"/>
              <a:pathLst>
                <a:path w="164026" h="10582" extrusionOk="0">
                  <a:moveTo>
                    <a:pt x="6349" y="12698"/>
                  </a:moveTo>
                  <a:lnTo>
                    <a:pt x="161381" y="12698"/>
                  </a:lnTo>
                  <a:cubicBezTo>
                    <a:pt x="165085" y="12698"/>
                    <a:pt x="167730" y="10053"/>
                    <a:pt x="167730" y="6348"/>
                  </a:cubicBezTo>
                  <a:cubicBezTo>
                    <a:pt x="167730" y="2646"/>
                    <a:pt x="165085" y="0"/>
                    <a:pt x="161381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48"/>
                  </a:cubicBezTo>
                  <a:cubicBezTo>
                    <a:pt x="0" y="10053"/>
                    <a:pt x="2646" y="12698"/>
                    <a:pt x="6349" y="126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5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868" y="365127"/>
            <a:ext cx="8556914" cy="342009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60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361007"/>
            <a:ext cx="8549621" cy="4996288"/>
          </a:xfrm>
        </p:spPr>
      </p:pic>
      <p:sp>
        <p:nvSpPr>
          <p:cNvPr id="9" name="TextBox 8"/>
          <p:cNvSpPr txBox="1"/>
          <p:nvPr/>
        </p:nvSpPr>
        <p:spPr>
          <a:xfrm rot="10800000" flipH="1" flipV="1">
            <a:off x="220306" y="672717"/>
            <a:ext cx="870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</p:spTree>
    <p:extLst>
      <p:ext uri="{BB962C8B-B14F-4D97-AF65-F5344CB8AC3E}">
        <p14:creationId xmlns:p14="http://schemas.microsoft.com/office/powerpoint/2010/main" val="30221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868" y="365127"/>
            <a:ext cx="8556914" cy="342009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Модель оценивания ООП ДО ДОО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61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361007"/>
            <a:ext cx="8549621" cy="4996288"/>
          </a:xfrm>
        </p:spPr>
      </p:pic>
      <p:sp>
        <p:nvSpPr>
          <p:cNvPr id="9" name="TextBox 8"/>
          <p:cNvSpPr txBox="1"/>
          <p:nvPr/>
        </p:nvSpPr>
        <p:spPr>
          <a:xfrm rot="10800000" flipH="1" flipV="1">
            <a:off x="220306" y="672717"/>
            <a:ext cx="870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Лист внутренней оценки ДОО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ВНУТРЕННЯЯ ОЦЕНКА КАЧЕСТВА ОБРАЗОВАТЕЛЬНЫХ ПРОГРАММ ДОО»</a:t>
            </a:r>
          </a:p>
        </p:txBody>
      </p:sp>
      <p:sp>
        <p:nvSpPr>
          <p:cNvPr id="2" name="Овал 1"/>
          <p:cNvSpPr/>
          <p:nvPr/>
        </p:nvSpPr>
        <p:spPr>
          <a:xfrm>
            <a:off x="7697826" y="3763107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93735" y="4325814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98783" y="4067907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474275" y="4044460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444967" y="3763105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93735" y="3763107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51642" y="4337536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193735" y="4630613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451642" y="4630613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09551" y="4630613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985043" y="4630613"/>
            <a:ext cx="246184" cy="2579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315912" y="432217"/>
            <a:ext cx="8548687" cy="97631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Ресурс показателей качества МКДО 2020</a:t>
            </a:r>
            <a:b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Трансформация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показателей качества в цели и задачи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801" y="2014538"/>
            <a:ext cx="1801813" cy="946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/>
              <a:t>Над какой областью работаем?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84451" y="3405189"/>
            <a:ext cx="1801813" cy="76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Что в нее входит?</a:t>
            </a:r>
          </a:p>
        </p:txBody>
      </p:sp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4886325" y="2155826"/>
            <a:ext cx="1803400" cy="2486025"/>
            <a:chOff x="4735600" y="1659114"/>
            <a:chExt cx="1802486" cy="33142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735600" y="2522587"/>
              <a:ext cx="1802486" cy="719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/>
                <a:t>Структурный компонент 2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35600" y="3424154"/>
              <a:ext cx="1802486" cy="721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/>
                <a:t> Структурный компонент 3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35600" y="1659114"/>
              <a:ext cx="1802486" cy="719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/>
                <a:t>Структурный компонент 1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35600" y="4253765"/>
              <a:ext cx="1802486" cy="719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/>
                <a:t>Структурный компонент 4</a:t>
              </a:r>
            </a:p>
          </p:txBody>
        </p:sp>
      </p:grpSp>
      <p:sp>
        <p:nvSpPr>
          <p:cNvPr id="59398" name="TextBox 14"/>
          <p:cNvSpPr txBox="1">
            <a:spLocks noChangeArrowheads="1"/>
          </p:cNvSpPr>
          <p:nvPr/>
        </p:nvSpPr>
        <p:spPr bwMode="auto">
          <a:xfrm>
            <a:off x="624682" y="1472011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/>
              <a:t>Цель</a:t>
            </a:r>
          </a:p>
        </p:txBody>
      </p:sp>
      <p:sp>
        <p:nvSpPr>
          <p:cNvPr id="59399" name="TextBox 16"/>
          <p:cNvSpPr txBox="1">
            <a:spLocks noChangeArrowheads="1"/>
          </p:cNvSpPr>
          <p:nvPr/>
        </p:nvSpPr>
        <p:spPr bwMode="auto">
          <a:xfrm>
            <a:off x="4402141" y="1445896"/>
            <a:ext cx="2406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dirty="0"/>
              <a:t>Направления работы</a:t>
            </a:r>
          </a:p>
        </p:txBody>
      </p:sp>
      <p:sp>
        <p:nvSpPr>
          <p:cNvPr id="59400" name="TextBox 17"/>
          <p:cNvSpPr txBox="1">
            <a:spLocks noChangeArrowheads="1"/>
          </p:cNvSpPr>
          <p:nvPr/>
        </p:nvSpPr>
        <p:spPr bwMode="auto">
          <a:xfrm>
            <a:off x="6808791" y="1228865"/>
            <a:ext cx="2230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/>
              <a:t>Этапы и содержание работы</a:t>
            </a:r>
          </a:p>
        </p:txBody>
      </p:sp>
      <p:grpSp>
        <p:nvGrpSpPr>
          <p:cNvPr id="47" name="Группа 46"/>
          <p:cNvGrpSpPr>
            <a:grpSpLocks/>
          </p:cNvGrpSpPr>
          <p:nvPr/>
        </p:nvGrpSpPr>
        <p:grpSpPr bwMode="auto">
          <a:xfrm>
            <a:off x="2233613" y="2371725"/>
            <a:ext cx="2501900" cy="2647950"/>
            <a:chOff x="2234281" y="2019082"/>
            <a:chExt cx="2501324" cy="3531448"/>
          </a:xfrm>
        </p:grpSpPr>
        <p:cxnSp>
          <p:nvCxnSpPr>
            <p:cNvPr id="20" name="Соединительная линия уступом 19"/>
            <p:cNvCxnSpPr>
              <a:stCxn id="5" idx="3"/>
              <a:endCxn id="9" idx="1"/>
            </p:cNvCxnSpPr>
            <p:nvPr/>
          </p:nvCxnSpPr>
          <p:spPr>
            <a:xfrm flipV="1">
              <a:off x="2234281" y="2019082"/>
              <a:ext cx="2501324" cy="425553"/>
            </a:xfrm>
            <a:prstGeom prst="bentConnector3">
              <a:avLst>
                <a:gd name="adj1" fmla="val 7158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оединительная линия уступом 20"/>
            <p:cNvCxnSpPr>
              <a:stCxn id="5" idx="3"/>
              <a:endCxn id="7" idx="1"/>
            </p:cNvCxnSpPr>
            <p:nvPr/>
          </p:nvCxnSpPr>
          <p:spPr>
            <a:xfrm>
              <a:off x="2234281" y="2444635"/>
              <a:ext cx="2501324" cy="438255"/>
            </a:xfrm>
            <a:prstGeom prst="bentConnector3">
              <a:avLst>
                <a:gd name="adj1" fmla="val 682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Соединительная линия уступом 26"/>
            <p:cNvCxnSpPr>
              <a:stCxn id="5" idx="3"/>
              <a:endCxn id="10" idx="1"/>
            </p:cNvCxnSpPr>
            <p:nvPr/>
          </p:nvCxnSpPr>
          <p:spPr>
            <a:xfrm>
              <a:off x="2234281" y="2444635"/>
              <a:ext cx="349170" cy="1340171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/>
            <p:cNvCxnSpPr>
              <a:stCxn id="10" idx="3"/>
              <a:endCxn id="8" idx="1"/>
            </p:cNvCxnSpPr>
            <p:nvPr/>
          </p:nvCxnSpPr>
          <p:spPr>
            <a:xfrm>
              <a:off x="4386435" y="3784806"/>
              <a:ext cx="349170" cy="0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Соединительная линия уступом 30"/>
            <p:cNvCxnSpPr>
              <a:stCxn id="10" idx="3"/>
              <a:endCxn id="11" idx="1"/>
            </p:cNvCxnSpPr>
            <p:nvPr/>
          </p:nvCxnSpPr>
          <p:spPr>
            <a:xfrm>
              <a:off x="4386435" y="3784806"/>
              <a:ext cx="349170" cy="827816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ная линия уступом 33"/>
            <p:cNvCxnSpPr>
              <a:stCxn id="5" idx="3"/>
            </p:cNvCxnSpPr>
            <p:nvPr/>
          </p:nvCxnSpPr>
          <p:spPr>
            <a:xfrm>
              <a:off x="2234281" y="2444635"/>
              <a:ext cx="2501324" cy="3105895"/>
            </a:xfrm>
            <a:prstGeom prst="bentConnector3">
              <a:avLst>
                <a:gd name="adj1" fmla="val 6992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924676" y="1935163"/>
          <a:ext cx="2030413" cy="10747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5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</a:t>
                      </a:r>
                      <a:r>
                        <a:rPr lang="ru-RU" sz="800" baseline="0" dirty="0" smtClean="0"/>
                        <a:t> каком порядке и над чем именно работать?</a:t>
                      </a:r>
                      <a:endParaRPr lang="ru-RU" sz="800" dirty="0"/>
                    </a:p>
                  </a:txBody>
                  <a:tcPr marL="91431" marR="91431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1" marR="91431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1" marR="91431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1" marR="91431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1" marR="91431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940551" y="3098801"/>
          <a:ext cx="2030413" cy="10747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5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</a:t>
                      </a:r>
                      <a:r>
                        <a:rPr lang="ru-RU" sz="800" baseline="0" dirty="0" smtClean="0"/>
                        <a:t> каком порядке и над чем именно работать?</a:t>
                      </a:r>
                      <a:endParaRPr lang="ru-RU" sz="800" dirty="0"/>
                    </a:p>
                  </a:txBody>
                  <a:tcPr marL="91431" marR="91431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1" marR="91431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1" marR="91431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1" marR="91431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31" marR="91431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6888164" y="4313238"/>
          <a:ext cx="2135187" cy="10747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</a:t>
                      </a:r>
                      <a:r>
                        <a:rPr lang="ru-RU" sz="800" baseline="0" dirty="0" smtClean="0"/>
                        <a:t> каком порядке и над чем именно работать?</a:t>
                      </a:r>
                      <a:endParaRPr lang="ru-RU" sz="800" dirty="0"/>
                    </a:p>
                  </a:txBody>
                  <a:tcPr marL="91414" marR="91414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14" marR="91414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14" marR="91414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14" marR="91414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56">
                <a:tc>
                  <a:txBody>
                    <a:bodyPr/>
                    <a:lstStyle/>
                    <a:p>
                      <a:endParaRPr lang="ru-RU" sz="800" b="1" dirty="0"/>
                    </a:p>
                  </a:txBody>
                  <a:tcPr marL="91414" marR="91414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4913313" y="4859338"/>
            <a:ext cx="1801812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Структурный компонент 5</a:t>
            </a:r>
          </a:p>
        </p:txBody>
      </p:sp>
      <p:sp>
        <p:nvSpPr>
          <p:cNvPr id="59445" name="TextBox 35"/>
          <p:cNvSpPr txBox="1">
            <a:spLocks noChangeArrowheads="1"/>
          </p:cNvSpPr>
          <p:nvPr/>
        </p:nvSpPr>
        <p:spPr bwMode="auto">
          <a:xfrm>
            <a:off x="2890839" y="1461771"/>
            <a:ext cx="914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9187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114300" y="371478"/>
            <a:ext cx="8353425" cy="888998"/>
          </a:xfrm>
        </p:spPr>
        <p:txBody>
          <a:bodyPr anchor="t">
            <a:noAutofit/>
          </a:bodyPr>
          <a:lstStyle/>
          <a:p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Ресурс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показателей качества МКДО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2020</a:t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Пример: показатель качества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ООП ДО «Социально-коммуникативное развитие»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1" y="2420939"/>
            <a:ext cx="1801813" cy="693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/>
              <a:t>Содержание образовательной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84451" y="3405189"/>
            <a:ext cx="1801813" cy="911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/>
              <a:t>Социально-коммуникативное</a:t>
            </a:r>
          </a:p>
          <a:p>
            <a:pPr algn="ctr" eaLnBrk="1" hangingPunct="1">
              <a:defRPr/>
            </a:pPr>
            <a:r>
              <a:rPr lang="ru-RU" sz="1600" dirty="0"/>
              <a:t>развитие</a:t>
            </a:r>
          </a:p>
        </p:txBody>
      </p:sp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4735513" y="2101851"/>
            <a:ext cx="1801812" cy="2486025"/>
            <a:chOff x="4735600" y="1659114"/>
            <a:chExt cx="1802486" cy="33142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735600" y="2522587"/>
              <a:ext cx="1802486" cy="719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/>
                <a:t>Социальное развитие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35600" y="3424154"/>
              <a:ext cx="1802486" cy="721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/>
                <a:t> </a:t>
              </a:r>
            </a:p>
            <a:p>
              <a:pPr algn="ctr" eaLnBrk="1" hangingPunct="1">
                <a:defRPr/>
              </a:pPr>
              <a:r>
                <a:rPr lang="ru-RU" sz="1400" dirty="0"/>
                <a:t>Коммуникативные способности и активности</a:t>
              </a:r>
            </a:p>
            <a:p>
              <a:pPr algn="ctr" eaLnBrk="1" hangingPunct="1">
                <a:defRPr/>
              </a:pPr>
              <a:r>
                <a:rPr lang="ru-RU" dirty="0"/>
                <a:t>3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35600" y="1659114"/>
              <a:ext cx="1802486" cy="719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/>
                <a:t>Эмоциональное развитие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35600" y="4253765"/>
              <a:ext cx="1802486" cy="719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dirty="0"/>
                <a:t>Безопасное поведение</a:t>
              </a:r>
            </a:p>
          </p:txBody>
        </p:sp>
      </p:grp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571500" y="1536463"/>
            <a:ext cx="1181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/>
              <a:t>Цель</a:t>
            </a:r>
          </a:p>
        </p:txBody>
      </p:sp>
      <p:sp>
        <p:nvSpPr>
          <p:cNvPr id="60423" name="TextBox 16"/>
          <p:cNvSpPr txBox="1">
            <a:spLocks noChangeArrowheads="1"/>
          </p:cNvSpPr>
          <p:nvPr/>
        </p:nvSpPr>
        <p:spPr bwMode="auto">
          <a:xfrm>
            <a:off x="4491831" y="1536463"/>
            <a:ext cx="2289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/>
              <a:t>Направления работы</a:t>
            </a:r>
          </a:p>
        </p:txBody>
      </p:sp>
      <p:sp>
        <p:nvSpPr>
          <p:cNvPr id="60424" name="TextBox 17"/>
          <p:cNvSpPr txBox="1">
            <a:spLocks noChangeArrowheads="1"/>
          </p:cNvSpPr>
          <p:nvPr/>
        </p:nvSpPr>
        <p:spPr bwMode="auto">
          <a:xfrm>
            <a:off x="6942138" y="1260476"/>
            <a:ext cx="2025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/>
              <a:t>Задачи и содержание работы</a:t>
            </a:r>
          </a:p>
        </p:txBody>
      </p:sp>
      <p:grpSp>
        <p:nvGrpSpPr>
          <p:cNvPr id="47" name="Группа 46"/>
          <p:cNvGrpSpPr>
            <a:grpSpLocks/>
          </p:cNvGrpSpPr>
          <p:nvPr/>
        </p:nvGrpSpPr>
        <p:grpSpPr bwMode="auto">
          <a:xfrm>
            <a:off x="2233613" y="2371725"/>
            <a:ext cx="2501900" cy="2647950"/>
            <a:chOff x="2234281" y="2019082"/>
            <a:chExt cx="2501324" cy="3531448"/>
          </a:xfrm>
        </p:grpSpPr>
        <p:cxnSp>
          <p:nvCxnSpPr>
            <p:cNvPr id="20" name="Соединительная линия уступом 19"/>
            <p:cNvCxnSpPr>
              <a:stCxn id="5" idx="3"/>
              <a:endCxn id="9" idx="1"/>
            </p:cNvCxnSpPr>
            <p:nvPr/>
          </p:nvCxnSpPr>
          <p:spPr>
            <a:xfrm flipV="1">
              <a:off x="2234281" y="2019082"/>
              <a:ext cx="2501324" cy="425553"/>
            </a:xfrm>
            <a:prstGeom prst="bentConnector3">
              <a:avLst>
                <a:gd name="adj1" fmla="val 7158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оединительная линия уступом 20"/>
            <p:cNvCxnSpPr>
              <a:stCxn id="5" idx="3"/>
              <a:endCxn id="7" idx="1"/>
            </p:cNvCxnSpPr>
            <p:nvPr/>
          </p:nvCxnSpPr>
          <p:spPr>
            <a:xfrm>
              <a:off x="2234281" y="2444635"/>
              <a:ext cx="2501324" cy="438255"/>
            </a:xfrm>
            <a:prstGeom prst="bentConnector3">
              <a:avLst>
                <a:gd name="adj1" fmla="val 682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Соединительная линия уступом 26"/>
            <p:cNvCxnSpPr>
              <a:stCxn id="5" idx="3"/>
              <a:endCxn id="10" idx="1"/>
            </p:cNvCxnSpPr>
            <p:nvPr/>
          </p:nvCxnSpPr>
          <p:spPr>
            <a:xfrm>
              <a:off x="2234281" y="2444635"/>
              <a:ext cx="349170" cy="1340171"/>
            </a:xfrm>
            <a:prstGeom prst="bent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/>
            <p:cNvCxnSpPr>
              <a:stCxn id="10" idx="3"/>
              <a:endCxn id="8" idx="1"/>
            </p:cNvCxnSpPr>
            <p:nvPr/>
          </p:nvCxnSpPr>
          <p:spPr>
            <a:xfrm>
              <a:off x="4386435" y="3784806"/>
              <a:ext cx="349170" cy="0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Соединительная линия уступом 30"/>
            <p:cNvCxnSpPr>
              <a:stCxn id="10" idx="3"/>
              <a:endCxn id="11" idx="1"/>
            </p:cNvCxnSpPr>
            <p:nvPr/>
          </p:nvCxnSpPr>
          <p:spPr>
            <a:xfrm>
              <a:off x="4386435" y="3784806"/>
              <a:ext cx="349170" cy="827816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ная линия уступом 33"/>
            <p:cNvCxnSpPr>
              <a:stCxn id="5" idx="3"/>
            </p:cNvCxnSpPr>
            <p:nvPr/>
          </p:nvCxnSpPr>
          <p:spPr>
            <a:xfrm>
              <a:off x="2234281" y="2444635"/>
              <a:ext cx="2501324" cy="3105895"/>
            </a:xfrm>
            <a:prstGeom prst="bentConnector3">
              <a:avLst>
                <a:gd name="adj1" fmla="val 6992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983413" y="1963738"/>
          <a:ext cx="1943100" cy="9525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</a:t>
                      </a:r>
                      <a:r>
                        <a:rPr lang="en-US" sz="800" baseline="0" dirty="0" smtClean="0"/>
                        <a:t>  </a:t>
                      </a:r>
                      <a:r>
                        <a:rPr lang="ru-RU" sz="800" baseline="0" dirty="0" smtClean="0"/>
                        <a:t>Этап. Ступени </a:t>
                      </a:r>
                      <a:endParaRPr lang="ru-RU" sz="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II</a:t>
                      </a:r>
                      <a:r>
                        <a:rPr lang="ru-RU" sz="800" b="1" dirty="0" smtClean="0"/>
                        <a:t> </a:t>
                      </a:r>
                      <a:r>
                        <a:rPr lang="ru-RU" sz="800" b="1" baseline="0" dirty="0" smtClean="0"/>
                        <a:t>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III</a:t>
                      </a:r>
                      <a:r>
                        <a:rPr lang="ru-RU" sz="800" b="1" dirty="0" smtClean="0"/>
                        <a:t> 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IV</a:t>
                      </a:r>
                      <a:r>
                        <a:rPr lang="ru-RU" sz="800" b="1" dirty="0" smtClean="0"/>
                        <a:t> 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V</a:t>
                      </a:r>
                      <a:r>
                        <a:rPr lang="ru-RU" sz="800" b="1" dirty="0" smtClean="0"/>
                        <a:t> 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989763" y="2974975"/>
          <a:ext cx="1943100" cy="9525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</a:t>
                      </a:r>
                      <a:r>
                        <a:rPr lang="en-US" sz="800" baseline="0" dirty="0" smtClean="0"/>
                        <a:t>  </a:t>
                      </a:r>
                      <a:r>
                        <a:rPr lang="ru-RU" sz="800" baseline="0" dirty="0" smtClean="0"/>
                        <a:t>Этап. Ступени </a:t>
                      </a:r>
                      <a:endParaRPr lang="ru-RU" sz="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II</a:t>
                      </a:r>
                      <a:r>
                        <a:rPr lang="ru-RU" sz="800" b="1" dirty="0" smtClean="0"/>
                        <a:t> </a:t>
                      </a:r>
                      <a:r>
                        <a:rPr lang="ru-RU" sz="800" b="1" baseline="0" dirty="0" smtClean="0"/>
                        <a:t>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III</a:t>
                      </a:r>
                      <a:r>
                        <a:rPr lang="ru-RU" sz="800" b="1" dirty="0" smtClean="0"/>
                        <a:t> 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IV</a:t>
                      </a:r>
                      <a:r>
                        <a:rPr lang="ru-RU" sz="800" b="1" dirty="0" smtClean="0"/>
                        <a:t> 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V</a:t>
                      </a:r>
                      <a:r>
                        <a:rPr lang="ru-RU" sz="800" b="1" dirty="0" smtClean="0"/>
                        <a:t> 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6983413" y="3946525"/>
          <a:ext cx="1943100" cy="9525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</a:t>
                      </a:r>
                      <a:r>
                        <a:rPr lang="en-US" sz="800" baseline="0" dirty="0" smtClean="0"/>
                        <a:t>  </a:t>
                      </a:r>
                      <a:r>
                        <a:rPr lang="ru-RU" sz="800" baseline="0" dirty="0" smtClean="0"/>
                        <a:t>Этап. Ступени </a:t>
                      </a:r>
                      <a:endParaRPr lang="ru-RU" sz="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II</a:t>
                      </a:r>
                      <a:r>
                        <a:rPr lang="ru-RU" sz="800" b="1" dirty="0" smtClean="0"/>
                        <a:t> </a:t>
                      </a:r>
                      <a:r>
                        <a:rPr lang="ru-RU" sz="800" b="1" baseline="0" dirty="0" smtClean="0"/>
                        <a:t>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III</a:t>
                      </a:r>
                      <a:r>
                        <a:rPr lang="ru-RU" sz="800" b="1" dirty="0" smtClean="0"/>
                        <a:t> 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IV</a:t>
                      </a:r>
                      <a:r>
                        <a:rPr lang="ru-RU" sz="800" b="1" dirty="0" smtClean="0"/>
                        <a:t> 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V</a:t>
                      </a:r>
                      <a:r>
                        <a:rPr lang="ru-RU" sz="800" b="1" dirty="0" smtClean="0"/>
                        <a:t> Этап. Ступени</a:t>
                      </a:r>
                      <a:endParaRPr lang="ru-RU" sz="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468" name="TextBox 34"/>
          <p:cNvSpPr txBox="1">
            <a:spLocks noChangeArrowheads="1"/>
          </p:cNvSpPr>
          <p:nvPr/>
        </p:nvSpPr>
        <p:spPr bwMode="auto">
          <a:xfrm>
            <a:off x="2906713" y="1522413"/>
            <a:ext cx="1155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40938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365127"/>
            <a:ext cx="8222273" cy="502382"/>
          </a:xfrm>
        </p:spPr>
        <p:txBody>
          <a:bodyPr anchor="t">
            <a:normAutofit fontScale="90000"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3.1. Группа показателей Социально-коммуникативное развитие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3.1.1. Эмоциональное развитие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18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933487"/>
              </p:ext>
            </p:extLst>
          </p:nvPr>
        </p:nvGraphicFramePr>
        <p:xfrm>
          <a:off x="140677" y="1069176"/>
          <a:ext cx="8869319" cy="5288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4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2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031">
                <a:tc rowSpan="2"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Линия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Требуется серьезная работа по повышению качества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Качество стремится к базовому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Базовый уровень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Хорошее качество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Превосходное качество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0301">
                <a:tc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А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Документирование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1.1. Предусмотрено эмоциональное развитие (ЭР) воспитанников ДОО. 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2.1. Предусмотрена регулярная деятельность по ЭР воспитанников группы, Обозначены целевые ориентиры и содержание ЭР.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2.2. В планах ОД предусмотрены эмоционально насыщенные события, позволяющие вызвать эмоциональное отношение и отклик ребенка на него (напр., праздники, просмотр видеофильмов, встречи с интересными людьми и пр.).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3.1. Предусмотрено системное развитие: ЭР интегрировано в целостный образовательный процесс ДОО, освоение разностороннего содержания ЭР происходит во взаимосвязи с содержанием всех образовательных областей ФГОС ДО, в различных видах деятельности с учетом потребностей и возможностей, интересов и инициативы воспитанников ДОО.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4.1. Предусмотрена амплификация и постоянное совершенствование образовательной среды в части ЭР с учетом потребностей, ожиданий, интересов и инициативы семей воспитанников и сотрудников ДОО.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Напр., ЭР дополняется подготовкой детей к типичным стрессовым ситуациям (поход к врачу; что делать, если потерялся), или детей учат, как действовать при столкновении с эмоциональной агрессией других (напр., с гневом и раздражением), выбирать оптимальный вариант поведения, как справляться со своими эмоциями, напр., со страхами, злостью, агрессией, раздражительностью, унынием, находить поводы для радости.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4.2. Определены критерии качества педагогической работы в сфере ЭР воспитанников ДОО.  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5.1. Предусмотрено формирование ценностно-ориентированной культуры ЭР, выстраиваемой с учетом особенностей социокультурного окружения. В формирование культуры ЭР вовлекаются все заинтересованные стороны.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5.2. Предусмотрена база знаний ДОО (см. определение во Введении) в сфере ЭР воспитанников ДОО. Изучается влияние различных компонентов образовательной среды внутри и за рамками ДОО на ЭР ребенка, вовлекаются заинтересованные стороны.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5.3. Предусмотрено насыщение содержания образования современными научно-обоснованными программными компонентами в сфере ЭР. Напр., программа развития эмоциональной устойчивости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1127">
                <a:tc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Б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Процесс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1.2. Педагог поддерживает эмоциональное благополучие детей в течение дня, сглаживает негативные эмоциональные «вспышки» в ГРУППЕ.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2.3. В ГРУППЕ реализуется регулярная деятельность по ЭР воспитанников.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2.4. Педагог выглядит эмоционально уравновешенным, показывает хороший пример детям по управлению собственными эмоциями.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2.5. Педагог установил эмоциональный контакт с детьми (дети в присутствии педагога свободно выражают свои эмоции, а педагог их адекватно воспринимает (без отвержения отдельных эмоций)).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2.6. Педагог помогает детям понять, что они чувствуют, вербализировать свои эмоциональные переживания (напр., злость, страх, радость, грусть, удивление…), а также распознать чувства и состояния окружающих, опираясь на их лица, жесты, позу (напр.: «Посмотри на Витю, он плачет, ему больно»).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2.7. Педагог обсуждает с детьми полученные впечатления от эмоционально насыщенных событий, формируя интерес к человеческим отношениям, чувствам других людей.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3.2. Педагог выстраивает разностороннее ЭР, адаптируя эмоциональное взаимодействие с учетом потребностей, способностей, интересов и инициативы воспитанников ГРУППЫ (в </a:t>
                      </a:r>
                      <a:r>
                        <a:rPr lang="ru-RU" sz="600" kern="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т.ч</a:t>
                      </a: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., привычек, причин огорчений, любимых занятий, привязанности к некоторым игрушкам, индивидуальных пристрастий, особенностей характера и т. д.). Напр., с доверительным почтением обращается к «задумчивому интроверту», занятому конструированием, разрешает взять с собой в кровать любимую игрушку и т.п.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3.3. Педагог демонстрирует вербально и </a:t>
                      </a:r>
                      <a:r>
                        <a:rPr lang="ru-RU" sz="600" kern="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невербально</a:t>
                      </a: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 свое эмоциональное отношение к событиям своей жизни и жизни окружающих людей (детей), комментирует их и объясняет детям связь событий и настроения.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3.4. Педагог учит детей сочувствию, сопереживанию, пониманию и адекватному эмоциональному отношению к людям, их настроению, чувствам и поступкам, адекватному эмоциональному реагированию на конкретные ситуации.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4.3. В ГРУППЕ реализуется предусмотренная работа по созданию среды ЭР воспитанников.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4.4. Педагог проводит самоанализ эффективности своей работы с опорой на критерии качества в сфере ЭР. Получает обратную связь коллег.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4.5. Педагогическая работа в сфере ЭР детей регулярно совершенствуется.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5.4. В ГРУППЕ наблюдается высокая культура эмоционального взаимодействия (определены ценности, правила и нормы, сформировались традиции). Напр., «утро начинается с улыбки и добрых пожеланий».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5.5. Педагог демонстрирует высокий уровень профессиональной компетентности, может служит образцом лучшей практики в сфере ЭР, владеет широким кругом навыков, напр., навыками эмоционально-смыслового комментирования для осмысленной организации впечатлений детей с ОВЗ.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5.6. Педагоги целенаправленно ведут работу по вовлечению семьи ребенка в поле его ЭР.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5.7. ДОО привлекает партнеров/специалистов для участия в эмоциональном развитии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866">
                <a:tc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В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Предметно-пространственная среда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1.3. В группе имеются материалы для эмоционального развития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2.8. В группе воспитанникам доступны большую часть дня материалы для эмоционального развития.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3.5. Воспитанникам доступны разные материалы для ЭР, напр., дидактические материалы, детские книги, иллюстрирующие разные эмоциональные состояния, книги с художественными произведениями, которые могут служить опорой в работе над эмоциональным развитием.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4.6. Воспитанникам доступен широкий круг разнообразных материалов, которые используются для ЭР, подобранный с учетом текущей реализуемой деятельности, интересов и инициативы воспитанников и их семей (напр., дидактические карточки с эмоциональными состояниями детей подобраны с учетом национальных особенностей детей группы).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4.7. В среде присутствуют материалы для ЭР, изготовленные с участием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5.8. Среда ДОО развивается, адаптируется с учетом потребностей, ожиданий, возможностей, интересов и инициативы заинтересованных сторон, с учетом социокультурного окружения. Напр., в соответствии с пожеланиями родителей в ДОО предусмотрены помещения для эмоциональной релаксации (напр., световые студии и пр.).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 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374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365127"/>
            <a:ext cx="8222273" cy="502382"/>
          </a:xfrm>
        </p:spPr>
        <p:txBody>
          <a:bodyPr anchor="t">
            <a:normAutofit fontScale="90000"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3.1. Группа показателей Социально-коммуникативное развитие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3.1.1. Эмоциональное развитие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18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354338"/>
              </p:ext>
            </p:extLst>
          </p:nvPr>
        </p:nvGraphicFramePr>
        <p:xfrm>
          <a:off x="140677" y="1069176"/>
          <a:ext cx="8869319" cy="5288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4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2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031">
                <a:tc rowSpan="2"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Линия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Требуется серьезная работа по повышению качества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Качество стремится к базовому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Базовый уровень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Хорошее качество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Превосходное качество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0301">
                <a:tc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А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Документирование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1.1. Предусмотрено эмоциональное развитие (ЭР) воспитанников ДОО. 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2.1. Предусмотрена регулярная деятельность по ЭР воспитанников группы, Обозначены целевые ориентиры и содержание ЭР.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2.2. В планах ОД предусмотрены эмоционально насыщенные события, позволяющие вызвать эмоциональное отношение и отклик ребенка на него (напр., праздники, просмотр видеофильмов, встречи с интересными людьми и пр.).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3.1. Предусмотрено системное развитие: ЭР интегрировано в целостный образовательный процесс ДОО, освоение разностороннего содержания ЭР происходит во взаимосвязи с содержанием всех образовательных областей ФГОС ДО, в различных видах деятельности с учетом потребностей и возможностей, интересов и инициативы воспитанников ДОО.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4.1. Предусмотрена амплификация и постоянное совершенствование образовательной среды в части ЭР с учетом потребностей, ожиданий, интересов и инициативы семей воспитанников и сотрудников ДОО.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Напр., ЭР дополняется подготовкой детей к типичным стрессовым ситуациям (поход к врачу; что делать, если потерялся), или детей учат, как действовать при столкновении с эмоциональной агрессией других (напр., с гневом и раздражением), выбирать оптимальный вариант поведения, как справляться со своими эмоциями, напр., со страхами, злостью, агрессией, раздражительностью, унынием, находить поводы для радости.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4.2. Определены критерии качества педагогической работы в сфере ЭР воспитанников ДОО.  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5.1. Предусмотрено формирование ценностно-ориентированной культуры ЭР, выстраиваемой с учетом особенностей социокультурного окружения. В формирование культуры ЭР вовлекаются все заинтересованные стороны.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5.2. Предусмотрена база знаний ДОО (см. определение во Введении) в сфере ЭР воспитанников ДОО. Изучается влияние различных компонентов образовательной среды внутри и за рамками ДОО на ЭР ребенка, вовлекаются заинтересованные стороны.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5.3. Предусмотрено насыщение содержания образования современными научно-обоснованными программными компонентами в сфере ЭР. Напр., программа развития эмоциональной устойчивости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1127">
                <a:tc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Б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Процесс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1.2. Педагог поддерживает эмоциональное благополучие детей в течение дня, сглаживает негативные эмоциональные «вспышки» в ГРУППЕ.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2.3. В ГРУППЕ реализуется регулярная деятельность по ЭР воспитанников.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2.4. Педагог выглядит эмоционально уравновешенным, показывает хороший пример детям по управлению собственными эмоциями.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2.5. Педагог установил эмоциональный контакт с детьми (дети в присутствии педагога свободно выражают свои эмоции, а педагог их адекватно воспринимает (без отвержения отдельных эмоций)).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2.6. Педагог помогает детям понять, что они чувствуют, вербализировать свои эмоциональные переживания (напр., злость, страх, радость, грусть, удивление…), а также распознать чувства и состояния окружающих, опираясь на их лица, жесты, позу (напр.: «Посмотри на Витю, он плачет, ему больно»).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2.7. Педагог обсуждает с детьми полученные впечатления от эмоционально насыщенных событий, формируя интерес к человеческим отношениям, чувствам других людей.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3.2. Педагог выстраивает разностороннее ЭР, адаптируя эмоциональное взаимодействие с учетом потребностей, способностей, интересов и инициативы воспитанников ГРУППЫ (в </a:t>
                      </a:r>
                      <a:r>
                        <a:rPr lang="ru-RU" sz="600" kern="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т.ч</a:t>
                      </a: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., привычек, причин огорчений, любимых занятий, привязанности к некоторым игрушкам, индивидуальных пристрастий, особенностей характера и т. д.). Напр., с доверительным почтением обращается к «задумчивому интроверту», занятому конструированием, разрешает взять с собой в кровать любимую игрушку и т.п.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3.3. Педагог демонстрирует вербально и </a:t>
                      </a:r>
                      <a:r>
                        <a:rPr lang="ru-RU" sz="600" kern="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невербально</a:t>
                      </a: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 свое эмоциональное отношение к событиям своей жизни и жизни окружающих людей (детей), комментирует их и объясняет детям связь событий и настроения.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3.4. Педагог учит детей сочувствию, сопереживанию, пониманию и адекватному эмоциональному отношению к людям, их настроению, чувствам и поступкам, адекватному эмоциональному реагированию на конкретные ситуации.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4.3. В ГРУППЕ реализуется предусмотренная работа по созданию среды ЭР воспитанников.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4.4. Педагог проводит самоанализ эффективности своей работы с опорой на критерии качества в сфере ЭР. Получает обратную связь коллег.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4.5. Педагогическая работа в сфере ЭР детей регулярно совершенствуется.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5.4. В ГРУППЕ наблюдается высокая культура эмоционального взаимодействия (определены ценности, правила и нормы, сформировались традиции). Напр., «утро начинается с улыбки и добрых пожеланий».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5.5. Педагог демонстрирует высокий уровень профессиональной компетентности, может служит образцом лучшей практики в сфере ЭР, владеет широким кругом навыков, напр., навыками эмоционально-смыслового комментирования для осмысленной организации впечатлений детей с ОВЗ.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5.6. Педагоги целенаправленно ведут работу по вовлечению семьи ребенка в поле его ЭР.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5.7. ДОО привлекает партнеров/специалистов для участия в эмоциональном развитии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866">
                <a:tc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В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Предметно-пространственная среда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1.3. В группе имеются материалы для эмоционального развития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2.8. В группе воспитанникам доступны большую часть дня материалы для эмоционального развития.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3.5. Воспитанникам доступны разные материалы для ЭР, напр., дидактические материалы, детские книги, иллюстрирующие разные эмоциональные состояния, книги с художественными произведениями, которые могут служить опорой в работе над эмоциональным развитием.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4.6. Воспитанникам доступен широкий круг разнообразных материалов, которые используются для ЭР, подобранный с учетом текущей реализуемой деятельности, интересов и инициативы воспитанников и их семей (напр., дидактические карточки с эмоциональными состояниями детей подобраны с учетом национальных особенностей детей группы).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4.7. В среде присутствуют материалы для ЭР, изготовленные с участием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5.8. Среда ДОО развивается, адаптируется с учетом потребностей, ожиданий, возможностей, интересов и инициативы заинтересованных сторон, с учетом социокультурного окружения. Напр., в соответствии с пожеланиями родителей в ДОО предусмотрены помещения для эмоциональной релаксации (напр., световые студии и пр.).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 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60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365127"/>
            <a:ext cx="8222273" cy="502382"/>
          </a:xfrm>
        </p:spPr>
        <p:txBody>
          <a:bodyPr anchor="t">
            <a:normAutofit fontScale="90000"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3.1. Группа показателей Социально-коммуникативное развитие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3.1.1. Эмоциональное развитие</a:t>
            </a:r>
            <a:b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18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375828"/>
              </p:ext>
            </p:extLst>
          </p:nvPr>
        </p:nvGraphicFramePr>
        <p:xfrm>
          <a:off x="128954" y="867509"/>
          <a:ext cx="8822429" cy="561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2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40">
                <a:tc rowSpan="2"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Линия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Базовый уровень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Хорошее качество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Превосходное качество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908">
                <a:tc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А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3.1. Предусмотрено системное развитие: ЭР интегрировано в целостный образовательный процесс ДОО, освоение разностороннего содержания ЭР происходит во взаимосвязи с содержанием всех образовательных областей ФГОС ДО, в различных видах деятельности с учетом потребностей и возможностей, интересов и инициативы воспитанников ДОО.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4.1. Предусмотрена амплификация и постоянное совершенствование образовательной среды в части ЭР с учетом потребностей, ожиданий, интересов и инициативы семей воспитанников и сотрудников ДОО.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Напр., ЭР дополняется подготовкой детей к типичным стрессовым ситуациям (поход к врачу; что делать, если потерялся), или детей учат, как действовать при столкновении с эмоциональной агрессией других (напр., с гневом и раздражением), выбирать оптимальный вариант поведения, как справляться со своими эмоциями, напр., со страхами, злостью, агрессией, раздражительностью, унынием, находить поводы для радости.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4.2. Определены критерии качества педагогической работы в сфере ЭР воспитанников ДОО.  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5.1. Предусмотрено формирование ценностно-ориентированной культуры ЭР, выстраиваемой с учетом особенностей социокультурного окружения. В формирование культуры ЭР вовлекаются все заинтересованные стороны.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5.2. Предусмотрена база знаний ДОО (см. определение во Введении) в сфере ЭР воспитанников ДОО. Изучается влияние различных компонентов образовательной среды внутри и за рамками ДОО на ЭР ребенка, вовлекаются заинтересованные стороны.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5.3. Предусмотрено насыщение содержания образования современными научно-обоснованными программными компонентами в сфере ЭР. Напр., программа развития эмоциональной устойчивости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9393">
                <a:tc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Б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3.2. Педагог выстраивает разностороннее ЭР, адаптируя эмоциональное взаимодействие с учетом потребностей, способностей, интересов и инициативы воспитанников ГРУППЫ (в </a:t>
                      </a:r>
                      <a:r>
                        <a:rPr lang="ru-RU" sz="800" kern="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т.ч</a:t>
                      </a: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., привычек, причин огорчений, любимых занятий, привязанности к некоторым игрушкам, индивидуальных пристрастий, особенностей характера и т. д.). Напр., с доверительным почтением обращается к «задумчивому интроверту», занятому конструированием, разрешает взять с собой в кровать любимую игрушку и т.п.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3.3. Педагог демонстрирует вербально и </a:t>
                      </a:r>
                      <a:r>
                        <a:rPr lang="ru-RU" sz="800" kern="0" baseline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невербально</a:t>
                      </a: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 свое эмоциональное отношение к событиям своей жизни и жизни окружающих людей (детей), комментирует их и объясняет детям связь событий и настроения.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3.4. Педагог учит детей сочувствию, сопереживанию, пониманию и адекватному эмоциональному отношению к людям, их настроению, чувствам и поступкам, адекватному эмоциональному реагированию на конкретные ситуации.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4.3. В ГРУППЕ реализуется предусмотренная работа по созданию среды ЭР воспитанников.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4.4. Педагог проводит самоанализ эффективности своей работы с опорой на критерии качества в сфере ЭР. Получает обратную связь коллег.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4.5. Педагогическая работа в сфере ЭР детей регулярно совершенствуется.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5.4. В ГРУППЕ наблюдается высокая культура эмоционального взаимодействия (определены ценности, правила и нормы, сформировались традиции). Напр., «утро начинается с улыбки и добрых пожеланий».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5.5. Педагог демонстрирует высокий уровень профессиональной компетентности, может служит образцом лучшей практики в сфере ЭР, владеет широким кругом навыков, напр., навыками эмоционально-смыслового комментирования для осмысленной организации впечатлений детей с ОВЗ.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5.6. Педагоги целенаправленно ведут работу по вовлечению семьи ребенка в поле его ЭР.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5.7. ДОО привлекает партнеров/специалистов для участия в эмоциональном развитии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872">
                <a:tc>
                  <a:txBody>
                    <a:bodyPr/>
                    <a:lstStyle/>
                    <a:p>
                      <a:pPr marL="0" marR="36195" algn="ctr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В</a:t>
                      </a:r>
                    </a:p>
                  </a:txBody>
                  <a:tcPr marL="28184" marR="281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3.5. Воспитанникам доступны разные материалы для ЭР, напр., дидактические материалы, детские книги, иллюстрирующие разные эмоциональные состояния, книги с художественными произведениями, которые могут служить опорой в работе над эмоциональным развитием. 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4.6. Воспитанникам доступен широкий круг разнообразных материалов, которые используются для ЭР, подобранный с учетом текущей реализуемой деятельности, интересов и инициативы воспитанников и их семей (напр., дидактические карточки с эмоциональными состояниями детей подобраны с учетом национальных особенностей детей группы). 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4.7. В среде присутствуют материалы для ЭР, изготовленные с участием детей.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5.8. Среда ДОО развивается, адаптируется с учетом потребностей, ожиданий, возможностей, интересов и инициативы заинтересованных сторон, с учетом социокультурного окружения. Напр., в соответствии с пожеланиями родителей в ДОО предусмотрены помещения для эмоциональной релаксации (напр., световые студии и пр.).</a:t>
                      </a:r>
                    </a:p>
                    <a:p>
                      <a:pPr marL="0" marR="36195" algn="l" defTabSz="914400" rtl="0" eaLnBrk="0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SchoolBookCSanPin"/>
                        </a:rPr>
                        <a:t> </a:t>
                      </a:r>
                    </a:p>
                  </a:txBody>
                  <a:tcPr marL="28184" marR="28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1F-E468-394E-A1A4-B1E2D447FEC4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098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66235"/>
              </p:ext>
            </p:extLst>
          </p:nvPr>
        </p:nvGraphicFramePr>
        <p:xfrm>
          <a:off x="279400" y="1084720"/>
          <a:ext cx="8552472" cy="539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23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Трансформация показателей качества в цели и задачи развития.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Рекомендации по эмоциональному развитию детей</a:t>
                      </a:r>
                      <a:endParaRPr lang="ru-RU" sz="1400" dirty="0"/>
                    </a:p>
                  </a:txBody>
                  <a:tcPr marL="74497" marR="74497" marT="27940" marB="27940" anchor="ctr">
                    <a:lnL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4490" marR="74490" marT="37245" marB="37245" anchor="ctr">
                    <a:lnT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268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497" marR="74497" marT="27940" marB="27940" anchor="ctr">
                    <a:lnL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600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ДОСТИЖЕНИЕ  УРОВНЯ КАЧЕСТВА 3 «БАЗОВЫЙ УРОВЕНЬ»</a:t>
                      </a:r>
                      <a:endParaRPr lang="ru-RU" sz="16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497" marR="74497" marT="27940" marB="27940" anchor="ctr">
                    <a:lnR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268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497" marR="74497" marT="27940" marB="27940" anchor="ctr">
                    <a:lnL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3.1. </a:t>
                      </a:r>
                      <a:r>
                        <a:rPr lang="ru-RU" sz="16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Предусмотреть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интеграцию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эмоционального развития во все образовательные области образовательной деятельности в ГРУППЕ. </a:t>
                      </a:r>
                      <a:endParaRPr lang="ru-RU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3.7.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Обеспечить воспитанников детскими книгами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иллюстрирующими разные эмоциональные состояния, книги с художественными произведениями, которые могут служить опорой в работе над эмоциональным развитием.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497" marR="74497" marT="27940" marB="27940" anchor="ctr">
                    <a:lnR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5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497" marR="74497" marT="27940" marB="27940" anchor="ctr">
                    <a:lnL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Цель: ДОСТИЖЕНИЕ  УРОВНЯ КАЧЕСТВА 4 «ХОРОШЕЕ КАЧЕСТВО»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497" marR="74497" marT="27940" marB="27940">
                    <a:lnR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18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497" marR="74497" marT="27940" marB="27940" anchor="ctr">
                    <a:lnL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4.2.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Определить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критерии качества педагогической работы в сфере ЭР воспитанников ДОО.  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4.4.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Определить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процедуру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самоанализа эффективности педагогической работы с опорой на вышеуказанные критерии качества. 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документацию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ДОО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включить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мероприятий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организации обратной связи коллег по данному показателю качества.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497" marR="74497" marT="27940" marB="27940" anchor="ctr">
                    <a:lnR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5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9400" y="376834"/>
            <a:ext cx="8221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Ресурс показателей качества МКДО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2020.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Трансформация показателей качества в цели и задачи развития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22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46" y="389431"/>
            <a:ext cx="7924800" cy="938738"/>
          </a:xfrm>
        </p:spPr>
        <p:txBody>
          <a:bodyPr>
            <a:noAutofit/>
          </a:bodyPr>
          <a:lstStyle/>
          <a:p>
            <a:pPr algn="ctr">
              <a:tabLst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Курсовая подготовка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на 2021 год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по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МКДО 2020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и ВСОКО ДОО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на образовательной платформе АНО ДПО «НИКО»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509" y="1680344"/>
            <a:ext cx="8379229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«Внутренняя </a:t>
            </a:r>
            <a:r>
              <a:rPr lang="ru-RU" sz="2000" b="1" dirty="0"/>
              <a:t>оценка качества образования в ДОО с использованием инструментария </a:t>
            </a:r>
            <a:r>
              <a:rPr lang="ru-RU" sz="2000" b="1" dirty="0" smtClean="0"/>
              <a:t>МКДО»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«Организация </a:t>
            </a:r>
            <a:r>
              <a:rPr lang="ru-RU" sz="2000" b="1" dirty="0"/>
              <a:t>и проведение мониторинга качества дошкольного образования в соответствии с Концепцией </a:t>
            </a:r>
            <a:r>
              <a:rPr lang="ru-RU" sz="2000" b="1" dirty="0" smtClean="0"/>
              <a:t>МКДО»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«Комплексная </a:t>
            </a:r>
            <a:r>
              <a:rPr lang="ru-RU" sz="2000" b="1" dirty="0"/>
              <a:t>подготовка экспертов к проведению экспертной оценки качества дошкольного образования в ДОО с использованием инструментария </a:t>
            </a:r>
            <a:r>
              <a:rPr lang="ru-RU" sz="2000" b="1" dirty="0" smtClean="0"/>
              <a:t>МКДО»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/>
              <a:t>«Эффективная </a:t>
            </a:r>
            <a:r>
              <a:rPr lang="ru-RU" sz="2000" b="1" dirty="0"/>
              <a:t>реализация внутренней оценки качества дошкольного образования в ДОО с использованием инструментария МКДО. Региональная модель»</a:t>
            </a:r>
          </a:p>
          <a:p>
            <a:pPr algn="ctr">
              <a:lnSpc>
                <a:spcPct val="115000"/>
              </a:lnSpc>
            </a:pPr>
            <a:r>
              <a:rPr lang="ru-RU" sz="2400" dirty="0" smtClean="0"/>
              <a:t>Заявки можно направлять на почту: </a:t>
            </a:r>
          </a:p>
          <a:p>
            <a:pPr algn="ctr">
              <a:lnSpc>
                <a:spcPct val="115000"/>
              </a:lnSpc>
            </a:pPr>
            <a:r>
              <a:rPr lang="en-US" sz="2400" b="1" u="sng" dirty="0" err="1">
                <a:solidFill>
                  <a:schemeClr val="accent1"/>
                </a:solidFill>
                <a:hlinkClick r:id="rId2"/>
              </a:rPr>
              <a:t>in@niko.institute</a:t>
            </a:r>
            <a:r>
              <a:rPr lang="ru-RU" sz="2400" b="1" u="sng" dirty="0">
                <a:solidFill>
                  <a:schemeClr val="accent1"/>
                </a:solidFill>
              </a:rPr>
              <a:t>,  </a:t>
            </a:r>
            <a:r>
              <a:rPr lang="en-US" sz="2400" b="1" u="sng" dirty="0" err="1">
                <a:solidFill>
                  <a:schemeClr val="accent1"/>
                </a:solidFill>
              </a:rPr>
              <a:t>vorotnikova@niko.institute</a:t>
            </a:r>
            <a:endParaRPr lang="ru-RU" sz="2400" b="1" u="sng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EFA9-C9D5-3340-A620-B7C098702CA2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46" y="389431"/>
            <a:ext cx="7924800" cy="938738"/>
          </a:xfrm>
        </p:spPr>
        <p:txBody>
          <a:bodyPr>
            <a:noAutofit/>
          </a:bodyPr>
          <a:lstStyle/>
          <a:p>
            <a:pPr algn="ctr">
              <a:tabLst>
                <a:tab pos="251817" algn="l"/>
                <a:tab pos="504528" algn="l"/>
                <a:tab pos="757238" algn="l"/>
                <a:tab pos="1009948" algn="l"/>
                <a:tab pos="1262658" algn="l"/>
                <a:tab pos="1515368" algn="l"/>
                <a:tab pos="1768079" algn="l"/>
                <a:tab pos="2020789" algn="l"/>
                <a:tab pos="2273498" algn="l"/>
                <a:tab pos="2526209" algn="l"/>
                <a:tab pos="2778919" algn="l"/>
                <a:tab pos="3031629" algn="l"/>
                <a:tab pos="3284339" algn="l"/>
                <a:tab pos="3537050" algn="l"/>
                <a:tab pos="3789760" algn="l"/>
                <a:tab pos="4042470" algn="l"/>
                <a:tab pos="4295180" algn="l"/>
                <a:tab pos="4547891" algn="l"/>
                <a:tab pos="4800600" algn="l"/>
                <a:tab pos="505331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Мониторинг качества дошкольного образования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2020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100" y="1680344"/>
            <a:ext cx="7467600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70AC2E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Создайте надежную основу </a:t>
            </a:r>
            <a:endParaRPr lang="en-US" sz="3600" b="1" dirty="0" smtClean="0">
              <a:solidFill>
                <a:srgbClr val="70AC2E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sz="3600" b="1" dirty="0" smtClean="0">
                <a:solidFill>
                  <a:srgbClr val="70AC2E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для </a:t>
            </a:r>
            <a:r>
              <a:rPr lang="ru-RU" sz="3600" b="1" dirty="0">
                <a:solidFill>
                  <a:srgbClr val="70AC2E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развития ДОО</a:t>
            </a:r>
          </a:p>
          <a:p>
            <a:pPr algn="ctr">
              <a:lnSpc>
                <a:spcPct val="115000"/>
              </a:lnSpc>
            </a:pPr>
            <a:endParaRPr lang="ru-RU" sz="2000" dirty="0"/>
          </a:p>
          <a:p>
            <a:pPr algn="ctr">
              <a:lnSpc>
                <a:spcPct val="115000"/>
              </a:lnSpc>
            </a:pPr>
            <a:r>
              <a:rPr lang="ru-RU" sz="2000" b="1" dirty="0"/>
              <a:t>Спасибо за внимание!</a:t>
            </a:r>
          </a:p>
          <a:p>
            <a:pPr algn="ctr">
              <a:lnSpc>
                <a:spcPct val="115000"/>
              </a:lnSpc>
            </a:pPr>
            <a:endParaRPr lang="ru-RU" sz="2000" dirty="0"/>
          </a:p>
          <a:p>
            <a:pPr algn="ctr">
              <a:lnSpc>
                <a:spcPct val="115000"/>
              </a:lnSpc>
            </a:pPr>
            <a:r>
              <a:rPr lang="ru-RU" sz="2400" dirty="0"/>
              <a:t>Включайте инновационную деятельность</a:t>
            </a:r>
            <a:br>
              <a:rPr lang="ru-RU" sz="2400" dirty="0"/>
            </a:br>
            <a:r>
              <a:rPr lang="ru-RU" sz="2400" dirty="0"/>
              <a:t>при поддержке АНО ДПО </a:t>
            </a:r>
            <a:endParaRPr lang="ru-RU" sz="2400" dirty="0" smtClean="0"/>
          </a:p>
          <a:p>
            <a:pPr algn="ctr">
              <a:lnSpc>
                <a:spcPct val="115000"/>
              </a:lnSpc>
            </a:pPr>
            <a:r>
              <a:rPr lang="ru-RU" sz="2400" dirty="0" smtClean="0"/>
              <a:t>«</a:t>
            </a:r>
            <a:r>
              <a:rPr lang="ru-RU" sz="2400" dirty="0"/>
              <a:t>Национальный институт качества образования»</a:t>
            </a:r>
          </a:p>
          <a:p>
            <a:pPr algn="ctr">
              <a:lnSpc>
                <a:spcPct val="115000"/>
              </a:lnSpc>
            </a:pPr>
            <a:r>
              <a:rPr lang="en-US" sz="2800" b="1" dirty="0" err="1">
                <a:hlinkClick r:id="rId2"/>
              </a:rPr>
              <a:t>info@niko.institute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8EFA9-C9D5-3340-A620-B7C098702CA2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55" y="375936"/>
            <a:ext cx="5188490" cy="43295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Структура Шкал МКДО 2020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521" y="2806227"/>
            <a:ext cx="5532664" cy="3410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Шкалы </a:t>
            </a:r>
            <a:r>
              <a:rPr lang="ru-RU" sz="1400" b="1" dirty="0"/>
              <a:t>МКДО также содержат:</a:t>
            </a:r>
          </a:p>
          <a:p>
            <a:pPr lvl="0">
              <a:buClr>
                <a:srgbClr val="1BBFAF"/>
              </a:buClr>
              <a:buFont typeface="Calibri" panose="020F0502020204030204" pitchFamily="34" charset="0"/>
              <a:buChar char="–"/>
            </a:pPr>
            <a:r>
              <a:rPr lang="ru-RU" sz="1400" dirty="0"/>
              <a:t>описание системы оценки качества </a:t>
            </a:r>
            <a:r>
              <a:rPr lang="ru-RU" sz="1400" dirty="0" smtClean="0"/>
              <a:t>экспертами</a:t>
            </a:r>
            <a:r>
              <a:rPr lang="ru-RU" sz="1400" dirty="0"/>
              <a:t>;</a:t>
            </a:r>
          </a:p>
          <a:p>
            <a:pPr lvl="0">
              <a:buClr>
                <a:srgbClr val="1BBFAF"/>
              </a:buClr>
              <a:buFont typeface="Calibri" panose="020F0502020204030204" pitchFamily="34" charset="0"/>
              <a:buChar char="–"/>
            </a:pPr>
            <a:r>
              <a:rPr lang="ru-RU" sz="1400" dirty="0"/>
              <a:t>описание методов сбора и агрегации данных экспертной оценки с использованием электронных систем;</a:t>
            </a:r>
          </a:p>
          <a:p>
            <a:pPr lvl="0">
              <a:buClr>
                <a:srgbClr val="1BBFAF"/>
              </a:buClr>
              <a:buFont typeface="Calibri" panose="020F0502020204030204" pitchFamily="34" charset="0"/>
              <a:buChar char="–"/>
            </a:pPr>
            <a:r>
              <a:rPr lang="ru-RU" sz="1400" dirty="0"/>
              <a:t>описание методов обработки результатов экспертной оценки;</a:t>
            </a:r>
          </a:p>
          <a:p>
            <a:pPr lvl="0">
              <a:buClr>
                <a:srgbClr val="1BBFAF"/>
              </a:buClr>
              <a:buFont typeface="Calibri" panose="020F0502020204030204" pitchFamily="34" charset="0"/>
              <a:buChar char="–"/>
            </a:pPr>
            <a:r>
              <a:rPr lang="ru-RU" sz="1400" dirty="0"/>
              <a:t>форму оценочного листа для фиксации результатов экспертной оценки в печатной и электронной форме;</a:t>
            </a:r>
          </a:p>
          <a:p>
            <a:pPr lvl="0">
              <a:buClr>
                <a:srgbClr val="1BBFAF"/>
              </a:buClr>
              <a:buFont typeface="Calibri" panose="020F0502020204030204" pitchFamily="34" charset="0"/>
              <a:buChar char="–"/>
            </a:pPr>
            <a:r>
              <a:rPr lang="ru-RU" sz="1400" dirty="0"/>
              <a:t>описание электронной формы отчета о результатах самооценки ДОО </a:t>
            </a:r>
            <a:r>
              <a:rPr lang="ru-RU" sz="1400" dirty="0" smtClean="0"/>
              <a:t>«</a:t>
            </a:r>
            <a:r>
              <a:rPr lang="ru-RU" sz="1400" dirty="0"/>
              <a:t>Отчет о результатах внутренней оценки качества дошкольного образования и услуг по присмотру и уходу в ДОО»;</a:t>
            </a:r>
          </a:p>
          <a:p>
            <a:pPr lvl="0">
              <a:buClr>
                <a:srgbClr val="1BBFAF"/>
              </a:buClr>
              <a:buFont typeface="Calibri" panose="020F0502020204030204" pitchFamily="34" charset="0"/>
              <a:buChar char="–"/>
            </a:pPr>
            <a:r>
              <a:rPr lang="ru-RU" sz="1400" dirty="0"/>
              <a:t>описание электронной формы отчета о результатах внешней экспертной оценки </a:t>
            </a:r>
            <a:r>
              <a:rPr lang="ru-RU" sz="1400" dirty="0" smtClean="0"/>
              <a:t>«</a:t>
            </a:r>
            <a:r>
              <a:rPr lang="ru-RU" sz="1400" dirty="0"/>
              <a:t>Экспертный отчет о качестве дошкольного образования в ДОО».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71" y="964740"/>
            <a:ext cx="2898727" cy="2173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96" y="3424367"/>
            <a:ext cx="2898728" cy="2173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67601" y="1477735"/>
            <a:ext cx="587828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62160" y="3921583"/>
            <a:ext cx="587828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2110" y="964740"/>
            <a:ext cx="1702746" cy="1660204"/>
          </a:xfrm>
          <a:prstGeom prst="ellipse">
            <a:avLst/>
          </a:prstGeom>
          <a:solidFill>
            <a:srgbClr val="1BB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100" b="1" dirty="0"/>
              <a:t>77 </a:t>
            </a:r>
            <a:r>
              <a:rPr lang="ru-RU" sz="1400" dirty="0"/>
              <a:t>показателей качества для группы </a:t>
            </a:r>
            <a:r>
              <a:rPr lang="ru-RU" sz="2100" b="1" dirty="0"/>
              <a:t>ДОО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37454" y="964740"/>
            <a:ext cx="1663257" cy="1660204"/>
          </a:xfrm>
          <a:prstGeom prst="ellipse">
            <a:avLst/>
          </a:prstGeom>
          <a:solidFill>
            <a:srgbClr val="1BB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100" b="1" dirty="0"/>
              <a:t>31 </a:t>
            </a:r>
            <a:r>
              <a:rPr lang="ru-RU" sz="1400" dirty="0"/>
              <a:t>показатель качества для группы </a:t>
            </a:r>
            <a:r>
              <a:rPr lang="ru-RU" sz="2100" b="1" dirty="0"/>
              <a:t>ДОО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4013435" y="964740"/>
            <a:ext cx="1698431" cy="1660204"/>
          </a:xfrm>
          <a:prstGeom prst="ellipse">
            <a:avLst/>
          </a:prstGeom>
          <a:solidFill>
            <a:srgbClr val="1BB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/>
              <a:t>Модель уровневой оценки</a:t>
            </a:r>
          </a:p>
        </p:txBody>
      </p:sp>
    </p:spTree>
    <p:extLst>
      <p:ext uri="{BB962C8B-B14F-4D97-AF65-F5344CB8AC3E}">
        <p14:creationId xmlns:p14="http://schemas.microsoft.com/office/powerpoint/2010/main" val="188759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36" y="314979"/>
            <a:ext cx="6016409" cy="649134"/>
          </a:xfrm>
        </p:spPr>
        <p:txBody>
          <a:bodyPr anchor="t"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Инструментарий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МКДО 2020.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Основной измерительный материал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37" y="1554974"/>
            <a:ext cx="5371571" cy="295630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1BBFAF"/>
              </a:buClr>
            </a:pPr>
            <a:r>
              <a:rPr lang="ru-RU" sz="2400" dirty="0" smtClean="0"/>
              <a:t>Шкалы </a:t>
            </a:r>
            <a:r>
              <a:rPr lang="ru-RU" sz="2400" dirty="0"/>
              <a:t>МКДО детей от 0 до 3 </a:t>
            </a:r>
            <a:r>
              <a:rPr lang="ru-RU" sz="2400" dirty="0" smtClean="0"/>
              <a:t>лет</a:t>
            </a:r>
          </a:p>
          <a:p>
            <a:pPr>
              <a:spcAft>
                <a:spcPts val="1200"/>
              </a:spcAft>
              <a:buClr>
                <a:srgbClr val="1BBFAF"/>
              </a:buClr>
            </a:pPr>
            <a:endParaRPr lang="ru-RU" sz="2400" dirty="0"/>
          </a:p>
          <a:p>
            <a:pPr>
              <a:spcAft>
                <a:spcPts val="1200"/>
              </a:spcAft>
              <a:buClr>
                <a:srgbClr val="1BBFAF"/>
              </a:buClr>
            </a:pPr>
            <a:endParaRPr lang="ru-RU" sz="2400" dirty="0" smtClean="0"/>
          </a:p>
          <a:p>
            <a:pPr marL="0" indent="0">
              <a:spcAft>
                <a:spcPts val="1200"/>
              </a:spcAft>
              <a:buClr>
                <a:srgbClr val="1BBFAF"/>
              </a:buClr>
              <a:buNone/>
            </a:pPr>
            <a:endParaRPr lang="ru-RU" sz="2400" dirty="0"/>
          </a:p>
          <a:p>
            <a:pPr>
              <a:spcAft>
                <a:spcPts val="1200"/>
              </a:spcAft>
              <a:buClr>
                <a:srgbClr val="1BBFAF"/>
              </a:buClr>
            </a:pPr>
            <a:r>
              <a:rPr lang="ru-RU" sz="2400" dirty="0" smtClean="0"/>
              <a:t>Шкалы МКДО детей от 3 до 7 лет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98" y="964113"/>
            <a:ext cx="2898727" cy="2173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96" y="3424367"/>
            <a:ext cx="2898728" cy="2173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67601" y="1477735"/>
            <a:ext cx="587828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62160" y="3921583"/>
            <a:ext cx="587828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45140" y="5005512"/>
            <a:ext cx="457200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1BBFAF"/>
                </a:solidFill>
              </a:rPr>
              <a:t>От понимания развития ребенка к оценке качества его дошкольного образования</a:t>
            </a:r>
          </a:p>
        </p:txBody>
      </p:sp>
      <p:pic>
        <p:nvPicPr>
          <p:cNvPr id="12" name="Picture 2" descr="Картинки по запросу &quot;нота бене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7" y="4969472"/>
            <a:ext cx="542987" cy="6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883" y="479806"/>
            <a:ext cx="7043148" cy="408229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Инструментарий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МКДО 2020.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Система показателей качества МКДО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67" y="888035"/>
            <a:ext cx="5069687" cy="55625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Основа для сбора и систематизации информации МКДО – система областей и показателей качества Концепции </a:t>
            </a:r>
            <a:r>
              <a:rPr lang="ru-RU" sz="1600" dirty="0" smtClean="0"/>
              <a:t>МКДО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При проведении МКДО на уровне системы дошкольного образования муниципалитета, субъекта и Российской Федерации в целом, используется </a:t>
            </a:r>
            <a:r>
              <a:rPr lang="ru-RU" sz="1600" b="1" dirty="0"/>
              <a:t>укрупненная система областей качества </a:t>
            </a:r>
            <a:r>
              <a:rPr lang="ru-RU" sz="1600" b="1" dirty="0" smtClean="0"/>
              <a:t>МКДО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При комплексном МКДО в ДОО (самооценка и экспертная оценки) используется </a:t>
            </a:r>
            <a:r>
              <a:rPr lang="ru-RU" sz="1600" b="1" dirty="0"/>
              <a:t>развернутая система показателей качества </a:t>
            </a:r>
            <a:r>
              <a:rPr lang="ru-RU" sz="1600" b="1" dirty="0" smtClean="0"/>
              <a:t>МКДО 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При проведении НОКО в ДОО через опрос родителей используется укрупненная система областей качества МКДО без детализации по </a:t>
            </a:r>
            <a:r>
              <a:rPr lang="ru-RU" sz="1600" dirty="0" smtClean="0"/>
              <a:t>показателям </a:t>
            </a:r>
            <a:endParaRPr lang="ru-RU" sz="1600" dirty="0"/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При реализации ВСОКО в ДОО (самооценка и внутренняя оценка) используется </a:t>
            </a:r>
            <a:r>
              <a:rPr lang="ru-RU" sz="1600" b="1" dirty="0" smtClean="0"/>
              <a:t>свернутая система показателей качества МКДО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3" y="2057400"/>
            <a:ext cx="3544029" cy="26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</TotalTime>
  <Words>7525</Words>
  <Application>Microsoft Office PowerPoint</Application>
  <PresentationFormat>Экран (4:3)</PresentationFormat>
  <Paragraphs>810</Paragraphs>
  <Slides>69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80" baseType="lpstr">
      <vt:lpstr>MS PGothic</vt:lpstr>
      <vt:lpstr>Arial</vt:lpstr>
      <vt:lpstr>Calibri</vt:lpstr>
      <vt:lpstr>Calibri Light</vt:lpstr>
      <vt:lpstr>Franklin Gothic Demi</vt:lpstr>
      <vt:lpstr>Franklin Gothic Medium</vt:lpstr>
      <vt:lpstr>Muller Regular</vt:lpstr>
      <vt:lpstr>SchoolBookCSanPin</vt:lpstr>
      <vt:lpstr>Times New Roman</vt:lpstr>
      <vt:lpstr>Wingdings</vt:lpstr>
      <vt:lpstr>Тема Office</vt:lpstr>
      <vt:lpstr>Презентация PowerPoint</vt:lpstr>
      <vt:lpstr>Презентация PowerPoint</vt:lpstr>
      <vt:lpstr>Управление качеством образования в ДОО.  От  образа качества к программе развития</vt:lpstr>
      <vt:lpstr>Внутренняя система оценки качества образования в ДОО</vt:lpstr>
      <vt:lpstr>Механизмы МКДО – комплексный подход к сбору, обработке,  оценке и анализу результатов</vt:lpstr>
      <vt:lpstr>Сбор разносторонней информации о качестве  дошкольного образования в ходе МКДО</vt:lpstr>
      <vt:lpstr>Структура Шкал МКДО 2020</vt:lpstr>
      <vt:lpstr>Инструментарий МКДО 2020. Основной измерительный материал </vt:lpstr>
      <vt:lpstr>Инструментарий МКДО 2020.  Система показателей качества МКДО</vt:lpstr>
      <vt:lpstr>Структура системы показателей качества МКДО 2020</vt:lpstr>
      <vt:lpstr>Содержание области качества «Образовательная программа»  в разрезе всех Шкал МКДО 2020</vt:lpstr>
      <vt:lpstr>Презентация PowerPoint</vt:lpstr>
      <vt:lpstr>Презентация PowerPoint</vt:lpstr>
      <vt:lpstr>Федеральный закон от 29.12.2012 N 273-ФЗ  "Об образовании в Российской Федерации« (с изм. и доп., вступ. в силу с 01.09.2020)</vt:lpstr>
      <vt:lpstr>Федеральный закон от 29.12.2012 N 273-ФЗ  "Об образовании в Российской Федерации« (с изм. и доп., вступ. в силу с 01.09.2020)</vt:lpstr>
      <vt:lpstr>Стратегия Распоряжение Правительства Российской Федерации от 29 мая 2015 г.  № 996-р «Стратегия развития воспитания в Российской Федерации  на период  до 2025 года»    </vt:lpstr>
      <vt:lpstr>Приказ Минобрнауки России №1155 от 17 октября 2013 года  «Об утверждении  Федерального государственного образовательного стандарта  дошкольного образования»</vt:lpstr>
      <vt:lpstr>Письмо Минобрнауки России «Комментарии к ФГОС ДО»  от 28 февраля 2014 г. № 08-249 </vt:lpstr>
      <vt:lpstr>Соответствие индикаторов Шкал МКДО требованиям законодательства в сфере дошкольного образования </vt:lpstr>
      <vt:lpstr>Презентация PowerPoint</vt:lpstr>
      <vt:lpstr>Презентация PowerPoint</vt:lpstr>
      <vt:lpstr>Федеральный закон от 29.12.2012 N 273-ФЗ  "Об образовании в Российской Федерации« (с изм. и доп., вступ. в силу с 01.09.2020)</vt:lpstr>
      <vt:lpstr>Постановление Правительства Российской Федерации  от 10 июля 2013 г. № 582 </vt:lpstr>
      <vt:lpstr>Федеральный закон от 29.12.2012 N 273-ФЗ "Об образовании в Российской Федерации« (с изм. и доп., вступ. в силу с 01.09.2020)</vt:lpstr>
      <vt:lpstr>Федеральный государственный образовательный стандарт  ДО Раздел II. Требования к структуре образовательной программы дошкольного образования и ее объему (извлечения)</vt:lpstr>
      <vt:lpstr>Презентация PowerPoint</vt:lpstr>
      <vt:lpstr>Соответствие индикаторов Шкал МКДО требованиям законодательства в сфере дошкольного образования </vt:lpstr>
      <vt:lpstr>Сбор разносторонней информации о качестве  дошкольного образования в ходе МКДО</vt:lpstr>
      <vt:lpstr>Инструментарий МКДО 2020.  Система показателей качества МКДО</vt:lpstr>
      <vt:lpstr>Модель оценивания ООП ДО ДОО </vt:lpstr>
      <vt:lpstr>5-тиуровневая модель оценивания показателей качества</vt:lpstr>
      <vt:lpstr>5-тиуровневая модель оценивания показателей качества Свёрнутая модель оценивания показателей качества</vt:lpstr>
      <vt:lpstr>5-тиуровневая модель оценивания показателей качества Модель свёрнутого оценивания ООП ДО ДОО</vt:lpstr>
      <vt:lpstr>5-тиуровневая модель оценивания показателей качества Модель свёрнутого оценивания ООП ДО ДОО</vt:lpstr>
      <vt:lpstr>5-тиуровневая модель оценивания показателей качества Модель свёрнутого оценивания ООП ДО ДОО</vt:lpstr>
      <vt:lpstr>5-тиуровневая модель оценивания показателей качества Модель свёрнутого оценивания ООП ДО ДОО</vt:lpstr>
      <vt:lpstr>Презентация PowerPoint</vt:lpstr>
      <vt:lpstr>5-тиуровневая модель оценивания показателей качества Свёрнутая модель оценивания показателей качества</vt:lpstr>
      <vt:lpstr>Модель оценивания ООП ДО ДОО </vt:lpstr>
      <vt:lpstr>Модель оценивания ООП ДО ДОО </vt:lpstr>
      <vt:lpstr>Модель оценивания ООП ДО ДОО </vt:lpstr>
      <vt:lpstr>О термине «письменная речь»</vt:lpstr>
      <vt:lpstr>О термине «письменная речь» </vt:lpstr>
      <vt:lpstr>Пример 1:  ООП ДО. Модельная ДОО</vt:lpstr>
      <vt:lpstr>Модель оценивания ООП ДО ДОО   </vt:lpstr>
      <vt:lpstr>Пример: структура Содержательного раздела ООП ДО. Модельная ДОО </vt:lpstr>
      <vt:lpstr>Модель оценивания ООП ДО ДОО   </vt:lpstr>
      <vt:lpstr>Пример1: ООП ДО. Структура Содержательного раздела</vt:lpstr>
      <vt:lpstr>Модель оценивания ООП ДО ДОО </vt:lpstr>
      <vt:lpstr>Модель оценивания ООП ДО ДОО  </vt:lpstr>
      <vt:lpstr>Пример: Целевые  ориентиры в ООП ДО. Модельная ДОО</vt:lpstr>
      <vt:lpstr>Пример: Описание содержания систематической работы в ООП ДО. Модельная ДОО</vt:lpstr>
      <vt:lpstr>Пример: Описание содержания систематической работы в ООП ДО. Модельная ДОО</vt:lpstr>
      <vt:lpstr>Модель оценивания ООП ДО ДОО </vt:lpstr>
      <vt:lpstr>Модель оценивания ООП ДО ДОО</vt:lpstr>
      <vt:lpstr>Пример: Описание содержания систематической работы в ООП ДО. Модельная ДОО</vt:lpstr>
      <vt:lpstr>Модель оценивания ООП ДО ДОО </vt:lpstr>
      <vt:lpstr>Модель оценивания ООП ДО ДОО </vt:lpstr>
      <vt:lpstr>Информационная платформа МКДО</vt:lpstr>
      <vt:lpstr>Модель оценивания ООП ДО ДОО </vt:lpstr>
      <vt:lpstr>Модель оценивания ООП ДО ДОО </vt:lpstr>
      <vt:lpstr>Ресурс показателей качества МКДО 2020 Трансформация показателей качества в цели и задачи развития</vt:lpstr>
      <vt:lpstr>Ресурс показателей качества МКДО 2020 Пример: показатель качества ООП ДО «Социально-коммуникативное развитие» </vt:lpstr>
      <vt:lpstr>3.1. Группа показателей Социально-коммуникативное развитие 3.1.1. Эмоциональное развитие </vt:lpstr>
      <vt:lpstr>3.1. Группа показателей Социально-коммуникативное развитие 3.1.1. Эмоциональное развитие </vt:lpstr>
      <vt:lpstr>3.1. Группа показателей Социально-коммуникативное развитие 3.1.1. Эмоциональное развитие </vt:lpstr>
      <vt:lpstr>Презентация PowerPoint</vt:lpstr>
      <vt:lpstr>Курсовая подготовка на 2021 год  по МКДО 2020 и ВСОКО ДОО  на образовательной платформе АНО ДПО «НИКО»</vt:lpstr>
      <vt:lpstr>Мониторинг качества дошкольного образования 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Воротникова Ольга Валерьевна</cp:lastModifiedBy>
  <cp:revision>931</cp:revision>
  <dcterms:created xsi:type="dcterms:W3CDTF">2019-08-07T12:17:40Z</dcterms:created>
  <dcterms:modified xsi:type="dcterms:W3CDTF">2021-02-09T08:50:51Z</dcterms:modified>
</cp:coreProperties>
</file>