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5" r:id="rId3"/>
    <p:sldId id="274" r:id="rId4"/>
    <p:sldId id="278" r:id="rId5"/>
    <p:sldId id="264" r:id="rId6"/>
    <p:sldId id="275" r:id="rId7"/>
    <p:sldId id="276" r:id="rId8"/>
    <p:sldId id="263" r:id="rId9"/>
    <p:sldId id="271" r:id="rId10"/>
    <p:sldId id="280" r:id="rId11"/>
    <p:sldId id="282" r:id="rId12"/>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азаринова Ольга Владимировна" initials="КОВ" lastIdx="9" clrIdx="0">
    <p:extLst/>
  </p:cmAuthor>
  <p:cmAuthor id="2" name="Сычева Ольга Николаевна" initials="СОН" lastIdx="1" clrIdx="1">
    <p:extLst/>
  </p:cmAuthor>
  <p:cmAuthor id="3" name="user" initials="u"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801"/>
    <a:srgbClr val="575757"/>
    <a:srgbClr val="065597"/>
    <a:srgbClr val="05589C"/>
    <a:srgbClr val="075597"/>
    <a:srgbClr val="075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8" autoAdjust="0"/>
    <p:restoredTop sz="94660"/>
  </p:normalViewPr>
  <p:slideViewPr>
    <p:cSldViewPr snapToGrid="0">
      <p:cViewPr varScale="1">
        <p:scale>
          <a:sx n="62" d="100"/>
          <a:sy n="62" d="100"/>
        </p:scale>
        <p:origin x="-84"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09T17:48:49.903" idx="1">
    <p:pos x="7260" y="948"/>
    <p:text>При формулировке цели следует помнить, что цели должны отвечать критериям: конкретность, измеримость, определенность во времени, достижимость, гибкость, сопостовимость, непротиворечивость</p:text>
    <p:extLst mod="1">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2-09T17:48:49.903" idx="1">
    <p:pos x="7241" y="142"/>
    <p:text>При формулировке цели следует помнить, что цели должны отвечать критериям: конкретность, измеримость, определенность во времени, достижимость, гибкость, сопостовимость, непротиворечивость</p:text>
    <p:extLst mod="1">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2-09T17:52:10.535" idx="2">
    <p:pos x="7023" y="773"/>
    <p:text>МОКО
ИРО
ЦПТО
Работодатели
Администрация колледжа
Преподаватели
Студенты
Родители</p:text>
    <p:extLst mod="1">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3" dt="2021-02-18T09:42:31.702" idx="1">
    <p:pos x="7304" y="65"/>
    <p:text>Примерный перечень платформ (функций)                 
-  Сервис Электронный журнал, электронная зачетная книжка
- Сервис Конструирования уроков и практических заданий
- Сервис Организации сетевого взаимодействия                            - Мониторинг
-  Сервис Учебный план
- Сервис Расписание                                - Информационные системы для разработки, конструирования и экспертизы образовательных программ и цифровых учебных материалов ОП СПО, обеспечивающие создание образовательных программ СПО                                                 - Информационные системы и сервисы для  реализации образовательных программ и учебных модулей ОП СПО                  - Информационные системы для контроля и анализа результатов ОП СПО, обеспечивающие документирование, хранение и первичную статистическую обработку результатов обучения                                     - Личные кабинеты пользователей                              - Электронные библиотеки         - Базы данных  (МТБ, кадры, мастерские, образовательные прогарммы)                             - Сервис для абитуриентов           - Сервис опросов и анкетирования                           - Сервис распределения учебной нагрузки                                   - Сервис организации демонстрационного экзамена - Каталог Библиотеки цифровых учебных материалов                                        - Сервисы для инклюзивного образования</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21-02-09T18:06:39.900" idx="4">
    <p:pos x="7247" y="33"/>
    <p:text>для каждого пользователя найти нужную платформу .Отметить стрелками</p:text>
    <p:extLst mod="1">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2-09T18:14:22.949" idx="7">
    <p:pos x="7150" y="562"/>
    <p:text>оценка соответствия имеющейся материально-технической базы 
Планирование пополнения материально-технической базы
Планирование обучения коллектива ПОО
Анализ уровня ИКТ-компетентности педагогов
Разработка локальных актов
Выбор программного обеспечения для формирования ЦОС наиболее подходящего для данных условий</p:text>
    <p:extLst mod="1">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406780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1570005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187252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219329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414230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1763138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4162468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379133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122272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387427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8E030D7-2C23-4595-848D-DE604C0CBF8C}" type="datetimeFigureOut">
              <a:rPr lang="ru-RU" smtClean="0"/>
              <a:pPr/>
              <a:t>18.02.2021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CAC6D0-D9D5-4610-8808-7D0F262CDE53}" type="slidenum">
              <a:rPr lang="ru-RU" smtClean="0"/>
              <a:pPr/>
              <a:t>‹#›</a:t>
            </a:fld>
            <a:endParaRPr lang="ru-RU"/>
          </a:p>
        </p:txBody>
      </p:sp>
    </p:spTree>
    <p:extLst>
      <p:ext uri="{BB962C8B-B14F-4D97-AF65-F5344CB8AC3E}">
        <p14:creationId xmlns:p14="http://schemas.microsoft.com/office/powerpoint/2010/main" val="2950270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030D7-2C23-4595-848D-DE604C0CBF8C}" type="datetimeFigureOut">
              <a:rPr lang="ru-RU" smtClean="0"/>
              <a:pPr/>
              <a:t>18.02.2021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AC6D0-D9D5-4610-8808-7D0F262CDE53}" type="slidenum">
              <a:rPr lang="ru-RU" smtClean="0"/>
              <a:pPr/>
              <a:t>‹#›</a:t>
            </a:fld>
            <a:endParaRPr lang="ru-RU"/>
          </a:p>
        </p:txBody>
      </p:sp>
    </p:spTree>
    <p:extLst>
      <p:ext uri="{BB962C8B-B14F-4D97-AF65-F5344CB8AC3E}">
        <p14:creationId xmlns:p14="http://schemas.microsoft.com/office/powerpoint/2010/main" val="10797525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867" y="1935693"/>
            <a:ext cx="6710703" cy="1785408"/>
          </a:xfrm>
        </p:spPr>
        <p:txBody>
          <a:bodyPr anchor="t" anchorCtr="0">
            <a:normAutofit/>
          </a:bodyPr>
          <a:lstStyle/>
          <a:p>
            <a:r>
              <a:rPr lang="ru-RU" sz="5400" dirty="0" smtClean="0">
                <a:solidFill>
                  <a:srgbClr val="FF6801"/>
                </a:solidFill>
                <a:latin typeface="Segoe UI" panose="020B0502040204020203" pitchFamily="34" charset="0"/>
                <a:cs typeface="Segoe UI" panose="020B0502040204020203" pitchFamily="34" charset="0"/>
              </a:rPr>
              <a:t>Региональный </a:t>
            </a:r>
            <a:r>
              <a:rPr lang="ru-RU" sz="5400" dirty="0">
                <a:solidFill>
                  <a:srgbClr val="FF6801"/>
                </a:solidFill>
                <a:latin typeface="Segoe UI" panose="020B0502040204020203" pitchFamily="34" charset="0"/>
                <a:cs typeface="Segoe UI" panose="020B0502040204020203" pitchFamily="34" charset="0"/>
              </a:rPr>
              <a:t>ц</a:t>
            </a:r>
            <a:r>
              <a:rPr lang="ru-RU" sz="5400" dirty="0" smtClean="0">
                <a:solidFill>
                  <a:srgbClr val="FF6801"/>
                </a:solidFill>
                <a:latin typeface="Segoe UI" panose="020B0502040204020203" pitchFamily="34" charset="0"/>
                <a:cs typeface="Segoe UI" panose="020B0502040204020203" pitchFamily="34" charset="0"/>
              </a:rPr>
              <a:t>ифровой колледж</a:t>
            </a:r>
            <a:endParaRPr lang="ru-RU" sz="5400" dirty="0">
              <a:solidFill>
                <a:srgbClr val="FF6801"/>
              </a:solidFill>
              <a:latin typeface="Segoe UI" panose="020B0502040204020203" pitchFamily="34" charset="0"/>
              <a:cs typeface="Segoe UI" panose="020B0502040204020203" pitchFamily="34" charset="0"/>
            </a:endParaRPr>
          </a:p>
        </p:txBody>
      </p:sp>
      <p:sp>
        <p:nvSpPr>
          <p:cNvPr id="4" name="Заголовок 1"/>
          <p:cNvSpPr txBox="1">
            <a:spLocks/>
          </p:cNvSpPr>
          <p:nvPr/>
        </p:nvSpPr>
        <p:spPr>
          <a:xfrm>
            <a:off x="713984" y="4258849"/>
            <a:ext cx="9519780" cy="1049752"/>
          </a:xfrm>
          <a:prstGeom prst="rect">
            <a:avLst/>
          </a:prstGeom>
        </p:spPr>
        <p:txBody>
          <a:bodyPr vert="horz" lIns="91440" tIns="45720" rIns="91440" bIns="45720" rtlCol="0" anchor="t" anchorCtr="0">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2400" b="1" dirty="0" smtClean="0">
                <a:solidFill>
                  <a:srgbClr val="575757"/>
                </a:solidFill>
                <a:latin typeface="Segoe UI" panose="020B0502040204020203" pitchFamily="34" charset="0"/>
                <a:cs typeface="Segoe UI" panose="020B0502040204020203" pitchFamily="34" charset="0"/>
              </a:rPr>
              <a:t>Проектный онлайн-семинар</a:t>
            </a:r>
          </a:p>
          <a:p>
            <a:pPr algn="r"/>
            <a:endParaRPr lang="ru-RU" sz="2400" b="1" dirty="0">
              <a:solidFill>
                <a:srgbClr val="575757"/>
              </a:solidFill>
              <a:latin typeface="Segoe UI" panose="020B0502040204020203" pitchFamily="34" charset="0"/>
              <a:cs typeface="Segoe UI" panose="020B0502040204020203" pitchFamily="34" charset="0"/>
            </a:endParaRPr>
          </a:p>
          <a:p>
            <a:pPr algn="r"/>
            <a:r>
              <a:rPr lang="ru-RU" sz="2400" b="1" dirty="0" smtClean="0">
                <a:solidFill>
                  <a:srgbClr val="575757"/>
                </a:solidFill>
                <a:latin typeface="Segoe UI" panose="020B0502040204020203" pitchFamily="34" charset="0"/>
                <a:cs typeface="Segoe UI" panose="020B0502040204020203" pitchFamily="34" charset="0"/>
              </a:rPr>
              <a:t>18.02.2021 г.</a:t>
            </a:r>
            <a:endParaRPr lang="ru-RU" sz="2400" b="1" dirty="0">
              <a:solidFill>
                <a:srgbClr val="575757"/>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46890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040" y="227965"/>
            <a:ext cx="10515600" cy="1325563"/>
          </a:xfrm>
        </p:spPr>
        <p:txBody>
          <a:bodyPr/>
          <a:lstStyle/>
          <a:p>
            <a:r>
              <a:rPr lang="ru-RU" dirty="0" smtClean="0"/>
              <a:t>Риски и возможности их снижения</a:t>
            </a:r>
            <a:br>
              <a:rPr lang="ru-RU" dirty="0" smtClean="0"/>
            </a:b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376749666"/>
              </p:ext>
            </p:extLst>
          </p:nvPr>
        </p:nvGraphicFramePr>
        <p:xfrm>
          <a:off x="548640" y="867844"/>
          <a:ext cx="11084560" cy="5669280"/>
        </p:xfrm>
        <a:graphic>
          <a:graphicData uri="http://schemas.openxmlformats.org/drawingml/2006/table">
            <a:tbl>
              <a:tblPr firstRow="1" bandRow="1">
                <a:tableStyleId>{5C22544A-7EE6-4342-B048-85BDC9FD1C3A}</a:tableStyleId>
              </a:tblPr>
              <a:tblGrid>
                <a:gridCol w="5387226">
                  <a:extLst>
                    <a:ext uri="{9D8B030D-6E8A-4147-A177-3AD203B41FA5}">
                      <a16:colId xmlns:a16="http://schemas.microsoft.com/office/drawing/2014/main" xmlns="" val="2356152375"/>
                    </a:ext>
                  </a:extLst>
                </a:gridCol>
                <a:gridCol w="5697334">
                  <a:extLst>
                    <a:ext uri="{9D8B030D-6E8A-4147-A177-3AD203B41FA5}">
                      <a16:colId xmlns:a16="http://schemas.microsoft.com/office/drawing/2014/main" xmlns="" val="1504258033"/>
                    </a:ext>
                  </a:extLst>
                </a:gridCol>
              </a:tblGrid>
              <a:tr h="693629">
                <a:tc>
                  <a:txBody>
                    <a:bodyPr/>
                    <a:lstStyle/>
                    <a:p>
                      <a:r>
                        <a:rPr lang="ru-RU" sz="2800" dirty="0" smtClean="0"/>
                        <a:t>Риск</a:t>
                      </a:r>
                      <a:endParaRPr lang="ru-RU" sz="2800" dirty="0"/>
                    </a:p>
                  </a:txBody>
                  <a:tcPr/>
                </a:tc>
                <a:tc>
                  <a:txBody>
                    <a:bodyPr/>
                    <a:lstStyle/>
                    <a:p>
                      <a:r>
                        <a:rPr lang="ru-RU" sz="2800" dirty="0" smtClean="0"/>
                        <a:t>Возможные действия по</a:t>
                      </a:r>
                      <a:r>
                        <a:rPr lang="ru-RU" sz="2800" baseline="0" dirty="0" smtClean="0"/>
                        <a:t> снижению риска</a:t>
                      </a:r>
                      <a:endParaRPr lang="ru-RU" sz="2800" dirty="0"/>
                    </a:p>
                  </a:txBody>
                  <a:tcPr/>
                </a:tc>
                <a:extLst>
                  <a:ext uri="{0D108BD9-81ED-4DB2-BD59-A6C34878D82A}">
                    <a16:rowId xmlns:a16="http://schemas.microsoft.com/office/drawing/2014/main" xmlns="" val="2891179713"/>
                  </a:ext>
                </a:extLst>
              </a:tr>
              <a:tr h="693629">
                <a:tc>
                  <a:txBody>
                    <a:bodyPr/>
                    <a:lstStyle/>
                    <a:p>
                      <a:r>
                        <a:rPr lang="ru-RU" sz="2800" dirty="0" smtClean="0"/>
                        <a:t>Технические </a:t>
                      </a:r>
                    </a:p>
                    <a:p>
                      <a:r>
                        <a:rPr lang="ru-RU" sz="2800" dirty="0" smtClean="0"/>
                        <a:t>(сбой </a:t>
                      </a:r>
                      <a:r>
                        <a:rPr lang="ru-RU" sz="2800" dirty="0" smtClean="0"/>
                        <a:t>и потеря данных)</a:t>
                      </a:r>
                      <a:endParaRPr lang="ru-RU" sz="2800" dirty="0"/>
                    </a:p>
                  </a:txBody>
                  <a:tcPr/>
                </a:tc>
                <a:tc>
                  <a:txBody>
                    <a:bodyPr/>
                    <a:lstStyle/>
                    <a:p>
                      <a:r>
                        <a:rPr lang="ru-RU" sz="2800" dirty="0" smtClean="0"/>
                        <a:t>Установка и</a:t>
                      </a:r>
                      <a:r>
                        <a:rPr lang="ru-RU" sz="2800" baseline="0" dirty="0" smtClean="0"/>
                        <a:t> использование оборудования и ПО</a:t>
                      </a:r>
                      <a:endParaRPr lang="ru-RU" sz="2800" dirty="0"/>
                    </a:p>
                  </a:txBody>
                  <a:tcPr/>
                </a:tc>
                <a:extLst>
                  <a:ext uri="{0D108BD9-81ED-4DB2-BD59-A6C34878D82A}">
                    <a16:rowId xmlns:a16="http://schemas.microsoft.com/office/drawing/2014/main" xmlns="" val="3437917760"/>
                  </a:ext>
                </a:extLst>
              </a:tr>
              <a:tr h="693629">
                <a:tc>
                  <a:txBody>
                    <a:bodyPr/>
                    <a:lstStyle/>
                    <a:p>
                      <a:r>
                        <a:rPr lang="ru-RU" sz="2800" dirty="0" smtClean="0"/>
                        <a:t>Правовые (</a:t>
                      </a:r>
                      <a:r>
                        <a:rPr lang="ru-RU" sz="2800" dirty="0" smtClean="0"/>
                        <a:t>авторское право, персональные данные)</a:t>
                      </a:r>
                      <a:endParaRPr lang="ru-RU" sz="2800" dirty="0"/>
                    </a:p>
                  </a:txBody>
                  <a:tcPr/>
                </a:tc>
                <a:tc>
                  <a:txBody>
                    <a:bodyPr/>
                    <a:lstStyle/>
                    <a:p>
                      <a:r>
                        <a:rPr lang="ru-RU" sz="2800" dirty="0" smtClean="0"/>
                        <a:t>Юридическое сопровождение</a:t>
                      </a:r>
                      <a:endParaRPr lang="ru-RU" sz="2800" dirty="0"/>
                    </a:p>
                  </a:txBody>
                  <a:tcPr/>
                </a:tc>
                <a:extLst>
                  <a:ext uri="{0D108BD9-81ED-4DB2-BD59-A6C34878D82A}">
                    <a16:rowId xmlns:a16="http://schemas.microsoft.com/office/drawing/2014/main" xmlns="" val="300176200"/>
                  </a:ext>
                </a:extLst>
              </a:tr>
              <a:tr h="693629">
                <a:tc>
                  <a:txBody>
                    <a:bodyPr/>
                    <a:lstStyle/>
                    <a:p>
                      <a:r>
                        <a:rPr lang="ru-RU" sz="2800" dirty="0" smtClean="0"/>
                        <a:t>Организационные </a:t>
                      </a:r>
                      <a:endParaRPr lang="ru-RU" sz="2800" dirty="0" smtClean="0"/>
                    </a:p>
                    <a:p>
                      <a:r>
                        <a:rPr lang="ru-RU" sz="2800" dirty="0" smtClean="0"/>
                        <a:t>(</a:t>
                      </a:r>
                      <a:r>
                        <a:rPr lang="ru-RU" sz="2800" dirty="0" smtClean="0"/>
                        <a:t>переходный</a:t>
                      </a:r>
                      <a:r>
                        <a:rPr lang="ru-RU" sz="2800" baseline="0" dirty="0" smtClean="0"/>
                        <a:t> период)</a:t>
                      </a:r>
                      <a:endParaRPr lang="ru-RU" sz="2800" dirty="0"/>
                    </a:p>
                  </a:txBody>
                  <a:tcPr/>
                </a:tc>
                <a:tc>
                  <a:txBody>
                    <a:bodyPr/>
                    <a:lstStyle/>
                    <a:p>
                      <a:r>
                        <a:rPr lang="ru-RU" sz="2800" dirty="0" smtClean="0"/>
                        <a:t>Техническое </a:t>
                      </a:r>
                      <a:r>
                        <a:rPr lang="ru-RU" sz="2800" dirty="0" smtClean="0"/>
                        <a:t>оснащение ОО</a:t>
                      </a:r>
                      <a:endParaRPr lang="ru-RU" sz="2800" dirty="0"/>
                    </a:p>
                  </a:txBody>
                  <a:tcPr/>
                </a:tc>
                <a:extLst>
                  <a:ext uri="{0D108BD9-81ED-4DB2-BD59-A6C34878D82A}">
                    <a16:rowId xmlns:a16="http://schemas.microsoft.com/office/drawing/2014/main" xmlns="" val="1922304439"/>
                  </a:ext>
                </a:extLst>
              </a:tr>
              <a:tr h="693629">
                <a:tc>
                  <a:txBody>
                    <a:bodyPr/>
                    <a:lstStyle/>
                    <a:p>
                      <a:r>
                        <a:rPr lang="ru-RU" sz="2800" dirty="0" smtClean="0"/>
                        <a:t>Финансовые</a:t>
                      </a:r>
                      <a:endParaRPr lang="ru-RU" sz="2800" dirty="0"/>
                    </a:p>
                  </a:txBody>
                  <a:tcPr/>
                </a:tc>
                <a:tc>
                  <a:txBody>
                    <a:bodyPr/>
                    <a:lstStyle/>
                    <a:p>
                      <a:r>
                        <a:rPr lang="ru-RU" sz="2800" dirty="0" smtClean="0"/>
                        <a:t>Планирование достаточного</a:t>
                      </a:r>
                      <a:r>
                        <a:rPr lang="ru-RU" sz="2800" baseline="0" dirty="0" smtClean="0"/>
                        <a:t> финансового обеспечения</a:t>
                      </a:r>
                      <a:endParaRPr lang="ru-RU" sz="2800" dirty="0"/>
                    </a:p>
                  </a:txBody>
                  <a:tcPr/>
                </a:tc>
              </a:tr>
              <a:tr h="693629">
                <a:tc>
                  <a:txBody>
                    <a:bodyPr/>
                    <a:lstStyle/>
                    <a:p>
                      <a:r>
                        <a:rPr lang="ru-RU" sz="2800" dirty="0" smtClean="0"/>
                        <a:t>Человеческий</a:t>
                      </a:r>
                      <a:r>
                        <a:rPr lang="ru-RU" sz="2800" baseline="0" dirty="0" smtClean="0"/>
                        <a:t> фактор</a:t>
                      </a:r>
                      <a:endParaRPr lang="ru-RU" sz="2800" dirty="0"/>
                    </a:p>
                  </a:txBody>
                  <a:tcPr/>
                </a:tc>
                <a:tc>
                  <a:txBody>
                    <a:bodyPr/>
                    <a:lstStyle/>
                    <a:p>
                      <a:r>
                        <a:rPr lang="ru-RU" sz="2800" dirty="0" smtClean="0"/>
                        <a:t>Обучение и стимулирование педагогов</a:t>
                      </a:r>
                      <a:endParaRPr lang="ru-RU" sz="2800" dirty="0"/>
                    </a:p>
                  </a:txBody>
                  <a:tcPr/>
                </a:tc>
              </a:tr>
            </a:tbl>
          </a:graphicData>
        </a:graphic>
      </p:graphicFrame>
    </p:spTree>
    <p:extLst>
      <p:ext uri="{BB962C8B-B14F-4D97-AF65-F5344CB8AC3E}">
        <p14:creationId xmlns:p14="http://schemas.microsoft.com/office/powerpoint/2010/main" val="2799691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 пожеланиями </a:t>
            </a:r>
            <a:r>
              <a:rPr lang="ru-RU" dirty="0"/>
              <a:t>удачной </a:t>
            </a:r>
            <a:r>
              <a:rPr lang="ru-RU" dirty="0" smtClean="0"/>
              <a:t>реализации проекта, участники группы № 3!!!</a:t>
            </a:r>
            <a:endParaRPr lang="ru-RU"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65638" y="1901825"/>
            <a:ext cx="5800400" cy="4351338"/>
          </a:xfrm>
        </p:spPr>
      </p:pic>
    </p:spTree>
    <p:extLst>
      <p:ext uri="{BB962C8B-B14F-4D97-AF65-F5344CB8AC3E}">
        <p14:creationId xmlns:p14="http://schemas.microsoft.com/office/powerpoint/2010/main" val="3155345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399" y="789470"/>
            <a:ext cx="10515600" cy="1325563"/>
          </a:xfrm>
        </p:spPr>
        <p:txBody>
          <a:bodyPr/>
          <a:lstStyle/>
          <a:p>
            <a:r>
              <a:rPr lang="ru-RU" dirty="0" smtClean="0"/>
              <a:t>Концепция Цифрового колледжа</a:t>
            </a:r>
            <a:endParaRPr lang="ru-RU" dirty="0"/>
          </a:p>
        </p:txBody>
      </p:sp>
      <p:sp>
        <p:nvSpPr>
          <p:cNvPr id="3" name="TextBox 2"/>
          <p:cNvSpPr txBox="1"/>
          <p:nvPr/>
        </p:nvSpPr>
        <p:spPr>
          <a:xfrm>
            <a:off x="858982" y="2105885"/>
            <a:ext cx="10834254" cy="3816429"/>
          </a:xfrm>
          <a:prstGeom prst="rect">
            <a:avLst/>
          </a:prstGeom>
          <a:noFill/>
        </p:spPr>
        <p:txBody>
          <a:bodyPr wrap="square" rtlCol="0">
            <a:spAutoFit/>
          </a:bodyPr>
          <a:lstStyle/>
          <a:p>
            <a:pPr indent="539750" algn="just"/>
            <a:r>
              <a:rPr lang="ru-RU" sz="2200" dirty="0" smtClean="0"/>
              <a:t>Одним из приоритетов правительственной программы «Цифровая экономика Российской Федерации» является поступательное развитие существующей системы образования, которая должна обеспечивать экономику компетентными кадрами. Кроме того, указанный документ декларирует необходимость создания системы мотивации по освоению необходимых компетенций и участию кадров в развитии цифровой экономики России. </a:t>
            </a:r>
          </a:p>
          <a:p>
            <a:pPr indent="539750" algn="just"/>
            <a:r>
              <a:rPr lang="ru-RU" sz="2200" dirty="0" smtClean="0"/>
              <a:t>Все это требует трансформации классической образовательной системы, что в итоге подразумевает создание «цифрового колледжа».</a:t>
            </a:r>
          </a:p>
          <a:p>
            <a:pPr indent="539750" algn="just"/>
            <a:r>
              <a:rPr lang="ru-RU" sz="2200" dirty="0" smtClean="0"/>
              <a:t>Цифровой колледж - это программно-технический методологический комплекс </a:t>
            </a:r>
            <a:br>
              <a:rPr lang="ru-RU" sz="2200" dirty="0" smtClean="0"/>
            </a:br>
            <a:r>
              <a:rPr lang="ru-RU" sz="2200" dirty="0" smtClean="0"/>
              <a:t>для внедрения ИКТ в процесс образования.</a:t>
            </a:r>
          </a:p>
          <a:p>
            <a:pPr indent="539750" algn="just"/>
            <a:r>
              <a:rPr lang="ru-RU" sz="2200" dirty="0" smtClean="0"/>
              <a:t>Миссия - Кардинальное повышение качества образовательного процесса.</a:t>
            </a:r>
          </a:p>
        </p:txBody>
      </p:sp>
    </p:spTree>
    <p:extLst>
      <p:ext uri="{BB962C8B-B14F-4D97-AF65-F5344CB8AC3E}">
        <p14:creationId xmlns:p14="http://schemas.microsoft.com/office/powerpoint/2010/main" val="3893891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6529" y="716734"/>
            <a:ext cx="10515600" cy="1325563"/>
          </a:xfrm>
        </p:spPr>
        <p:txBody>
          <a:bodyPr/>
          <a:lstStyle/>
          <a:p>
            <a:r>
              <a:rPr lang="ru-RU" dirty="0" smtClean="0"/>
              <a:t>Цели Цифрового колледжа</a:t>
            </a:r>
            <a:endParaRPr lang="ru-RU" dirty="0"/>
          </a:p>
        </p:txBody>
      </p:sp>
      <p:sp>
        <p:nvSpPr>
          <p:cNvPr id="3" name="TextBox 2"/>
          <p:cNvSpPr txBox="1"/>
          <p:nvPr/>
        </p:nvSpPr>
        <p:spPr>
          <a:xfrm>
            <a:off x="636529" y="1801090"/>
            <a:ext cx="10374371" cy="4708981"/>
          </a:xfrm>
          <a:prstGeom prst="rect">
            <a:avLst/>
          </a:prstGeom>
          <a:noFill/>
        </p:spPr>
        <p:txBody>
          <a:bodyPr wrap="square" rtlCol="0">
            <a:spAutoFit/>
          </a:bodyPr>
          <a:lstStyle/>
          <a:p>
            <a:r>
              <a:rPr lang="ru-RU" sz="3000" dirty="0" smtClean="0"/>
              <a:t>Создание единого информационного пространства </a:t>
            </a:r>
            <a:r>
              <a:rPr lang="ru-RU" sz="3000" dirty="0"/>
              <a:t>профессиональных </a:t>
            </a:r>
            <a:r>
              <a:rPr lang="ru-RU" sz="3000" dirty="0" smtClean="0"/>
              <a:t>образовательных </a:t>
            </a:r>
            <a:r>
              <a:rPr lang="ru-RU" sz="3000" dirty="0"/>
              <a:t>организаций </a:t>
            </a:r>
            <a:r>
              <a:rPr lang="ru-RU" sz="3000" dirty="0" smtClean="0"/>
              <a:t>Кировской области</a:t>
            </a:r>
            <a:r>
              <a:rPr lang="ru-RU" sz="3000" dirty="0"/>
              <a:t>.</a:t>
            </a:r>
          </a:p>
          <a:p>
            <a:r>
              <a:rPr lang="ru-RU" sz="3000" dirty="0" smtClean="0"/>
              <a:t>Обеспечение доступности </a:t>
            </a:r>
            <a:r>
              <a:rPr lang="ru-RU" sz="3000" dirty="0"/>
              <a:t>среднего профессионального </a:t>
            </a:r>
          </a:p>
          <a:p>
            <a:r>
              <a:rPr lang="ru-RU" sz="3000" dirty="0" smtClean="0"/>
              <a:t>образования, дополнительного профессионального образования и профессионального обучения.</a:t>
            </a:r>
            <a:endParaRPr lang="ru-RU" sz="3000" dirty="0"/>
          </a:p>
          <a:p>
            <a:r>
              <a:rPr lang="ru-RU" sz="3000" dirty="0" smtClean="0"/>
              <a:t>Модернизация и продвижение среднего </a:t>
            </a:r>
            <a:r>
              <a:rPr lang="ru-RU" sz="3000" dirty="0" smtClean="0"/>
              <a:t>профессионального </a:t>
            </a:r>
          </a:p>
          <a:p>
            <a:r>
              <a:rPr lang="ru-RU" sz="3000" dirty="0" smtClean="0"/>
              <a:t>образования.</a:t>
            </a:r>
          </a:p>
          <a:p>
            <a:r>
              <a:rPr lang="ru-RU" sz="3000" dirty="0" smtClean="0"/>
              <a:t>Повышение эффективности взаимодействия участников</a:t>
            </a:r>
          </a:p>
          <a:p>
            <a:r>
              <a:rPr lang="ru-RU" sz="3000" dirty="0" smtClean="0"/>
              <a:t> </a:t>
            </a:r>
            <a:r>
              <a:rPr lang="ru-RU" sz="3000" dirty="0" smtClean="0"/>
              <a:t>цифрового колледжа.</a:t>
            </a:r>
            <a:endParaRPr lang="ru-RU" sz="3000" dirty="0" smtClean="0"/>
          </a:p>
        </p:txBody>
      </p:sp>
    </p:spTree>
    <p:extLst>
      <p:ext uri="{BB962C8B-B14F-4D97-AF65-F5344CB8AC3E}">
        <p14:creationId xmlns:p14="http://schemas.microsoft.com/office/powerpoint/2010/main" val="579627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0246" y="207962"/>
            <a:ext cx="10515600" cy="1031291"/>
          </a:xfrm>
        </p:spPr>
        <p:txBody>
          <a:bodyPr/>
          <a:lstStyle/>
          <a:p>
            <a:r>
              <a:rPr lang="ru-RU" dirty="0" smtClean="0"/>
              <a:t>Задачи Цифрового колледжа</a:t>
            </a:r>
            <a:endParaRPr lang="ru-RU" dirty="0"/>
          </a:p>
        </p:txBody>
      </p:sp>
      <p:sp>
        <p:nvSpPr>
          <p:cNvPr id="3" name="TextBox 2"/>
          <p:cNvSpPr txBox="1"/>
          <p:nvPr/>
        </p:nvSpPr>
        <p:spPr>
          <a:xfrm>
            <a:off x="346409" y="1239253"/>
            <a:ext cx="11179843" cy="5262979"/>
          </a:xfrm>
          <a:prstGeom prst="rect">
            <a:avLst/>
          </a:prstGeom>
          <a:noFill/>
        </p:spPr>
        <p:txBody>
          <a:bodyPr wrap="square" rtlCol="0">
            <a:spAutoFit/>
          </a:bodyPr>
          <a:lstStyle/>
          <a:p>
            <a:pPr marL="342900" indent="-342900">
              <a:buFont typeface="Arial" panose="020B0604020202020204" pitchFamily="34" charset="0"/>
              <a:buChar char="•"/>
            </a:pPr>
            <a:r>
              <a:rPr lang="ru-RU" sz="2400" dirty="0" smtClean="0"/>
              <a:t>Обеспечить возможность эффективной коммуникации всех участников </a:t>
            </a:r>
            <a:r>
              <a:rPr lang="ru-RU" sz="2400" dirty="0" smtClean="0"/>
              <a:t>цифрового колледжа, в том числе ОМО и РУМО по УГПС</a:t>
            </a:r>
            <a:endParaRPr lang="ru-RU" sz="2400" dirty="0" smtClean="0"/>
          </a:p>
          <a:p>
            <a:pPr marL="342900" indent="-342900">
              <a:buFont typeface="Arial" panose="020B0604020202020204" pitchFamily="34" charset="0"/>
              <a:buChar char="•"/>
            </a:pPr>
            <a:r>
              <a:rPr lang="ru-RU" sz="2400" dirty="0" smtClean="0"/>
              <a:t>Обеспечить доступность </a:t>
            </a:r>
            <a:r>
              <a:rPr lang="ru-RU" sz="2400" dirty="0" smtClean="0"/>
              <a:t>и непрерывность образования </a:t>
            </a:r>
            <a:r>
              <a:rPr lang="ru-RU" sz="2400" dirty="0" smtClean="0"/>
              <a:t>(лиц с ОВЗ, безработных, без отрыва от производства, </a:t>
            </a:r>
            <a:r>
              <a:rPr lang="ru-RU" sz="2400" dirty="0"/>
              <a:t>независимо </a:t>
            </a:r>
            <a:r>
              <a:rPr lang="ru-RU" sz="2400" dirty="0" smtClean="0"/>
              <a:t>от </a:t>
            </a:r>
            <a:r>
              <a:rPr lang="ru-RU" sz="2400" dirty="0"/>
              <a:t>места проживания, путем удаленного доступа к системе электронного обучения</a:t>
            </a:r>
            <a:r>
              <a:rPr lang="ru-RU" sz="2400" dirty="0" smtClean="0"/>
              <a:t>).</a:t>
            </a:r>
            <a:endParaRPr lang="ru-RU" sz="2400" dirty="0"/>
          </a:p>
          <a:p>
            <a:pPr marL="342900" indent="-342900">
              <a:buFont typeface="Arial" panose="020B0604020202020204" pitchFamily="34" charset="0"/>
              <a:buChar char="•"/>
            </a:pPr>
            <a:r>
              <a:rPr lang="ru-RU" sz="2400" dirty="0" smtClean="0"/>
              <a:t>Направить систему ранней профориентации на колледжи и техникумы.</a:t>
            </a:r>
            <a:endParaRPr lang="ru-RU" sz="2400" dirty="0"/>
          </a:p>
          <a:p>
            <a:pPr marL="342900" indent="-342900" algn="just">
              <a:buFont typeface="Arial" panose="020B0604020202020204" pitchFamily="34" charset="0"/>
              <a:buChar char="•"/>
            </a:pPr>
            <a:r>
              <a:rPr lang="ru-RU" sz="2400" dirty="0" smtClean="0"/>
              <a:t>Создать единую библиотечную систему региона для оптимизации расходов по </a:t>
            </a:r>
            <a:r>
              <a:rPr lang="ru-RU" sz="2400" dirty="0" err="1" smtClean="0"/>
              <a:t>книгообеспеченности</a:t>
            </a:r>
            <a:r>
              <a:rPr lang="ru-RU" sz="2400" dirty="0"/>
              <a:t>.</a:t>
            </a:r>
          </a:p>
          <a:p>
            <a:pPr marL="342900" indent="-342900" algn="just">
              <a:buFont typeface="Arial" panose="020B0604020202020204" pitchFamily="34" charset="0"/>
              <a:buChar char="•"/>
            </a:pPr>
            <a:r>
              <a:rPr lang="ru-RU" sz="2400" dirty="0"/>
              <a:t>Создать </a:t>
            </a:r>
            <a:r>
              <a:rPr lang="ru-RU" sz="2400" dirty="0" smtClean="0"/>
              <a:t>актуальную базу для </a:t>
            </a:r>
            <a:r>
              <a:rPr lang="ru-RU" sz="2400" dirty="0" smtClean="0"/>
              <a:t>повышения квалификации </a:t>
            </a:r>
            <a:r>
              <a:rPr lang="ru-RU" sz="2400" dirty="0" smtClean="0"/>
              <a:t>административных и педагогических работников СПО.</a:t>
            </a:r>
          </a:p>
          <a:p>
            <a:pPr marL="342900" indent="-342900" algn="just">
              <a:buFont typeface="Arial" panose="020B0604020202020204" pitchFamily="34" charset="0"/>
              <a:buChar char="•"/>
            </a:pPr>
            <a:r>
              <a:rPr lang="ru-RU" sz="2400" dirty="0" smtClean="0"/>
              <a:t>Создать единую базу резюме выпускников, вакансий работодателей, мест практик обучающихся и мест стажировки преподавателей и мастеров </a:t>
            </a:r>
            <a:r>
              <a:rPr lang="ru-RU" sz="2400" dirty="0" smtClean="0"/>
              <a:t>ПО.</a:t>
            </a:r>
            <a:endParaRPr lang="ru-RU" sz="2400" dirty="0" smtClean="0"/>
          </a:p>
          <a:p>
            <a:pPr marL="342900" indent="-342900" algn="just">
              <a:buFont typeface="Arial" panose="020B0604020202020204" pitchFamily="34" charset="0"/>
              <a:buChar char="•"/>
            </a:pPr>
            <a:r>
              <a:rPr lang="ru-RU" sz="2400" dirty="0" smtClean="0"/>
              <a:t>Повысить привлекательность образовательного </a:t>
            </a:r>
            <a:r>
              <a:rPr lang="ru-RU" sz="2400" dirty="0" smtClean="0"/>
              <a:t>контента и дружелюбность пользовательского интерфейса.</a:t>
            </a:r>
            <a:endParaRPr lang="ru-RU" sz="2400" dirty="0" smtClean="0"/>
          </a:p>
        </p:txBody>
      </p:sp>
    </p:spTree>
    <p:extLst>
      <p:ext uri="{BB962C8B-B14F-4D97-AF65-F5344CB8AC3E}">
        <p14:creationId xmlns:p14="http://schemas.microsoft.com/office/powerpoint/2010/main" val="393776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Пользователи Цифрового колледжа</a:t>
            </a:r>
            <a:endParaRPr lang="ru-RU" dirty="0"/>
          </a:p>
        </p:txBody>
      </p:sp>
      <p:sp>
        <p:nvSpPr>
          <p:cNvPr id="9" name="Объект 8"/>
          <p:cNvSpPr>
            <a:spLocks noGrp="1"/>
          </p:cNvSpPr>
          <p:nvPr>
            <p:ph idx="1"/>
          </p:nvPr>
        </p:nvSpPr>
        <p:spPr>
          <a:xfrm>
            <a:off x="838200" y="1402080"/>
            <a:ext cx="10515600" cy="4774883"/>
          </a:xfrm>
        </p:spPr>
        <p:txBody>
          <a:bodyPr>
            <a:normAutofit/>
          </a:bodyPr>
          <a:lstStyle/>
          <a:p>
            <a:r>
              <a:rPr lang="ru-RU" dirty="0" smtClean="0"/>
              <a:t>МОКО</a:t>
            </a:r>
          </a:p>
          <a:p>
            <a:r>
              <a:rPr lang="ru-RU" dirty="0" smtClean="0"/>
              <a:t>ИРО</a:t>
            </a:r>
          </a:p>
          <a:p>
            <a:r>
              <a:rPr lang="ru-RU" dirty="0" smtClean="0"/>
              <a:t>ЦПТО (ЦОПП в перспективе)</a:t>
            </a:r>
            <a:endParaRPr lang="ru-RU" dirty="0" smtClean="0"/>
          </a:p>
          <a:p>
            <a:r>
              <a:rPr lang="ru-RU" dirty="0" smtClean="0"/>
              <a:t>Работодатели</a:t>
            </a:r>
          </a:p>
          <a:p>
            <a:r>
              <a:rPr lang="ru-RU" dirty="0" smtClean="0"/>
              <a:t>Абитуриенты</a:t>
            </a:r>
          </a:p>
          <a:p>
            <a:r>
              <a:rPr lang="ru-RU" dirty="0" smtClean="0"/>
              <a:t>Родители (лица их замещающие)</a:t>
            </a:r>
          </a:p>
          <a:p>
            <a:r>
              <a:rPr lang="ru-RU" dirty="0" smtClean="0"/>
              <a:t>Профессиональные образовательные организации</a:t>
            </a:r>
          </a:p>
          <a:p>
            <a:pPr lvl="1"/>
            <a:r>
              <a:rPr lang="ru-RU" dirty="0" smtClean="0"/>
              <a:t>Администрация колледжа</a:t>
            </a:r>
          </a:p>
          <a:p>
            <a:pPr lvl="1"/>
            <a:r>
              <a:rPr lang="ru-RU" dirty="0" smtClean="0"/>
              <a:t>Педагогические работники</a:t>
            </a:r>
            <a:endParaRPr lang="ru-RU" dirty="0" smtClean="0"/>
          </a:p>
          <a:p>
            <a:pPr lvl="1"/>
            <a:r>
              <a:rPr lang="ru-RU" dirty="0" smtClean="0"/>
              <a:t>Студенты</a:t>
            </a:r>
          </a:p>
          <a:p>
            <a:endParaRPr lang="ru-RU" dirty="0"/>
          </a:p>
        </p:txBody>
      </p:sp>
    </p:spTree>
    <p:extLst>
      <p:ext uri="{BB962C8B-B14F-4D97-AF65-F5344CB8AC3E}">
        <p14:creationId xmlns:p14="http://schemas.microsoft.com/office/powerpoint/2010/main" val="2072378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Платформы (функции) для пользователей Цифрового колледжа</a:t>
            </a:r>
            <a:endParaRPr lang="ru-RU" dirty="0"/>
          </a:p>
        </p:txBody>
      </p:sp>
      <p:sp>
        <p:nvSpPr>
          <p:cNvPr id="9" name="Объект 8"/>
          <p:cNvSpPr>
            <a:spLocks noGrp="1"/>
          </p:cNvSpPr>
          <p:nvPr>
            <p:ph idx="1"/>
          </p:nvPr>
        </p:nvSpPr>
        <p:spPr>
          <a:xfrm>
            <a:off x="838200" y="1825625"/>
            <a:ext cx="10515600" cy="4647364"/>
          </a:xfrm>
        </p:spPr>
        <p:txBody>
          <a:bodyPr>
            <a:normAutofit/>
          </a:bodyPr>
          <a:lstStyle/>
          <a:p>
            <a:r>
              <a:rPr lang="ru-RU" dirty="0" smtClean="0"/>
              <a:t>Система </a:t>
            </a:r>
            <a:r>
              <a:rPr lang="ru-RU" dirty="0"/>
              <a:t>электронного обучения</a:t>
            </a:r>
          </a:p>
          <a:p>
            <a:r>
              <a:rPr lang="ru-RU" dirty="0" smtClean="0"/>
              <a:t>Электронный </a:t>
            </a:r>
            <a:r>
              <a:rPr lang="ru-RU" dirty="0" smtClean="0"/>
              <a:t>журнал, зачетная книжка, личный кабинет</a:t>
            </a:r>
            <a:endParaRPr lang="ru-RU" dirty="0"/>
          </a:p>
          <a:p>
            <a:r>
              <a:rPr lang="ru-RU" dirty="0" smtClean="0"/>
              <a:t>Разработка </a:t>
            </a:r>
            <a:r>
              <a:rPr lang="ru-RU" dirty="0"/>
              <a:t>учебных </a:t>
            </a:r>
            <a:r>
              <a:rPr lang="ru-RU" dirty="0" smtClean="0"/>
              <a:t>материалов, в том числе для лиц с ОВЗ</a:t>
            </a:r>
            <a:endParaRPr lang="ru-RU" dirty="0"/>
          </a:p>
          <a:p>
            <a:r>
              <a:rPr lang="ru-RU" dirty="0" smtClean="0"/>
              <a:t>Конструирование </a:t>
            </a:r>
            <a:r>
              <a:rPr lang="ru-RU" dirty="0"/>
              <a:t>уроков и практических </a:t>
            </a:r>
            <a:r>
              <a:rPr lang="ru-RU" dirty="0" smtClean="0"/>
              <a:t>занятий</a:t>
            </a:r>
            <a:endParaRPr lang="ru-RU" dirty="0"/>
          </a:p>
          <a:p>
            <a:r>
              <a:rPr lang="ru-RU" dirty="0" smtClean="0"/>
              <a:t>Организация </a:t>
            </a:r>
            <a:r>
              <a:rPr lang="ru-RU" dirty="0"/>
              <a:t>сетевого взаимодействия        </a:t>
            </a:r>
            <a:endParaRPr lang="ru-RU" dirty="0" smtClean="0"/>
          </a:p>
          <a:p>
            <a:r>
              <a:rPr lang="ru-RU" dirty="0" smtClean="0"/>
              <a:t>Мониторинг</a:t>
            </a:r>
            <a:endParaRPr lang="ru-RU" dirty="0"/>
          </a:p>
          <a:p>
            <a:r>
              <a:rPr lang="ru-RU" dirty="0" smtClean="0"/>
              <a:t>Расписание и учебный план</a:t>
            </a:r>
            <a:endParaRPr lang="ru-RU" dirty="0"/>
          </a:p>
          <a:p>
            <a:r>
              <a:rPr lang="ru-RU" dirty="0" smtClean="0"/>
              <a:t>Единая электронная библиотечная система</a:t>
            </a:r>
          </a:p>
          <a:p>
            <a:r>
              <a:rPr lang="ru-RU" dirty="0" smtClean="0"/>
              <a:t>Единая система коммуникаций и информирования </a:t>
            </a:r>
          </a:p>
          <a:p>
            <a:endParaRPr lang="ru-RU" dirty="0" smtClean="0"/>
          </a:p>
          <a:p>
            <a:pPr>
              <a:buNone/>
            </a:pPr>
            <a:endParaRPr lang="ru-RU" dirty="0"/>
          </a:p>
        </p:txBody>
      </p:sp>
    </p:spTree>
    <p:extLst>
      <p:ext uri="{BB962C8B-B14F-4D97-AF65-F5344CB8AC3E}">
        <p14:creationId xmlns:p14="http://schemas.microsoft.com/office/powerpoint/2010/main" val="264820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2600" y="97220"/>
            <a:ext cx="10515600" cy="1325563"/>
          </a:xfrm>
        </p:spPr>
        <p:txBody>
          <a:bodyPr>
            <a:normAutofit/>
          </a:bodyPr>
          <a:lstStyle/>
          <a:p>
            <a:r>
              <a:rPr lang="ru-RU" sz="4000" dirty="0" smtClean="0"/>
              <a:t>Соотношение пользователей и платформ</a:t>
            </a:r>
            <a:endParaRPr lang="ru-RU" sz="40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961628438"/>
              </p:ext>
            </p:extLst>
          </p:nvPr>
        </p:nvGraphicFramePr>
        <p:xfrm>
          <a:off x="482600" y="1066321"/>
          <a:ext cx="10515600" cy="5397301"/>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xmlns="" val="1866762916"/>
                    </a:ext>
                  </a:extLst>
                </a:gridCol>
                <a:gridCol w="3505200">
                  <a:extLst>
                    <a:ext uri="{9D8B030D-6E8A-4147-A177-3AD203B41FA5}">
                      <a16:colId xmlns:a16="http://schemas.microsoft.com/office/drawing/2014/main" xmlns="" val="2812624856"/>
                    </a:ext>
                  </a:extLst>
                </a:gridCol>
                <a:gridCol w="3505200">
                  <a:extLst>
                    <a:ext uri="{9D8B030D-6E8A-4147-A177-3AD203B41FA5}">
                      <a16:colId xmlns:a16="http://schemas.microsoft.com/office/drawing/2014/main" xmlns="" val="389773519"/>
                    </a:ext>
                  </a:extLst>
                </a:gridCol>
              </a:tblGrid>
              <a:tr h="405283">
                <a:tc>
                  <a:txBody>
                    <a:bodyPr/>
                    <a:lstStyle/>
                    <a:p>
                      <a:pPr algn="ctr"/>
                      <a:r>
                        <a:rPr lang="ru-RU" dirty="0" smtClean="0"/>
                        <a:t>Пользователь</a:t>
                      </a:r>
                      <a:endParaRPr lang="ru-RU" dirty="0"/>
                    </a:p>
                  </a:txBody>
                  <a:tcPr/>
                </a:tc>
                <a:tc>
                  <a:txBody>
                    <a:bodyPr/>
                    <a:lstStyle/>
                    <a:p>
                      <a:pPr algn="ctr"/>
                      <a:r>
                        <a:rPr lang="ru-RU" sz="1400" dirty="0" smtClean="0"/>
                        <a:t>стрелочки</a:t>
                      </a:r>
                      <a:endParaRPr lang="ru-RU" sz="1400" dirty="0"/>
                    </a:p>
                  </a:txBody>
                  <a:tcPr/>
                </a:tc>
                <a:tc>
                  <a:txBody>
                    <a:bodyPr/>
                    <a:lstStyle/>
                    <a:p>
                      <a:r>
                        <a:rPr lang="ru-RU" dirty="0" smtClean="0"/>
                        <a:t>Платформы (функции)</a:t>
                      </a:r>
                      <a:endParaRPr lang="ru-RU" dirty="0"/>
                    </a:p>
                  </a:txBody>
                  <a:tcPr/>
                </a:tc>
                <a:extLst>
                  <a:ext uri="{0D108BD9-81ED-4DB2-BD59-A6C34878D82A}">
                    <a16:rowId xmlns:a16="http://schemas.microsoft.com/office/drawing/2014/main" xmlns="" val="3849693575"/>
                  </a:ext>
                </a:extLst>
              </a:tr>
              <a:tr h="405283">
                <a:tc>
                  <a:txBody>
                    <a:bodyPr/>
                    <a:lstStyle/>
                    <a:p>
                      <a:r>
                        <a:rPr lang="ru-RU" dirty="0" smtClean="0"/>
                        <a:t>МОКО (5)</a:t>
                      </a:r>
                      <a:endParaRPr lang="ru-RU" dirty="0"/>
                    </a:p>
                  </a:txBody>
                  <a:tcPr/>
                </a:tc>
                <a:tc rowSpan="10">
                  <a:txBody>
                    <a:bodyPr/>
                    <a:lstStyle/>
                    <a:p>
                      <a:endParaRPr lang="ru-RU" dirty="0"/>
                    </a:p>
                  </a:txBody>
                  <a:tcPr/>
                </a:tc>
                <a:tc>
                  <a:txBody>
                    <a:bodyPr/>
                    <a:lstStyle/>
                    <a:p>
                      <a:r>
                        <a:rPr lang="ru-RU" dirty="0" smtClean="0"/>
                        <a:t>Система электронного обучения</a:t>
                      </a:r>
                    </a:p>
                  </a:txBody>
                  <a:tcPr/>
                </a:tc>
                <a:extLst>
                  <a:ext uri="{0D108BD9-81ED-4DB2-BD59-A6C34878D82A}">
                    <a16:rowId xmlns:a16="http://schemas.microsoft.com/office/drawing/2014/main" xmlns="" val="4117071136"/>
                  </a:ext>
                </a:extLst>
              </a:tr>
              <a:tr h="405283">
                <a:tc>
                  <a:txBody>
                    <a:bodyPr/>
                    <a:lstStyle/>
                    <a:p>
                      <a:r>
                        <a:rPr lang="ru-RU" dirty="0" smtClean="0"/>
                        <a:t>ИРО (4)</a:t>
                      </a:r>
                      <a:endParaRPr lang="ru-RU" dirty="0"/>
                    </a:p>
                  </a:txBody>
                  <a:tcPr/>
                </a:tc>
                <a:tc vMerge="1">
                  <a:txBody>
                    <a:bodyPr/>
                    <a:lstStyle/>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Электронный журнал</a:t>
                      </a:r>
                      <a:endParaRPr lang="ru-RU" dirty="0" smtClean="0"/>
                    </a:p>
                  </a:txBody>
                  <a:tcPr/>
                </a:tc>
                <a:extLst>
                  <a:ext uri="{0D108BD9-81ED-4DB2-BD59-A6C34878D82A}">
                    <a16:rowId xmlns:a16="http://schemas.microsoft.com/office/drawing/2014/main" xmlns="" val="1394514820"/>
                  </a:ext>
                </a:extLst>
              </a:tr>
              <a:tr h="405283">
                <a:tc>
                  <a:txBody>
                    <a:bodyPr/>
                    <a:lstStyle/>
                    <a:p>
                      <a:r>
                        <a:rPr lang="ru-RU" dirty="0" smtClean="0"/>
                        <a:t>ЦПТО (2)</a:t>
                      </a:r>
                      <a:endParaRPr lang="ru-RU" dirty="0"/>
                    </a:p>
                  </a:txBody>
                  <a:tcPr/>
                </a:tc>
                <a:tc vMerge="1">
                  <a:txBody>
                    <a:bodyPr/>
                    <a:lstStyle/>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Разработка учебных материалов</a:t>
                      </a:r>
                    </a:p>
                  </a:txBody>
                  <a:tcPr/>
                </a:tc>
                <a:extLst>
                  <a:ext uri="{0D108BD9-81ED-4DB2-BD59-A6C34878D82A}">
                    <a16:rowId xmlns:a16="http://schemas.microsoft.com/office/drawing/2014/main" xmlns="" val="1654842861"/>
                  </a:ext>
                </a:extLst>
              </a:tr>
              <a:tr h="405283">
                <a:tc>
                  <a:txBody>
                    <a:bodyPr/>
                    <a:lstStyle/>
                    <a:p>
                      <a:r>
                        <a:rPr lang="ru-RU" dirty="0" smtClean="0"/>
                        <a:t>Работодатели (4)</a:t>
                      </a:r>
                      <a:endParaRPr lang="ru-RU" dirty="0"/>
                    </a:p>
                  </a:txBody>
                  <a:tcPr/>
                </a:tc>
                <a:tc vMerge="1">
                  <a:txBody>
                    <a:bodyPr/>
                    <a:lstStyle/>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Конструирование уроков и практических заданий</a:t>
                      </a:r>
                    </a:p>
                  </a:txBody>
                  <a:tcPr/>
                </a:tc>
                <a:extLst>
                  <a:ext uri="{0D108BD9-81ED-4DB2-BD59-A6C34878D82A}">
                    <a16:rowId xmlns:a16="http://schemas.microsoft.com/office/drawing/2014/main" xmlns="" val="750157115"/>
                  </a:ext>
                </a:extLst>
              </a:tr>
              <a:tr h="405283">
                <a:tc>
                  <a:txBody>
                    <a:bodyPr/>
                    <a:lstStyle/>
                    <a:p>
                      <a:r>
                        <a:rPr lang="ru-RU" dirty="0" smtClean="0"/>
                        <a:t>Абитуриенты (1)</a:t>
                      </a:r>
                      <a:endParaRPr lang="ru-RU" dirty="0"/>
                    </a:p>
                  </a:txBody>
                  <a:tcPr/>
                </a:tc>
                <a:tc vMerge="1">
                  <a:txBody>
                    <a:bodyPr/>
                    <a:lstStyle/>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Организация сетевого взаимодействия        </a:t>
                      </a:r>
                    </a:p>
                  </a:txBody>
                  <a:tcPr/>
                </a:tc>
                <a:extLst>
                  <a:ext uri="{0D108BD9-81ED-4DB2-BD59-A6C34878D82A}">
                    <a16:rowId xmlns:a16="http://schemas.microsoft.com/office/drawing/2014/main" xmlns="" val="3558369790"/>
                  </a:ext>
                </a:extLst>
              </a:tr>
              <a:tr h="405283">
                <a:tc>
                  <a:txBody>
                    <a:bodyPr/>
                    <a:lstStyle/>
                    <a:p>
                      <a:r>
                        <a:rPr lang="ru-RU" dirty="0" smtClean="0"/>
                        <a:t>Родители (3)</a:t>
                      </a:r>
                      <a:endParaRPr lang="ru-RU" dirty="0"/>
                    </a:p>
                  </a:txBody>
                  <a:tcPr/>
                </a:tc>
                <a:tc vMerge="1">
                  <a:txBody>
                    <a:bodyPr/>
                    <a:lstStyle/>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Мониторинг</a:t>
                      </a:r>
                    </a:p>
                  </a:txBody>
                  <a:tcPr/>
                </a:tc>
                <a:extLst>
                  <a:ext uri="{0D108BD9-81ED-4DB2-BD59-A6C34878D82A}">
                    <a16:rowId xmlns:a16="http://schemas.microsoft.com/office/drawing/2014/main" xmlns="" val="598448562"/>
                  </a:ext>
                </a:extLst>
              </a:tr>
              <a:tr h="405283">
                <a:tc>
                  <a:txBody>
                    <a:bodyPr/>
                    <a:lstStyle/>
                    <a:p>
                      <a:r>
                        <a:rPr lang="ru-RU" dirty="0" smtClean="0"/>
                        <a:t>ПОО</a:t>
                      </a:r>
                      <a:endParaRPr lang="ru-RU" dirty="0"/>
                    </a:p>
                  </a:txBody>
                  <a:tcPr/>
                </a:tc>
                <a:tc vMerge="1">
                  <a:txBody>
                    <a:bodyPr/>
                    <a:lstStyle/>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Расписание и учебный план</a:t>
                      </a:r>
                      <a:endParaRPr lang="ru-RU" dirty="0" smtClean="0"/>
                    </a:p>
                  </a:txBody>
                  <a:tcPr/>
                </a:tc>
                <a:extLst>
                  <a:ext uri="{0D108BD9-81ED-4DB2-BD59-A6C34878D82A}">
                    <a16:rowId xmlns:a16="http://schemas.microsoft.com/office/drawing/2014/main" xmlns="" val="1939282756"/>
                  </a:ext>
                </a:extLst>
              </a:tr>
              <a:tr h="405283">
                <a:tc>
                  <a:txBody>
                    <a:bodyPr/>
                    <a:lstStyle/>
                    <a:p>
                      <a:r>
                        <a:rPr lang="ru-RU" dirty="0" smtClean="0"/>
                        <a:t>- Администрация </a:t>
                      </a:r>
                      <a:r>
                        <a:rPr lang="ru-RU" dirty="0" smtClean="0"/>
                        <a:t>колледжа (6)</a:t>
                      </a:r>
                      <a:endParaRPr lang="ru-RU" dirty="0"/>
                    </a:p>
                  </a:txBody>
                  <a:tcPr/>
                </a:tc>
                <a:tc vMerge="1">
                  <a:txBody>
                    <a:bodyPr/>
                    <a:lstStyle/>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Единая электронная библиотечная система</a:t>
                      </a:r>
                    </a:p>
                  </a:txBody>
                  <a:tcPr/>
                </a:tc>
                <a:extLst>
                  <a:ext uri="{0D108BD9-81ED-4DB2-BD59-A6C34878D82A}">
                    <a16:rowId xmlns:a16="http://schemas.microsoft.com/office/drawing/2014/main" xmlns="" val="5640563"/>
                  </a:ext>
                </a:extLst>
              </a:tr>
              <a:tr h="405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a:t>
                      </a:r>
                      <a:r>
                        <a:rPr lang="ru-RU" dirty="0" smtClean="0"/>
                        <a:t>Педагогические работники (8)</a:t>
                      </a:r>
                      <a:endParaRPr lang="ru-RU" dirty="0" smtClean="0"/>
                    </a:p>
                  </a:txBody>
                  <a:tcPr/>
                </a:tc>
                <a:tc vMerge="1">
                  <a:txBody>
                    <a:bodyPr/>
                    <a:lstStyle/>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Единая система коммуникаций и информирования </a:t>
                      </a:r>
                    </a:p>
                  </a:txBody>
                  <a:tcPr/>
                </a:tc>
                <a:extLst>
                  <a:ext uri="{0D108BD9-81ED-4DB2-BD59-A6C34878D82A}">
                    <a16:rowId xmlns:a16="http://schemas.microsoft.com/office/drawing/2014/main" xmlns="" val="3905213468"/>
                  </a:ext>
                </a:extLst>
              </a:tr>
              <a:tr h="405283">
                <a:tc>
                  <a:txBody>
                    <a:bodyPr/>
                    <a:lstStyle/>
                    <a:p>
                      <a:r>
                        <a:rPr lang="ru-RU" dirty="0" smtClean="0"/>
                        <a:t>- </a:t>
                      </a:r>
                      <a:r>
                        <a:rPr lang="ru-RU" dirty="0" smtClean="0"/>
                        <a:t>Студент (5)</a:t>
                      </a:r>
                      <a:endParaRPr lang="ru-RU" dirty="0"/>
                    </a:p>
                  </a:txBody>
                  <a:tcPr/>
                </a:tc>
                <a:tc vMerge="1">
                  <a:txBody>
                    <a:bodyPr/>
                    <a:lstStyle/>
                    <a:p>
                      <a:endParaRPr lang="ru-RU" dirty="0"/>
                    </a:p>
                  </a:txBody>
                  <a:tcPr/>
                </a:tc>
                <a:tc>
                  <a:txBody>
                    <a:bodyPr/>
                    <a:lstStyle/>
                    <a:p>
                      <a:endParaRPr lang="ru-RU" dirty="0"/>
                    </a:p>
                  </a:txBody>
                  <a:tcPr/>
                </a:tc>
                <a:extLst>
                  <a:ext uri="{0D108BD9-81ED-4DB2-BD59-A6C34878D82A}">
                    <a16:rowId xmlns:a16="http://schemas.microsoft.com/office/drawing/2014/main" xmlns="" val="983130495"/>
                  </a:ext>
                </a:extLst>
              </a:tr>
            </a:tbl>
          </a:graphicData>
        </a:graphic>
      </p:graphicFrame>
      <p:cxnSp>
        <p:nvCxnSpPr>
          <p:cNvPr id="14" name="Прямая со стрелкой 13"/>
          <p:cNvCxnSpPr/>
          <p:nvPr/>
        </p:nvCxnSpPr>
        <p:spPr>
          <a:xfrm>
            <a:off x="3994727" y="1780312"/>
            <a:ext cx="3484418" cy="185218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3994727" y="1780312"/>
            <a:ext cx="3484418" cy="2382982"/>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3987800" y="1780312"/>
            <a:ext cx="3505200" cy="3290455"/>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6" name="Прямая со стрелкой 45"/>
          <p:cNvCxnSpPr/>
          <p:nvPr/>
        </p:nvCxnSpPr>
        <p:spPr>
          <a:xfrm>
            <a:off x="3987800" y="1780312"/>
            <a:ext cx="3505200" cy="3938155"/>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4029363" y="1641767"/>
            <a:ext cx="3449782" cy="138545"/>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nvGrpSpPr>
          <p:cNvPr id="57" name="Группа 56"/>
          <p:cNvGrpSpPr/>
          <p:nvPr/>
        </p:nvGrpSpPr>
        <p:grpSpPr>
          <a:xfrm>
            <a:off x="3980872" y="1625606"/>
            <a:ext cx="3481971" cy="4056621"/>
            <a:chOff x="4345847" y="1981200"/>
            <a:chExt cx="3481971" cy="4056621"/>
          </a:xfrm>
        </p:grpSpPr>
        <p:cxnSp>
          <p:nvCxnSpPr>
            <p:cNvPr id="42" name="Прямая со стрелкой 41"/>
            <p:cNvCxnSpPr/>
            <p:nvPr/>
          </p:nvCxnSpPr>
          <p:spPr>
            <a:xfrm>
              <a:off x="4352742" y="5399114"/>
              <a:ext cx="3468117" cy="638707"/>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flipV="1">
              <a:off x="4352742" y="4890655"/>
              <a:ext cx="3461222" cy="508459"/>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flipV="1">
              <a:off x="4345847" y="4493256"/>
              <a:ext cx="3468117" cy="905857"/>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flipV="1">
              <a:off x="4352742" y="3953408"/>
              <a:ext cx="3475076" cy="1445705"/>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0" name="Прямая со стрелкой 49"/>
            <p:cNvCxnSpPr/>
            <p:nvPr/>
          </p:nvCxnSpPr>
          <p:spPr>
            <a:xfrm flipV="1">
              <a:off x="4345847" y="2355273"/>
              <a:ext cx="3475044" cy="3043841"/>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flipV="1">
              <a:off x="4345847" y="1981200"/>
              <a:ext cx="3475044" cy="3417914"/>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grpSp>
        <p:nvGrpSpPr>
          <p:cNvPr id="90" name="Группа 89"/>
          <p:cNvGrpSpPr/>
          <p:nvPr/>
        </p:nvGrpSpPr>
        <p:grpSpPr>
          <a:xfrm>
            <a:off x="3994727" y="1657008"/>
            <a:ext cx="3498273" cy="4607670"/>
            <a:chOff x="3994727" y="1657008"/>
            <a:chExt cx="3498273" cy="4607670"/>
          </a:xfrm>
        </p:grpSpPr>
        <p:cxnSp>
          <p:nvCxnSpPr>
            <p:cNvPr id="60" name="Прямая со стрелкой 59"/>
            <p:cNvCxnSpPr/>
            <p:nvPr/>
          </p:nvCxnSpPr>
          <p:spPr>
            <a:xfrm flipV="1">
              <a:off x="4001622" y="5718467"/>
              <a:ext cx="3491378" cy="54621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p:nvPr/>
          </p:nvCxnSpPr>
          <p:spPr>
            <a:xfrm flipV="1">
              <a:off x="3994727" y="5043519"/>
              <a:ext cx="3475011" cy="122115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2" name="Прямая со стрелкой 61"/>
            <p:cNvCxnSpPr/>
            <p:nvPr/>
          </p:nvCxnSpPr>
          <p:spPr>
            <a:xfrm flipV="1">
              <a:off x="4001622" y="4535061"/>
              <a:ext cx="3447367" cy="1729616"/>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3" name="Прямая со стрелкой 62"/>
            <p:cNvCxnSpPr/>
            <p:nvPr/>
          </p:nvCxnSpPr>
          <p:spPr>
            <a:xfrm flipV="1">
              <a:off x="3994727" y="2015840"/>
              <a:ext cx="3454262" cy="4248838"/>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4" name="Прямая со стрелкой 63"/>
            <p:cNvCxnSpPr/>
            <p:nvPr/>
          </p:nvCxnSpPr>
          <p:spPr>
            <a:xfrm flipV="1">
              <a:off x="3994727" y="1657008"/>
              <a:ext cx="3461157" cy="4607668"/>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grpSp>
      <p:grpSp>
        <p:nvGrpSpPr>
          <p:cNvPr id="145" name="Группа 144"/>
          <p:cNvGrpSpPr/>
          <p:nvPr/>
        </p:nvGrpSpPr>
        <p:grpSpPr>
          <a:xfrm>
            <a:off x="4017924" y="1657006"/>
            <a:ext cx="3451814" cy="4061461"/>
            <a:chOff x="4017924" y="1657006"/>
            <a:chExt cx="3451814" cy="4061461"/>
          </a:xfrm>
        </p:grpSpPr>
        <p:cxnSp>
          <p:nvCxnSpPr>
            <p:cNvPr id="92" name="Прямая со стрелкой 91"/>
            <p:cNvCxnSpPr/>
            <p:nvPr/>
          </p:nvCxnSpPr>
          <p:spPr>
            <a:xfrm>
              <a:off x="4024819" y="5691442"/>
              <a:ext cx="3424170" cy="27025"/>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93" name="Прямая со стрелкой 92"/>
            <p:cNvCxnSpPr/>
            <p:nvPr/>
          </p:nvCxnSpPr>
          <p:spPr>
            <a:xfrm flipV="1">
              <a:off x="4024819" y="3597814"/>
              <a:ext cx="3424170" cy="2093630"/>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94" name="Прямая со стрелкой 93"/>
            <p:cNvCxnSpPr/>
            <p:nvPr/>
          </p:nvCxnSpPr>
          <p:spPr>
            <a:xfrm flipV="1">
              <a:off x="4017924" y="2971803"/>
              <a:ext cx="3451814" cy="2719640"/>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95" name="Прямая со стрелкой 94"/>
            <p:cNvCxnSpPr/>
            <p:nvPr/>
          </p:nvCxnSpPr>
          <p:spPr>
            <a:xfrm flipV="1">
              <a:off x="4024819" y="2403767"/>
              <a:ext cx="3424170" cy="3287676"/>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96" name="Прямая со стрелкой 95"/>
            <p:cNvCxnSpPr/>
            <p:nvPr/>
          </p:nvCxnSpPr>
          <p:spPr>
            <a:xfrm flipV="1">
              <a:off x="4017924" y="2092039"/>
              <a:ext cx="3431065" cy="3599404"/>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97" name="Прямая со стрелкой 96"/>
            <p:cNvCxnSpPr/>
            <p:nvPr/>
          </p:nvCxnSpPr>
          <p:spPr>
            <a:xfrm flipV="1">
              <a:off x="4017924" y="1657006"/>
              <a:ext cx="3437960" cy="4034436"/>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flipV="1">
              <a:off x="4024787" y="5054572"/>
              <a:ext cx="3431065" cy="632263"/>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36" name="Прямая со стрелкой 135"/>
            <p:cNvCxnSpPr/>
            <p:nvPr/>
          </p:nvCxnSpPr>
          <p:spPr>
            <a:xfrm flipV="1">
              <a:off x="4029363" y="4562275"/>
              <a:ext cx="3419626" cy="1128944"/>
            </a:xfrm>
            <a:prstGeom prst="straightConnector1">
              <a:avLst/>
            </a:prstGeom>
            <a:ln>
              <a:solidFill>
                <a:schemeClr val="accent4"/>
              </a:solidFill>
              <a:tailEnd type="arrow"/>
            </a:ln>
          </p:spPr>
          <p:style>
            <a:lnRef idx="1">
              <a:schemeClr val="accent1"/>
            </a:lnRef>
            <a:fillRef idx="0">
              <a:schemeClr val="accent1"/>
            </a:fillRef>
            <a:effectRef idx="0">
              <a:schemeClr val="accent1"/>
            </a:effectRef>
            <a:fontRef idx="minor">
              <a:schemeClr val="tx1"/>
            </a:fontRef>
          </p:style>
        </p:cxnSp>
      </p:grpSp>
      <p:cxnSp>
        <p:nvCxnSpPr>
          <p:cNvPr id="147" name="Прямая со стрелкой 146"/>
          <p:cNvCxnSpPr/>
          <p:nvPr/>
        </p:nvCxnSpPr>
        <p:spPr>
          <a:xfrm>
            <a:off x="4012331" y="3594425"/>
            <a:ext cx="3443521" cy="2127431"/>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nvGrpSpPr>
          <p:cNvPr id="184" name="Группа 183"/>
          <p:cNvGrpSpPr/>
          <p:nvPr/>
        </p:nvGrpSpPr>
        <p:grpSpPr>
          <a:xfrm>
            <a:off x="4015412" y="2041941"/>
            <a:ext cx="3433577" cy="3663013"/>
            <a:chOff x="4015412" y="2041941"/>
            <a:chExt cx="3433577" cy="3663013"/>
          </a:xfrm>
        </p:grpSpPr>
        <p:cxnSp>
          <p:nvCxnSpPr>
            <p:cNvPr id="160" name="Прямая со стрелкой 159"/>
            <p:cNvCxnSpPr/>
            <p:nvPr/>
          </p:nvCxnSpPr>
          <p:spPr>
            <a:xfrm>
              <a:off x="4015412" y="4169826"/>
              <a:ext cx="3433577" cy="1535128"/>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61" name="Прямая со стрелкой 160"/>
            <p:cNvCxnSpPr/>
            <p:nvPr/>
          </p:nvCxnSpPr>
          <p:spPr>
            <a:xfrm>
              <a:off x="4015412" y="4169827"/>
              <a:ext cx="3433577" cy="381395"/>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63" name="Прямая со стрелкой 162"/>
            <p:cNvCxnSpPr/>
            <p:nvPr/>
          </p:nvCxnSpPr>
          <p:spPr>
            <a:xfrm flipV="1">
              <a:off x="4015412" y="2041941"/>
              <a:ext cx="3433577" cy="2127885"/>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cxnSp>
        <p:nvCxnSpPr>
          <p:cNvPr id="186" name="Прямая со стрелкой 185"/>
          <p:cNvCxnSpPr/>
          <p:nvPr/>
        </p:nvCxnSpPr>
        <p:spPr>
          <a:xfrm>
            <a:off x="4015412" y="2938280"/>
            <a:ext cx="3433577" cy="277557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7" name="Прямая со стрелкой 186"/>
          <p:cNvCxnSpPr/>
          <p:nvPr/>
        </p:nvCxnSpPr>
        <p:spPr>
          <a:xfrm>
            <a:off x="4015412" y="2938281"/>
            <a:ext cx="3433577" cy="65614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8" name="Прямая со стрелкой 187"/>
          <p:cNvCxnSpPr/>
          <p:nvPr/>
        </p:nvCxnSpPr>
        <p:spPr>
          <a:xfrm flipV="1">
            <a:off x="4015412" y="2463825"/>
            <a:ext cx="3440440" cy="47445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8" name="Прямая со стрелкой 197"/>
          <p:cNvCxnSpPr/>
          <p:nvPr/>
        </p:nvCxnSpPr>
        <p:spPr>
          <a:xfrm flipV="1">
            <a:off x="4024787" y="1647790"/>
            <a:ext cx="3451750" cy="127507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a:off x="4061132" y="2084840"/>
            <a:ext cx="3433577" cy="27755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p:nvPr/>
        </p:nvCxnSpPr>
        <p:spPr>
          <a:xfrm>
            <a:off x="4061132" y="2084841"/>
            <a:ext cx="3433577" cy="14367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a:off x="4061132" y="2084841"/>
            <a:ext cx="3433577" cy="20849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Прямая со стрелкой 52"/>
          <p:cNvCxnSpPr/>
          <p:nvPr/>
        </p:nvCxnSpPr>
        <p:spPr>
          <a:xfrm>
            <a:off x="4070507" y="2069428"/>
            <a:ext cx="3399231" cy="39439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4061132" y="2115320"/>
            <a:ext cx="3433577" cy="35439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Прямая со стрелкой 54"/>
          <p:cNvCxnSpPr/>
          <p:nvPr/>
        </p:nvCxnSpPr>
        <p:spPr>
          <a:xfrm>
            <a:off x="4029363" y="2478591"/>
            <a:ext cx="3513837" cy="1711944"/>
          </a:xfrm>
          <a:prstGeom prst="straightConnector1">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a:off x="4012331" y="2478591"/>
            <a:ext cx="3436658" cy="3161650"/>
          </a:xfrm>
          <a:prstGeom prst="straightConnector1">
            <a:avLst/>
          </a:prstGeom>
          <a:ln>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518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021538686"/>
              </p:ext>
            </p:extLst>
          </p:nvPr>
        </p:nvGraphicFramePr>
        <p:xfrm>
          <a:off x="114301" y="1201058"/>
          <a:ext cx="11936185" cy="5678801"/>
        </p:xfrm>
        <a:graphic>
          <a:graphicData uri="http://schemas.openxmlformats.org/drawingml/2006/table">
            <a:tbl>
              <a:tblPr firstRow="1" bandRow="1">
                <a:tableStyleId>{21E4AEA4-8DFA-4A89-87EB-49C32662AFE0}</a:tableStyleId>
              </a:tblPr>
              <a:tblGrid>
                <a:gridCol w="1779813">
                  <a:extLst>
                    <a:ext uri="{9D8B030D-6E8A-4147-A177-3AD203B41FA5}">
                      <a16:colId xmlns:a16="http://schemas.microsoft.com/office/drawing/2014/main" xmlns="" val="4109140325"/>
                    </a:ext>
                  </a:extLst>
                </a:gridCol>
                <a:gridCol w="1110343">
                  <a:extLst>
                    <a:ext uri="{9D8B030D-6E8A-4147-A177-3AD203B41FA5}">
                      <a16:colId xmlns:a16="http://schemas.microsoft.com/office/drawing/2014/main" xmlns="" val="2681343028"/>
                    </a:ext>
                  </a:extLst>
                </a:gridCol>
                <a:gridCol w="1088573">
                  <a:extLst>
                    <a:ext uri="{9D8B030D-6E8A-4147-A177-3AD203B41FA5}">
                      <a16:colId xmlns:a16="http://schemas.microsoft.com/office/drawing/2014/main" xmlns="" val="1702511120"/>
                    </a:ext>
                  </a:extLst>
                </a:gridCol>
                <a:gridCol w="1019584">
                  <a:extLst>
                    <a:ext uri="{9D8B030D-6E8A-4147-A177-3AD203B41FA5}">
                      <a16:colId xmlns:a16="http://schemas.microsoft.com/office/drawing/2014/main" xmlns="" val="2884571371"/>
                    </a:ext>
                  </a:extLst>
                </a:gridCol>
                <a:gridCol w="1632901">
                  <a:extLst>
                    <a:ext uri="{9D8B030D-6E8A-4147-A177-3AD203B41FA5}">
                      <a16:colId xmlns:a16="http://schemas.microsoft.com/office/drawing/2014/main" xmlns="" val="3593106358"/>
                    </a:ext>
                  </a:extLst>
                </a:gridCol>
                <a:gridCol w="1326243">
                  <a:extLst>
                    <a:ext uri="{9D8B030D-6E8A-4147-A177-3AD203B41FA5}">
                      <a16:colId xmlns:a16="http://schemas.microsoft.com/office/drawing/2014/main" xmlns="" val="1050998260"/>
                    </a:ext>
                  </a:extLst>
                </a:gridCol>
                <a:gridCol w="1374885">
                  <a:extLst>
                    <a:ext uri="{9D8B030D-6E8A-4147-A177-3AD203B41FA5}">
                      <a16:colId xmlns:a16="http://schemas.microsoft.com/office/drawing/2014/main" xmlns="" val="628363330"/>
                    </a:ext>
                  </a:extLst>
                </a:gridCol>
                <a:gridCol w="1301921">
                  <a:extLst>
                    <a:ext uri="{9D8B030D-6E8A-4147-A177-3AD203B41FA5}">
                      <a16:colId xmlns:a16="http://schemas.microsoft.com/office/drawing/2014/main" xmlns="" val="3156102359"/>
                    </a:ext>
                  </a:extLst>
                </a:gridCol>
                <a:gridCol w="1301922">
                  <a:extLst>
                    <a:ext uri="{9D8B030D-6E8A-4147-A177-3AD203B41FA5}">
                      <a16:colId xmlns:a16="http://schemas.microsoft.com/office/drawing/2014/main" xmlns="" val="3238441369"/>
                    </a:ext>
                  </a:extLst>
                </a:gridCol>
              </a:tblGrid>
              <a:tr h="1029351">
                <a:tc>
                  <a:txBody>
                    <a:bodyPr/>
                    <a:lstStyle/>
                    <a:p>
                      <a:endParaRPr lang="ru-RU" dirty="0"/>
                    </a:p>
                  </a:txBody>
                  <a:tcPr/>
                </a:tc>
                <a:tc>
                  <a:txBody>
                    <a:bodyPr/>
                    <a:lstStyle/>
                    <a:p>
                      <a:r>
                        <a:rPr lang="ru-RU" dirty="0" smtClean="0"/>
                        <a:t>МОКО</a:t>
                      </a:r>
                      <a:endParaRPr lang="ru-RU" dirty="0"/>
                    </a:p>
                  </a:txBody>
                  <a:tcPr/>
                </a:tc>
                <a:tc>
                  <a:txBody>
                    <a:bodyPr/>
                    <a:lstStyle/>
                    <a:p>
                      <a:r>
                        <a:rPr lang="ru-RU" dirty="0" smtClean="0"/>
                        <a:t>ИРО</a:t>
                      </a:r>
                      <a:endParaRPr lang="ru-RU" dirty="0"/>
                    </a:p>
                  </a:txBody>
                  <a:tcPr/>
                </a:tc>
                <a:tc>
                  <a:txBody>
                    <a:bodyPr/>
                    <a:lstStyle/>
                    <a:p>
                      <a:r>
                        <a:rPr lang="ru-RU" dirty="0" smtClean="0"/>
                        <a:t>ЦПТО</a:t>
                      </a:r>
                      <a:endParaRPr lang="ru-RU" dirty="0"/>
                    </a:p>
                  </a:txBody>
                  <a:tcPr/>
                </a:tc>
                <a:tc>
                  <a:txBody>
                    <a:bodyPr/>
                    <a:lstStyle/>
                    <a:p>
                      <a:r>
                        <a:rPr lang="ru-RU" dirty="0" smtClean="0"/>
                        <a:t>Работодатели</a:t>
                      </a:r>
                      <a:endParaRPr lang="ru-RU" dirty="0"/>
                    </a:p>
                  </a:txBody>
                  <a:tcPr/>
                </a:tc>
                <a:tc>
                  <a:txBody>
                    <a:bodyPr/>
                    <a:lstStyle/>
                    <a:p>
                      <a:r>
                        <a:rPr lang="ru-RU" dirty="0" smtClean="0"/>
                        <a:t>Администрация колледжа</a:t>
                      </a:r>
                      <a:endParaRPr lang="ru-RU" dirty="0"/>
                    </a:p>
                  </a:txBody>
                  <a:tcPr/>
                </a:tc>
                <a:tc>
                  <a:txBody>
                    <a:bodyPr/>
                    <a:lstStyle/>
                    <a:p>
                      <a:r>
                        <a:rPr lang="ru-RU" dirty="0" smtClean="0"/>
                        <a:t>Преподаватели</a:t>
                      </a:r>
                      <a:endParaRPr lang="ru-RU" dirty="0"/>
                    </a:p>
                  </a:txBody>
                  <a:tcPr/>
                </a:tc>
                <a:tc>
                  <a:txBody>
                    <a:bodyPr/>
                    <a:lstStyle/>
                    <a:p>
                      <a:r>
                        <a:rPr lang="ru-RU" dirty="0" smtClean="0"/>
                        <a:t>Студенты</a:t>
                      </a:r>
                      <a:endParaRPr lang="ru-RU" dirty="0"/>
                    </a:p>
                  </a:txBody>
                  <a:tcPr/>
                </a:tc>
                <a:tc>
                  <a:txBody>
                    <a:bodyPr/>
                    <a:lstStyle/>
                    <a:p>
                      <a:r>
                        <a:rPr lang="ru-RU" dirty="0" smtClean="0"/>
                        <a:t>Родители</a:t>
                      </a:r>
                      <a:endParaRPr lang="ru-RU" dirty="0"/>
                    </a:p>
                  </a:txBody>
                  <a:tcPr/>
                </a:tc>
                <a:extLst>
                  <a:ext uri="{0D108BD9-81ED-4DB2-BD59-A6C34878D82A}">
                    <a16:rowId xmlns:a16="http://schemas.microsoft.com/office/drawing/2014/main" xmlns="" val="2494744318"/>
                  </a:ext>
                </a:extLst>
              </a:tr>
              <a:tr h="502166">
                <a:tc>
                  <a:txBody>
                    <a:bodyPr/>
                    <a:lstStyle/>
                    <a:p>
                      <a:r>
                        <a:rPr lang="ru-RU" dirty="0" smtClean="0"/>
                        <a:t>МОКО</a:t>
                      </a:r>
                      <a:endParaRPr lang="ru-RU" dirty="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a:p>
                  </a:txBody>
                  <a:tcPr/>
                </a:tc>
                <a:tc>
                  <a:txBody>
                    <a:bodyPr/>
                    <a:lstStyle/>
                    <a:p>
                      <a:pPr algn="ctr"/>
                      <a:endParaRPr lang="ru-RU" dirty="0"/>
                    </a:p>
                  </a:txBody>
                  <a:tcPr/>
                </a:tc>
                <a:tc>
                  <a:txBody>
                    <a:bodyPr/>
                    <a:lstStyle/>
                    <a:p>
                      <a:pPr algn="ctr"/>
                      <a:endParaRPr lang="ru-RU"/>
                    </a:p>
                  </a:txBody>
                  <a:tcPr/>
                </a:tc>
                <a:extLst>
                  <a:ext uri="{0D108BD9-81ED-4DB2-BD59-A6C34878D82A}">
                    <a16:rowId xmlns:a16="http://schemas.microsoft.com/office/drawing/2014/main" xmlns="" val="3019902361"/>
                  </a:ext>
                </a:extLst>
              </a:tr>
              <a:tr h="502166">
                <a:tc>
                  <a:txBody>
                    <a:bodyPr/>
                    <a:lstStyle/>
                    <a:p>
                      <a:r>
                        <a:rPr lang="ru-RU" dirty="0" smtClean="0"/>
                        <a:t>ИРО</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a:p>
                  </a:txBody>
                  <a:tcPr/>
                </a:tc>
                <a:tc>
                  <a:txBody>
                    <a:bodyPr/>
                    <a:lstStyle/>
                    <a:p>
                      <a:pPr algn="ctr"/>
                      <a:endParaRPr lang="ru-RU"/>
                    </a:p>
                  </a:txBody>
                  <a:tcPr/>
                </a:tc>
                <a:extLst>
                  <a:ext uri="{0D108BD9-81ED-4DB2-BD59-A6C34878D82A}">
                    <a16:rowId xmlns:a16="http://schemas.microsoft.com/office/drawing/2014/main" xmlns="" val="1617250992"/>
                  </a:ext>
                </a:extLst>
              </a:tr>
              <a:tr h="502166">
                <a:tc>
                  <a:txBody>
                    <a:bodyPr/>
                    <a:lstStyle/>
                    <a:p>
                      <a:r>
                        <a:rPr lang="ru-RU" dirty="0" smtClean="0"/>
                        <a:t>ЦПТО</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a:p>
                  </a:txBody>
                  <a:tcPr/>
                </a:tc>
                <a:extLst>
                  <a:ext uri="{0D108BD9-81ED-4DB2-BD59-A6C34878D82A}">
                    <a16:rowId xmlns:a16="http://schemas.microsoft.com/office/drawing/2014/main" xmlns="" val="3483504790"/>
                  </a:ext>
                </a:extLst>
              </a:tr>
              <a:tr h="502166">
                <a:tc>
                  <a:txBody>
                    <a:bodyPr/>
                    <a:lstStyle/>
                    <a:p>
                      <a:r>
                        <a:rPr lang="ru-RU" dirty="0" smtClean="0"/>
                        <a:t>Работодатели</a:t>
                      </a:r>
                      <a:endParaRPr lang="ru-RU" dirty="0"/>
                    </a:p>
                  </a:txBody>
                  <a:tcPr/>
                </a:tc>
                <a:tc>
                  <a:txBody>
                    <a:bodyPr/>
                    <a:lstStyle/>
                    <a:p>
                      <a:pPr algn="ctr"/>
                      <a:endParaRPr lang="ru-RU" dirty="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a:p>
                  </a:txBody>
                  <a:tcPr/>
                </a:tc>
                <a:extLst>
                  <a:ext uri="{0D108BD9-81ED-4DB2-BD59-A6C34878D82A}">
                    <a16:rowId xmlns:a16="http://schemas.microsoft.com/office/drawing/2014/main" xmlns="" val="2274234508"/>
                  </a:ext>
                </a:extLst>
              </a:tr>
              <a:tr h="720546">
                <a:tc>
                  <a:txBody>
                    <a:bodyPr/>
                    <a:lstStyle/>
                    <a:p>
                      <a:r>
                        <a:rPr lang="ru-RU" dirty="0" smtClean="0"/>
                        <a:t>Администрация колледжа</a:t>
                      </a: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dirty="0" smtClean="0"/>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extLst>
                  <a:ext uri="{0D108BD9-81ED-4DB2-BD59-A6C34878D82A}">
                    <a16:rowId xmlns:a16="http://schemas.microsoft.com/office/drawing/2014/main" xmlns="" val="3744962152"/>
                  </a:ext>
                </a:extLst>
              </a:tr>
              <a:tr h="502166">
                <a:tc>
                  <a:txBody>
                    <a:bodyPr/>
                    <a:lstStyle/>
                    <a:p>
                      <a:r>
                        <a:rPr lang="ru-RU" dirty="0" smtClean="0"/>
                        <a:t>Преподаватели</a:t>
                      </a:r>
                      <a:endParaRPr lang="ru-RU" dirty="0"/>
                    </a:p>
                  </a:txBody>
                  <a:tcPr/>
                </a:tc>
                <a:tc>
                  <a:txBody>
                    <a:bodyPr/>
                    <a:lstStyle/>
                    <a:p>
                      <a:pPr algn="ctr"/>
                      <a:endParaRPr lang="ru-RU"/>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extLst>
                  <a:ext uri="{0D108BD9-81ED-4DB2-BD59-A6C34878D82A}">
                    <a16:rowId xmlns:a16="http://schemas.microsoft.com/office/drawing/2014/main" xmlns="" val="1811100420"/>
                  </a:ext>
                </a:extLst>
              </a:tr>
              <a:tr h="502166">
                <a:tc>
                  <a:txBody>
                    <a:bodyPr/>
                    <a:lstStyle/>
                    <a:p>
                      <a:r>
                        <a:rPr lang="ru-RU" dirty="0" smtClean="0"/>
                        <a:t>Студенты</a:t>
                      </a:r>
                      <a:endParaRPr lang="ru-RU" dirty="0"/>
                    </a:p>
                  </a:txBody>
                  <a:tcPr/>
                </a:tc>
                <a:tc>
                  <a:txBody>
                    <a:bodyPr/>
                    <a:lstStyle/>
                    <a:p>
                      <a:pPr algn="ctr"/>
                      <a:endParaRPr lang="ru-RU" dirty="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txBody>
                  <a:tcPr/>
                </a:tc>
                <a:tc>
                  <a:txBody>
                    <a:bodyPr/>
                    <a:lstStyle/>
                    <a:p>
                      <a:pPr algn="ctr"/>
                      <a:r>
                        <a:rPr lang="en-US" dirty="0" smtClean="0">
                          <a:latin typeface="Segoe UI Symbol"/>
                          <a:ea typeface="Segoe UI Symbol"/>
                          <a:sym typeface="Wingdings 2"/>
                        </a:rPr>
                        <a:t></a:t>
                      </a:r>
                      <a:endParaRPr lang="ru-RU" dirty="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extLst>
                  <a:ext uri="{0D108BD9-81ED-4DB2-BD59-A6C34878D82A}">
                    <a16:rowId xmlns:a16="http://schemas.microsoft.com/office/drawing/2014/main" xmlns="" val="3833043348"/>
                  </a:ext>
                </a:extLst>
              </a:tr>
              <a:tr h="502166">
                <a:tc>
                  <a:txBody>
                    <a:bodyPr/>
                    <a:lstStyle/>
                    <a:p>
                      <a:r>
                        <a:rPr lang="ru-RU" dirty="0" smtClean="0"/>
                        <a:t>Родители</a:t>
                      </a: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Segoe UI Symbol"/>
                          <a:ea typeface="Segoe UI Symbol"/>
                          <a:sym typeface="Wingdings 2"/>
                        </a:rPr>
                        <a:t></a:t>
                      </a:r>
                      <a:endParaRPr lang="ru-RU" dirty="0" smtClean="0"/>
                    </a:p>
                    <a:p>
                      <a:pPr algn="ctr"/>
                      <a:endParaRPr lang="ru-RU" dirty="0"/>
                    </a:p>
                  </a:txBody>
                  <a:tcPr/>
                </a:tc>
                <a:tc>
                  <a:txBody>
                    <a:bodyPr/>
                    <a:lstStyle/>
                    <a:p>
                      <a:pPr algn="ctr"/>
                      <a:endParaRPr lang="ru-RU" dirty="0"/>
                    </a:p>
                  </a:txBody>
                  <a:tcPr/>
                </a:tc>
                <a:tc>
                  <a:txBody>
                    <a:bodyPr/>
                    <a:lstStyle/>
                    <a:p>
                      <a:pPr algn="ctr"/>
                      <a:endParaRPr lang="ru-RU" dirty="0"/>
                    </a:p>
                  </a:txBody>
                  <a:tcPr/>
                </a:tc>
                <a:extLst>
                  <a:ext uri="{0D108BD9-81ED-4DB2-BD59-A6C34878D82A}">
                    <a16:rowId xmlns:a16="http://schemas.microsoft.com/office/drawing/2014/main" xmlns="" val="2273310119"/>
                  </a:ext>
                </a:extLst>
              </a:tr>
            </a:tbl>
          </a:graphicData>
        </a:graphic>
      </p:graphicFrame>
      <p:sp>
        <p:nvSpPr>
          <p:cNvPr id="3" name="Заголовок 1"/>
          <p:cNvSpPr txBox="1">
            <a:spLocks/>
          </p:cNvSpPr>
          <p:nvPr/>
        </p:nvSpPr>
        <p:spPr>
          <a:xfrm>
            <a:off x="243840" y="706966"/>
            <a:ext cx="11948160" cy="69003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dirty="0"/>
              <a:t>Взаимодействие пользователей Цифрового колледжа </a:t>
            </a:r>
            <a:endParaRPr lang="ru-RU" sz="3200" b="1" dirty="0">
              <a:solidFill>
                <a:srgbClr val="FF680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7899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1180" y="715645"/>
            <a:ext cx="11640820" cy="1325563"/>
          </a:xfrm>
        </p:spPr>
        <p:txBody>
          <a:bodyPr>
            <a:normAutofit/>
          </a:bodyPr>
          <a:lstStyle/>
          <a:p>
            <a:r>
              <a:rPr lang="ru-RU" sz="3600" dirty="0" smtClean="0"/>
              <a:t>Условия функционирования цифрового колледжа</a:t>
            </a:r>
            <a:endParaRPr lang="ru-RU" sz="3600" dirty="0"/>
          </a:p>
        </p:txBody>
      </p:sp>
      <p:sp>
        <p:nvSpPr>
          <p:cNvPr id="3" name="Объект 2"/>
          <p:cNvSpPr>
            <a:spLocks noGrp="1"/>
          </p:cNvSpPr>
          <p:nvPr>
            <p:ph idx="1"/>
          </p:nvPr>
        </p:nvSpPr>
        <p:spPr>
          <a:xfrm>
            <a:off x="762000" y="1912620"/>
            <a:ext cx="10515600" cy="4330699"/>
          </a:xfrm>
        </p:spPr>
        <p:txBody>
          <a:bodyPr>
            <a:normAutofit lnSpcReduction="10000"/>
          </a:bodyPr>
          <a:lstStyle/>
          <a:p>
            <a:pPr marL="0" indent="539750" algn="just">
              <a:buNone/>
            </a:pPr>
            <a:r>
              <a:rPr lang="ru-RU" dirty="0" smtClean="0"/>
              <a:t>Оценка </a:t>
            </a:r>
            <a:r>
              <a:rPr lang="ru-RU" dirty="0"/>
              <a:t>соответствия имеющейся материально-технической базы </a:t>
            </a:r>
            <a:r>
              <a:rPr lang="ru-RU" dirty="0" smtClean="0"/>
              <a:t>и ее совершенствование</a:t>
            </a:r>
            <a:endParaRPr lang="ru-RU" dirty="0"/>
          </a:p>
          <a:p>
            <a:pPr marL="0" indent="539750" algn="just">
              <a:buNone/>
            </a:pPr>
            <a:r>
              <a:rPr lang="ru-RU" dirty="0" smtClean="0"/>
              <a:t>Анализ </a:t>
            </a:r>
            <a:r>
              <a:rPr lang="ru-RU" dirty="0"/>
              <a:t>уровня ИКТ-компетентности </a:t>
            </a:r>
            <a:r>
              <a:rPr lang="ru-RU" dirty="0" smtClean="0"/>
              <a:t>педагогов и повышение квалификации</a:t>
            </a:r>
          </a:p>
          <a:p>
            <a:pPr marL="0" indent="539750" algn="just">
              <a:buNone/>
            </a:pPr>
            <a:r>
              <a:rPr lang="ru-RU" dirty="0" smtClean="0"/>
              <a:t>Разработка системы материального стимулирования педагогов</a:t>
            </a:r>
            <a:endParaRPr lang="ru-RU" dirty="0"/>
          </a:p>
          <a:p>
            <a:pPr marL="0" indent="539750" algn="just">
              <a:buNone/>
            </a:pPr>
            <a:r>
              <a:rPr lang="ru-RU" dirty="0"/>
              <a:t>Разработка локальных актов</a:t>
            </a:r>
          </a:p>
          <a:p>
            <a:pPr marL="0" indent="539750" algn="just">
              <a:buNone/>
            </a:pPr>
            <a:r>
              <a:rPr lang="ru-RU" dirty="0"/>
              <a:t>Выбор программного обеспечения для формирования ЦОС наиболее подходящего для данных </a:t>
            </a:r>
            <a:r>
              <a:rPr lang="ru-RU" dirty="0" smtClean="0"/>
              <a:t>условий и техническое сопровождение проектов</a:t>
            </a:r>
          </a:p>
          <a:p>
            <a:pPr marL="0" indent="539750" algn="just">
              <a:buNone/>
            </a:pPr>
            <a:r>
              <a:rPr lang="ru-RU" dirty="0" smtClean="0"/>
              <a:t>Рецензирование размещаемых материалов</a:t>
            </a:r>
            <a:endParaRPr lang="ru-RU" dirty="0"/>
          </a:p>
          <a:p>
            <a:pPr marL="0" indent="539750" algn="just"/>
            <a:endParaRPr lang="ru-RU" dirty="0" smtClean="0"/>
          </a:p>
        </p:txBody>
      </p:sp>
    </p:spTree>
    <p:extLst>
      <p:ext uri="{BB962C8B-B14F-4D97-AF65-F5344CB8AC3E}">
        <p14:creationId xmlns:p14="http://schemas.microsoft.com/office/powerpoint/2010/main" val="7286017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Шаблон" id="{A3AFAEC3-D6ED-446B-8109-3541A421CD12}" vid="{40FE017E-A7B5-421C-8698-FCB2233140BF}"/>
    </a:ext>
  </a:extLst>
</a:theme>
</file>

<file path=docProps/app.xml><?xml version="1.0" encoding="utf-8"?>
<Properties xmlns="http://schemas.openxmlformats.org/officeDocument/2006/extended-properties" xmlns:vt="http://schemas.openxmlformats.org/officeDocument/2006/docPropsVTypes">
  <Template>Шаблон</Template>
  <TotalTime>1555</TotalTime>
  <Words>562</Words>
  <Application>Microsoft Office PowerPoint</Application>
  <PresentationFormat>Произвольный</PresentationFormat>
  <Paragraphs>144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Региональный цифровой колледж</vt:lpstr>
      <vt:lpstr>Концепция Цифрового колледжа</vt:lpstr>
      <vt:lpstr>Цели Цифрового колледжа</vt:lpstr>
      <vt:lpstr>Задачи Цифрового колледжа</vt:lpstr>
      <vt:lpstr>Пользователи Цифрового колледжа</vt:lpstr>
      <vt:lpstr>Платформы (функции) для пользователей Цифрового колледжа</vt:lpstr>
      <vt:lpstr>Соотношение пользователей и платформ</vt:lpstr>
      <vt:lpstr>Презентация PowerPoint</vt:lpstr>
      <vt:lpstr>Условия функционирования цифрового колледжа</vt:lpstr>
      <vt:lpstr>Риски и возможности их снижения </vt:lpstr>
      <vt:lpstr>С пожеланиями удачной реализации проекта, участники группы № 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Горев Максим Игоревич</dc:creator>
  <cp:lastModifiedBy>user</cp:lastModifiedBy>
  <cp:revision>98</cp:revision>
  <cp:lastPrinted>2021-02-08T09:10:31Z</cp:lastPrinted>
  <dcterms:created xsi:type="dcterms:W3CDTF">2020-09-29T11:05:40Z</dcterms:created>
  <dcterms:modified xsi:type="dcterms:W3CDTF">2021-02-18T08:48:30Z</dcterms:modified>
</cp:coreProperties>
</file>