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>
        <p:scale>
          <a:sx n="71" d="100"/>
          <a:sy n="71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89141-7DDC-46B7-A035-3DF76AED737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D9F60-F7C9-4176-BC81-29D5038F9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06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9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7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680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2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898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88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90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37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0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49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8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8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6840760" cy="302433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Организация </a:t>
            </a:r>
            <a:r>
              <a:rPr lang="ru-RU" sz="3600" b="1" dirty="0" smtClean="0">
                <a:solidFill>
                  <a:schemeClr val="tx1"/>
                </a:solidFill>
              </a:rPr>
              <a:t>комплексного </a:t>
            </a:r>
            <a:r>
              <a:rPr lang="ru-RU" sz="3600" b="1" dirty="0">
                <a:solidFill>
                  <a:schemeClr val="tx1"/>
                </a:solidFill>
              </a:rPr>
              <a:t>  сопровождения детей, временно помещенных в учреждение, работа с родителями по возвращению детей в семью.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7027714" cy="101894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Директор КОГОБУ  для детей-сирот                                   ШИ ОВЗ №1  города  Кирова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Ожегова Юлия Валерьевна</a:t>
            </a:r>
            <a:endParaRPr lang="ru-RU" sz="2400" b="1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9847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Направления плана работы  с семьей:</a:t>
            </a:r>
            <a:endParaRPr lang="ru-RU" sz="28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Внешний </a:t>
            </a:r>
            <a:r>
              <a:rPr lang="ru-RU" sz="2400" dirty="0"/>
              <a:t>вид, состояние здоровья, физическое и половое развитие </a:t>
            </a:r>
            <a:r>
              <a:rPr lang="ru-RU" sz="2400" dirty="0" smtClean="0"/>
              <a:t>ребенка;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Комплекс </a:t>
            </a:r>
            <a:r>
              <a:rPr lang="ru-RU" sz="2400" dirty="0"/>
              <a:t>мероприятий по восстановлению взаимоотношений ребенка с  </a:t>
            </a:r>
            <a:r>
              <a:rPr lang="ru-RU" sz="2400" dirty="0" smtClean="0"/>
              <a:t>семьей;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Комплекс </a:t>
            </a:r>
            <a:r>
              <a:rPr lang="ru-RU" sz="2400" dirty="0"/>
              <a:t>мероприятий по поддержанию или восстановлению взаимоотношений со сверстниками и другими значимыми людьми из окружения ребенка вне </a:t>
            </a:r>
            <a:r>
              <a:rPr lang="ru-RU" sz="2400" dirty="0" smtClean="0"/>
              <a:t>учреждения;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Образование</a:t>
            </a:r>
            <a:r>
              <a:rPr lang="ru-RU" sz="2400" dirty="0"/>
              <a:t>, школа. Поддержка успеваемости ребенка, работа над пробелами в обучении, дополнительные занятия, коррекционные </a:t>
            </a:r>
            <a:r>
              <a:rPr lang="ru-RU" sz="2400" dirty="0" smtClean="0"/>
              <a:t>занятия;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Работа </a:t>
            </a:r>
            <a:r>
              <a:rPr lang="ru-RU" sz="2400" dirty="0"/>
              <a:t>с последствиями </a:t>
            </a:r>
            <a:r>
              <a:rPr lang="ru-RU" sz="2400" dirty="0" smtClean="0"/>
              <a:t>травм;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Организация досуга;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Специальные </a:t>
            </a:r>
            <a:r>
              <a:rPr lang="ru-RU" sz="2400" dirty="0"/>
              <a:t>нужды </a:t>
            </a:r>
            <a:r>
              <a:rPr lang="ru-RU" sz="2400" dirty="0" smtClean="0"/>
              <a:t>ребенка.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143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66459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Результат работы-возвращение ребенка в кровную семью.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9185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196752"/>
            <a:ext cx="57241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временное помещение ребенка в организацию для детей-сирот не прекращает прав и обязанностей законных представителей в отношении этого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62794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8948"/>
            <a:ext cx="7488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4000" b="1" dirty="0">
                <a:solidFill>
                  <a:srgbClr val="C00000"/>
                </a:solidFill>
              </a:rPr>
              <a:t>Причины помещения </a:t>
            </a:r>
            <a:r>
              <a:rPr lang="ru-RU" sz="4000" b="1" dirty="0" smtClean="0">
                <a:solidFill>
                  <a:srgbClr val="C00000"/>
                </a:solidFill>
              </a:rPr>
              <a:t>детей: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ru-RU" sz="2000" i="1" dirty="0"/>
              <a:t>  Ксения, 6 класс</a:t>
            </a:r>
            <a:r>
              <a:rPr lang="ru-RU" sz="2000" dirty="0"/>
              <a:t> (угроза жизни и здоровью ребенка, трудное материальное положение опекуна)</a:t>
            </a:r>
          </a:p>
          <a:p>
            <a:r>
              <a:rPr lang="ru-RU" sz="2000" i="1" dirty="0"/>
              <a:t>  Ефим, 3 класс</a:t>
            </a:r>
            <a:r>
              <a:rPr lang="ru-RU" sz="2000" dirty="0"/>
              <a:t> (трудное материальное  положение, поведение, состоял на </a:t>
            </a:r>
            <a:r>
              <a:rPr lang="ru-RU" sz="2000" dirty="0" smtClean="0"/>
              <a:t>учете)</a:t>
            </a:r>
            <a:endParaRPr lang="ru-RU" sz="2000" dirty="0"/>
          </a:p>
          <a:p>
            <a:r>
              <a:rPr lang="ru-RU" sz="2000" i="1" dirty="0"/>
              <a:t>  Дмитрий, 4 класс</a:t>
            </a:r>
            <a:r>
              <a:rPr lang="ru-RU" sz="2000" dirty="0"/>
              <a:t>  (трудное материальное положение, проблемы с учебной деятельностью,  потеря детско-род отношений)</a:t>
            </a:r>
          </a:p>
          <a:p>
            <a:r>
              <a:rPr lang="ru-RU" sz="2000" dirty="0"/>
              <a:t>  </a:t>
            </a:r>
            <a:r>
              <a:rPr lang="ru-RU" sz="2000" i="1" dirty="0"/>
              <a:t>Дмитрий, 4 класс</a:t>
            </a:r>
            <a:r>
              <a:rPr lang="ru-RU" sz="2000" dirty="0"/>
              <a:t>, ребенок-инвалид, (мать злоупотребляет алкоголем, трудное материальное положение)</a:t>
            </a:r>
          </a:p>
          <a:p>
            <a:r>
              <a:rPr lang="ru-RU" sz="2000" i="1" dirty="0"/>
              <a:t>  Светлана, 2 класс</a:t>
            </a:r>
            <a:r>
              <a:rPr lang="ru-RU" sz="2000" dirty="0"/>
              <a:t> (одинокая мать, по болезни)</a:t>
            </a:r>
          </a:p>
          <a:p>
            <a:r>
              <a:rPr lang="ru-RU" sz="2000" dirty="0"/>
              <a:t>  </a:t>
            </a:r>
            <a:r>
              <a:rPr lang="ru-RU" sz="2000" i="1" dirty="0"/>
              <a:t>Вера, 5  класс</a:t>
            </a:r>
            <a:r>
              <a:rPr lang="ru-RU" sz="2000" dirty="0"/>
              <a:t> (одинокая мать, проблемы с учебной деятельностью, поведение)</a:t>
            </a:r>
          </a:p>
          <a:p>
            <a:r>
              <a:rPr lang="ru-RU" sz="2000" i="1" dirty="0"/>
              <a:t>   Елена, 6 класс</a:t>
            </a:r>
            <a:r>
              <a:rPr lang="ru-RU" sz="2000" dirty="0"/>
              <a:t> (утрата детско-родительских </a:t>
            </a:r>
            <a:r>
              <a:rPr lang="ru-RU" sz="2000" dirty="0" smtClean="0"/>
              <a:t>отношений, учет)</a:t>
            </a:r>
            <a:endParaRPr lang="ru-RU" sz="2000" dirty="0"/>
          </a:p>
          <a:p>
            <a:r>
              <a:rPr lang="ru-RU" sz="2000" i="1" dirty="0"/>
              <a:t>   Андрей, 7 класс</a:t>
            </a:r>
            <a:r>
              <a:rPr lang="ru-RU" sz="2000" dirty="0"/>
              <a:t> (проблемы с поведением, трудное материальное положение </a:t>
            </a:r>
            <a:r>
              <a:rPr lang="ru-RU" sz="2000" dirty="0" smtClean="0"/>
              <a:t>опекуна, учет).</a:t>
            </a:r>
            <a:endParaRPr lang="ru-RU" sz="2000" dirty="0"/>
          </a:p>
          <a:p>
            <a:r>
              <a:rPr lang="ru-RU" sz="2000" i="1" dirty="0"/>
              <a:t> Максим, 1 класс</a:t>
            </a:r>
            <a:r>
              <a:rPr lang="ru-RU" sz="2000" dirty="0"/>
              <a:t> (проблемы с поведением, материальное положение </a:t>
            </a:r>
            <a:r>
              <a:rPr lang="ru-RU" sz="2000" dirty="0" smtClean="0"/>
              <a:t>родителя, не учился, учет)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939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30543"/>
              </p:ext>
            </p:extLst>
          </p:nvPr>
        </p:nvGraphicFramePr>
        <p:xfrm>
          <a:off x="529589" y="908720"/>
          <a:ext cx="6883475" cy="19442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44920"/>
                <a:gridCol w="2344920"/>
                <a:gridCol w="2193635"/>
              </a:tblGrid>
              <a:tr h="264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2018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2019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2020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9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Всего:7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Возврат </a:t>
                      </a: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smtClean="0">
                          <a:effectLst/>
                        </a:rPr>
                        <a:t>семью:4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Продление срока:1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ЛРП:2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Всего:7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Возврат </a:t>
                      </a: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smtClean="0">
                          <a:effectLst/>
                        </a:rPr>
                        <a:t>семью:4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Продление срока:2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ЛРП:1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Всего:9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Возврат </a:t>
                      </a:r>
                      <a:r>
                        <a:rPr lang="ru-RU" sz="1800">
                          <a:effectLst/>
                        </a:rPr>
                        <a:t>в </a:t>
                      </a:r>
                      <a:r>
                        <a:rPr lang="ru-RU" sz="1800" smtClean="0">
                          <a:effectLst/>
                        </a:rPr>
                        <a:t>семью:5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Продление</a:t>
                      </a:r>
                      <a:r>
                        <a:rPr lang="ru-RU" sz="1800" baseline="0" dirty="0" smtClean="0">
                          <a:effectLst/>
                        </a:rPr>
                        <a:t> срока:3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ЛРП:1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4950" y="3487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87738"/>
            <a:ext cx="7200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Причины невозврата в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семью:  </a:t>
            </a:r>
            <a:endParaRPr lang="ru-RU" sz="3200" u="sng" dirty="0">
              <a:solidFill>
                <a:srgbClr val="C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детско-родительские </a:t>
            </a:r>
            <a:r>
              <a:rPr lang="ru-RU" sz="2800" dirty="0"/>
              <a:t>отношения  полностью </a:t>
            </a:r>
            <a:r>
              <a:rPr lang="ru-RU" sz="2800" dirty="0" smtClean="0"/>
              <a:t>утрачены;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err="1" smtClean="0"/>
              <a:t>девиантное</a:t>
            </a:r>
            <a:r>
              <a:rPr lang="ru-RU" sz="2800" dirty="0"/>
              <a:t>, отклоняющееся  поведение ребенка в семье и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23923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74" y="260648"/>
            <a:ext cx="787183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</a:rPr>
              <a:t>принципы: 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000" dirty="0"/>
              <a:t>1.Работа должна носить комплексный, постоянный  характер.</a:t>
            </a:r>
          </a:p>
          <a:p>
            <a:r>
              <a:rPr lang="ru-RU" sz="2000" dirty="0"/>
              <a:t>2.В работе с ребенком должна быть обязательно задействована семья ребенка.</a:t>
            </a:r>
          </a:p>
          <a:p>
            <a:r>
              <a:rPr lang="ru-RU" sz="2000" dirty="0"/>
              <a:t>3. Оказание помощи  не только ребенку, но и родителю, и даже в первую очередь родителю.   (медицинская, психологическая, педагогическая, юридическая, социальная </a:t>
            </a:r>
            <a:r>
              <a:rPr lang="ru-RU" sz="2000" dirty="0" smtClean="0"/>
              <a:t>помощь ).</a:t>
            </a:r>
            <a:endParaRPr lang="ru-RU" sz="2000" dirty="0"/>
          </a:p>
          <a:p>
            <a:r>
              <a:rPr lang="ru-RU" sz="2000" dirty="0"/>
              <a:t>4.Чем больше ребенок будет находиться дома со своей семьей (исключение: угроза жизни и здоровья ребенка), тем  лучше. 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5. </a:t>
            </a:r>
            <a:r>
              <a:rPr lang="ru-RU" sz="2000" dirty="0"/>
              <a:t>К работе с семьей подключаются все специалисты школы-интерната: социальный педагог, воспитатели, классный руководитель, медицинская служба, педагог-психолог, администрация.</a:t>
            </a:r>
          </a:p>
          <a:p>
            <a:r>
              <a:rPr lang="ru-RU" sz="2000" dirty="0"/>
              <a:t>5. Сроки нахождения ребенка в школе-интернате должны быть минимизированы.</a:t>
            </a:r>
          </a:p>
          <a:p>
            <a:r>
              <a:rPr lang="ru-RU" sz="2000" dirty="0"/>
              <a:t>6. Работа строится в тандеме с органами опеки и попечительства  администрации города Кирова и районных опек.</a:t>
            </a:r>
          </a:p>
          <a:p>
            <a:r>
              <a:rPr lang="ru-RU" sz="2000" dirty="0"/>
              <a:t>7. Опора только на сильные стороны ребенка, личностный, индивидуальный подход.</a:t>
            </a:r>
          </a:p>
        </p:txBody>
      </p:sp>
    </p:spTree>
    <p:extLst>
      <p:ext uri="{BB962C8B-B14F-4D97-AF65-F5344CB8AC3E}">
        <p14:creationId xmlns:p14="http://schemas.microsoft.com/office/powerpoint/2010/main" val="245784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513" y="980728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Перед </a:t>
            </a:r>
            <a:r>
              <a:rPr lang="ru-RU" sz="3200" b="1" dirty="0">
                <a:solidFill>
                  <a:srgbClr val="C00000"/>
                </a:solidFill>
              </a:rPr>
              <a:t>поступлением в школу-интернат</a:t>
            </a:r>
            <a:endParaRPr lang="ru-RU" sz="32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sz="3200" dirty="0" smtClean="0"/>
              <a:t>Связь с органами опеки и попечительства;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Изучение личного дела ребенка;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Изучение социальных сетей;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Связь с социумом ребенка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58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168" y="260648"/>
            <a:ext cx="741682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Первый день в школе-интернате</a:t>
            </a:r>
            <a:endParaRPr lang="ru-RU" sz="3200" dirty="0">
              <a:solidFill>
                <a:srgbClr val="C00000"/>
              </a:solidFill>
            </a:endParaRPr>
          </a:p>
          <a:p>
            <a:pPr marL="342900" lvl="0" indent="-342900">
              <a:buAutoNum type="arabicPeriod"/>
            </a:pPr>
            <a:r>
              <a:rPr lang="ru-RU" dirty="0" smtClean="0"/>
              <a:t>Присутствие родителя при передаче ребенка.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Входной консилиум: родитель-специалисты школы-интерната</a:t>
            </a:r>
          </a:p>
          <a:p>
            <a:pPr lvl="0"/>
            <a:r>
              <a:rPr lang="ru-RU" dirty="0" smtClean="0"/>
              <a:t>3. Подписание документов:  </a:t>
            </a:r>
          </a:p>
          <a:p>
            <a:pPr lvl="0"/>
            <a:r>
              <a:rPr lang="ru-RU" dirty="0" smtClean="0"/>
              <a:t>-</a:t>
            </a:r>
            <a:r>
              <a:rPr lang="ru-RU" sz="1400" dirty="0" smtClean="0"/>
              <a:t>трехстороннее соглашение;</a:t>
            </a:r>
            <a:endParaRPr lang="ru-RU" sz="1400" dirty="0"/>
          </a:p>
          <a:p>
            <a:r>
              <a:rPr lang="ru-RU" sz="1400" dirty="0"/>
              <a:t>-согласие на общественно-полезный </a:t>
            </a:r>
            <a:r>
              <a:rPr lang="ru-RU" sz="1400" dirty="0" smtClean="0"/>
              <a:t>труд;  </a:t>
            </a:r>
            <a:endParaRPr lang="ru-RU" sz="1400" dirty="0"/>
          </a:p>
          <a:p>
            <a:r>
              <a:rPr lang="ru-RU" sz="1400" dirty="0"/>
              <a:t>-согласие на психологическое, логопедическое </a:t>
            </a:r>
            <a:r>
              <a:rPr lang="ru-RU" sz="1400" dirty="0" smtClean="0"/>
              <a:t>обследование;</a:t>
            </a:r>
            <a:endParaRPr lang="ru-RU" sz="1400" dirty="0"/>
          </a:p>
          <a:p>
            <a:r>
              <a:rPr lang="ru-RU" sz="1400" dirty="0"/>
              <a:t>-согласие на оказание медицинской помощи;</a:t>
            </a:r>
          </a:p>
          <a:p>
            <a:r>
              <a:rPr lang="ru-RU" sz="1400" dirty="0"/>
              <a:t>-согласие на обследование у врачей;</a:t>
            </a:r>
          </a:p>
          <a:p>
            <a:r>
              <a:rPr lang="ru-RU" sz="1400" dirty="0"/>
              <a:t>-согласие на экстренное медицинское вмешательство;</a:t>
            </a:r>
          </a:p>
          <a:p>
            <a:r>
              <a:rPr lang="ru-RU" sz="1400" dirty="0"/>
              <a:t>-согласие на пользование телефонами, </a:t>
            </a:r>
            <a:r>
              <a:rPr lang="ru-RU" sz="1400" dirty="0" smtClean="0"/>
              <a:t>гаджетами.  </a:t>
            </a:r>
            <a:endParaRPr lang="ru-RU" sz="1400" dirty="0"/>
          </a:p>
          <a:p>
            <a:r>
              <a:rPr lang="ru-RU" dirty="0" smtClean="0"/>
              <a:t>4</a:t>
            </a:r>
            <a:r>
              <a:rPr lang="ru-RU" dirty="0"/>
              <a:t>.  Директор школы-интерната проводит  отдельное  собеседование с ребенком, с родителем.  </a:t>
            </a:r>
          </a:p>
          <a:p>
            <a:r>
              <a:rPr lang="ru-RU" dirty="0" smtClean="0"/>
              <a:t>5</a:t>
            </a:r>
            <a:r>
              <a:rPr lang="ru-RU" dirty="0"/>
              <a:t>.   </a:t>
            </a:r>
            <a:r>
              <a:rPr lang="ru-RU" dirty="0" smtClean="0"/>
              <a:t>Диагностика педагога-психолога, определение группы, где будет жить  ребенок</a:t>
            </a:r>
          </a:p>
          <a:p>
            <a:r>
              <a:rPr lang="ru-RU" dirty="0" smtClean="0"/>
              <a:t>6. Назначение куратора со стороны совета школы.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7.  </a:t>
            </a:r>
            <a:r>
              <a:rPr lang="ru-RU" dirty="0" smtClean="0"/>
              <a:t>Собрание в группе, экскурсия по учреждению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49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Период адаптации</a:t>
            </a:r>
            <a:endParaRPr lang="ru-RU" sz="3600" dirty="0">
              <a:solidFill>
                <a:srgbClr val="C00000"/>
              </a:solidFill>
            </a:endParaRPr>
          </a:p>
          <a:p>
            <a:pPr lvl="0"/>
            <a:r>
              <a:rPr lang="ru-RU" dirty="0" smtClean="0"/>
              <a:t>1</a:t>
            </a:r>
            <a:r>
              <a:rPr lang="ru-RU" sz="2400" dirty="0" smtClean="0"/>
              <a:t>. Наблюдение, анкетирование, тестирование, диагностика – предложение в  индивидуальный </a:t>
            </a:r>
            <a:r>
              <a:rPr lang="ru-RU" sz="2400" dirty="0"/>
              <a:t>план развития и жизнеустройства.</a:t>
            </a:r>
          </a:p>
          <a:p>
            <a:pPr lvl="0"/>
            <a:r>
              <a:rPr lang="ru-RU" sz="2400" dirty="0" smtClean="0"/>
              <a:t>2. План сопровождение семьи ребенка.</a:t>
            </a:r>
          </a:p>
          <a:p>
            <a:pPr lvl="0"/>
            <a:r>
              <a:rPr lang="ru-RU" sz="2400" dirty="0" smtClean="0"/>
              <a:t>3. Повышенное внимание.</a:t>
            </a:r>
            <a:endParaRPr lang="ru-RU" sz="2400" dirty="0"/>
          </a:p>
          <a:p>
            <a:pPr lvl="0"/>
            <a:r>
              <a:rPr lang="ru-RU" sz="2400" dirty="0" smtClean="0"/>
              <a:t> 4. Первые две недели –первичная адаптация, домой не ездит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 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297" y="131140"/>
            <a:ext cx="8446151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Проживание в школе-интернате</a:t>
            </a:r>
            <a:r>
              <a:rPr lang="ru-RU" sz="3200" dirty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Медицинские </a:t>
            </a:r>
            <a:r>
              <a:rPr lang="ru-RU" sz="2000" dirty="0">
                <a:solidFill>
                  <a:srgbClr val="C00000"/>
                </a:solidFill>
              </a:rPr>
              <a:t>работники- </a:t>
            </a:r>
            <a:r>
              <a:rPr lang="ru-RU" sz="2000" dirty="0"/>
              <a:t>отвечают за здоровье ребенка. Обследуют, оказывают необходимую мед помощь ребенку, консультируют семью.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Социальный </a:t>
            </a:r>
            <a:r>
              <a:rPr lang="ru-RU" sz="2000" dirty="0">
                <a:solidFill>
                  <a:srgbClr val="C00000"/>
                </a:solidFill>
              </a:rPr>
              <a:t>педагог  </a:t>
            </a:r>
            <a:r>
              <a:rPr lang="ru-RU" sz="2000" dirty="0"/>
              <a:t>– осуществляет сбор и обработку документации; поддерживают связь с родителями, с опекой, консультируют семью, выезжает с целью проверить условия проживания. 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Воспитатели</a:t>
            </a:r>
            <a:r>
              <a:rPr lang="ru-RU" sz="2000" dirty="0" smtClean="0"/>
              <a:t> </a:t>
            </a:r>
            <a:r>
              <a:rPr lang="ru-RU" sz="2000" dirty="0"/>
              <a:t>– выполняют  функцию родителя, знакомят с  </a:t>
            </a:r>
            <a:r>
              <a:rPr lang="ru-RU" sz="2000" dirty="0" smtClean="0"/>
              <a:t>учреждением, </a:t>
            </a:r>
            <a:r>
              <a:rPr lang="ru-RU" sz="2000" dirty="0"/>
              <a:t>с правилами группы,   проводят инструктажи по </a:t>
            </a:r>
            <a:r>
              <a:rPr lang="ru-RU" sz="2000" dirty="0" smtClean="0"/>
              <a:t>т. б., </a:t>
            </a:r>
            <a:r>
              <a:rPr lang="ru-RU" sz="2000" dirty="0"/>
              <a:t>наблюдают за поведением и состоянием ребенка,   проводят мероприятия по адаптации ребенка в организации, а также являются главным связующим звеном между ребенком и родителем.</a:t>
            </a:r>
          </a:p>
          <a:p>
            <a:r>
              <a:rPr lang="ru-RU" sz="2000" dirty="0"/>
              <a:t> </a:t>
            </a:r>
            <a:r>
              <a:rPr lang="ru-RU" sz="2000" dirty="0">
                <a:solidFill>
                  <a:srgbClr val="C00000"/>
                </a:solidFill>
              </a:rPr>
              <a:t>Зам. директора по </a:t>
            </a:r>
            <a:r>
              <a:rPr lang="ru-RU" sz="2000" dirty="0" smtClean="0">
                <a:solidFill>
                  <a:srgbClr val="C00000"/>
                </a:solidFill>
              </a:rPr>
              <a:t>ВР-  </a:t>
            </a:r>
            <a:r>
              <a:rPr lang="ru-RU" sz="2000" dirty="0"/>
              <a:t>составляет и следит за выполнением плана сопровождения семьи. А именно: является куратором,    непосредственно организующим предоставление помощи и отвечающим за результат</a:t>
            </a:r>
            <a:r>
              <a:rPr lang="ru-RU" sz="2000" dirty="0" smtClean="0"/>
              <a:t>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 Педагог </a:t>
            </a:r>
            <a:r>
              <a:rPr lang="ru-RU" sz="2000" b="1" dirty="0">
                <a:solidFill>
                  <a:srgbClr val="C00000"/>
                </a:solidFill>
              </a:rPr>
              <a:t>– психолог   </a:t>
            </a:r>
            <a:r>
              <a:rPr lang="ru-RU" sz="2000" dirty="0"/>
              <a:t>– осуществляют диагностику членов семьи и взаимоотношений между ними; проводят индивидуальные консультации с ребёнком, индивидуальные консультации с родителем, семейные консультации.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974582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1408</TotalTime>
  <Words>744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Организация комплексного   сопровождения детей, временно помещенных в учреждение, работа с родителями по возвращению детей в семью.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наставничества  над выпускниками школы-интерната №1 города Кирова</dc:title>
  <dc:creator>Директор</dc:creator>
  <cp:lastModifiedBy>Директор</cp:lastModifiedBy>
  <cp:revision>151</cp:revision>
  <dcterms:modified xsi:type="dcterms:W3CDTF">2021-02-19T08:32:32Z</dcterms:modified>
</cp:coreProperties>
</file>