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2" r:id="rId4"/>
    <p:sldId id="271" r:id="rId5"/>
    <p:sldId id="298" r:id="rId6"/>
    <p:sldId id="299" r:id="rId7"/>
    <p:sldId id="341" r:id="rId8"/>
    <p:sldId id="273" r:id="rId9"/>
    <p:sldId id="272" r:id="rId10"/>
    <p:sldId id="342" r:id="rId11"/>
    <p:sldId id="300" r:id="rId12"/>
    <p:sldId id="343" r:id="rId13"/>
    <p:sldId id="344" r:id="rId14"/>
    <p:sldId id="301" r:id="rId15"/>
    <p:sldId id="345" r:id="rId16"/>
    <p:sldId id="346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464" autoAdjust="0"/>
  </p:normalViewPr>
  <p:slideViewPr>
    <p:cSldViewPr>
      <p:cViewPr varScale="1">
        <p:scale>
          <a:sx n="84" d="100"/>
          <a:sy n="84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6DA7D-537E-4B1E-B96E-77E3865FFE43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546C-8090-4811-A88A-6252C54EB3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2DB95A6-0E47-4BF1-9548-FF361C1934F1}" type="datetimeFigureOut">
              <a:rPr lang="ru-RU" smtClean="0"/>
              <a:pPr/>
              <a:t>09.02.2021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524555B3-C436-4423-AB23-CAEF1EC674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56.wa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2.wa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00-1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3.w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4.wa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01-0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5.wav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6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3-0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4-0.wav" TargetMode="External"/><Relationship Id="rId6" Type="http://schemas.openxmlformats.org/officeDocument/2006/relationships/hyperlink" Target="https://clck.ru/FM2d9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5-1.wa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57.wav" TargetMode="Externa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6.wav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7.wav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8.wav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39.wav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0.wa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62.wav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71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98.wa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99-0.wav" TargetMode="Externa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341-0.wa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73-1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&#1074;&#1099;&#1089;&#1090;&#1091;&#1087;&#1083;&#1077;&#1085;&#1080;&#1077;%2021%20&#1089;&#1077;&#1085;&#1090;&#1103;&#1073;&#1088;&#1103;%20&#1062;&#1055;&#1050;&#1056;&#1054;\&#1053;&#1072;%20&#1091;&#1088;&#1086;&#1082;&#1077;.pptx272-2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2130425"/>
            <a:ext cx="6046440" cy="1470025"/>
          </a:xfrm>
        </p:spPr>
        <p:txBody>
          <a:bodyPr>
            <a:normAutofit fontScale="90000"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Организация проектно-исследовательской деятельности младших школьников на уроках и во внеурочной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Cambria" pitchFamily="18" charset="0"/>
                <a:ea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43808" y="4797152"/>
            <a:ext cx="4928592" cy="936104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Репина Елена Юрьевна,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учитель начальных классов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МБОУ Гимназия № 46 г.Кирова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483768" y="2234549"/>
            <a:ext cx="57606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endParaRPr lang="ru-RU" sz="3200" dirty="0" smtClean="0">
              <a:solidFill>
                <a:srgbClr val="002060"/>
              </a:solidFill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На уроке.pptx25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2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Формирование смыслового чтения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/>
          <a:lstStyle/>
          <a:p>
            <a:pPr algn="just">
              <a:buNone/>
            </a:pPr>
            <a:r>
              <a:rPr lang="ru-RU" b="1" i="1" dirty="0" smtClean="0"/>
              <a:t>2 этап - преобразование и интерпретация информации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делать выписки из прочитанных текстов с учетом цели дальнейшего использования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составлять карты и таблицы к прочитанным текстам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</a:rPr>
              <a:t>делать отзывы о прочитанном</a:t>
            </a:r>
          </a:p>
          <a:p>
            <a:pPr lvl="0">
              <a:buNone/>
            </a:pPr>
            <a:r>
              <a:rPr lang="ru-RU" b="1" i="1" dirty="0" smtClean="0"/>
              <a:t>3 этап - оценка информации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соотносить позицию автора с собственной точкой зрения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сопоставлять различные точки зрения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На уроке.pptx34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Технология работы с текстом учебника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72816"/>
            <a:ext cx="7859216" cy="435334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 До начала чтения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Цель: </a:t>
            </a:r>
            <a:r>
              <a:rPr lang="ru-RU" sz="2800" dirty="0" smtClean="0"/>
              <a:t>пробудить познавательный интерес к предстоящей работе с текстом</a:t>
            </a:r>
            <a:endParaRPr lang="ru-RU" sz="2800" b="1" i="1" dirty="0" smtClean="0"/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Приёмы работы:</a:t>
            </a:r>
          </a:p>
          <a:p>
            <a:pPr lvl="0" algn="just"/>
            <a:r>
              <a:rPr lang="ru-RU" sz="2800" dirty="0" smtClean="0"/>
              <a:t>приём антиципации  </a:t>
            </a:r>
          </a:p>
          <a:p>
            <a:pPr lvl="0" algn="just"/>
            <a:r>
              <a:rPr lang="ru-RU" sz="2800" dirty="0" smtClean="0"/>
              <a:t>приём «Ключевые слова»</a:t>
            </a:r>
          </a:p>
          <a:p>
            <a:pPr lvl="0" algn="just"/>
            <a:r>
              <a:rPr lang="ru-RU" sz="2800" dirty="0" smtClean="0"/>
              <a:t>прием «Верные и неверные утверждения»</a:t>
            </a:r>
          </a:p>
          <a:p>
            <a:endParaRPr lang="ru-RU" sz="2800" dirty="0" smtClean="0"/>
          </a:p>
          <a:p>
            <a:pPr>
              <a:buNone/>
            </a:pPr>
            <a:endParaRPr lang="ru-RU" sz="2800" dirty="0" smtClean="0"/>
          </a:p>
          <a:p>
            <a:pPr marL="457200" lvl="0" indent="-457200">
              <a:buNone/>
            </a:pPr>
            <a:endParaRPr lang="ru-RU" sz="2800" b="1" dirty="0" smtClean="0"/>
          </a:p>
          <a:p>
            <a:endParaRPr lang="ru-RU" sz="2400" dirty="0"/>
          </a:p>
        </p:txBody>
      </p:sp>
      <p:pic>
        <p:nvPicPr>
          <p:cNvPr id="7" name="На уроке.pptx300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1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Технология работы с текстом учебника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556792"/>
            <a:ext cx="7859216" cy="4353347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В процессе чтения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Цель: </a:t>
            </a:r>
            <a:r>
              <a:rPr lang="ru-RU" sz="2800" dirty="0" smtClean="0"/>
              <a:t>достичь понимания и осмысления текста детьми. 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Приёмы работы: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чтение текста по частям с комментированием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диалог с автором  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словарно – лексическая работа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сравнение содержания с предположением</a:t>
            </a:r>
          </a:p>
          <a:p>
            <a:pPr lvl="0" algn="just"/>
            <a:r>
              <a:rPr lang="ru-RU" sz="2800" dirty="0" smtClean="0">
                <a:solidFill>
                  <a:srgbClr val="002060"/>
                </a:solidFill>
              </a:rPr>
              <a:t>приём «Пометки на полях» </a:t>
            </a:r>
          </a:p>
          <a:p>
            <a:pPr algn="just">
              <a:buNone/>
            </a:pPr>
            <a:endParaRPr lang="ru-RU" sz="2800" b="1" i="1" dirty="0" smtClean="0"/>
          </a:p>
          <a:p>
            <a:endParaRPr lang="ru-RU" sz="2800" dirty="0" smtClean="0"/>
          </a:p>
          <a:p>
            <a:r>
              <a:rPr lang="ru-RU" sz="2800" b="1" i="1" dirty="0" smtClean="0"/>
              <a:t>II этап – основной (в процессе чтения). </a:t>
            </a:r>
            <a:endParaRPr lang="ru-RU" sz="2800" dirty="0" smtClean="0"/>
          </a:p>
          <a:p>
            <a:r>
              <a:rPr lang="ru-RU" sz="2800" b="1" i="1" dirty="0" smtClean="0"/>
              <a:t>III этап ― заключительный (после чтения). </a:t>
            </a:r>
            <a:endParaRPr lang="ru-RU" sz="2800" dirty="0" smtClean="0"/>
          </a:p>
          <a:p>
            <a:pPr marL="457200" lvl="0" indent="-457200">
              <a:buNone/>
            </a:pPr>
            <a:endParaRPr lang="ru-RU" sz="2800" b="1" dirty="0" smtClean="0"/>
          </a:p>
          <a:p>
            <a:endParaRPr lang="ru-RU" sz="2400" dirty="0"/>
          </a:p>
        </p:txBody>
      </p:sp>
      <p:pic>
        <p:nvPicPr>
          <p:cNvPr id="6" name="На уроке.pptx34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7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Технология работы с текстом учебника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556792"/>
            <a:ext cx="7715200" cy="4752528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smtClean="0"/>
              <a:t>После чтения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Цель: </a:t>
            </a:r>
            <a:r>
              <a:rPr lang="ru-RU" sz="2400" dirty="0" smtClean="0"/>
              <a:t>проверить понимание и усвоение информации из научного текста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Приёмы работы:</a:t>
            </a:r>
          </a:p>
          <a:p>
            <a:pPr lvl="0" algn="just"/>
            <a:r>
              <a:rPr lang="ru-RU" sz="2000" dirty="0" smtClean="0"/>
              <a:t>постановка проблемного вопроса к тексту</a:t>
            </a:r>
          </a:p>
          <a:p>
            <a:pPr lvl="0" algn="just"/>
            <a:r>
              <a:rPr lang="ru-RU" sz="2000" dirty="0" smtClean="0"/>
              <a:t>повторное обращение к заглавию текста и иллюстрациям  </a:t>
            </a:r>
          </a:p>
          <a:p>
            <a:pPr lvl="0" algn="just"/>
            <a:r>
              <a:rPr lang="ru-RU" sz="2000" dirty="0" smtClean="0"/>
              <a:t>составление плана, вопросов к тексту</a:t>
            </a:r>
          </a:p>
          <a:p>
            <a:pPr lvl="0" algn="just"/>
            <a:r>
              <a:rPr lang="ru-RU" sz="2000" dirty="0" smtClean="0"/>
              <a:t>восстановление или заполнение пропусков </a:t>
            </a:r>
          </a:p>
          <a:p>
            <a:pPr lvl="0" algn="just"/>
            <a:r>
              <a:rPr lang="ru-RU" sz="2000" dirty="0" smtClean="0"/>
              <a:t>приёмы «</a:t>
            </a:r>
            <a:r>
              <a:rPr lang="ru-RU" sz="2000" dirty="0" err="1" smtClean="0"/>
              <a:t>Синквейн</a:t>
            </a:r>
            <a:r>
              <a:rPr lang="ru-RU" sz="2000" dirty="0" smtClean="0"/>
              <a:t>», «Кластер», «Составь задание»</a:t>
            </a:r>
          </a:p>
          <a:p>
            <a:pPr lvl="0" algn="just"/>
            <a:r>
              <a:rPr lang="ru-RU" sz="2000" dirty="0" smtClean="0"/>
              <a:t>моделирование  </a:t>
            </a:r>
          </a:p>
          <a:p>
            <a:pPr lvl="0" algn="just"/>
            <a:r>
              <a:rPr lang="ru-RU" sz="2000" dirty="0" smtClean="0"/>
              <a:t>инсценированные</a:t>
            </a:r>
          </a:p>
          <a:p>
            <a:pPr lvl="0" algn="just"/>
            <a:r>
              <a:rPr lang="ru-RU" sz="2000" dirty="0" smtClean="0"/>
              <a:t>исправление смысловых ошибок в тексте</a:t>
            </a:r>
          </a:p>
          <a:p>
            <a:pPr algn="just">
              <a:buNone/>
            </a:pPr>
            <a:endParaRPr lang="ru-RU" sz="2800" dirty="0" smtClean="0"/>
          </a:p>
        </p:txBody>
      </p:sp>
      <p:pic>
        <p:nvPicPr>
          <p:cNvPr id="6" name="На уроке.pptx34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94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8229600" cy="1224136"/>
          </a:xfrm>
        </p:spPr>
        <p:txBody>
          <a:bodyPr/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Пример применения технологии смыслового чтения в проектно-исследовательской работе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Коллективная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проектно-исследовательская работа</a:t>
            </a:r>
          </a:p>
          <a:p>
            <a:pPr algn="ctr">
              <a:buNone/>
            </a:pPr>
            <a:r>
              <a:rPr lang="ru-RU" b="1" dirty="0" smtClean="0"/>
              <a:t>«Исследование вятских пословиц и поговорок XIX и XXI веков </a:t>
            </a:r>
          </a:p>
          <a:p>
            <a:pPr algn="ctr">
              <a:buNone/>
            </a:pPr>
            <a:r>
              <a:rPr lang="ru-RU" b="1" dirty="0" smtClean="0"/>
              <a:t>как носителей информации об общечеловеческих ценностях»</a:t>
            </a:r>
            <a:endParaRPr lang="ru-RU" b="1" dirty="0"/>
          </a:p>
        </p:txBody>
      </p:sp>
      <p:pic>
        <p:nvPicPr>
          <p:cNvPr id="6" name="На уроке.pptx30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1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ÐÐ°ÑÑÐ¸Ð½ÐºÐ¸ Ð¿Ð¾ Ð·Ð°Ð¿ÑÐ¾ÑÑ Ð¿Ð¾ÑÐ»Ð¾Ð²Ð¸ÑÑ Ð¸ Ð¿Ð¾Ð³Ð¾Ð²Ð¾Ñ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64704"/>
            <a:ext cx="8217024" cy="5478017"/>
          </a:xfrm>
          <a:prstGeom prst="rect">
            <a:avLst/>
          </a:prstGeom>
          <a:noFill/>
        </p:spPr>
      </p:pic>
      <p:pic>
        <p:nvPicPr>
          <p:cNvPr id="5" name="На уроке.pptx345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9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Используемые приёмы поиска и осмысления информации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700808"/>
            <a:ext cx="7704856" cy="4425355"/>
          </a:xfrm>
        </p:spPr>
        <p:txBody>
          <a:bodyPr/>
          <a:lstStyle/>
          <a:p>
            <a:r>
              <a:rPr lang="ru-RU" sz="2800" dirty="0" smtClean="0"/>
              <a:t>поиск информации по ключевым словам </a:t>
            </a:r>
          </a:p>
          <a:p>
            <a:pPr lvl="0"/>
            <a:r>
              <a:rPr lang="ru-RU" sz="2800" dirty="0" smtClean="0"/>
              <a:t>выделение главного в тексте</a:t>
            </a:r>
          </a:p>
          <a:p>
            <a:pPr lvl="0"/>
            <a:r>
              <a:rPr lang="ru-RU" sz="2800" dirty="0" smtClean="0"/>
              <a:t>сопоставление информации из разных источников</a:t>
            </a:r>
          </a:p>
          <a:p>
            <a:pPr lvl="0"/>
            <a:r>
              <a:rPr lang="ru-RU" sz="2800" dirty="0" smtClean="0"/>
              <a:t>формулирование простых выводов после прочтения текста</a:t>
            </a:r>
          </a:p>
          <a:p>
            <a:pPr lvl="0"/>
            <a:r>
              <a:rPr lang="ru-RU" sz="2800" dirty="0" smtClean="0"/>
              <a:t>представление полученной информации в виде схем, таблиц</a:t>
            </a:r>
            <a:endParaRPr lang="ru-RU" sz="2800" dirty="0"/>
          </a:p>
        </p:txBody>
      </p:sp>
      <p:pic>
        <p:nvPicPr>
          <p:cNvPr id="4" name="На уроке.pptx34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5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836712"/>
            <a:ext cx="8496944" cy="115212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Классификация пословиц и поговорок</a:t>
            </a:r>
            <a:r>
              <a:rPr lang="ru-RU" sz="4800" dirty="0" smtClean="0">
                <a:solidFill>
                  <a:srgbClr val="C00000"/>
                </a:solidFill>
              </a:rPr>
              <a:t/>
            </a:r>
            <a:br>
              <a:rPr lang="ru-RU" sz="4800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805264"/>
            <a:ext cx="8229600" cy="320899"/>
          </a:xfrm>
        </p:spPr>
        <p:txBody>
          <a:bodyPr>
            <a:normAutofit fontScale="55000" lnSpcReduction="20000"/>
          </a:bodyPr>
          <a:lstStyle/>
          <a:p>
            <a:pPr fontAlgn="base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2492896"/>
            <a:ext cx="2592288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55576" y="2564904"/>
            <a:ext cx="2353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Алфавитная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5157192"/>
            <a:ext cx="2736304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3717032"/>
            <a:ext cx="3744416" cy="10584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492896"/>
            <a:ext cx="3096344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4" y="3861048"/>
            <a:ext cx="3024336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83568" y="4005064"/>
            <a:ext cx="3468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Монографическая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64088" y="4005064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Генетическая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2636912"/>
            <a:ext cx="277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Тематическая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5816" y="5157192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По опорным 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словам</a:t>
            </a:r>
            <a:endParaRPr lang="ru-RU" sz="3200" b="1" dirty="0">
              <a:solidFill>
                <a:schemeClr val="tx2"/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3059832" y="1916832"/>
            <a:ext cx="1224136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3851920" y="1916832"/>
            <a:ext cx="504056" cy="18722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499992" y="1916832"/>
            <a:ext cx="1080120" cy="194421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427984" y="1916832"/>
            <a:ext cx="72008" cy="32403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4572000" y="1916832"/>
            <a:ext cx="1152128" cy="6480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На уроке.pptx333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Сборник Иоанна </a:t>
            </a:r>
            <a:r>
              <a:rPr lang="ru-RU" b="1" dirty="0" err="1" smtClean="0">
                <a:solidFill>
                  <a:srgbClr val="C00000"/>
                </a:solidFill>
              </a:rPr>
              <a:t>Трапицына</a:t>
            </a:r>
            <a:r>
              <a:rPr lang="ru-RU" b="1" dirty="0" smtClean="0">
                <a:solidFill>
                  <a:srgbClr val="C00000"/>
                </a:solidFill>
              </a:rPr>
              <a:t> «Народный </a:t>
            </a:r>
            <a:r>
              <a:rPr lang="ru-RU" b="1" dirty="0" err="1" smtClean="0">
                <a:solidFill>
                  <a:srgbClr val="C00000"/>
                </a:solidFill>
              </a:rPr>
              <a:t>нравоучитель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026442" y="878214"/>
            <a:ext cx="4176464" cy="567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ÐÐ¾ÑÐ¾Ð¶ÐµÐµ Ð¸Ð·Ð¾Ð±ÑÐ°Ð¶ÐµÐ½Ð¸Ð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37836"/>
            <a:ext cx="4285941" cy="3120164"/>
          </a:xfrm>
          <a:prstGeom prst="rect">
            <a:avLst/>
          </a:prstGeom>
          <a:noFill/>
        </p:spPr>
      </p:pic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3108623" cy="2358591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55768" y="6453336"/>
            <a:ext cx="20882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6"/>
              </a:rPr>
              <a:t>https://clck.ru/FM2d9</a:t>
            </a:r>
            <a:endParaRPr lang="ru-RU" sz="1200" dirty="0"/>
          </a:p>
        </p:txBody>
      </p:sp>
      <p:pic>
        <p:nvPicPr>
          <p:cNvPr id="9" name="На уроке.pptx33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79208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Классификация пословиц из сборника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Иоанна </a:t>
            </a:r>
            <a:r>
              <a:rPr lang="ru-RU" sz="3600" b="1" dirty="0" err="1" smtClean="0">
                <a:solidFill>
                  <a:srgbClr val="C00000"/>
                </a:solidFill>
              </a:rPr>
              <a:t>Трапицына</a:t>
            </a:r>
            <a:r>
              <a:rPr lang="ru-RU" sz="3600" b="1" dirty="0" smtClean="0">
                <a:solidFill>
                  <a:srgbClr val="C00000"/>
                </a:solidFill>
              </a:rPr>
              <a:t> «Народный </a:t>
            </a:r>
            <a:r>
              <a:rPr lang="ru-RU" sz="3600" b="1" dirty="0" err="1" smtClean="0">
                <a:solidFill>
                  <a:srgbClr val="C00000"/>
                </a:solidFill>
              </a:rPr>
              <a:t>нравоучитель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точки зрения современного употребления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55576" y="1844825"/>
          <a:ext cx="7704856" cy="5013176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630048">
                <a:tc>
                  <a:txBody>
                    <a:bodyPr/>
                    <a:lstStyle/>
                    <a:p>
                      <a:pPr indent="22860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 и поговорки, мало употребляемые в современном обществе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312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Бога не до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порога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правду писанному верь, но с верою не </a:t>
                      </a:r>
                      <a:r>
                        <a:rPr lang="ru-RU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суеверь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Божеское чти честно, чтоб было видимо и </a:t>
                      </a:r>
                      <a:r>
                        <a:rPr lang="ru-RU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вестно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Будь в божбе всегда умерен, а в обязанности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верен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 бедным в мире сиротою, сам Бог ходатай с </a:t>
                      </a:r>
                      <a:r>
                        <a:rPr lang="ru-RU" sz="2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калитою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Чин чина почитай, и меньшой </a:t>
                      </a:r>
                      <a:r>
                        <a:rPr lang="ru-RU" sz="20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садися</a:t>
                      </a: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край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Кинь ты хлеб соль назади, всё будет после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впереди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правду слов не много, лишь делай правду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строго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0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Сама себя невестка бьёт, когда не чисто ниву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жнёт</a:t>
                      </a:r>
                      <a:endParaRPr lang="ru-RU" sz="20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AutoShape 2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На уроке.pptx33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4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764704"/>
            <a:ext cx="7560840" cy="5361459"/>
          </a:xfrm>
        </p:spPr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Актуальность</a:t>
            </a:r>
            <a:endParaRPr lang="ru-RU" sz="4000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ru-RU" dirty="0" smtClean="0"/>
              <a:t>    </a:t>
            </a:r>
          </a:p>
          <a:p>
            <a:pPr algn="ctr">
              <a:buNone/>
            </a:pPr>
            <a:r>
              <a:rPr lang="ru-RU" sz="2800" dirty="0" smtClean="0"/>
              <a:t>Как развить в ребёнке «пытливый ум»?</a:t>
            </a:r>
          </a:p>
          <a:p>
            <a:pPr algn="ctr">
              <a:buNone/>
            </a:pPr>
            <a:r>
              <a:rPr lang="ru-RU" sz="2800" dirty="0" smtClean="0"/>
              <a:t>Как помощь ощутить радость познания?</a:t>
            </a:r>
          </a:p>
          <a:p>
            <a:pPr algn="ctr">
              <a:buNone/>
            </a:pPr>
            <a:endParaRPr lang="ru-RU" sz="2800" dirty="0" smtClean="0"/>
          </a:p>
          <a:p>
            <a:pPr algn="ctr">
              <a:buNone/>
            </a:pPr>
            <a:r>
              <a:rPr lang="ru-RU" sz="2800" dirty="0" smtClean="0"/>
              <a:t>У младших школьников  биологически</a:t>
            </a:r>
          </a:p>
          <a:p>
            <a:pPr algn="ctr">
              <a:buNone/>
            </a:pPr>
            <a:r>
              <a:rPr lang="ru-RU" sz="2800" dirty="0" smtClean="0"/>
              <a:t>обусловлена потребность познавать мир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На уроке.pptx25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24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50405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Классификация пословиц из сборника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Иоанна </a:t>
            </a:r>
            <a:r>
              <a:rPr lang="ru-RU" sz="3600" b="1" dirty="0" err="1" smtClean="0">
                <a:solidFill>
                  <a:srgbClr val="C00000"/>
                </a:solidFill>
              </a:rPr>
              <a:t>Трапицына</a:t>
            </a:r>
            <a:r>
              <a:rPr lang="ru-RU" sz="3600" b="1" dirty="0" smtClean="0">
                <a:solidFill>
                  <a:srgbClr val="C00000"/>
                </a:solidFill>
              </a:rPr>
              <a:t> «Народный </a:t>
            </a:r>
            <a:r>
              <a:rPr lang="ru-RU" sz="3600" b="1" dirty="0" err="1" smtClean="0">
                <a:solidFill>
                  <a:srgbClr val="C00000"/>
                </a:solidFill>
              </a:rPr>
              <a:t>нравоучитель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точки зрения современного употребления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17863250"/>
              </p:ext>
            </p:extLst>
          </p:nvPr>
        </p:nvGraphicFramePr>
        <p:xfrm>
          <a:off x="611560" y="1700808"/>
          <a:ext cx="7848872" cy="5157192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445965">
                <a:tc>
                  <a:txBody>
                    <a:bodyPr/>
                    <a:lstStyle/>
                    <a:p>
                      <a:pPr marL="45720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 и поговорки, близкие современному звучанию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8" marR="3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122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 веры и без дела молитвы Бог не примет: как худо станешь жить, и последнее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отымет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Благовоспитанному сыну отцов приказ не ломит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спину</a:t>
                      </a:r>
                      <a:endParaRPr lang="ru-RU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Бог на помощь не приходит, где как худо кто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городит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невесте лучше красоты ищи душевной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доброты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согласном стаде волк не страшен, и храбрость выше стен и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башен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Денежка рубль бережёт, а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рублик </a:t>
                      </a:r>
                      <a:r>
                        <a:rPr lang="ru-RU" sz="1800" b="1" i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головушку </a:t>
                      </a:r>
                      <a:r>
                        <a:rPr lang="ru-RU" sz="1800" b="1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стережёт</a:t>
                      </a:r>
                      <a:endParaRPr lang="ru-RU" sz="1800" b="1" i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Детство – время золотое, ест и пьёт и спит в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покое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Дитей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наказывай стыдом, а не грозою и </a:t>
                      </a:r>
                      <a:r>
                        <a:rPr lang="ru-RU" sz="18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бичём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Ешь хоть репу вместо ржи, а чужого не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держи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Ищи себе прибыли, где нет другому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прибыли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2718" marR="32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AutoShape 2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На уроке.pptx33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4401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Классификация пословиц из сборника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Иоанна </a:t>
            </a:r>
            <a:r>
              <a:rPr lang="ru-RU" sz="3600" b="1" dirty="0" err="1" smtClean="0">
                <a:solidFill>
                  <a:srgbClr val="C00000"/>
                </a:solidFill>
              </a:rPr>
              <a:t>Трапицына</a:t>
            </a:r>
            <a:r>
              <a:rPr lang="ru-RU" sz="3600" b="1" dirty="0" smtClean="0">
                <a:solidFill>
                  <a:srgbClr val="C00000"/>
                </a:solidFill>
              </a:rPr>
              <a:t> «Народный </a:t>
            </a:r>
            <a:r>
              <a:rPr lang="ru-RU" sz="3600" b="1" dirty="0" err="1" smtClean="0">
                <a:solidFill>
                  <a:srgbClr val="C00000"/>
                </a:solidFill>
              </a:rPr>
              <a:t>нравоучитель</a:t>
            </a:r>
            <a:r>
              <a:rPr lang="ru-RU" sz="3600" b="1" dirty="0" smtClean="0">
                <a:solidFill>
                  <a:srgbClr val="C00000"/>
                </a:solidFill>
              </a:rPr>
              <a:t>»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с точки зрения современного употребления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755576" y="1916832"/>
          <a:ext cx="7704856" cy="4425821"/>
        </p:xfrm>
        <a:graphic>
          <a:graphicData uri="http://schemas.openxmlformats.org/drawingml/2006/table">
            <a:tbl>
              <a:tblPr/>
              <a:tblGrid>
                <a:gridCol w="7704856"/>
              </a:tblGrid>
              <a:tr h="456169">
                <a:tc>
                  <a:txBody>
                    <a:bodyPr/>
                    <a:lstStyle/>
                    <a:p>
                      <a:pPr marL="457200"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Пословицы, употребляемые в современной речи</a:t>
                      </a:r>
                      <a:endParaRPr lang="ru-RU" sz="24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652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Добрый конец – всему делу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венец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Какой поп, такой и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приход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Кто родителей почитает, того Бог не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забывает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 надобен тогда и клад, когда муж живёт с женою в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лад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Тише едешь, дальше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будешь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Человек предполагает, а Господь </a:t>
                      </a:r>
                      <a:r>
                        <a:rPr lang="ru-RU" sz="2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располагает</a:t>
                      </a:r>
                      <a:endParaRPr lang="ru-RU" sz="2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9458" name="AutoShape 2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На уроке.pptx33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Общие темы вятских пословиц и поговорок </a:t>
            </a:r>
            <a:r>
              <a:rPr lang="en-US" b="1" dirty="0" smtClean="0">
                <a:solidFill>
                  <a:srgbClr val="C00000"/>
                </a:solidFill>
              </a:rPr>
              <a:t>XIX</a:t>
            </a:r>
            <a:r>
              <a:rPr lang="ru-RU" b="1" dirty="0" smtClean="0">
                <a:solidFill>
                  <a:srgbClr val="C00000"/>
                </a:solidFill>
              </a:rPr>
              <a:t> и </a:t>
            </a:r>
            <a:r>
              <a:rPr lang="en-US" b="1" dirty="0" smtClean="0">
                <a:solidFill>
                  <a:srgbClr val="C00000"/>
                </a:solidFill>
              </a:rPr>
              <a:t>XXI</a:t>
            </a:r>
            <a:r>
              <a:rPr lang="ru-RU" b="1" dirty="0" smtClean="0">
                <a:solidFill>
                  <a:srgbClr val="C00000"/>
                </a:solidFill>
              </a:rPr>
              <a:t> века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22" name="Содержимое 21"/>
          <p:cNvGraphicFramePr>
            <a:graphicFrameLocks noGrp="1"/>
          </p:cNvGraphicFramePr>
          <p:nvPr>
            <p:ph idx="1"/>
          </p:nvPr>
        </p:nvGraphicFramePr>
        <p:xfrm>
          <a:off x="1403648" y="6165304"/>
          <a:ext cx="6257290" cy="274320"/>
        </p:xfrm>
        <a:graphic>
          <a:graphicData uri="http://schemas.openxmlformats.org/drawingml/2006/table">
            <a:tbl>
              <a:tblPr/>
              <a:tblGrid>
                <a:gridCol w="6257290"/>
              </a:tblGrid>
              <a:tr h="0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458" name="AutoShape 2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2771800" y="1628800"/>
            <a:ext cx="3456384" cy="5040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Тематика  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539552" y="3284984"/>
            <a:ext cx="3384376" cy="1008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467544" y="2348880"/>
            <a:ext cx="2160240" cy="5760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</a:rPr>
              <a:t>О вере и Боге</a:t>
            </a:r>
          </a:p>
        </p:txBody>
      </p:sp>
      <p:sp>
        <p:nvSpPr>
          <p:cNvPr id="7199" name="Rectangle 31"/>
          <p:cNvSpPr>
            <a:spLocks noChangeArrowheads="1"/>
          </p:cNvSpPr>
          <p:nvPr/>
        </p:nvSpPr>
        <p:spPr bwMode="auto">
          <a:xfrm>
            <a:off x="827584" y="4437112"/>
            <a:ext cx="4104456" cy="10801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5508104" y="3645024"/>
            <a:ext cx="3312368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5004048" y="4509120"/>
            <a:ext cx="2448272" cy="64807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2"/>
                </a:solidFill>
              </a:rPr>
              <a:t>О правде и чести</a:t>
            </a:r>
          </a:p>
        </p:txBody>
      </p:sp>
      <p:sp>
        <p:nvSpPr>
          <p:cNvPr id="7196" name="Rectangle 28"/>
          <p:cNvSpPr>
            <a:spLocks noChangeArrowheads="1"/>
          </p:cNvSpPr>
          <p:nvPr/>
        </p:nvSpPr>
        <p:spPr bwMode="auto">
          <a:xfrm>
            <a:off x="5580112" y="2492896"/>
            <a:ext cx="3384376" cy="8604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5" name="AutoShape 27"/>
          <p:cNvSpPr>
            <a:spLocks noChangeShapeType="1"/>
          </p:cNvSpPr>
          <p:nvPr/>
        </p:nvSpPr>
        <p:spPr bwMode="auto">
          <a:xfrm flipH="1">
            <a:off x="2627783" y="2132856"/>
            <a:ext cx="1368151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4" name="AutoShape 26"/>
          <p:cNvSpPr>
            <a:spLocks noChangeShapeType="1"/>
          </p:cNvSpPr>
          <p:nvPr/>
        </p:nvSpPr>
        <p:spPr bwMode="auto">
          <a:xfrm flipH="1">
            <a:off x="3059831" y="2132856"/>
            <a:ext cx="1152127" cy="115212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3" name="AutoShape 25"/>
          <p:cNvSpPr>
            <a:spLocks noChangeShapeType="1"/>
          </p:cNvSpPr>
          <p:nvPr/>
        </p:nvSpPr>
        <p:spPr bwMode="auto">
          <a:xfrm flipH="1">
            <a:off x="4211959" y="2132856"/>
            <a:ext cx="144015" cy="223224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2" name="AutoShape 24"/>
          <p:cNvSpPr>
            <a:spLocks noChangeShapeType="1"/>
          </p:cNvSpPr>
          <p:nvPr/>
        </p:nvSpPr>
        <p:spPr bwMode="auto">
          <a:xfrm>
            <a:off x="4499992" y="2132856"/>
            <a:ext cx="792088" cy="2304256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1" name="AutoShape 23"/>
          <p:cNvSpPr>
            <a:spLocks noChangeShapeType="1"/>
          </p:cNvSpPr>
          <p:nvPr/>
        </p:nvSpPr>
        <p:spPr bwMode="auto">
          <a:xfrm>
            <a:off x="4644008" y="2132857"/>
            <a:ext cx="936104" cy="1440160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90" name="AutoShape 22"/>
          <p:cNvSpPr>
            <a:spLocks noChangeShapeType="1"/>
          </p:cNvSpPr>
          <p:nvPr/>
        </p:nvSpPr>
        <p:spPr bwMode="auto">
          <a:xfrm>
            <a:off x="4932041" y="2132856"/>
            <a:ext cx="1008111" cy="288032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395536" y="3356992"/>
            <a:ext cx="36724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Об отношениях в семье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 воспитании дете</a:t>
            </a:r>
            <a:r>
              <a:rPr lang="ru-RU" sz="2400" b="1" dirty="0" smtClean="0">
                <a:solidFill>
                  <a:srgbClr val="0070C0"/>
                </a:solidFill>
              </a:rPr>
              <a:t>й</a:t>
            </a:r>
            <a:endParaRPr lang="ru-RU" sz="2400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458112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827584" y="4437112"/>
            <a:ext cx="4044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 дружбе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и человеческих отношениях</a:t>
            </a:r>
          </a:p>
          <a:p>
            <a:pPr algn="ctr"/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5652120" y="2636912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 роли знаний и учения</a:t>
            </a:r>
            <a:endParaRPr lang="ru-RU" sz="2400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5508104" y="3717032"/>
            <a:ext cx="31737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О труде и трудолюбии</a:t>
            </a:r>
          </a:p>
          <a:p>
            <a:endParaRPr lang="ru-RU" dirty="0"/>
          </a:p>
        </p:txBody>
      </p:sp>
      <p:pic>
        <p:nvPicPr>
          <p:cNvPr id="25" name="На уроке.pptx3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00808"/>
            <a:ext cx="9144000" cy="720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Пословицы и поговорки аналогичные по </a:t>
            </a:r>
            <a:r>
              <a:rPr lang="ru-RU" sz="4000" b="1" dirty="0" err="1" smtClean="0">
                <a:solidFill>
                  <a:srgbClr val="C00000"/>
                </a:solidFill>
              </a:rPr>
              <a:t>трактованию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нравоучительного смысла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sp>
        <p:nvSpPr>
          <p:cNvPr id="19458" name="AutoShape 2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ÐÐ°ÑÑÐ¸Ð½ÐºÐ¸ Ð¿Ð¾ Ð·Ð°Ð¿ÑÐ¾ÑÑ Ð¿Ð¾ÑÐ»Ð¾Ð²Ð¸ÑÑ Ð¸ Ð¿Ð¾Ð³Ð¾Ð²Ð¾ÑÐºÐ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1772817"/>
          <a:ext cx="8784976" cy="4572000"/>
        </p:xfrm>
        <a:graphic>
          <a:graphicData uri="http://schemas.openxmlformats.org/drawingml/2006/table">
            <a:tbl>
              <a:tblPr/>
              <a:tblGrid>
                <a:gridCol w="4392488"/>
                <a:gridCol w="4392488"/>
              </a:tblGrid>
              <a:tr h="576063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 и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поговорки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XIX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века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Пословицы и поговорки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XXI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века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миру по ветошке, а бедному одёжка</a:t>
                      </a:r>
                      <a:r>
                        <a:rPr lang="ru-RU" sz="2000" b="1" dirty="0" smtClean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миру по нитке – голому рубаха.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329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Каковы где дядьки, таковы и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дитятьки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 осинки не родятся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апельсинки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Лиха беда </a:t>
                      </a:r>
                      <a:r>
                        <a:rPr lang="ru-RU" sz="2000" b="1" dirty="0" err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скать</a:t>
                      </a: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хлеб нажить, а с хлебом можно паном жить.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Была б мука и сито, и сама б я была сыта.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73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Где счастье плодиться, там и зависть родиться.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Зависть по чужому счастью сохнет.</a:t>
                      </a:r>
                    </a:p>
                  </a:txBody>
                  <a:tcPr marL="66812" marR="66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На уроке.pptx33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8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28663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79512" y="1930746"/>
            <a:ext cx="4320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zh-CN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60032" y="-3721"/>
            <a:ext cx="3960440" cy="3847207"/>
          </a:xfrm>
          <a:prstGeom prst="rect">
            <a:avLst/>
          </a:prstGeom>
          <a:solidFill>
            <a:schemeClr val="bg1">
              <a:alpha val="7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щука ни остра, а не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возьмёт ерша с хвоста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Эту пословицу я понимаю так: дело, которое может показаться с виду очень простым, окажется не простое и потребует больших усилий и знаний.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Например, повесить полку на стену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кажется элементарным делом. Однако надо распланировать на стене место под полку, вбить два гвоздя так, чтобы полка висела ровно. При этом необходимо соблюдать технику безопасности, чтобы не пострадать.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сделала такой вывод: любое дело требует обдумывания и неторопливости.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:\послови\пословица_КираЗ\Посло_Рис_КираЗ 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005064"/>
            <a:ext cx="3629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9552" y="-21870"/>
            <a:ext cx="4139952" cy="4093428"/>
          </a:xfrm>
          <a:prstGeom prst="rect">
            <a:avLst/>
          </a:prstGeom>
          <a:solidFill>
            <a:schemeClr val="bg1">
              <a:alpha val="8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 окошком  солнышко, да на сердце горюшко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пословица говорит о том, как бывает трудно и безрадостно человеку, когда у него случилась беда или произошла неприятность.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сложно бывает таить обиду, признаться в чем-либо,   огорчить кого-то плохим известием. Например,  Вы  разбили мамину вазу и не знаете как ей об этом сказать, боитесь расстроить ее и понести наказание. Понятно, что Вы беспокоитесь,  и как бы Вас не утешали,  не перестанете волноваться. Хорошее настроение к Вам вернётся только тогда, когда проблема исчезнет, разрешится.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H:\Пословицы сканы\овчинников.jpg"/>
          <p:cNvPicPr/>
          <p:nvPr/>
        </p:nvPicPr>
        <p:blipFill>
          <a:blip r:embed="rId4" cstate="print">
            <a:lum contrast="-10000"/>
          </a:blip>
          <a:srcRect/>
          <a:stretch>
            <a:fillRect/>
          </a:stretch>
        </p:blipFill>
        <p:spPr bwMode="auto">
          <a:xfrm>
            <a:off x="1259632" y="3717032"/>
            <a:ext cx="2232248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" name="На уроке.pptx3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380164"/>
      </p:ext>
    </p:extLst>
  </p:cSld>
  <p:clrMapOvr>
    <a:masterClrMapping/>
  </p:clrMapOvr>
  <p:transition advTm="533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Цель организации проектно-исследовательской деятельности</a:t>
            </a:r>
            <a:endParaRPr lang="ru-RU" sz="40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</a:p>
          <a:p>
            <a:pPr algn="ctr"/>
            <a:r>
              <a:rPr lang="ru-RU" sz="2800" dirty="0" smtClean="0"/>
              <a:t>раскрытие личностного потенциала ученика </a:t>
            </a:r>
          </a:p>
          <a:p>
            <a:pPr algn="ctr"/>
            <a:r>
              <a:rPr lang="ru-RU" sz="2800" dirty="0" smtClean="0"/>
              <a:t> вооружение его инструментами познания</a:t>
            </a:r>
          </a:p>
          <a:p>
            <a:pPr algn="ctr"/>
            <a:r>
              <a:rPr lang="ru-RU" sz="2800" dirty="0" smtClean="0"/>
              <a:t> творческое развитие личности ученика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21506" name="Picture 2" descr="Проектная деятельность для учеников: модный тренд или необходимость? - Блог  ЦРТ «Мега-Талант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28800"/>
            <a:ext cx="6220623" cy="2952328"/>
          </a:xfrm>
          <a:prstGeom prst="rect">
            <a:avLst/>
          </a:prstGeom>
          <a:noFill/>
        </p:spPr>
      </p:pic>
      <p:pic>
        <p:nvPicPr>
          <p:cNvPr id="6" name="На уроке.pptx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9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4896544" cy="115212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Формы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организации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509120"/>
            <a:ext cx="2386608" cy="648073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3501008"/>
            <a:ext cx="3528392" cy="136815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501008"/>
            <a:ext cx="3600400" cy="914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148064" y="3573016"/>
            <a:ext cx="36004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70C0"/>
                </a:solidFill>
              </a:rPr>
              <a:t>Внеурочная деятельность</a:t>
            </a:r>
            <a:endParaRPr lang="ru-RU" sz="3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3645024"/>
            <a:ext cx="1307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800" b="1" dirty="0" smtClean="0">
                <a:solidFill>
                  <a:srgbClr val="0070C0"/>
                </a:solidFill>
              </a:rPr>
              <a:t>Урок </a:t>
            </a:r>
            <a:endParaRPr lang="ru-RU" sz="4000" dirty="0"/>
          </a:p>
        </p:txBody>
      </p:sp>
      <p:cxnSp>
        <p:nvCxnSpPr>
          <p:cNvPr id="19" name="Прямая со стрелкой 18"/>
          <p:cNvCxnSpPr>
            <a:stCxn id="23" idx="5"/>
          </p:cNvCxnSpPr>
          <p:nvPr/>
        </p:nvCxnSpPr>
        <p:spPr>
          <a:xfrm>
            <a:off x="6039867" y="2239808"/>
            <a:ext cx="908397" cy="8291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23" idx="3"/>
          </p:cNvCxnSpPr>
          <p:nvPr/>
        </p:nvCxnSpPr>
        <p:spPr>
          <a:xfrm flipH="1">
            <a:off x="2699792" y="2239808"/>
            <a:ext cx="692373" cy="82915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2843808" y="764704"/>
            <a:ext cx="3744416" cy="1728192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На уроке.pptx2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0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СРЕДСТВА ОБУЧЕНИЯ ПРОЕКТНО-ИССЛЕДОВАТЕЛЬСКОЙ ДЕЯТЕЛЬНОСТИ НА УРОКЕ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20888"/>
            <a:ext cx="7488832" cy="37052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i="1" dirty="0" smtClean="0"/>
              <a:t>Предполагаемые результаты:</a:t>
            </a:r>
            <a:endParaRPr lang="ru-RU" dirty="0" smtClean="0"/>
          </a:p>
          <a:p>
            <a:r>
              <a:rPr lang="ru-RU" sz="2400" dirty="0" smtClean="0"/>
              <a:t>формирование умения собирать и анализировать информацию; </a:t>
            </a:r>
          </a:p>
          <a:p>
            <a:r>
              <a:rPr lang="ru-RU" sz="2400" dirty="0" smtClean="0"/>
              <a:t>выдвигать гипотезы на основе анализа, доказывать или опровергать их;</a:t>
            </a:r>
          </a:p>
          <a:p>
            <a:r>
              <a:rPr lang="ru-RU" sz="2400" dirty="0" smtClean="0"/>
              <a:t> производить пробы; </a:t>
            </a:r>
          </a:p>
          <a:p>
            <a:r>
              <a:rPr lang="ru-RU" sz="2400" dirty="0" smtClean="0"/>
              <a:t>интерпретировать полученную экспериментальным путём информацию в виде таблиц, кластеров,  таблиц, диаграмм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1412776"/>
            <a:ext cx="71626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Проведение уроков-исследований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340768"/>
            <a:ext cx="7056784" cy="91440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На уроке.pptx29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008112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СРЕДСТВА ОБУЧЕНИЯ ПРОЕКТНО-ИССЛЕДОВАТЕЛЬСКОЙ ДЕЯТЕЛЬНОСТИ НА УРОКЕ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780928"/>
            <a:ext cx="7488832" cy="33452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</a:t>
            </a:r>
          </a:p>
          <a:p>
            <a:pPr algn="ctr"/>
            <a:r>
              <a:rPr lang="ru-RU" b="1" i="1" dirty="0" smtClean="0"/>
              <a:t> Метод проблемного изложения учебного материала</a:t>
            </a:r>
          </a:p>
          <a:p>
            <a:pPr algn="ctr"/>
            <a:r>
              <a:rPr lang="ru-RU" b="1" i="1" dirty="0" smtClean="0"/>
              <a:t>Частично поисковый (эвристический) метод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484784"/>
            <a:ext cx="684075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Использование на уроках методов познавательной деятельности, развивающих творческие способности учащихся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484784"/>
            <a:ext cx="7056784" cy="194421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На уроке.pptx299-0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161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260648"/>
            <a:ext cx="7715200" cy="5865515"/>
          </a:xfrm>
        </p:spPr>
        <p:txBody>
          <a:bodyPr/>
          <a:lstStyle/>
          <a:p>
            <a:r>
              <a:rPr lang="ru-RU" b="1" i="1" dirty="0" smtClean="0"/>
              <a:t>Исследовательский метод обучения</a:t>
            </a:r>
            <a:endParaRPr lang="ru-RU" dirty="0" smtClean="0"/>
          </a:p>
          <a:p>
            <a:endParaRPr lang="ru-RU" dirty="0" smtClean="0"/>
          </a:p>
          <a:p>
            <a:pPr algn="just">
              <a:buNone/>
            </a:pPr>
            <a:r>
              <a:rPr lang="ru-RU" dirty="0" smtClean="0"/>
              <a:t>-</a:t>
            </a:r>
            <a:r>
              <a:rPr lang="ru-RU" dirty="0" smtClean="0">
                <a:solidFill>
                  <a:srgbClr val="002060"/>
                </a:solidFill>
              </a:rPr>
              <a:t>преподаватель вместе с учащимися формулирует проблему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-учащиеся самостоятельно  изучают литературу, источники, ведут наблюдения и измерения 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-преподаватель оказывает помощь лишь при возникновении затруднений в решении проблемы</a:t>
            </a:r>
          </a:p>
          <a:p>
            <a:endParaRPr lang="ru-RU" dirty="0"/>
          </a:p>
        </p:txBody>
      </p:sp>
      <p:pic>
        <p:nvPicPr>
          <p:cNvPr id="5" name="На уроке.pptx34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931224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СРЕДСТВА ОБУЧЕНИЯ ПРОЕКТНО-ИССЛЕДОВАТЕЛЬСКОЙ ДЕЯТЕЛЬНОСТИ НА УРОКЕ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204864"/>
            <a:ext cx="7488832" cy="392129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3140968"/>
            <a:ext cx="71287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Цель смыслового чтения</a:t>
            </a:r>
            <a:r>
              <a:rPr lang="ru-RU" sz="3200" dirty="0" smtClean="0"/>
              <a:t> – </a:t>
            </a:r>
            <a:r>
              <a:rPr lang="ru-RU" sz="3200" dirty="0" smtClean="0">
                <a:solidFill>
                  <a:srgbClr val="002060"/>
                </a:solidFill>
              </a:rPr>
              <a:t>максимально точно и полно понять содержание текста, все детали и практически осмыслить извлеченную информацию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1340768"/>
            <a:ext cx="7056784" cy="1512168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259632" y="1170665"/>
            <a:ext cx="69127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6525" algn="l"/>
              </a:tabLst>
            </a:pPr>
            <a:r>
              <a:rPr lang="ru-RU" sz="3200" b="1" dirty="0" smtClean="0">
                <a:solidFill>
                  <a:srgbClr val="0070C0"/>
                </a:solidFill>
              </a:rPr>
              <a:t>Применение на уроках технологии смыслового чтения как средства обучения поиску информации</a:t>
            </a:r>
          </a:p>
        </p:txBody>
      </p:sp>
      <p:pic>
        <p:nvPicPr>
          <p:cNvPr id="11" name="На уроке.pptx273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978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859216" cy="115212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Формирование смыслового чтения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7859216" cy="4857403"/>
          </a:xfrm>
        </p:spPr>
        <p:txBody>
          <a:bodyPr/>
          <a:lstStyle/>
          <a:p>
            <a:pPr algn="ctr">
              <a:buNone/>
            </a:pPr>
            <a:r>
              <a:rPr lang="ru-RU" sz="2800" b="1" i="1" dirty="0" smtClean="0"/>
              <a:t>1 этап - поиск информации и понимание прочитанного</a:t>
            </a:r>
          </a:p>
          <a:p>
            <a:pPr algn="ctr">
              <a:buNone/>
            </a:pPr>
            <a:endParaRPr lang="ru-RU" sz="2800" dirty="0" smtClean="0"/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понимать текст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использовать различные виды  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ориентироваться в  словарях и справочниках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использовать формальные элементы текста для поиска нужной информации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работать  одновременно с несколькими источниками информации</a:t>
            </a:r>
          </a:p>
          <a:p>
            <a:pPr lvl="0" algn="just"/>
            <a:r>
              <a:rPr lang="ru-RU" sz="2400" dirty="0" smtClean="0">
                <a:solidFill>
                  <a:srgbClr val="002060"/>
                </a:solidFill>
              </a:rPr>
              <a:t>сопоставлять информацию </a:t>
            </a:r>
          </a:p>
          <a:p>
            <a:pPr algn="just"/>
            <a:endParaRPr lang="ru-RU" sz="2400" dirty="0"/>
          </a:p>
        </p:txBody>
      </p:sp>
      <p:pic>
        <p:nvPicPr>
          <p:cNvPr id="7" name="На уроке.pptx272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Шаблон для начальной школ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1408</TotalTime>
  <Words>1072</Words>
  <Application>Microsoft Office PowerPoint</Application>
  <PresentationFormat>Экран (4:3)</PresentationFormat>
  <Paragraphs>187</Paragraphs>
  <Slides>24</Slides>
  <Notes>0</Notes>
  <HiddenSlides>0</HiddenSlides>
  <MMClips>24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Шаблон для начальной школы</vt:lpstr>
      <vt:lpstr> Организация проектно-исследовательской деятельности младших школьников на уроках и во внеурочной деятельности  </vt:lpstr>
      <vt:lpstr> </vt:lpstr>
      <vt:lpstr>Цель организации проектно-исследовательской деятельности</vt:lpstr>
      <vt:lpstr>Формы  организации</vt:lpstr>
      <vt:lpstr>СРЕДСТВА ОБУЧЕНИЯ ПРОЕКТНО-ИССЛЕДОВАТЕЛЬСКОЙ ДЕЯТЕЛЬНОСТИ НА УРОКЕ</vt:lpstr>
      <vt:lpstr>СРЕДСТВА ОБУЧЕНИЯ ПРОЕКТНО-ИССЛЕДОВАТЕЛЬСКОЙ ДЕЯТЕЛЬНОСТИ НА УРОКЕ</vt:lpstr>
      <vt:lpstr> </vt:lpstr>
      <vt:lpstr>СРЕДСТВА ОБУЧЕНИЯ ПРОЕКТНО-ИССЛЕДОВАТЕЛЬСКОЙ ДЕЯТЕЛЬНОСТИ НА УРОКЕ</vt:lpstr>
      <vt:lpstr>Формирование смыслового чтения  </vt:lpstr>
      <vt:lpstr>Формирование смыслового чтения </vt:lpstr>
      <vt:lpstr>Технология работы с текстом учебника</vt:lpstr>
      <vt:lpstr>Технология работы с текстом учебника</vt:lpstr>
      <vt:lpstr>Технология работы с текстом учебника</vt:lpstr>
      <vt:lpstr> Пример применения технологии смыслового чтения в проектно-исследовательской работе   </vt:lpstr>
      <vt:lpstr>Слайд 15</vt:lpstr>
      <vt:lpstr>Используемые приёмы поиска и осмысления информации</vt:lpstr>
      <vt:lpstr>Классификация пословиц и поговорок </vt:lpstr>
      <vt:lpstr>Сборник Иоанна Трапицына «Народный нравоучитель»</vt:lpstr>
      <vt:lpstr>Классификация пословиц из сборника  Иоанна Трапицына «Народный нравоучитель»  с точки зрения современного употребления     </vt:lpstr>
      <vt:lpstr>Классификация пословиц из сборника  Иоанна Трапицына «Народный нравоучитель»  с точки зрения современного употребления       </vt:lpstr>
      <vt:lpstr>Классификация пословиц из сборника  Иоанна Трапицына «Народный нравоучитель»  с точки зрения современного употребления       </vt:lpstr>
      <vt:lpstr> Общие темы вятских пословиц и поговорок XIX и XXI века   </vt:lpstr>
      <vt:lpstr>Пословицы и поговорки аналогичные по трактованию  нравоучительного смысла    </vt:lpstr>
      <vt:lpstr>Слайд 24</vt:lpstr>
    </vt:vector>
  </TitlesOfParts>
  <Company>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Elena Zhilinskas</dc:creator>
  <cp:lastModifiedBy>Home</cp:lastModifiedBy>
  <cp:revision>21</cp:revision>
  <dcterms:created xsi:type="dcterms:W3CDTF">2014-12-25T05:19:14Z</dcterms:created>
  <dcterms:modified xsi:type="dcterms:W3CDTF">2021-02-09T05:50:14Z</dcterms:modified>
</cp:coreProperties>
</file>