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98" r:id="rId3"/>
    <p:sldId id="291" r:id="rId4"/>
    <p:sldId id="257" r:id="rId5"/>
    <p:sldId id="286" r:id="rId6"/>
    <p:sldId id="299" r:id="rId7"/>
    <p:sldId id="316" r:id="rId8"/>
    <p:sldId id="293" r:id="rId9"/>
    <p:sldId id="312" r:id="rId10"/>
    <p:sldId id="317" r:id="rId11"/>
    <p:sldId id="294" r:id="rId12"/>
    <p:sldId id="313" r:id="rId13"/>
    <p:sldId id="302" r:id="rId14"/>
    <p:sldId id="288" r:id="rId15"/>
    <p:sldId id="287" r:id="rId16"/>
    <p:sldId id="320" r:id="rId17"/>
    <p:sldId id="321" r:id="rId18"/>
    <p:sldId id="295" r:id="rId19"/>
    <p:sldId id="319" r:id="rId20"/>
    <p:sldId id="30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" initials="О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044" autoAdjust="0"/>
    <p:restoredTop sz="94660"/>
  </p:normalViewPr>
  <p:slideViewPr>
    <p:cSldViewPr>
      <p:cViewPr>
        <p:scale>
          <a:sx n="56" d="100"/>
          <a:sy n="56" d="100"/>
        </p:scale>
        <p:origin x="-6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4EF78-F7DE-46D8-BF64-B89BF3E3548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7754A-B13B-4D30-916D-E0234DD5AA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499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7754A-B13B-4D30-916D-E0234DD5AA0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0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D585663-4541-4A2F-996C-8F39BE5D9112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40BD8A-9FDA-4740-A28F-5EDB6B60DD9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420888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работы 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социализации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личноости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обучающихся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нарушением слуха в условиях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школы-интерната.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C17529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C17529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15616" y="4005064"/>
            <a:ext cx="7854696" cy="17526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7992888" cy="61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  <a:ea typeface="+mj-ea"/>
                <a:cs typeface="Times New Roman" panose="02020603050405020304" pitchFamily="18" charset="0"/>
              </a:rPr>
              <a:t>Кировское областное государственное образовательное учреждение «Школа-интернат для обучающихся с ограниченными возможностями здоровья г. Кирова»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077072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«Только та школа становится очагом духовной жизни, где помимо интересных уроков имеются и успешно применяются самые разнообразные формы развития учащихся вне урока»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                                              В.А. Сухомлинский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6165304"/>
            <a:ext cx="515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Ст.воспитатель Кузнецова Татьяна Михайловна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Мониторинг занятости учащихся 1-12 классов в кружках, секциях дополнительного образования и внеурочной деятельности (2020-2021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уч.год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70" y="1700808"/>
          <a:ext cx="8064894" cy="4774702"/>
        </p:xfrm>
        <a:graphic>
          <a:graphicData uri="http://schemas.openxmlformats.org/drawingml/2006/table">
            <a:tbl>
              <a:tblPr/>
              <a:tblGrid>
                <a:gridCol w="1584174"/>
                <a:gridCol w="430112"/>
                <a:gridCol w="356408"/>
                <a:gridCol w="427287"/>
                <a:gridCol w="356408"/>
                <a:gridCol w="356408"/>
                <a:gridCol w="356408"/>
                <a:gridCol w="427287"/>
                <a:gridCol w="427791"/>
                <a:gridCol w="427287"/>
                <a:gridCol w="427791"/>
                <a:gridCol w="427287"/>
                <a:gridCol w="1354252"/>
                <a:gridCol w="705994"/>
              </a:tblGrid>
              <a:tr h="481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1да,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1дб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 2б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8а,б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8в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4а,б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5а,5б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Расписание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Всего учащихся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3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Танцевальный коллектив «Жемчужина»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Пон. 14.40-16.30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Вт.14.40-16.30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Ср.14.40-16.30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ЧТ.14.40-16.30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Пт.14.40-16.00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6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Лыжная секция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Вт.14.30-17.00;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Ср.14.30-17.00;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Чт.14.30-17.00;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Пт.14.30-17.00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3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Студия ремёсел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Сб.14.00-17.00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Вс.13.20-17.00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6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Общая физическая подготовка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Вт.14.30-17.00;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Ср.14.30-17.00;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Чт.14.30-17.00;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Пт.14.30-17.00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Бассейн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Чт. 17.15-18.00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Авиамоделирование (КОГОБУ ДО ЦТТ).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пятница14.40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VR</a:t>
                      </a:r>
                      <a:r>
                        <a:rPr lang="ru-RU" sz="1100" b="1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US" sz="1100" b="1">
                          <a:latin typeface="Times New Roman"/>
                          <a:ea typeface="Times New Roman"/>
                        </a:rPr>
                        <a:t>AR </a:t>
                      </a: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без границ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(КОГОБУ ДО ЦТТ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 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Пн.15.00-18.00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Ср..15.00-18.00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Внеурочная деятельность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-6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78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2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Всего детей в дополнительном образовании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194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41365" marR="4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узнецова ТМ\Desktop\ЕКЧАС 2019-2020\Встреча вершинин\IMG-20191018-WA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6503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48" y="836712"/>
            <a:ext cx="920574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05800" cy="7647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          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VI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Национальный чемпионат «Абилимпикс»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2770" name="Picture 2" descr="C:\Users\Кузнецова ТМ\Desktop\Карабин АБИЛИМПИКС 24.11.20\tsQ-OKwzDh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3999" cy="6021288"/>
          </a:xfrm>
          <a:prstGeom prst="rect">
            <a:avLst/>
          </a:prstGeom>
          <a:noFill/>
        </p:spPr>
      </p:pic>
      <p:pic>
        <p:nvPicPr>
          <p:cNvPr id="4" name="Picture 2" descr="C:\Users\Кузнецова ТМ\Desktop\Абилимпикс Чемпион 2020\20201126_1214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525344"/>
          </a:xfrm>
          <a:prstGeom prst="rect">
            <a:avLst/>
          </a:prstGeom>
          <a:noFill/>
        </p:spPr>
      </p:pic>
      <p:pic>
        <p:nvPicPr>
          <p:cNvPr id="5" name="Picture 2" descr="C:\Users\Кузнецова ТМ\Desktop\Абилимпикс Чемпион 2020\20201125_1739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836712"/>
            <a:ext cx="5143500" cy="6858000"/>
          </a:xfrm>
          <a:prstGeom prst="rect">
            <a:avLst/>
          </a:prstGeom>
          <a:noFill/>
        </p:spPr>
      </p:pic>
      <p:pic>
        <p:nvPicPr>
          <p:cNvPr id="6" name="Picture 2" descr="C:\Users\Кузнецова ТМ\Desktop\Карабин АБИЛИМПИКС 24.11.20\oFb2J6lRzY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20"/>
            <a:ext cx="9144000" cy="621694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-20180320-WA0008(1)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00" y="1628140"/>
            <a:ext cx="3633470" cy="4844415"/>
          </a:xfrm>
          <a:prstGeom prst="rect">
            <a:avLst/>
          </a:prstGeom>
        </p:spPr>
      </p:pic>
      <p:pic>
        <p:nvPicPr>
          <p:cNvPr id="12" name="Рисунок 11" descr="P104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7945" y="2219325"/>
            <a:ext cx="5214620" cy="391096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0" y="1052736"/>
            <a:ext cx="9144000" cy="4865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 fontScale="90000"/>
          </a:bodyPr>
          <a:lstStyle/>
          <a:p>
            <a:pPr algn="ctr">
              <a:defRPr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На занятиях в многопрофильном техникуме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P1040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44824"/>
            <a:ext cx="7531735" cy="5648325"/>
          </a:xfrm>
          <a:prstGeom prst="rect">
            <a:avLst/>
          </a:prstGeom>
        </p:spPr>
      </p:pic>
      <p:pic>
        <p:nvPicPr>
          <p:cNvPr id="5" name="Рисунок 4" descr="P1040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5015541" cy="3761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8511" y="4486369"/>
            <a:ext cx="16124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Куимова Саши</a:t>
            </a:r>
            <a:endParaRPr lang="ru-RU" dirty="0"/>
          </a:p>
        </p:txBody>
      </p:sp>
      <p:pic>
        <p:nvPicPr>
          <p:cNvPr id="4" name="Рисунок 3" descr="P104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2672" y="2863498"/>
            <a:ext cx="5111552" cy="3833664"/>
          </a:xfrm>
          <a:prstGeom prst="rect">
            <a:avLst/>
          </a:prstGeom>
        </p:spPr>
      </p:pic>
      <p:pic>
        <p:nvPicPr>
          <p:cNvPr id="8" name="Рисунок 7" descr="P1040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4456" y="764704"/>
            <a:ext cx="5039544" cy="3779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66156" y="4611097"/>
            <a:ext cx="21221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Половникова</a:t>
            </a:r>
            <a:r>
              <a:rPr lang="ru-RU" dirty="0" smtClean="0"/>
              <a:t> Игоря</a:t>
            </a:r>
            <a:endParaRPr lang="ru-RU" dirty="0"/>
          </a:p>
        </p:txBody>
      </p:sp>
      <p:pic>
        <p:nvPicPr>
          <p:cNvPr id="10" name="Рисунок 9" descr="P10407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747114" cy="4310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0" y="4437112"/>
            <a:ext cx="21466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Ситникова</a:t>
            </a:r>
            <a:r>
              <a:rPr lang="ru-RU" dirty="0" smtClean="0"/>
              <a:t> Дмитрия</a:t>
            </a:r>
            <a:endParaRPr lang="ru-RU" dirty="0"/>
          </a:p>
        </p:txBody>
      </p:sp>
      <p:pic>
        <p:nvPicPr>
          <p:cNvPr id="12" name="Рисунок 11" descr="P10407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356357" y="1232629"/>
            <a:ext cx="5471592" cy="4103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0" y="2564904"/>
            <a:ext cx="19373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/>
              <a:t>Бардакова</a:t>
            </a:r>
            <a:r>
              <a:rPr lang="ru-RU" dirty="0" smtClean="0"/>
              <a:t> Влада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305800" cy="6389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11в на  занятиях в МУК-4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8239" r="-2887" b="-4514"/>
          <a:stretch>
            <a:fillRect/>
          </a:stretch>
        </p:blipFill>
        <p:spPr bwMode="auto">
          <a:xfrm>
            <a:off x="323528" y="1287701"/>
            <a:ext cx="8820472" cy="557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40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06388" y="2623220"/>
            <a:ext cx="4653136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05800" cy="6503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Экзаменационные изделия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6237312"/>
            <a:ext cx="325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Лежак (</a:t>
            </a:r>
            <a:r>
              <a:rPr lang="ru-RU" b="1" dirty="0" err="1" smtClean="0"/>
              <a:t>Вылегжанин</a:t>
            </a:r>
            <a:r>
              <a:rPr lang="ru-RU" b="1" dirty="0" smtClean="0"/>
              <a:t> Рома)</a:t>
            </a:r>
            <a:endParaRPr lang="ru-RU" b="1" dirty="0"/>
          </a:p>
        </p:txBody>
      </p:sp>
      <p:pic>
        <p:nvPicPr>
          <p:cNvPr id="6" name="Рисунок 5" descr="P1040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941478"/>
            <a:ext cx="3851920" cy="3761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5229200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Скамейка (</a:t>
            </a:r>
            <a:r>
              <a:rPr lang="ru-RU" b="1" dirty="0" err="1" smtClean="0"/>
              <a:t>Рычков</a:t>
            </a:r>
            <a:r>
              <a:rPr lang="ru-RU" b="1" dirty="0" smtClean="0"/>
              <a:t> Андрей)</a:t>
            </a:r>
            <a:endParaRPr lang="ru-RU" b="1" dirty="0"/>
          </a:p>
        </p:txBody>
      </p:sp>
      <p:pic>
        <p:nvPicPr>
          <p:cNvPr id="9" name="Замещающее содержимое 6"/>
          <p:cNvPicPr>
            <a:picLocks noChangeAspect="1"/>
          </p:cNvPicPr>
          <p:nvPr/>
        </p:nvPicPr>
        <p:blipFill>
          <a:blip r:embed="rId4" cstate="print"/>
          <a:srcRect l="67" r="67" b="15263"/>
          <a:stretch>
            <a:fillRect/>
          </a:stretch>
        </p:blipFill>
        <p:spPr>
          <a:xfrm>
            <a:off x="2555776" y="1421997"/>
            <a:ext cx="3846892" cy="54360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3808" y="6165304"/>
            <a:ext cx="383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Письменный стол (Кузнецов Влад)</a:t>
            </a:r>
            <a:endParaRPr lang="ru-RU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                            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Учебные заведения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Межрегиональный центр реабилитации (колледж) г.Павловск;</a:t>
            </a:r>
          </a:p>
          <a:p>
            <a:r>
              <a:rPr lang="ru-RU" sz="2400" dirty="0" smtClean="0"/>
              <a:t>Нижнетагильский техникум металлообрабатывающих производств и сервиса;</a:t>
            </a:r>
          </a:p>
          <a:p>
            <a:r>
              <a:rPr lang="ru-RU" sz="2400" dirty="0" smtClean="0"/>
              <a:t>Югорский колледж олимпийского резерва;</a:t>
            </a:r>
          </a:p>
          <a:p>
            <a:r>
              <a:rPr lang="ru-RU" sz="2400" dirty="0" smtClean="0"/>
              <a:t>Тульский техникум социальных технологий (токарь, слесарь, фрезеровщик);</a:t>
            </a:r>
          </a:p>
          <a:p>
            <a:r>
              <a:rPr lang="ru-RU" sz="2400" dirty="0" smtClean="0"/>
              <a:t>Кировский авиационный техникум;</a:t>
            </a:r>
          </a:p>
          <a:p>
            <a:r>
              <a:rPr lang="ru-RU" sz="2400" dirty="0" err="1" smtClean="0"/>
              <a:t>Сарапульский</a:t>
            </a:r>
            <a:r>
              <a:rPr lang="ru-RU" sz="2400" dirty="0" smtClean="0"/>
              <a:t> колледж для инвалидов;</a:t>
            </a:r>
          </a:p>
          <a:p>
            <a:r>
              <a:rPr lang="ru-RU" sz="2400" dirty="0" smtClean="0"/>
              <a:t>Центр профессиональной реабилитации инвалидов по слуху. </a:t>
            </a:r>
            <a:r>
              <a:rPr lang="ru-RU" sz="2400" dirty="0" err="1" smtClean="0"/>
              <a:t>ВлГУ</a:t>
            </a:r>
            <a:r>
              <a:rPr lang="ru-RU" sz="2400" dirty="0" smtClean="0"/>
              <a:t> ;</a:t>
            </a:r>
          </a:p>
          <a:p>
            <a:r>
              <a:rPr lang="ru-RU" sz="2400" dirty="0" smtClean="0"/>
              <a:t>Университет </a:t>
            </a:r>
            <a:r>
              <a:rPr lang="ru-RU" sz="2400" dirty="0" err="1" smtClean="0"/>
              <a:t>им.Н.Э.Баумана</a:t>
            </a:r>
            <a:r>
              <a:rPr lang="ru-RU" sz="2400" dirty="0" smtClean="0"/>
              <a:t> (</a:t>
            </a:r>
            <a:r>
              <a:rPr lang="ru-RU" sz="2400" dirty="0" err="1" smtClean="0"/>
              <a:t>ГуимцМГТУ</a:t>
            </a:r>
            <a:r>
              <a:rPr lang="ru-RU" sz="2400" dirty="0" smtClean="0"/>
              <a:t>);</a:t>
            </a:r>
          </a:p>
          <a:p>
            <a:r>
              <a:rPr lang="ru-RU" sz="2400" dirty="0" smtClean="0"/>
              <a:t>Московский педагогический государственный университет ( МПГУ)</a:t>
            </a:r>
          </a:p>
          <a:p>
            <a:pPr>
              <a:buNone/>
            </a:pPr>
            <a:endParaRPr lang="ru-RU" sz="2400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Кузнецова ТМ\Desktop\для екч май 2020\P91127-124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96944" cy="64533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В концепции модернизации Российского образования говорится, что одной из важнейших задач воспитания является </a:t>
            </a:r>
          </a:p>
          <a:p>
            <a:pPr algn="just">
              <a:buNone/>
            </a:pPr>
            <a:r>
              <a:rPr lang="ru-RU" dirty="0" smtClean="0"/>
              <a:t>  «</a:t>
            </a:r>
            <a:r>
              <a:rPr lang="ru-RU" b="1" dirty="0" smtClean="0"/>
              <a:t>формирование у школьников  способности к успешной социализации в обществе и активной адаптации на рынке труда»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Составной частью социализации является профессиональное самоопределение, умение анализировать содержание профессий, оценивать свои профессиональные возможности и на этой основе осуществлять жизненный и профессиональный выбор - одна из ключевых компетенций выпускника современной общеобразовательной школы.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468880"/>
            <a:ext cx="8229600" cy="4389120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/>
              <a:t>КОГДА ЧЕЛОВЕК НЕ ЗНАЕТ,</a:t>
            </a:r>
          </a:p>
          <a:p>
            <a:pPr algn="ctr">
              <a:buNone/>
            </a:pPr>
            <a:r>
              <a:rPr lang="ru-RU" sz="2800" b="1" dirty="0" smtClean="0"/>
              <a:t>К КАКОЙ ПРИСТАНИ ОН ДЕРЖИТ ПУТЬ,</a:t>
            </a:r>
          </a:p>
          <a:p>
            <a:pPr algn="ctr">
              <a:buNone/>
            </a:pPr>
            <a:r>
              <a:rPr lang="ru-RU" sz="2800" b="1" dirty="0" smtClean="0"/>
              <a:t>ДЛЯ НЕГО НИ ОДИН ВЕТЕР</a:t>
            </a:r>
          </a:p>
          <a:p>
            <a:pPr algn="ctr">
              <a:buNone/>
            </a:pPr>
            <a:r>
              <a:rPr lang="ru-RU" sz="2800" b="1" dirty="0" smtClean="0"/>
              <a:t>                              НЕ БУДЕТ ПОПУТНЫМ</a:t>
            </a:r>
          </a:p>
          <a:p>
            <a:pPr algn="ctr">
              <a:buNone/>
            </a:pPr>
            <a:r>
              <a:rPr lang="ru-RU" sz="2800" b="1" dirty="0" smtClean="0"/>
              <a:t>  </a:t>
            </a:r>
          </a:p>
          <a:p>
            <a:pPr algn="ctr">
              <a:buNone/>
            </a:pPr>
            <a:r>
              <a:rPr lang="ru-RU" sz="2400" b="1" dirty="0" smtClean="0"/>
              <a:t>                                                                Сенеки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9644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Пути реализации профессионального                       самоопределения подростков </a:t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в школе-интернате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468880"/>
            <a:ext cx="8229600" cy="4389120"/>
          </a:xfrm>
        </p:spPr>
        <p:txBody>
          <a:bodyPr/>
          <a:lstStyle/>
          <a:p>
            <a:r>
              <a:rPr lang="ru-RU" dirty="0" smtClean="0"/>
              <a:t>Через учебно-воспитательный процесс;</a:t>
            </a:r>
          </a:p>
          <a:p>
            <a:endParaRPr lang="ru-RU" dirty="0" smtClean="0"/>
          </a:p>
          <a:p>
            <a:r>
              <a:rPr lang="ru-RU" dirty="0" smtClean="0"/>
              <a:t>Внеурочную деятельность;</a:t>
            </a:r>
          </a:p>
          <a:p>
            <a:endParaRPr lang="ru-RU" dirty="0" smtClean="0"/>
          </a:p>
          <a:p>
            <a:r>
              <a:rPr lang="ru-RU" dirty="0" smtClean="0"/>
              <a:t>Внешкольную работу с учащимися. 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Цель социализации 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и профориентации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424936" cy="4941168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ru-RU" sz="2800" dirty="0" smtClean="0"/>
          </a:p>
          <a:p>
            <a:pPr>
              <a:buNone/>
            </a:pPr>
            <a:r>
              <a:rPr lang="ru-RU" sz="6800" dirty="0" smtClean="0"/>
              <a:t>-</a:t>
            </a:r>
            <a:r>
              <a:rPr lang="ru-RU" sz="6800" b="1" dirty="0" smtClean="0"/>
              <a:t>актуализация и содействие профессиональному самоопределению учащихся;</a:t>
            </a:r>
          </a:p>
          <a:p>
            <a:pPr>
              <a:buNone/>
            </a:pPr>
            <a:endParaRPr lang="ru-RU" sz="6800" b="1" dirty="0" smtClean="0"/>
          </a:p>
          <a:p>
            <a:pPr>
              <a:buNone/>
            </a:pPr>
            <a:r>
              <a:rPr lang="ru-RU" sz="6800" b="1" dirty="0" smtClean="0"/>
              <a:t>-обогащение и совершенствование человеческой сущности подростков посредством социально-педагогической и социально-культурной поддержки их собственных усилий;</a:t>
            </a:r>
          </a:p>
          <a:p>
            <a:pPr>
              <a:buNone/>
            </a:pPr>
            <a:endParaRPr lang="ru-RU" sz="6800" b="1" dirty="0" smtClean="0"/>
          </a:p>
          <a:p>
            <a:pPr>
              <a:buNone/>
            </a:pPr>
            <a:r>
              <a:rPr lang="ru-RU" sz="6800" b="1" dirty="0" smtClean="0"/>
              <a:t>-обретение воспитанниками способности владеть набором программ деятельности и поведения;</a:t>
            </a:r>
          </a:p>
          <a:p>
            <a:pPr>
              <a:buNone/>
            </a:pPr>
            <a:endParaRPr lang="ru-RU" sz="6800" b="1" dirty="0" smtClean="0"/>
          </a:p>
          <a:p>
            <a:pPr>
              <a:buNone/>
            </a:pPr>
            <a:r>
              <a:rPr lang="ru-RU" sz="6800" b="1" dirty="0" smtClean="0"/>
              <a:t>-создание совокупности условий, обеспечивающих профессиональную ориентацию школьников на ступени основного общего образования</a:t>
            </a:r>
          </a:p>
          <a:p>
            <a:pPr algn="ctr">
              <a:buNone/>
            </a:pPr>
            <a:endParaRPr lang="ru-RU" sz="6800" b="1" dirty="0" smtClean="0"/>
          </a:p>
          <a:p>
            <a:pPr algn="r">
              <a:buNone/>
            </a:pPr>
            <a:r>
              <a:rPr lang="ru-RU" sz="3200" dirty="0" smtClean="0"/>
              <a:t>                                                                    </a:t>
            </a:r>
            <a:endParaRPr lang="ru-RU" sz="3200" b="1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   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Задачи социализации и профориентации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/>
              <a:t>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Создание условий для личностного роста учащихся;</a:t>
            </a:r>
          </a:p>
          <a:p>
            <a:pPr algn="just"/>
            <a:r>
              <a:rPr lang="ru-RU" dirty="0" smtClean="0"/>
              <a:t>Повышение уровня психологической компетенции учащихся посредством вооружения их соответствующими знаниями и умениями, пробуждения потребности в самосовершенствовании;</a:t>
            </a:r>
          </a:p>
          <a:p>
            <a:pPr algn="just"/>
            <a:r>
              <a:rPr lang="ru-RU" dirty="0" smtClean="0"/>
              <a:t>Выявление природных задатков и трансформация их в способности;</a:t>
            </a:r>
          </a:p>
          <a:p>
            <a:pPr algn="just"/>
            <a:r>
              <a:rPr lang="ru-RU" dirty="0" smtClean="0"/>
              <a:t>Ознакомление учащихся со спецификой профессиональной деятельности;</a:t>
            </a:r>
          </a:p>
          <a:p>
            <a:pPr algn="just"/>
            <a:r>
              <a:rPr lang="ru-RU" dirty="0" smtClean="0"/>
              <a:t>Активное привлечение к деятельности в рамках программы всех участников педагогического процесса.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         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Системный подход к работе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по профориентации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Уроки трудового обучения;</a:t>
            </a:r>
          </a:p>
          <a:p>
            <a:r>
              <a:rPr lang="ru-RU" dirty="0" smtClean="0"/>
              <a:t>    Уроки технологии;</a:t>
            </a:r>
          </a:p>
          <a:p>
            <a:r>
              <a:rPr lang="ru-RU" dirty="0" smtClean="0"/>
              <a:t>    Формирование бытовых навыков;</a:t>
            </a:r>
          </a:p>
          <a:p>
            <a:r>
              <a:rPr lang="ru-RU" dirty="0" smtClean="0"/>
              <a:t>     Кружковая работа;</a:t>
            </a:r>
          </a:p>
          <a:p>
            <a:r>
              <a:rPr lang="ru-RU" dirty="0" smtClean="0"/>
              <a:t>     Экскурсии на предприятия;</a:t>
            </a:r>
          </a:p>
          <a:p>
            <a:r>
              <a:rPr lang="ru-RU" dirty="0" smtClean="0"/>
              <a:t>     Занятия по профориентации.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P1040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40821"/>
            <a:ext cx="7162901" cy="591717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766022"/>
            <a:ext cx="7380312" cy="609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8510"/>
            <a:ext cx="7383988" cy="612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узнецова ТМ\Desktop\Ед классный час 4 четверть\Презентация\день тру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https://sun9-70.userapi.com/impg/66bgf2p7RUeMRLlJYu_l6n8yOE9VYo1RHTYgfA/D95u-TMwKDU.jpg?size=810x1080&amp;quality=96&amp;sign=2cf0d5176ab35c7e501aa7c4eda540b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81698" cy="4347864"/>
          </a:xfrm>
          <a:prstGeom prst="rect">
            <a:avLst/>
          </a:prstGeom>
          <a:noFill/>
        </p:spPr>
      </p:pic>
      <p:pic>
        <p:nvPicPr>
          <p:cNvPr id="4" name="Picture 2" descr="https://sun9-70.userapi.com/impg/66bgf2p7RUeMRLlJYu_l6n8yOE9VYo1RHTYgfA/D95u-TMwKDU.jpg?size=810x1080&amp;quality=96&amp;sign=2cf0d5176ab35c7e501aa7c4eda540b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4808" y="2000262"/>
            <a:ext cx="144016" cy="2857477"/>
          </a:xfrm>
          <a:prstGeom prst="rect">
            <a:avLst/>
          </a:prstGeom>
          <a:noFill/>
        </p:spPr>
      </p:pic>
      <p:pic>
        <p:nvPicPr>
          <p:cNvPr id="6" name="Picture 2" descr="C:\Users\Кузнецова ТМ\Desktop\Ед классный час 4 четверть\Презентация\тру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416" y="0"/>
            <a:ext cx="5256584" cy="4437112"/>
          </a:xfrm>
          <a:prstGeom prst="rect">
            <a:avLst/>
          </a:prstGeom>
          <a:noFill/>
        </p:spPr>
      </p:pic>
      <p:pic>
        <p:nvPicPr>
          <p:cNvPr id="7" name="Picture 2" descr="C:\Users\Кузнецова ТМ\Desktop\ЕКЧАС 2019-2020\Трудовая акция\IMG-20191018-WA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9030"/>
            <a:ext cx="4211960" cy="3158970"/>
          </a:xfrm>
          <a:prstGeom prst="rect">
            <a:avLst/>
          </a:prstGeom>
          <a:noFill/>
        </p:spPr>
      </p:pic>
      <p:pic>
        <p:nvPicPr>
          <p:cNvPr id="8" name="Picture 2" descr="C:\Users\Кузнецова ТМ\Desktop\фото к ЕДЧ\P90304-192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132856"/>
            <a:ext cx="4355976" cy="4725144"/>
          </a:xfrm>
          <a:prstGeom prst="rect">
            <a:avLst/>
          </a:prstGeom>
          <a:noFill/>
        </p:spPr>
      </p:pic>
      <p:pic>
        <p:nvPicPr>
          <p:cNvPr id="9" name="Picture 2" descr="C:\Users\Кузнецова ТМ\Desktop\ЕКЧАС 2019-2020\Сбор маклатуры\P91002-1626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340768"/>
            <a:ext cx="5076056" cy="380704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1442</TotalTime>
  <Words>514</Words>
  <Application>Microsoft Office PowerPoint</Application>
  <PresentationFormat>Экран (4:3)</PresentationFormat>
  <Paragraphs>169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         Роль профориентационной работы   в социализации личноости обучающихся  с нарушением слуха в условиях  школы-интерната.     </vt:lpstr>
      <vt:lpstr>Слайд 2</vt:lpstr>
      <vt:lpstr>       Пути реализации профессионального                       самоопределения подростков  в школе-интернате</vt:lpstr>
      <vt:lpstr>  Цель социализации  и профориентации</vt:lpstr>
      <vt:lpstr>     Задачи социализации и профориентации   </vt:lpstr>
      <vt:lpstr>           Системный подход к работе  по профориентации</vt:lpstr>
      <vt:lpstr>Слайд 7</vt:lpstr>
      <vt:lpstr>Слайд 8</vt:lpstr>
      <vt:lpstr>Слайд 9</vt:lpstr>
      <vt:lpstr>Мониторинг занятости учащихся 1-12 классов в кружках, секциях дополнительного образования и внеурочной деятельности (2020-2021 уч.год)</vt:lpstr>
      <vt:lpstr>Слайд 11</vt:lpstr>
      <vt:lpstr> </vt:lpstr>
      <vt:lpstr>               VI Национальный чемпионат «Абилимпикс» </vt:lpstr>
      <vt:lpstr> На занятиях в многопрофильном техникуме  </vt:lpstr>
      <vt:lpstr> </vt:lpstr>
      <vt:lpstr>11в на  занятиях в МУК-4</vt:lpstr>
      <vt:lpstr>Экзаменационные изделия</vt:lpstr>
      <vt:lpstr>                                   Учебные заведения</vt:lpstr>
      <vt:lpstr>Слайд 19</vt:lpstr>
      <vt:lpstr>Слайд 20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ТОГБОУ «Специальная (коррекционная) общеобразовательная школа-интернат №2»</dc:title>
  <dc:creator>Оксана</dc:creator>
  <cp:lastModifiedBy>Кузнецова ТМ</cp:lastModifiedBy>
  <cp:revision>170</cp:revision>
  <dcterms:created xsi:type="dcterms:W3CDTF">2012-04-16T11:19:04Z</dcterms:created>
  <dcterms:modified xsi:type="dcterms:W3CDTF">2021-02-24T07:15:58Z</dcterms:modified>
</cp:coreProperties>
</file>