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65" r:id="rId5"/>
    <p:sldId id="266" r:id="rId6"/>
    <p:sldId id="268" r:id="rId7"/>
    <p:sldId id="269" r:id="rId8"/>
    <p:sldId id="257" r:id="rId9"/>
    <p:sldId id="271" r:id="rId10"/>
    <p:sldId id="267" r:id="rId11"/>
    <p:sldId id="272" r:id="rId12"/>
    <p:sldId id="280" r:id="rId13"/>
    <p:sldId id="283" r:id="rId14"/>
    <p:sldId id="273" r:id="rId15"/>
    <p:sldId id="279" r:id="rId16"/>
    <p:sldId id="259" r:id="rId17"/>
    <p:sldId id="274" r:id="rId18"/>
    <p:sldId id="263" r:id="rId19"/>
    <p:sldId id="275" r:id="rId20"/>
    <p:sldId id="276" r:id="rId21"/>
    <p:sldId id="264" r:id="rId22"/>
    <p:sldId id="26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799"/>
            <a:ext cx="7772400" cy="19716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Технологии помощи, ориентированные на поиск ресурсов кровной семьи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возвращения ребенка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365104"/>
            <a:ext cx="5976664" cy="1273696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С.Г.Клековкина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директор КОГОБУ для детей-сирот </a:t>
            </a:r>
          </a:p>
          <a:p>
            <a:pPr algn="r"/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дом «Надежда» ОВЗ г.Кирова»</a:t>
            </a:r>
          </a:p>
          <a:p>
            <a:endParaRPr lang="ru-RU" dirty="0"/>
          </a:p>
        </p:txBody>
      </p:sp>
      <p:pic>
        <p:nvPicPr>
          <p:cNvPr id="7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452320" y="260649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691526" y="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O:\методкабинет\Татьяна Владимировна\для Мурманска\DSC02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6528722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568" y="5661247"/>
            <a:ext cx="77048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Анализ сложившейся ситуации, </a:t>
            </a:r>
          </a:p>
          <a:p>
            <a:pPr algn="ctr"/>
            <a:r>
              <a:rPr lang="ru-RU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планирование мероприятий по возвращению ребёнка </a:t>
            </a:r>
            <a:endParaRPr lang="ru-RU" sz="2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IMG_0038-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539552" y="764704"/>
            <a:ext cx="767029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5536" y="609329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Приглашение на детские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sz="2400" dirty="0"/>
          </a:p>
        </p:txBody>
      </p:sp>
      <p:pic>
        <p:nvPicPr>
          <p:cNvPr id="10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812360" y="0"/>
            <a:ext cx="1331640" cy="84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5517232"/>
            <a:ext cx="3203848" cy="86409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Информирование родителя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телефону</a:t>
            </a: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WhatsApp Image 2021-01-28 at 12.14.46.jpe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t="22198"/>
          <a:stretch>
            <a:fillRect/>
          </a:stretch>
        </p:blipFill>
        <p:spPr>
          <a:xfrm>
            <a:off x="251520" y="404664"/>
            <a:ext cx="5761365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596336" y="18864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5877272"/>
            <a:ext cx="2634258" cy="6480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Общение ребенка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 родителем</a:t>
            </a: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596336" y="18864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ArebmrKWEU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24800" t="16401" r="12201" b="33200"/>
          <a:stretch>
            <a:fillRect/>
          </a:stretch>
        </p:blipFill>
        <p:spPr>
          <a:xfrm>
            <a:off x="251520" y="404664"/>
            <a:ext cx="5738137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21288"/>
            <a:ext cx="8964488" cy="3600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Разъяснительная работа и консультирование родителя</a:t>
            </a: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 descr="gvpFgRGjYGY.jpg"/>
          <p:cNvPicPr>
            <a:picLocks noChangeAspect="1"/>
          </p:cNvPicPr>
          <p:nvPr/>
        </p:nvPicPr>
        <p:blipFill>
          <a:blip r:embed="rId3" cstate="print"/>
          <a:srcRect l="6601" t="14300" b="5901"/>
          <a:stretch>
            <a:fillRect/>
          </a:stretch>
        </p:blipFill>
        <p:spPr>
          <a:xfrm>
            <a:off x="4783796" y="1124745"/>
            <a:ext cx="4108683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812360" y="0"/>
            <a:ext cx="1331640" cy="84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_hVRmjnWQqM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13601" t="17450" b="12201"/>
          <a:stretch>
            <a:fillRect/>
          </a:stretch>
        </p:blipFill>
        <p:spPr>
          <a:xfrm>
            <a:off x="179512" y="1124744"/>
            <a:ext cx="4311303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949280"/>
            <a:ext cx="8496944" cy="43204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Общение по электронной почте</a:t>
            </a: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t="8834" r="45469" b="-8771"/>
          <a:stretch>
            <a:fillRect/>
          </a:stretch>
        </p:blipFill>
        <p:spPr bwMode="auto">
          <a:xfrm>
            <a:off x="539552" y="980727"/>
            <a:ext cx="3600400" cy="371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 t="7720" r="43107" b="1568"/>
          <a:stretch>
            <a:fillRect/>
          </a:stretch>
        </p:blipFill>
        <p:spPr bwMode="auto">
          <a:xfrm>
            <a:off x="4572000" y="1556791"/>
            <a:ext cx="4032448" cy="361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2" descr="эмблема Детдом _c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596336" y="18864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856734"/>
            <a:ext cx="6840760" cy="45258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Письма и посылки по почте</a:t>
            </a: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884368" y="0"/>
            <a:ext cx="1259632" cy="7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6ICaLDREXOU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tretch>
            <a:fillRect/>
          </a:stretch>
        </p:blipFill>
        <p:spPr>
          <a:xfrm>
            <a:off x="179512" y="620688"/>
            <a:ext cx="340237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mspsOYoYqi8.jpg"/>
          <p:cNvPicPr>
            <a:picLocks noChangeAspect="1"/>
          </p:cNvPicPr>
          <p:nvPr/>
        </p:nvPicPr>
        <p:blipFill>
          <a:blip r:embed="rId5" cstate="print"/>
          <a:srcRect l="22449" t="16651" b="16401"/>
          <a:stretch>
            <a:fillRect/>
          </a:stretch>
        </p:blipFill>
        <p:spPr>
          <a:xfrm rot="5400000">
            <a:off x="4968044" y="1232756"/>
            <a:ext cx="2736303" cy="511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942732"/>
            <a:ext cx="6984776" cy="5826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Буклеты, брошюры для родителей</a:t>
            </a: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lDsBHF_prLc (1).jpg"/>
          <p:cNvPicPr>
            <a:picLocks noChangeAspect="1"/>
          </p:cNvPicPr>
          <p:nvPr/>
        </p:nvPicPr>
        <p:blipFill>
          <a:blip r:embed="rId3" cstate="print"/>
          <a:srcRect t="33200" b="33200"/>
          <a:stretch>
            <a:fillRect/>
          </a:stretch>
        </p:blipFill>
        <p:spPr>
          <a:xfrm rot="10800000">
            <a:off x="395535" y="404664"/>
            <a:ext cx="7344816" cy="55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818946" y="0"/>
            <a:ext cx="132505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552" y="260648"/>
            <a:ext cx="72008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512" y="5661248"/>
            <a:ext cx="8784975" cy="119675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Временная передача воспитанников в семьи родственников </a:t>
            </a: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</a:t>
            </a:r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заключению органов опеки и попечительства</a:t>
            </a:r>
          </a:p>
        </p:txBody>
      </p:sp>
      <p:pic>
        <p:nvPicPr>
          <p:cNvPr id="6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818946" y="0"/>
            <a:ext cx="132505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5304"/>
            <a:ext cx="9324528" cy="28803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Уведомление об окончании срока действия соглашения</a:t>
            </a:r>
            <a:endParaRPr lang="ru-RU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3034" r="67125" b="6467"/>
          <a:stretch>
            <a:fillRect/>
          </a:stretch>
        </p:blipFill>
        <p:spPr bwMode="auto">
          <a:xfrm>
            <a:off x="1475656" y="188640"/>
            <a:ext cx="4176464" cy="575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51920" y="476672"/>
            <a:ext cx="10081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2348880"/>
            <a:ext cx="9361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2339752" y="2492896"/>
            <a:ext cx="100811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835542" y="0"/>
            <a:ext cx="1308458" cy="82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452320" y="260649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epositphotos_24440795-stock-photo-parents-sitting-with-children-read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24744"/>
            <a:ext cx="766885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188640"/>
            <a:ext cx="8280920" cy="582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организовано: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ru-RU" sz="24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4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органами опеки и попечительства по вопросам защиты прав и интересов детей, восстановления кровных связей;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4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4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ПДН с целью изменения жизненной ситуации семьи, правового просвещения родителей;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4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4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центрами помощи семье и детям – работа с психологами;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4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4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образовательными учреждениями (детские сады, школы, учреждения)</a:t>
            </a:r>
            <a:r>
              <a:rPr kumimoji="0" lang="ru-RU" sz="24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4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4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также с центром социального обслуживания, КДН, ПДН, УФССП, Центром занятости населения, ЖКХ и др.</a:t>
            </a:r>
          </a:p>
        </p:txBody>
      </p:sp>
      <p:pic>
        <p:nvPicPr>
          <p:cNvPr id="15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452320" y="18864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274638"/>
            <a:ext cx="8534722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Количество воспитанников,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переданных в кровные семьи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2060848"/>
          <a:ext cx="8424936" cy="338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/>
                <a:gridCol w="2106234"/>
                <a:gridCol w="2106234"/>
                <a:gridCol w="2106234"/>
              </a:tblGrid>
              <a:tr h="820319">
                <a:tc rowSpan="2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Количество детей</a:t>
                      </a:r>
                      <a:endParaRPr lang="ru-RU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81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2018г.</a:t>
                      </a:r>
                      <a:endParaRPr lang="ru-RU" sz="2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2019г.</a:t>
                      </a:r>
                      <a:endParaRPr lang="ru-RU" sz="2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2020г.</a:t>
                      </a:r>
                      <a:endParaRPr lang="ru-RU" sz="2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165595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Кровная семья</a:t>
                      </a:r>
                      <a:endParaRPr lang="ru-RU" sz="28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31</a:t>
                      </a:r>
                      <a:endParaRPr lang="ru-RU" sz="2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ru-RU" sz="2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</a:rPr>
                        <a:t>20</a:t>
                      </a:r>
                      <a:endParaRPr lang="ru-RU" sz="28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452320" y="260649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16385" name="Picture 1" descr="Z:\Соцпедагог\2017 выступления\Кровная семья\IMG_6569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3528" y="242646"/>
            <a:ext cx="4440493" cy="333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3"/>
          <p:cNvPicPr>
            <a:picLocks noGrp="1"/>
          </p:cNvPicPr>
          <p:nvPr>
            <p:ph idx="1"/>
          </p:nvPr>
        </p:nvPicPr>
        <p:blipFill>
          <a:blip r:embed="rId4" cstate="print"/>
          <a:srcRect l="9509" t="9427" r="3363"/>
          <a:stretch>
            <a:fillRect/>
          </a:stretch>
        </p:blipFill>
        <p:spPr>
          <a:xfrm>
            <a:off x="3751794" y="3100880"/>
            <a:ext cx="5212694" cy="3640488"/>
          </a:xfrm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2" descr="эмблема Детдом _c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524328" y="260649"/>
            <a:ext cx="1380466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39552" y="1836397"/>
            <a:ext cx="813690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выявление готовности и </a:t>
            </a:r>
            <a:r>
              <a:rPr kumimoji="0" lang="ru-RU" sz="2000" i="0" u="none" strike="noStrike" normalizeH="0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ресурсности</a:t>
            </a: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биологических родителей и</a:t>
            </a:r>
            <a:b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родственников   выполнять   обязанности   по   воспитанию   и  развитию</a:t>
            </a:r>
            <a:b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ребенка, способствовать сохранению кровных связей детей с родителями и родственниками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0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восстановление позитивных отношений между родителями  и</a:t>
            </a:r>
            <a:b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0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родительских компетенций по вопросам воспитания, развития и обучения детей через систему мероприятий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endParaRPr kumimoji="0" lang="ru-RU" sz="2000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875" algn="l"/>
              </a:tabLst>
            </a:pPr>
            <a:r>
              <a:rPr kumimoji="0" lang="ru-RU" sz="2000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оказание помощи родителям через взаимодействие с различными структурами и возвращение им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404664"/>
            <a:ext cx="49246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с кровной семьей направлена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949280"/>
            <a:ext cx="9144000" cy="1224136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семьей, находящейся в сложной жизненной ситуации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12054"/>
          <a:stretch>
            <a:fillRect/>
          </a:stretch>
        </p:blipFill>
        <p:spPr bwMode="auto">
          <a:xfrm>
            <a:off x="434281" y="692696"/>
            <a:ext cx="3561655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650410" y="260649"/>
            <a:ext cx="1254384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3" descr="IMG_68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157954" y="1646802"/>
            <a:ext cx="4176464" cy="313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453336"/>
            <a:ext cx="8892480" cy="404664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Беседа с кровным родителем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Picture 4" descr="O:\методкабинет\Татьяна Владимировна\для Мурманска\DSC02134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68752" cy="507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691526" y="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6700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SCN1212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539552" y="3717032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2" descr="эмблема Детдом _c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452320" y="260649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RnA028ivAko.jpg"/>
          <p:cNvPicPr>
            <a:picLocks noChangeAspect="1"/>
          </p:cNvPicPr>
          <p:nvPr/>
        </p:nvPicPr>
        <p:blipFill>
          <a:blip r:embed="rId6" cstate="print">
            <a:lum bright="10000" contrast="30000"/>
          </a:blip>
          <a:srcRect l="10227"/>
          <a:stretch>
            <a:fillRect/>
          </a:stretch>
        </p:blipFill>
        <p:spPr>
          <a:xfrm>
            <a:off x="4932040" y="1628800"/>
            <a:ext cx="396480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27984" y="6237312"/>
            <a:ext cx="4716016" cy="620688"/>
          </a:xfrm>
        </p:spPr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Работа специалистов с детьми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WuCpEA1M78g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6368" t="12852" r="16040" b="15910"/>
          <a:stretch>
            <a:fillRect/>
          </a:stretch>
        </p:blipFill>
        <p:spPr>
          <a:xfrm>
            <a:off x="1547665" y="188640"/>
            <a:ext cx="573911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4797152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-</a:t>
            </a:r>
            <a:r>
              <a:rPr lang="ru-RU" dirty="0" smtClean="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изучение и понимание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жизненной ситуации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0000"/>
              </a:lnSpc>
              <a:buFontTx/>
              <a:buChar char="-"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сбор информации </a:t>
            </a:r>
          </a:p>
          <a:p>
            <a:pPr eaLnBrk="0" hangingPunct="0">
              <a:lnSpc>
                <a:spcPct val="120000"/>
              </a:lnSpc>
              <a:buFontTx/>
              <a:buChar char="-"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определение рисков и ресурсов, перспектив семьи 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0000"/>
              </a:lnSpc>
              <a:buFontTx/>
              <a:buChar char="-"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установление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контактов с родителями,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родственниками</a:t>
            </a:r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0000"/>
              </a:lnSpc>
              <a:buFontTx/>
              <a:buChar char="-"/>
              <a:defRPr/>
            </a:pP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взаимодействие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органами опеки и попечительства, с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ПДН, КДН</a:t>
            </a: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691526" y="0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7920880" cy="1340769"/>
          </a:xfrm>
        </p:spPr>
        <p:txBody>
          <a:bodyPr>
            <a:noAutofit/>
          </a:bodyPr>
          <a:lstStyle/>
          <a:p>
            <a:pPr algn="ctr" eaLnBrk="0" fontAlgn="base" hangingPunct="0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Общение воспитанников с родственниками </a:t>
            </a:r>
            <a:endParaRPr lang="ru-RU" sz="2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3" y="404664"/>
            <a:ext cx="3863734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8100392" y="0"/>
            <a:ext cx="1043608" cy="65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3360"/>
          <p:cNvPicPr/>
          <p:nvPr/>
        </p:nvPicPr>
        <p:blipFill>
          <a:blip r:embed="rId5" cstate="print"/>
          <a:srcRect l="7034" t="15102" r="11926"/>
          <a:stretch>
            <a:fillRect/>
          </a:stretch>
        </p:blipFill>
        <p:spPr bwMode="auto">
          <a:xfrm>
            <a:off x="4427984" y="1340768"/>
            <a:ext cx="446796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79212313_81-12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5301208"/>
            <a:ext cx="7786117" cy="12969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0" hangingPunct="0">
              <a:lnSpc>
                <a:spcPct val="120000"/>
              </a:lnSpc>
              <a:defRPr/>
            </a:pPr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 descr="xR3Cfz_oWCo.jpg"/>
          <p:cNvPicPr>
            <a:picLocks noChangeAspect="1"/>
          </p:cNvPicPr>
          <p:nvPr/>
        </p:nvPicPr>
        <p:blipFill>
          <a:blip r:embed="rId3" cstate="print"/>
          <a:srcRect l="24012" t="22354" r="2751"/>
          <a:stretch>
            <a:fillRect/>
          </a:stretch>
        </p:blipFill>
        <p:spPr>
          <a:xfrm>
            <a:off x="755576" y="404664"/>
            <a:ext cx="6624736" cy="526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468560" y="5661248"/>
            <a:ext cx="9612560" cy="119675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ндивидуальная беседа с родителем</a:t>
            </a: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endParaRPr lang="ru-RU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2" descr="эмблема Детдом _c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10000" contrast="30000"/>
          </a:blip>
          <a:srcRect r="3064"/>
          <a:stretch>
            <a:fillRect/>
          </a:stretch>
        </p:blipFill>
        <p:spPr bwMode="auto">
          <a:xfrm>
            <a:off x="7524328" y="116632"/>
            <a:ext cx="1452474" cy="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244</Words>
  <Application>Microsoft Office PowerPoint</Application>
  <PresentationFormat>Экран (4:3)</PresentationFormat>
  <Paragraphs>54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Технологии помощи, ориентированные на поиск ресурсов кровной семьи  для возвращения ребенка </vt:lpstr>
      <vt:lpstr>Слайд 2</vt:lpstr>
      <vt:lpstr>Слайд 3</vt:lpstr>
      <vt:lpstr>Работа с семьей, находящейся в сложной жизненной ситуации  </vt:lpstr>
      <vt:lpstr>Беседа с кровным родителем  </vt:lpstr>
      <vt:lpstr>Работа специалистов с детьми  </vt:lpstr>
      <vt:lpstr>Слайд 7</vt:lpstr>
      <vt:lpstr>Общение воспитанников с родственниками </vt:lpstr>
      <vt:lpstr>Слайд 9</vt:lpstr>
      <vt:lpstr>Слайд 10</vt:lpstr>
      <vt:lpstr>Слайд 11</vt:lpstr>
      <vt:lpstr>Информирование родителя  по телефону</vt:lpstr>
      <vt:lpstr>Общение ребенка  с родителем</vt:lpstr>
      <vt:lpstr>Разъяснительная работа и консультирование родителя</vt:lpstr>
      <vt:lpstr>Общение по электронной почте</vt:lpstr>
      <vt:lpstr>Письма и посылки по почте</vt:lpstr>
      <vt:lpstr>Буклеты, брошюры для родителей</vt:lpstr>
      <vt:lpstr>Слайд 18</vt:lpstr>
      <vt:lpstr>Уведомление об окончании срока действия соглашения</vt:lpstr>
      <vt:lpstr>Слайд 20</vt:lpstr>
      <vt:lpstr>Количество воспитанников,  переданных в кровные семьи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помощи, ориентированные на поиск ресурсов кровной семьи для возвращения ребенка</dc:title>
  <dc:creator>user</dc:creator>
  <cp:lastModifiedBy>Надежда</cp:lastModifiedBy>
  <cp:revision>39</cp:revision>
  <dcterms:created xsi:type="dcterms:W3CDTF">2021-02-23T18:19:00Z</dcterms:created>
  <dcterms:modified xsi:type="dcterms:W3CDTF">2021-02-24T14:38:17Z</dcterms:modified>
</cp:coreProperties>
</file>